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media/image23.jpg" ContentType="image/jpg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ustomXml" Target="../customXml/item1.xml"/><Relationship Id="rId10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140" y="184150"/>
            <a:ext cx="255524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835" y="1065530"/>
            <a:ext cx="7212329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guide.com/" TargetMode="External"/><Relationship Id="rId2" Type="http://schemas.openxmlformats.org/officeDocument/2006/relationships/hyperlink" Target="http://www.pcguide.com/ref/mbsys/buses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572259"/>
            <a:ext cx="7245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15" dirty="0">
                <a:latin typeface="Trebuchet MS"/>
                <a:cs typeface="Trebuchet MS"/>
              </a:rPr>
              <a:t>INTERFACING</a:t>
            </a:r>
            <a:r>
              <a:rPr b="1" spc="85" dirty="0">
                <a:latin typeface="Trebuchet MS"/>
                <a:cs typeface="Trebuchet MS"/>
              </a:rPr>
              <a:t> </a:t>
            </a:r>
            <a:r>
              <a:rPr b="1" spc="455" dirty="0">
                <a:latin typeface="Trebuchet MS"/>
                <a:cs typeface="Trebuchet MS"/>
              </a:rPr>
              <a:t>AND</a:t>
            </a:r>
            <a:r>
              <a:rPr b="1" spc="85" dirty="0">
                <a:latin typeface="Trebuchet MS"/>
                <a:cs typeface="Trebuchet MS"/>
              </a:rPr>
              <a:t> </a:t>
            </a:r>
            <a:r>
              <a:rPr b="1" spc="385" dirty="0">
                <a:latin typeface="Trebuchet MS"/>
                <a:cs typeface="Trebuchet MS"/>
              </a:rPr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3061970"/>
            <a:ext cx="1331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0" dirty="0">
                <a:latin typeface="Trebuchet MS"/>
                <a:cs typeface="Trebuchet MS"/>
              </a:rPr>
              <a:t>UNIT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V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742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FF0000"/>
                </a:solidFill>
              </a:rPr>
              <a:t>I/O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204" dirty="0">
                <a:solidFill>
                  <a:srgbClr val="FF0000"/>
                </a:solidFill>
              </a:rPr>
              <a:t>Module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200" dirty="0">
                <a:solidFill>
                  <a:srgbClr val="FF0000"/>
                </a:solidFill>
              </a:rPr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86460"/>
            <a:ext cx="8014334" cy="4126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3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  <a:tab pos="1211580" algn="l"/>
                <a:tab pos="1674495" algn="l"/>
                <a:tab pos="2708275" algn="l"/>
                <a:tab pos="3801745" algn="l"/>
                <a:tab pos="5391150" algn="l"/>
                <a:tab pos="5833745" algn="l"/>
              </a:tabLst>
            </a:pP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e	or	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eve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	devi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pe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	to	C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x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e:  timing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formats, </a:t>
            </a:r>
            <a:r>
              <a:rPr sz="2800" spc="-10" dirty="0">
                <a:latin typeface="Times New Roman"/>
                <a:cs typeface="Times New Roman"/>
              </a:rPr>
              <a:t>electromechanics)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9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Control device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CPU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9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O/S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decisions</a:t>
            </a:r>
            <a:endParaRPr sz="28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spcBef>
                <a:spcPts val="2050"/>
              </a:spcBef>
            </a:pPr>
            <a:r>
              <a:rPr sz="3600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sz="2400" dirty="0">
                <a:latin typeface="Times New Roman"/>
                <a:cs typeface="Times New Roman"/>
              </a:rPr>
              <a:t>e.g.</a:t>
            </a:r>
            <a:r>
              <a:rPr sz="2400" spc="-5" dirty="0">
                <a:latin typeface="Times New Roman"/>
                <a:cs typeface="Times New Roman"/>
              </a:rPr>
              <a:t> Unix </a:t>
            </a:r>
            <a:r>
              <a:rPr sz="2400" dirty="0">
                <a:latin typeface="Times New Roman"/>
                <a:cs typeface="Times New Roman"/>
              </a:rPr>
              <a:t>treats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everything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5570220" cy="22491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45" dirty="0">
                <a:latin typeface="Trebuchet MS"/>
                <a:cs typeface="Trebuchet MS"/>
              </a:rPr>
              <a:t>Input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Output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Techniques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10" dirty="0">
                <a:latin typeface="Trebuchet MS"/>
                <a:cs typeface="Trebuchet MS"/>
              </a:rPr>
              <a:t>Programmed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05" dirty="0">
                <a:latin typeface="Trebuchet MS"/>
                <a:cs typeface="Trebuchet MS"/>
              </a:rPr>
              <a:t>Interrupt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driven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14" dirty="0">
                <a:latin typeface="Trebuchet MS"/>
                <a:cs typeface="Trebuchet MS"/>
              </a:rPr>
              <a:t>Direct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Memory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Access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45" dirty="0">
                <a:latin typeface="Trebuchet MS"/>
                <a:cs typeface="Trebuchet MS"/>
              </a:rPr>
              <a:t>(DMA)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42176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Three Techniques </a:t>
            </a:r>
            <a:r>
              <a:rPr spc="70" dirty="0"/>
              <a:t>for </a:t>
            </a:r>
            <a:r>
              <a:rPr spc="75" dirty="0"/>
              <a:t> </a:t>
            </a:r>
            <a:r>
              <a:rPr spc="145" dirty="0"/>
              <a:t>Input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25" dirty="0"/>
              <a:t> </a:t>
            </a:r>
            <a:r>
              <a:rPr spc="240" dirty="0"/>
              <a:t>a</a:t>
            </a:r>
            <a:r>
              <a:rPr spc="30" dirty="0"/>
              <a:t> </a:t>
            </a:r>
            <a:r>
              <a:rPr spc="165" dirty="0"/>
              <a:t>Block</a:t>
            </a:r>
            <a:r>
              <a:rPr spc="30" dirty="0"/>
              <a:t> </a:t>
            </a:r>
            <a:r>
              <a:rPr spc="75" dirty="0"/>
              <a:t>of</a:t>
            </a:r>
            <a:r>
              <a:rPr spc="25" dirty="0"/>
              <a:t> </a:t>
            </a:r>
            <a:r>
              <a:rPr spc="2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78230"/>
            <a:ext cx="8060390" cy="5729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928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Programmed</a:t>
            </a:r>
            <a:r>
              <a:rPr spc="-35" dirty="0"/>
              <a:t> </a:t>
            </a:r>
            <a:r>
              <a:rPr spc="-6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034530" cy="33343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has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direct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control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over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9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5" dirty="0">
                <a:latin typeface="Trebuchet MS"/>
                <a:cs typeface="Trebuchet MS"/>
              </a:rPr>
              <a:t>Sensing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status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6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10" dirty="0">
                <a:latin typeface="Trebuchet MS"/>
                <a:cs typeface="Trebuchet MS"/>
              </a:rPr>
              <a:t>Read/write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commands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9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30" dirty="0">
                <a:latin typeface="Trebuchet MS"/>
                <a:cs typeface="Trebuchet MS"/>
              </a:rPr>
              <a:t>Transferring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waits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complete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Wastes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time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552055" cy="431546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10" dirty="0">
                <a:latin typeface="Trebuchet MS"/>
                <a:cs typeface="Trebuchet MS"/>
              </a:rPr>
              <a:t>Programmed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-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detail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requests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performs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sets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status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bits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checks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status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bits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periodically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does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not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inform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directly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does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not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may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wait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come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back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later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652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I/O</a:t>
            </a:r>
            <a:r>
              <a:rPr spc="-45" dirty="0"/>
              <a:t> </a:t>
            </a:r>
            <a:r>
              <a:rPr spc="28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779384" cy="39439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issues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address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0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40" dirty="0">
                <a:latin typeface="Trebuchet MS"/>
                <a:cs typeface="Trebuchet MS"/>
              </a:rPr>
              <a:t>Identifies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module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(&amp;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device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if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509" dirty="0">
                <a:latin typeface="Trebuchet MS"/>
                <a:cs typeface="Trebuchet MS"/>
              </a:rPr>
              <a:t>&gt;1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per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module)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issues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command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5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0" dirty="0">
                <a:latin typeface="Trebuchet MS"/>
                <a:cs typeface="Trebuchet MS"/>
              </a:rPr>
              <a:t>Control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-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telling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module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what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do</a:t>
            </a:r>
            <a:endParaRPr sz="24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45" dirty="0">
                <a:latin typeface="Trebuchet MS"/>
                <a:cs typeface="Trebuchet MS"/>
              </a:rPr>
              <a:t>e.g.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spin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up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disk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1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45" dirty="0">
                <a:latin typeface="Trebuchet MS"/>
                <a:cs typeface="Trebuchet MS"/>
              </a:rPr>
              <a:t>Test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-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check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status</a:t>
            </a:r>
            <a:endParaRPr sz="24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45" dirty="0">
                <a:latin typeface="Trebuchet MS"/>
                <a:cs typeface="Trebuchet MS"/>
              </a:rPr>
              <a:t>e.g.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power?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Error?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7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14" dirty="0">
                <a:latin typeface="Trebuchet MS"/>
                <a:cs typeface="Trebuchet MS"/>
              </a:rPr>
              <a:t>Read/Write</a:t>
            </a:r>
            <a:endParaRPr sz="24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0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145" dirty="0">
                <a:latin typeface="Trebuchet MS"/>
                <a:cs typeface="Trebuchet MS"/>
              </a:rPr>
              <a:t>Module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transfers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data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via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buffer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from/to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device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775575" cy="31051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00" dirty="0">
                <a:latin typeface="Trebuchet MS"/>
                <a:cs typeface="Trebuchet MS"/>
              </a:rPr>
              <a:t>Addressing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Devices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80" dirty="0">
                <a:latin typeface="Trebuchet MS"/>
                <a:cs typeface="Trebuchet MS"/>
              </a:rPr>
              <a:t>Under </a:t>
            </a:r>
            <a:r>
              <a:rPr sz="2800" spc="225" dirty="0">
                <a:latin typeface="Trebuchet MS"/>
                <a:cs typeface="Trebuchet MS"/>
              </a:rPr>
              <a:t>programmed </a:t>
            </a:r>
            <a:r>
              <a:rPr sz="2800" spc="-55" dirty="0">
                <a:latin typeface="Trebuchet MS"/>
                <a:cs typeface="Trebuchet MS"/>
              </a:rPr>
              <a:t>I/O </a:t>
            </a:r>
            <a:r>
              <a:rPr sz="2800" spc="165" dirty="0">
                <a:latin typeface="Trebuchet MS"/>
                <a:cs typeface="Trebuchet MS"/>
              </a:rPr>
              <a:t>data </a:t>
            </a:r>
            <a:r>
              <a:rPr sz="2800" spc="125" dirty="0">
                <a:latin typeface="Trebuchet MS"/>
                <a:cs typeface="Trebuchet MS"/>
              </a:rPr>
              <a:t>transfer </a:t>
            </a:r>
            <a:r>
              <a:rPr sz="2800" spc="150" dirty="0">
                <a:latin typeface="Trebuchet MS"/>
                <a:cs typeface="Trebuchet MS"/>
              </a:rPr>
              <a:t>is </a:t>
            </a:r>
            <a:r>
              <a:rPr sz="2800" spc="15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very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like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access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(CPU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viewpoint)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20" dirty="0">
                <a:latin typeface="Trebuchet MS"/>
                <a:cs typeface="Trebuchet MS"/>
              </a:rPr>
              <a:t>Each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device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given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unique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identifier</a:t>
            </a:r>
            <a:endParaRPr sz="2800">
              <a:latin typeface="Trebuchet MS"/>
              <a:cs typeface="Trebuchet MS"/>
            </a:endParaRPr>
          </a:p>
          <a:p>
            <a:pPr marL="406400" marR="1433195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commands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contain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identifier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(address)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165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I/O</a:t>
            </a:r>
            <a:r>
              <a:rPr spc="-50" dirty="0"/>
              <a:t> </a:t>
            </a:r>
            <a:r>
              <a:rPr spc="240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1842"/>
            <a:ext cx="7775575" cy="38398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220" dirty="0">
                <a:solidFill>
                  <a:srgbClr val="FF0000"/>
                </a:solidFill>
                <a:latin typeface="Trebuchet MS"/>
                <a:cs typeface="Trebuchet MS"/>
              </a:rPr>
              <a:t>Memory</a:t>
            </a:r>
            <a:r>
              <a:rPr sz="24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FF0000"/>
                </a:solidFill>
                <a:latin typeface="Trebuchet MS"/>
                <a:cs typeface="Trebuchet MS"/>
              </a:rPr>
              <a:t>mapped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I/O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I</a:t>
            </a:r>
            <a:r>
              <a:rPr sz="2000" spc="-375" dirty="0">
                <a:latin typeface="Trebuchet MS"/>
                <a:cs typeface="Trebuchet MS"/>
              </a:rPr>
              <a:t>/</a:t>
            </a:r>
            <a:r>
              <a:rPr sz="2000" spc="225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315" dirty="0">
                <a:latin typeface="Trebuchet MS"/>
                <a:cs typeface="Trebuchet MS"/>
              </a:rPr>
              <a:t>D</a:t>
            </a:r>
            <a:r>
              <a:rPr sz="2000" spc="140" dirty="0">
                <a:latin typeface="Trebuchet MS"/>
                <a:cs typeface="Trebuchet MS"/>
              </a:rPr>
              <a:t>e</a:t>
            </a:r>
            <a:r>
              <a:rPr sz="2000" spc="200" dirty="0">
                <a:latin typeface="Trebuchet MS"/>
                <a:cs typeface="Trebuchet MS"/>
              </a:rPr>
              <a:t>v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110" dirty="0">
                <a:latin typeface="Trebuchet MS"/>
                <a:cs typeface="Trebuchet MS"/>
              </a:rPr>
              <a:t>c</a:t>
            </a:r>
            <a:r>
              <a:rPr sz="2000" spc="135" dirty="0">
                <a:latin typeface="Trebuchet MS"/>
                <a:cs typeface="Trebuchet MS"/>
              </a:rPr>
              <a:t>e</a:t>
            </a:r>
            <a:r>
              <a:rPr sz="2000" spc="229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155" dirty="0">
                <a:latin typeface="Trebuchet MS"/>
                <a:cs typeface="Trebuchet MS"/>
              </a:rPr>
              <a:t>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90" dirty="0">
                <a:latin typeface="Trebuchet MS"/>
                <a:cs typeface="Trebuchet MS"/>
              </a:rPr>
              <a:t>m</a:t>
            </a:r>
            <a:r>
              <a:rPr sz="2000" spc="160" dirty="0">
                <a:latin typeface="Trebuchet MS"/>
                <a:cs typeface="Trebuchet MS"/>
              </a:rPr>
              <a:t>e</a:t>
            </a:r>
            <a:r>
              <a:rPr sz="2000" spc="260" dirty="0">
                <a:latin typeface="Trebuchet MS"/>
                <a:cs typeface="Trebuchet MS"/>
              </a:rPr>
              <a:t>m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95" dirty="0">
                <a:latin typeface="Trebuchet MS"/>
                <a:cs typeface="Trebuchet MS"/>
              </a:rPr>
              <a:t>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s</a:t>
            </a:r>
            <a:r>
              <a:rPr sz="2000" spc="229" dirty="0">
                <a:latin typeface="Trebuchet MS"/>
                <a:cs typeface="Trebuchet MS"/>
              </a:rPr>
              <a:t>h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r</a:t>
            </a:r>
            <a:r>
              <a:rPr sz="2000" spc="13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s</a:t>
            </a:r>
            <a:r>
              <a:rPr sz="2000" spc="229" dirty="0">
                <a:latin typeface="Trebuchet MS"/>
                <a:cs typeface="Trebuchet MS"/>
              </a:rPr>
              <a:t>a</a:t>
            </a:r>
            <a:r>
              <a:rPr sz="2000" spc="250" dirty="0">
                <a:latin typeface="Trebuchet MS"/>
                <a:cs typeface="Trebuchet MS"/>
              </a:rPr>
              <a:t>m</a:t>
            </a:r>
            <a:r>
              <a:rPr sz="2000" spc="165" dirty="0">
                <a:latin typeface="Trebuchet MS"/>
                <a:cs typeface="Trebuchet MS"/>
              </a:rPr>
              <a:t>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125" dirty="0">
                <a:latin typeface="Trebuchet MS"/>
                <a:cs typeface="Trebuchet MS"/>
              </a:rPr>
              <a:t>dd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40" dirty="0">
                <a:latin typeface="Trebuchet MS"/>
                <a:cs typeface="Trebuchet MS"/>
              </a:rPr>
              <a:t>e</a:t>
            </a:r>
            <a:r>
              <a:rPr sz="2000" spc="225" dirty="0">
                <a:latin typeface="Trebuchet MS"/>
                <a:cs typeface="Trebuchet MS"/>
              </a:rPr>
              <a:t>s</a:t>
            </a:r>
            <a:r>
              <a:rPr sz="2000" spc="229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35" dirty="0">
                <a:latin typeface="Trebuchet MS"/>
                <a:cs typeface="Trebuchet MS"/>
              </a:rPr>
              <a:t>s</a:t>
            </a:r>
            <a:r>
              <a:rPr sz="2000" spc="160" dirty="0">
                <a:latin typeface="Trebuchet MS"/>
                <a:cs typeface="Trebuchet MS"/>
              </a:rPr>
              <a:t>p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10" dirty="0">
                <a:latin typeface="Trebuchet MS"/>
                <a:cs typeface="Trebuchet MS"/>
              </a:rPr>
              <a:t>c</a:t>
            </a:r>
            <a:r>
              <a:rPr sz="2000" spc="135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I</a:t>
            </a:r>
            <a:r>
              <a:rPr sz="2000" spc="-375" dirty="0">
                <a:latin typeface="Trebuchet MS"/>
                <a:cs typeface="Trebuchet MS"/>
              </a:rPr>
              <a:t>/</a:t>
            </a:r>
            <a:r>
              <a:rPr sz="2000" spc="225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150" dirty="0">
                <a:latin typeface="Trebuchet MS"/>
                <a:cs typeface="Trebuchet MS"/>
              </a:rPr>
              <a:t>o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150" dirty="0">
                <a:latin typeface="Trebuchet MS"/>
                <a:cs typeface="Trebuchet MS"/>
              </a:rPr>
              <a:t>k</a:t>
            </a:r>
            <a:r>
              <a:rPr sz="2000" spc="229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j</a:t>
            </a:r>
            <a:r>
              <a:rPr sz="2000" spc="170" dirty="0">
                <a:latin typeface="Trebuchet MS"/>
                <a:cs typeface="Trebuchet MS"/>
              </a:rPr>
              <a:t>u</a:t>
            </a:r>
            <a:r>
              <a:rPr sz="2000" spc="23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75" dirty="0">
                <a:latin typeface="Trebuchet MS"/>
                <a:cs typeface="Trebuchet MS"/>
              </a:rPr>
              <a:t>k</a:t>
            </a:r>
            <a:r>
              <a:rPr sz="2000" spc="13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90" dirty="0">
                <a:latin typeface="Trebuchet MS"/>
                <a:cs typeface="Trebuchet MS"/>
              </a:rPr>
              <a:t>m</a:t>
            </a:r>
            <a:r>
              <a:rPr sz="2000" spc="160" dirty="0">
                <a:latin typeface="Trebuchet MS"/>
                <a:cs typeface="Trebuchet MS"/>
              </a:rPr>
              <a:t>e</a:t>
            </a:r>
            <a:r>
              <a:rPr sz="2000" spc="260" dirty="0">
                <a:latin typeface="Trebuchet MS"/>
                <a:cs typeface="Trebuchet MS"/>
              </a:rPr>
              <a:t>m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95" dirty="0">
                <a:latin typeface="Trebuchet MS"/>
                <a:cs typeface="Trebuchet MS"/>
              </a:rPr>
              <a:t>y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</a:t>
            </a:r>
            <a:r>
              <a:rPr sz="2000" spc="140" dirty="0">
                <a:latin typeface="Trebuchet MS"/>
                <a:cs typeface="Trebuchet MS"/>
              </a:rPr>
              <a:t>e</a:t>
            </a:r>
            <a:r>
              <a:rPr sz="2000" spc="160" dirty="0">
                <a:latin typeface="Trebuchet MS"/>
                <a:cs typeface="Trebuchet MS"/>
              </a:rPr>
              <a:t>ad</a:t>
            </a:r>
            <a:r>
              <a:rPr sz="2000" spc="-380" dirty="0">
                <a:latin typeface="Trebuchet MS"/>
                <a:cs typeface="Trebuchet MS"/>
              </a:rPr>
              <a:t>/</a:t>
            </a:r>
            <a:r>
              <a:rPr sz="2000" spc="145" dirty="0">
                <a:latin typeface="Trebuchet MS"/>
                <a:cs typeface="Trebuchet MS"/>
              </a:rPr>
              <a:t>w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135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latin typeface="Trebuchet MS"/>
                <a:cs typeface="Trebuchet MS"/>
              </a:rPr>
              <a:t>N</a:t>
            </a:r>
            <a:r>
              <a:rPr sz="2000" spc="150" dirty="0">
                <a:latin typeface="Trebuchet MS"/>
                <a:cs typeface="Trebuchet MS"/>
              </a:rPr>
              <a:t>o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35" dirty="0">
                <a:latin typeface="Trebuchet MS"/>
                <a:cs typeface="Trebuchet MS"/>
              </a:rPr>
              <a:t>s</a:t>
            </a:r>
            <a:r>
              <a:rPr sz="2000" spc="140" dirty="0">
                <a:latin typeface="Trebuchet MS"/>
                <a:cs typeface="Trebuchet MS"/>
              </a:rPr>
              <a:t>p</a:t>
            </a:r>
            <a:r>
              <a:rPr sz="2000" spc="150" dirty="0">
                <a:latin typeface="Trebuchet MS"/>
                <a:cs typeface="Trebuchet MS"/>
              </a:rPr>
              <a:t>e</a:t>
            </a:r>
            <a:r>
              <a:rPr sz="2000" spc="55" dirty="0">
                <a:latin typeface="Trebuchet MS"/>
                <a:cs typeface="Trebuchet MS"/>
              </a:rPr>
              <a:t>c</a:t>
            </a:r>
            <a:r>
              <a:rPr sz="2000" spc="20" dirty="0">
                <a:latin typeface="Trebuchet MS"/>
                <a:cs typeface="Trebuchet MS"/>
              </a:rPr>
              <a:t>i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co</a:t>
            </a:r>
            <a:r>
              <a:rPr sz="2000" spc="290" dirty="0">
                <a:latin typeface="Trebuchet MS"/>
                <a:cs typeface="Trebuchet MS"/>
              </a:rPr>
              <a:t>mm</a:t>
            </a: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215" dirty="0">
                <a:latin typeface="Trebuchet MS"/>
                <a:cs typeface="Trebuchet MS"/>
              </a:rPr>
              <a:t>d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40" dirty="0">
                <a:latin typeface="Trebuchet MS"/>
                <a:cs typeface="Trebuchet MS"/>
              </a:rPr>
              <a:t>r </a:t>
            </a:r>
            <a:r>
              <a:rPr sz="2000" spc="-180" dirty="0">
                <a:latin typeface="Trebuchet MS"/>
                <a:cs typeface="Trebuchet MS"/>
              </a:rPr>
              <a:t>I/</a:t>
            </a:r>
            <a:r>
              <a:rPr sz="2000" spc="225" dirty="0"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1800" spc="120" dirty="0">
                <a:latin typeface="Trebuchet MS"/>
                <a:cs typeface="Trebuchet MS"/>
              </a:rPr>
              <a:t>Large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selection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of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60" dirty="0">
                <a:latin typeface="Trebuchet MS"/>
                <a:cs typeface="Trebuchet MS"/>
              </a:rPr>
              <a:t>memory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access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70" dirty="0">
                <a:latin typeface="Trebuchet MS"/>
                <a:cs typeface="Trebuchet MS"/>
              </a:rPr>
              <a:t>commands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available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120" dirty="0">
                <a:solidFill>
                  <a:srgbClr val="FF0000"/>
                </a:solidFill>
                <a:latin typeface="Trebuchet MS"/>
                <a:cs typeface="Trebuchet MS"/>
              </a:rPr>
              <a:t>Isolated</a:t>
            </a:r>
            <a:r>
              <a:rPr sz="24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I/O</a:t>
            </a:r>
            <a:r>
              <a:rPr sz="24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254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400" b="1" spc="254" dirty="0">
                <a:solidFill>
                  <a:srgbClr val="FF0000"/>
                </a:solidFill>
                <a:latin typeface="Trebuchet MS"/>
                <a:cs typeface="Trebuchet MS"/>
              </a:rPr>
              <a:t>port-mapped</a:t>
            </a:r>
            <a:r>
              <a:rPr sz="24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65" dirty="0">
                <a:solidFill>
                  <a:srgbClr val="FF0000"/>
                </a:solidFill>
                <a:latin typeface="Trebuchet MS"/>
                <a:cs typeface="Trebuchet MS"/>
              </a:rPr>
              <a:t>I/O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Se</a:t>
            </a:r>
            <a:r>
              <a:rPr sz="2000" spc="215" dirty="0">
                <a:latin typeface="Trebuchet MS"/>
                <a:cs typeface="Trebuchet MS"/>
              </a:rPr>
              <a:t>p</a:t>
            </a: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6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135" dirty="0">
                <a:latin typeface="Trebuchet MS"/>
                <a:cs typeface="Trebuchet MS"/>
              </a:rPr>
              <a:t>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125" dirty="0">
                <a:latin typeface="Trebuchet MS"/>
                <a:cs typeface="Trebuchet MS"/>
              </a:rPr>
              <a:t>dd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40" dirty="0">
                <a:latin typeface="Trebuchet MS"/>
                <a:cs typeface="Trebuchet MS"/>
              </a:rPr>
              <a:t>e</a:t>
            </a:r>
            <a:r>
              <a:rPr sz="2000" spc="225" dirty="0">
                <a:latin typeface="Trebuchet MS"/>
                <a:cs typeface="Trebuchet MS"/>
              </a:rPr>
              <a:t>s</a:t>
            </a:r>
            <a:r>
              <a:rPr sz="2000" spc="229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35" dirty="0">
                <a:latin typeface="Trebuchet MS"/>
                <a:cs typeface="Trebuchet MS"/>
              </a:rPr>
              <a:t>s</a:t>
            </a:r>
            <a:r>
              <a:rPr sz="2000" spc="160" dirty="0">
                <a:latin typeface="Trebuchet MS"/>
                <a:cs typeface="Trebuchet MS"/>
              </a:rPr>
              <a:t>p</a:t>
            </a:r>
            <a:r>
              <a:rPr sz="2000" spc="150" dirty="0">
                <a:latin typeface="Trebuchet MS"/>
                <a:cs typeface="Trebuchet MS"/>
              </a:rPr>
              <a:t>a</a:t>
            </a:r>
            <a:r>
              <a:rPr sz="2000" spc="110" dirty="0">
                <a:latin typeface="Trebuchet MS"/>
                <a:cs typeface="Trebuchet MS"/>
              </a:rPr>
              <a:t>c</a:t>
            </a:r>
            <a:r>
              <a:rPr sz="2000" spc="180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latin typeface="Trebuchet MS"/>
                <a:cs typeface="Trebuchet MS"/>
              </a:rPr>
              <a:t>N</a:t>
            </a:r>
            <a:r>
              <a:rPr sz="2000" spc="140" dirty="0">
                <a:latin typeface="Trebuchet MS"/>
                <a:cs typeface="Trebuchet MS"/>
              </a:rPr>
              <a:t>ee</a:t>
            </a:r>
            <a:r>
              <a:rPr sz="2000" spc="155" dirty="0">
                <a:latin typeface="Trebuchet MS"/>
                <a:cs typeface="Trebuchet MS"/>
              </a:rPr>
              <a:t>d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I</a:t>
            </a:r>
            <a:r>
              <a:rPr sz="2000" spc="-225" dirty="0">
                <a:latin typeface="Trebuchet MS"/>
                <a:cs typeface="Trebuchet MS"/>
              </a:rPr>
              <a:t>/</a:t>
            </a:r>
            <a:r>
              <a:rPr sz="2000" spc="225" dirty="0">
                <a:latin typeface="Trebuchet MS"/>
                <a:cs typeface="Trebuchet MS"/>
              </a:rPr>
              <a:t>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o</a:t>
            </a:r>
            <a:r>
              <a:rPr sz="2000" spc="4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90" dirty="0">
                <a:latin typeface="Trebuchet MS"/>
                <a:cs typeface="Trebuchet MS"/>
              </a:rPr>
              <a:t>m</a:t>
            </a:r>
            <a:r>
              <a:rPr sz="2000" spc="160" dirty="0">
                <a:latin typeface="Trebuchet MS"/>
                <a:cs typeface="Trebuchet MS"/>
              </a:rPr>
              <a:t>e</a:t>
            </a:r>
            <a:r>
              <a:rPr sz="2000" spc="260" dirty="0">
                <a:latin typeface="Trebuchet MS"/>
                <a:cs typeface="Trebuchet MS"/>
              </a:rPr>
              <a:t>m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95" dirty="0">
                <a:latin typeface="Trebuchet MS"/>
                <a:cs typeface="Trebuchet MS"/>
              </a:rPr>
              <a:t>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s</a:t>
            </a:r>
            <a:r>
              <a:rPr sz="2000" spc="215" dirty="0">
                <a:latin typeface="Trebuchet MS"/>
                <a:cs typeface="Trebuchet MS"/>
              </a:rPr>
              <a:t>e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125" dirty="0">
                <a:latin typeface="Trebuchet MS"/>
                <a:cs typeface="Trebuchet MS"/>
              </a:rPr>
              <a:t>e</a:t>
            </a:r>
            <a:r>
              <a:rPr sz="2000" spc="120" dirty="0">
                <a:latin typeface="Trebuchet MS"/>
                <a:cs typeface="Trebuchet MS"/>
              </a:rPr>
              <a:t>c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140" dirty="0">
                <a:latin typeface="Trebuchet MS"/>
                <a:cs typeface="Trebuchet MS"/>
              </a:rPr>
              <a:t>e</a:t>
            </a:r>
            <a:r>
              <a:rPr sz="2000" spc="229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Sp</a:t>
            </a:r>
            <a:r>
              <a:rPr sz="2000" spc="210" dirty="0">
                <a:latin typeface="Trebuchet MS"/>
                <a:cs typeface="Trebuchet MS"/>
              </a:rPr>
              <a:t>e</a:t>
            </a:r>
            <a:r>
              <a:rPr sz="2000" spc="55" dirty="0">
                <a:latin typeface="Trebuchet MS"/>
                <a:cs typeface="Trebuchet MS"/>
              </a:rPr>
              <a:t>c</a:t>
            </a:r>
            <a:r>
              <a:rPr sz="2000" spc="20" dirty="0">
                <a:latin typeface="Trebuchet MS"/>
                <a:cs typeface="Trebuchet MS"/>
              </a:rPr>
              <a:t>i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l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c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290" dirty="0">
                <a:latin typeface="Trebuchet MS"/>
                <a:cs typeface="Trebuchet MS"/>
              </a:rPr>
              <a:t>m</a:t>
            </a:r>
            <a:r>
              <a:rPr sz="2000" spc="275" dirty="0">
                <a:latin typeface="Trebuchet MS"/>
                <a:cs typeface="Trebuchet MS"/>
              </a:rPr>
              <a:t>m</a:t>
            </a:r>
            <a:r>
              <a:rPr sz="2000" spc="175" dirty="0">
                <a:latin typeface="Trebuchet MS"/>
                <a:cs typeface="Trebuchet MS"/>
              </a:rPr>
              <a:t>a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215" dirty="0">
                <a:latin typeface="Trebuchet MS"/>
                <a:cs typeface="Trebuchet MS"/>
              </a:rPr>
              <a:t>d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</a:t>
            </a:r>
            <a:r>
              <a:rPr sz="2000" spc="145" dirty="0">
                <a:latin typeface="Trebuchet MS"/>
                <a:cs typeface="Trebuchet MS"/>
              </a:rPr>
              <a:t>o</a:t>
            </a:r>
            <a:r>
              <a:rPr sz="2000" spc="40" dirty="0">
                <a:latin typeface="Trebuchet MS"/>
                <a:cs typeface="Trebuchet MS"/>
              </a:rPr>
              <a:t>r </a:t>
            </a:r>
            <a:r>
              <a:rPr sz="2000" spc="20" dirty="0">
                <a:latin typeface="Trebuchet MS"/>
                <a:cs typeface="Trebuchet MS"/>
              </a:rPr>
              <a:t>I</a:t>
            </a:r>
            <a:r>
              <a:rPr sz="2000" spc="-375" dirty="0">
                <a:latin typeface="Trebuchet MS"/>
                <a:cs typeface="Trebuchet MS"/>
              </a:rPr>
              <a:t>/</a:t>
            </a:r>
            <a:r>
              <a:rPr sz="2000" spc="225" dirty="0"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85" dirty="0">
                <a:latin typeface="Trebuchet MS"/>
                <a:cs typeface="Trebuchet MS"/>
              </a:rPr>
              <a:t>Limited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set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916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Memory</a:t>
            </a:r>
            <a:r>
              <a:rPr spc="25" dirty="0"/>
              <a:t> </a:t>
            </a:r>
            <a:r>
              <a:rPr spc="250" dirty="0"/>
              <a:t>Mapped</a:t>
            </a:r>
            <a:r>
              <a:rPr spc="25" dirty="0"/>
              <a:t> </a:t>
            </a:r>
            <a:r>
              <a:rPr spc="229" dirty="0"/>
              <a:t>and</a:t>
            </a:r>
            <a:r>
              <a:rPr spc="35" dirty="0"/>
              <a:t> </a:t>
            </a:r>
            <a:r>
              <a:rPr spc="140" dirty="0"/>
              <a:t>Isolated</a:t>
            </a:r>
            <a:r>
              <a:rPr spc="25" dirty="0"/>
              <a:t> </a:t>
            </a:r>
            <a:r>
              <a:rPr spc="-55" dirty="0"/>
              <a:t>I/O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923" y="1126138"/>
            <a:ext cx="4217984" cy="18924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83" y="4807588"/>
            <a:ext cx="4322567" cy="1400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9779" y="4770094"/>
            <a:ext cx="4395831" cy="11485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6882130" cy="22491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05" dirty="0">
                <a:latin typeface="Trebuchet MS"/>
                <a:cs typeface="Trebuchet MS"/>
              </a:rPr>
              <a:t>Interrupt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Driven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20" dirty="0">
                <a:latin typeface="Trebuchet MS"/>
                <a:cs typeface="Trebuchet MS"/>
              </a:rPr>
              <a:t>Overcomes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waiting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50" dirty="0">
                <a:latin typeface="Trebuchet MS"/>
                <a:cs typeface="Trebuchet MS"/>
              </a:rPr>
              <a:t>No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repeated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checking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device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interrupts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when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ready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044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Input/Output</a:t>
            </a:r>
            <a:r>
              <a:rPr spc="-25" dirty="0"/>
              <a:t> </a:t>
            </a:r>
            <a:r>
              <a:rPr spc="16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6336030" cy="29063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70" dirty="0">
                <a:latin typeface="Trebuchet MS"/>
                <a:cs typeface="Trebuchet MS"/>
              </a:rPr>
              <a:t>Wide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variety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peripherals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Delivering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different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amounts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9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5" dirty="0">
                <a:latin typeface="Trebuchet MS"/>
                <a:cs typeface="Trebuchet MS"/>
              </a:rPr>
              <a:t>At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different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speeds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3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0" dirty="0">
                <a:latin typeface="Trebuchet MS"/>
                <a:cs typeface="Trebuchet MS"/>
              </a:rPr>
              <a:t>In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different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formats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50" dirty="0">
                <a:latin typeface="Trebuchet MS"/>
                <a:cs typeface="Trebuchet MS"/>
              </a:rPr>
              <a:t>All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slower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than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85" dirty="0">
                <a:latin typeface="Trebuchet MS"/>
                <a:cs typeface="Trebuchet MS"/>
              </a:rPr>
              <a:t>RAM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Need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modules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84150"/>
            <a:ext cx="7027545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45204">
              <a:lnSpc>
                <a:spcPct val="100000"/>
              </a:lnSpc>
              <a:spcBef>
                <a:spcPts val="100"/>
              </a:spcBef>
            </a:pPr>
            <a:r>
              <a:rPr sz="2800" spc="105" dirty="0">
                <a:latin typeface="Trebuchet MS"/>
                <a:cs typeface="Trebuchet MS"/>
              </a:rPr>
              <a:t>Interrupt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Driven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Basic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issues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read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command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gets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peripheral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whilst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does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other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work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interrupts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requests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transfers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2912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Simple</a:t>
            </a:r>
            <a:r>
              <a:rPr spc="-25" dirty="0"/>
              <a:t> </a:t>
            </a:r>
            <a:r>
              <a:rPr spc="105" dirty="0"/>
              <a:t>Interrupt </a:t>
            </a:r>
            <a:r>
              <a:rPr spc="-830" dirty="0"/>
              <a:t> </a:t>
            </a:r>
            <a:r>
              <a:rPr spc="180" dirty="0"/>
              <a:t>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3640" y="0"/>
            <a:ext cx="54190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607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CPU</a:t>
            </a:r>
            <a:r>
              <a:rPr spc="-45" dirty="0"/>
              <a:t> </a:t>
            </a:r>
            <a:r>
              <a:rPr spc="130" dirty="0"/>
              <a:t>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6401435" cy="37769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Issue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read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command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10" dirty="0">
                <a:latin typeface="Trebuchet MS"/>
                <a:cs typeface="Trebuchet MS"/>
              </a:rPr>
              <a:t>Do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other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work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299"/>
              </a:lnSpc>
              <a:spcBef>
                <a:spcPts val="69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10" dirty="0">
                <a:latin typeface="Trebuchet MS"/>
                <a:cs typeface="Trebuchet MS"/>
              </a:rPr>
              <a:t>Check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at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end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each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instruction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cycle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10" dirty="0">
                <a:latin typeface="Trebuchet MS"/>
                <a:cs typeface="Trebuchet MS"/>
              </a:rPr>
              <a:t>If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interrupted:-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8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20" dirty="0">
                <a:latin typeface="Trebuchet MS"/>
                <a:cs typeface="Trebuchet MS"/>
              </a:rPr>
              <a:t>Save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context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(registers)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31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0" dirty="0">
                <a:latin typeface="Trebuchet MS"/>
                <a:cs typeface="Trebuchet MS"/>
              </a:rPr>
              <a:t>Process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interrupt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sz="3000" spc="397" baseline="2777" dirty="0">
                <a:solidFill>
                  <a:srgbClr val="FF0000"/>
                </a:solidFill>
                <a:latin typeface="Trebuchet MS"/>
                <a:cs typeface="Trebuchet MS"/>
              </a:rPr>
              <a:t>–</a:t>
            </a:r>
            <a:r>
              <a:rPr sz="3000" spc="270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Fetch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data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&amp;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store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6099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Changes</a:t>
            </a:r>
            <a:r>
              <a:rPr spc="25" dirty="0"/>
              <a:t> </a:t>
            </a:r>
            <a:r>
              <a:rPr spc="110" dirty="0"/>
              <a:t>in</a:t>
            </a:r>
            <a:r>
              <a:rPr spc="45" dirty="0"/>
              <a:t> </a:t>
            </a:r>
            <a:r>
              <a:rPr spc="254" dirty="0"/>
              <a:t>Memory</a:t>
            </a:r>
            <a:r>
              <a:rPr spc="35" dirty="0"/>
              <a:t> </a:t>
            </a:r>
            <a:r>
              <a:rPr spc="229" dirty="0"/>
              <a:t>and</a:t>
            </a:r>
            <a:r>
              <a:rPr spc="40" dirty="0"/>
              <a:t> </a:t>
            </a:r>
            <a:r>
              <a:rPr spc="170" dirty="0"/>
              <a:t>Registers </a:t>
            </a:r>
            <a:r>
              <a:rPr spc="-830" dirty="0"/>
              <a:t> </a:t>
            </a:r>
            <a:r>
              <a:rPr spc="70" dirty="0"/>
              <a:t>for</a:t>
            </a:r>
            <a:r>
              <a:rPr spc="35" dirty="0"/>
              <a:t> </a:t>
            </a:r>
            <a:r>
              <a:rPr spc="240" dirty="0"/>
              <a:t>an</a:t>
            </a:r>
            <a:r>
              <a:rPr spc="40" dirty="0"/>
              <a:t> </a:t>
            </a:r>
            <a:r>
              <a:rPr spc="105" dirty="0"/>
              <a:t>Interrupt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066800"/>
            <a:ext cx="5623559" cy="57676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465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Design</a:t>
            </a:r>
            <a:r>
              <a:rPr spc="-20" dirty="0"/>
              <a:t> </a:t>
            </a:r>
            <a:r>
              <a:rPr spc="235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7806055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894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5" dirty="0">
                <a:latin typeface="Trebuchet MS"/>
                <a:cs typeface="Trebuchet MS"/>
              </a:rPr>
              <a:t>How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do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you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identify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issuing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interrupt?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5" dirty="0">
                <a:latin typeface="Trebuchet MS"/>
                <a:cs typeface="Trebuchet MS"/>
              </a:rPr>
              <a:t>How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do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you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deal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with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multiple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interrupts?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5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05" dirty="0">
                <a:latin typeface="Trebuchet MS"/>
                <a:cs typeface="Trebuchet MS"/>
              </a:rPr>
              <a:t>i.e.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an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interrupt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handler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being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interrupted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6156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Identifying</a:t>
            </a:r>
            <a:r>
              <a:rPr spc="30" dirty="0"/>
              <a:t> </a:t>
            </a:r>
            <a:r>
              <a:rPr spc="125" dirty="0"/>
              <a:t>Interrupting</a:t>
            </a:r>
            <a:r>
              <a:rPr spc="25" dirty="0"/>
              <a:t> </a:t>
            </a:r>
            <a:r>
              <a:rPr spc="204" dirty="0"/>
              <a:t>Module</a:t>
            </a:r>
            <a:r>
              <a:rPr spc="25" dirty="0"/>
              <a:t> </a:t>
            </a:r>
            <a:r>
              <a:rPr spc="14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5688965" cy="28327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90" dirty="0">
                <a:latin typeface="Trebuchet MS"/>
                <a:cs typeface="Trebuchet MS"/>
              </a:rPr>
              <a:t>Different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line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each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8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25" dirty="0">
                <a:latin typeface="Trebuchet MS"/>
                <a:cs typeface="Trebuchet MS"/>
              </a:rPr>
              <a:t>PC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Limits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number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devices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0" dirty="0">
                <a:latin typeface="Trebuchet MS"/>
                <a:cs typeface="Trebuchet MS"/>
              </a:rPr>
              <a:t>Software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poll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4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5" dirty="0">
                <a:latin typeface="Trebuchet MS"/>
                <a:cs typeface="Trebuchet MS"/>
              </a:rPr>
              <a:t>CPU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asks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each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module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turn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9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0" dirty="0">
                <a:latin typeface="Trebuchet MS"/>
                <a:cs typeface="Trebuchet MS"/>
              </a:rPr>
              <a:t>Slow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6156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Identifying</a:t>
            </a:r>
            <a:r>
              <a:rPr spc="30" dirty="0"/>
              <a:t> </a:t>
            </a:r>
            <a:r>
              <a:rPr spc="125" dirty="0"/>
              <a:t>Interrupting</a:t>
            </a:r>
            <a:r>
              <a:rPr spc="25" dirty="0"/>
              <a:t> </a:t>
            </a:r>
            <a:r>
              <a:rPr spc="204" dirty="0"/>
              <a:t>Module</a:t>
            </a:r>
            <a:r>
              <a:rPr spc="25" dirty="0"/>
              <a:t> </a:t>
            </a:r>
            <a:r>
              <a:rPr spc="14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781290" cy="36442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45" dirty="0">
                <a:latin typeface="Trebuchet MS"/>
                <a:cs typeface="Trebuchet MS"/>
              </a:rPr>
              <a:t>Daisy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Chain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Hardware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poll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1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45" dirty="0">
                <a:latin typeface="Trebuchet MS"/>
                <a:cs typeface="Trebuchet MS"/>
              </a:rPr>
              <a:t>Interrupt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Acknowledge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sent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down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chain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5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40" dirty="0">
                <a:latin typeface="Trebuchet MS"/>
                <a:cs typeface="Trebuchet MS"/>
              </a:rPr>
              <a:t>Module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responsible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places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vector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on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20" dirty="0">
                <a:latin typeface="Trebuchet MS"/>
                <a:cs typeface="Trebuchet MS"/>
              </a:rPr>
              <a:t>bus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4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5" dirty="0">
                <a:latin typeface="Trebuchet MS"/>
                <a:cs typeface="Trebuchet MS"/>
              </a:rPr>
              <a:t>CPU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uses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vector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identify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handler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routine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95" dirty="0">
                <a:latin typeface="Trebuchet MS"/>
                <a:cs typeface="Trebuchet MS"/>
              </a:rPr>
              <a:t>Bus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Master</a:t>
            </a:r>
            <a:endParaRPr sz="2800">
              <a:latin typeface="Trebuchet MS"/>
              <a:cs typeface="Trebuchet MS"/>
            </a:endParaRPr>
          </a:p>
          <a:p>
            <a:pPr marL="755650" marR="5080" indent="-285750">
              <a:lnSpc>
                <a:spcPct val="100699"/>
              </a:lnSpc>
              <a:spcBef>
                <a:spcPts val="590"/>
              </a:spcBef>
            </a:pPr>
            <a:r>
              <a:rPr sz="3600" spc="35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40" dirty="0">
                <a:latin typeface="Trebuchet MS"/>
                <a:cs typeface="Trebuchet MS"/>
              </a:rPr>
              <a:t>Module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must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claim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before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can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raise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interrupt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e.g.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PCI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&amp;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250" dirty="0">
                <a:latin typeface="Trebuchet MS"/>
                <a:cs typeface="Trebuchet MS"/>
              </a:rPr>
              <a:t>SCSI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677784" cy="31051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14" dirty="0">
                <a:latin typeface="Trebuchet MS"/>
                <a:cs typeface="Trebuchet MS"/>
              </a:rPr>
              <a:t>Multiple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Interrupts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20" dirty="0">
                <a:latin typeface="Trebuchet MS"/>
                <a:cs typeface="Trebuchet MS"/>
              </a:rPr>
              <a:t>Each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line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has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priority</a:t>
            </a:r>
            <a:endParaRPr sz="2800">
              <a:latin typeface="Trebuchet MS"/>
              <a:cs typeface="Trebuchet MS"/>
            </a:endParaRPr>
          </a:p>
          <a:p>
            <a:pPr marL="406400" marR="24892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80" dirty="0">
                <a:latin typeface="Trebuchet MS"/>
                <a:cs typeface="Trebuchet MS"/>
              </a:rPr>
              <a:t>Higher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priority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can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lower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priority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-10" dirty="0">
                <a:latin typeface="Trebuchet MS"/>
                <a:cs typeface="Trebuchet MS"/>
              </a:rPr>
              <a:t>If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mastering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only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current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master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can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6854190" cy="267716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15" dirty="0">
                <a:latin typeface="Trebuchet MS"/>
                <a:cs typeface="Trebuchet MS"/>
              </a:rPr>
              <a:t>Example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-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PC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90" dirty="0">
                <a:latin typeface="Trebuchet MS"/>
                <a:cs typeface="Trebuchet MS"/>
              </a:rPr>
              <a:t>80x86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has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line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300" dirty="0">
                <a:latin typeface="Trebuchet MS"/>
                <a:cs typeface="Trebuchet MS"/>
              </a:rPr>
              <a:t>8086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based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systems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use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95" dirty="0">
                <a:latin typeface="Trebuchet MS"/>
                <a:cs typeface="Trebuchet MS"/>
              </a:rPr>
              <a:t>8259A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95" dirty="0">
                <a:latin typeface="Trebuchet MS"/>
                <a:cs typeface="Trebuchet MS"/>
              </a:rPr>
              <a:t>8259A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65" dirty="0">
                <a:latin typeface="Trebuchet MS"/>
                <a:cs typeface="Trebuchet MS"/>
              </a:rPr>
              <a:t>has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8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256145" cy="379984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25" dirty="0">
                <a:latin typeface="Trebuchet MS"/>
                <a:cs typeface="Trebuchet MS"/>
              </a:rPr>
              <a:t>Sequence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Events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95" dirty="0">
                <a:latin typeface="Trebuchet MS"/>
                <a:cs typeface="Trebuchet MS"/>
              </a:rPr>
              <a:t>8259A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accepts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interrupts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95" dirty="0">
                <a:latin typeface="Trebuchet MS"/>
                <a:cs typeface="Trebuchet MS"/>
              </a:rPr>
              <a:t>8259A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determines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priority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95" dirty="0">
                <a:latin typeface="Trebuchet MS"/>
                <a:cs typeface="Trebuchet MS"/>
              </a:rPr>
              <a:t>8259A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signals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8086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(raises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INTR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line)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Acknowledges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95" dirty="0">
                <a:latin typeface="Trebuchet MS"/>
                <a:cs typeface="Trebuchet MS"/>
              </a:rPr>
              <a:t>8259A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puts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correct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vector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processes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6874509" cy="17335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95" dirty="0">
                <a:latin typeface="Trebuchet MS"/>
                <a:cs typeface="Trebuchet MS"/>
              </a:rPr>
              <a:t>Input/Output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Module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14" dirty="0">
                <a:latin typeface="Trebuchet MS"/>
                <a:cs typeface="Trebuchet MS"/>
              </a:rPr>
              <a:t>Interface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and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Memory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14" dirty="0">
                <a:latin typeface="Trebuchet MS"/>
                <a:cs typeface="Trebuchet MS"/>
              </a:rPr>
              <a:t>Interface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more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peripherals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8B0B0-3456-90A1-97A7-2A1B03658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" y="2209799"/>
            <a:ext cx="7820660" cy="431165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3092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82C59A</a:t>
            </a:r>
            <a:r>
              <a:rPr spc="-40" dirty="0"/>
              <a:t> </a:t>
            </a:r>
            <a:r>
              <a:rPr spc="105" dirty="0"/>
              <a:t>Interrupt </a:t>
            </a:r>
            <a:r>
              <a:rPr spc="-830" dirty="0"/>
              <a:t> </a:t>
            </a:r>
            <a:r>
              <a:rPr spc="105" dirty="0"/>
              <a:t>Controller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0" y="0"/>
            <a:ext cx="48602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6238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Intel</a:t>
            </a:r>
            <a:r>
              <a:rPr spc="-45" dirty="0"/>
              <a:t> </a:t>
            </a:r>
            <a:r>
              <a:rPr spc="290" dirty="0"/>
              <a:t>82C55A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Programmable</a:t>
            </a:r>
            <a:r>
              <a:rPr spc="30" dirty="0"/>
              <a:t> </a:t>
            </a:r>
            <a:r>
              <a:rPr spc="110" dirty="0"/>
              <a:t>Peripheral</a:t>
            </a:r>
            <a:r>
              <a:rPr spc="40" dirty="0"/>
              <a:t> </a:t>
            </a:r>
            <a:r>
              <a:rPr spc="114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850" y="1344560"/>
            <a:ext cx="7438226" cy="41631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6979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Keyboard/Display</a:t>
            </a:r>
            <a:r>
              <a:rPr spc="25" dirty="0"/>
              <a:t> </a:t>
            </a:r>
            <a:r>
              <a:rPr spc="135" dirty="0"/>
              <a:t>Interfaces</a:t>
            </a:r>
            <a:r>
              <a:rPr spc="30" dirty="0"/>
              <a:t> </a:t>
            </a:r>
            <a:r>
              <a:rPr spc="90" dirty="0"/>
              <a:t>to</a:t>
            </a:r>
            <a:r>
              <a:rPr spc="30" dirty="0"/>
              <a:t> </a:t>
            </a:r>
            <a:r>
              <a:rPr spc="290" dirty="0"/>
              <a:t>82C55A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0325" y="1333500"/>
            <a:ext cx="33337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966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Direct</a:t>
            </a:r>
            <a:r>
              <a:rPr spc="15" dirty="0"/>
              <a:t> </a:t>
            </a:r>
            <a:r>
              <a:rPr spc="254" dirty="0"/>
              <a:t>Memory</a:t>
            </a:r>
            <a:r>
              <a:rPr spc="20" dirty="0"/>
              <a:t> </a:t>
            </a:r>
            <a:r>
              <a:rPr spc="215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6981190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5" dirty="0">
                <a:latin typeface="Trebuchet MS"/>
                <a:cs typeface="Trebuchet MS"/>
              </a:rPr>
              <a:t>Interrupt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driven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programmed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I/O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require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active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intervention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20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35" dirty="0">
                <a:latin typeface="Trebuchet MS"/>
                <a:cs typeface="Trebuchet MS"/>
              </a:rPr>
              <a:t>Transfer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rate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limited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4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5" dirty="0">
                <a:latin typeface="Trebuchet MS"/>
                <a:cs typeface="Trebuchet MS"/>
              </a:rPr>
              <a:t>CPU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tied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up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answer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8005445" cy="17335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20" dirty="0">
                <a:latin typeface="Trebuchet MS"/>
                <a:cs typeface="Trebuchet MS"/>
              </a:rPr>
              <a:t>Additional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Module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(hardware)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takes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over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I/O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207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Typical</a:t>
            </a:r>
            <a:r>
              <a:rPr spc="15" dirty="0"/>
              <a:t> </a:t>
            </a:r>
            <a:r>
              <a:rPr spc="370" dirty="0"/>
              <a:t>DMA</a:t>
            </a:r>
            <a:r>
              <a:rPr spc="15" dirty="0"/>
              <a:t> </a:t>
            </a:r>
            <a:r>
              <a:rPr spc="204" dirty="0"/>
              <a:t>Module</a:t>
            </a:r>
            <a:r>
              <a:rPr spc="10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41" y="1147010"/>
            <a:ext cx="5490347" cy="55666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726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DMA</a:t>
            </a:r>
            <a:r>
              <a:rPr spc="-40" dirty="0"/>
              <a:t> </a:t>
            </a:r>
            <a:r>
              <a:rPr spc="15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255509" cy="42945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tells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controller:-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7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14" dirty="0">
                <a:latin typeface="Trebuchet MS"/>
                <a:cs typeface="Trebuchet MS"/>
              </a:rPr>
              <a:t>Read/Write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5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40" dirty="0">
                <a:latin typeface="Trebuchet MS"/>
                <a:cs typeface="Trebuchet MS"/>
              </a:rPr>
              <a:t>Device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address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8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90" dirty="0">
                <a:latin typeface="Trebuchet MS"/>
                <a:cs typeface="Trebuchet MS"/>
              </a:rPr>
              <a:t>Starting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address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memory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block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for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37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50" dirty="0">
                <a:latin typeface="Trebuchet MS"/>
                <a:cs typeface="Trebuchet MS"/>
              </a:rPr>
              <a:t>Amount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be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transferred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carries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with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other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work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deals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with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endParaRPr sz="2800">
              <a:latin typeface="Trebuchet MS"/>
              <a:cs typeface="Trebuchet MS"/>
            </a:endParaRPr>
          </a:p>
          <a:p>
            <a:pPr marL="355600" marR="37719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sends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when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finished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DMA </a:t>
            </a:r>
            <a:r>
              <a:rPr spc="85" dirty="0"/>
              <a:t>Transfer </a:t>
            </a:r>
            <a:r>
              <a:rPr spc="90" dirty="0"/>
              <a:t> </a:t>
            </a:r>
            <a:r>
              <a:rPr spc="165" dirty="0"/>
              <a:t>Cycle</a:t>
            </a:r>
            <a:r>
              <a:rPr spc="-40" dirty="0"/>
              <a:t> </a:t>
            </a:r>
            <a:r>
              <a:rPr spc="170" dirty="0"/>
              <a:t>Stealing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955280" cy="42913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takes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over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cycle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85" dirty="0">
                <a:latin typeface="Trebuchet MS"/>
                <a:cs typeface="Trebuchet MS"/>
              </a:rPr>
              <a:t>Transfer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word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60" dirty="0">
                <a:latin typeface="Trebuchet MS"/>
                <a:cs typeface="Trebuchet MS"/>
              </a:rPr>
              <a:t>Not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an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44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5" dirty="0">
                <a:latin typeface="Trebuchet MS"/>
                <a:cs typeface="Trebuchet MS"/>
              </a:rPr>
              <a:t>CPU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does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not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switch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context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suspended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just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before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it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accesses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755650" marR="253365" indent="-285750">
              <a:lnSpc>
                <a:spcPct val="100299"/>
              </a:lnSpc>
              <a:spcBef>
                <a:spcPts val="610"/>
              </a:spcBef>
            </a:pPr>
            <a:r>
              <a:rPr sz="3600" spc="15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05" dirty="0">
                <a:latin typeface="Trebuchet MS"/>
                <a:cs typeface="Trebuchet MS"/>
              </a:rPr>
              <a:t>i.e.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before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an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operand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fetch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write</a:t>
            </a:r>
            <a:endParaRPr sz="2400">
              <a:latin typeface="Trebuchet MS"/>
              <a:cs typeface="Trebuchet MS"/>
            </a:endParaRPr>
          </a:p>
          <a:p>
            <a:pPr marL="355600" marR="30226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Slows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down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but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not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85" dirty="0">
                <a:latin typeface="Trebuchet MS"/>
                <a:cs typeface="Trebuchet MS"/>
              </a:rPr>
              <a:t>as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much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80" dirty="0">
                <a:latin typeface="Trebuchet MS"/>
                <a:cs typeface="Trebuchet MS"/>
              </a:rPr>
              <a:t>as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doing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7388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DMA</a:t>
            </a:r>
            <a:r>
              <a:rPr spc="15" dirty="0"/>
              <a:t> </a:t>
            </a:r>
            <a:r>
              <a:rPr spc="235" dirty="0"/>
              <a:t>and</a:t>
            </a:r>
            <a:r>
              <a:rPr spc="30" dirty="0"/>
              <a:t> </a:t>
            </a:r>
            <a:r>
              <a:rPr spc="105" dirty="0"/>
              <a:t>Interrupt</a:t>
            </a:r>
            <a:r>
              <a:rPr spc="25" dirty="0"/>
              <a:t> </a:t>
            </a:r>
            <a:r>
              <a:rPr spc="170" dirty="0"/>
              <a:t>Breakpoints</a:t>
            </a:r>
            <a:r>
              <a:rPr spc="30" dirty="0"/>
              <a:t> </a:t>
            </a:r>
            <a:r>
              <a:rPr spc="220" dirty="0"/>
              <a:t>During</a:t>
            </a:r>
            <a:r>
              <a:rPr spc="30" dirty="0"/>
              <a:t> </a:t>
            </a:r>
            <a:r>
              <a:rPr spc="240" dirty="0"/>
              <a:t>an </a:t>
            </a:r>
            <a:r>
              <a:rPr spc="-830" dirty="0"/>
              <a:t> </a:t>
            </a:r>
            <a:r>
              <a:rPr spc="130" dirty="0"/>
              <a:t>Instruction</a:t>
            </a:r>
            <a:r>
              <a:rPr spc="30" dirty="0"/>
              <a:t> </a:t>
            </a:r>
            <a:r>
              <a:rPr spc="165" dirty="0"/>
              <a:t>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654" y="1492818"/>
            <a:ext cx="6525420" cy="449063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510145" cy="31051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90" dirty="0">
                <a:latin typeface="Trebuchet MS"/>
                <a:cs typeface="Trebuchet MS"/>
              </a:rPr>
              <a:t>Aside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10" dirty="0">
                <a:latin typeface="Trebuchet MS"/>
                <a:cs typeface="Trebuchet MS"/>
              </a:rPr>
              <a:t>What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effect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does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caching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have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85" dirty="0">
                <a:latin typeface="Trebuchet MS"/>
                <a:cs typeface="Trebuchet MS"/>
              </a:rPr>
              <a:t>DMA?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10" dirty="0">
                <a:latin typeface="Trebuchet MS"/>
                <a:cs typeface="Trebuchet MS"/>
              </a:rPr>
              <a:t>What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about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board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cache?</a:t>
            </a:r>
            <a:endParaRPr sz="2800">
              <a:latin typeface="Trebuchet MS"/>
              <a:cs typeface="Trebuchet MS"/>
            </a:endParaRPr>
          </a:p>
          <a:p>
            <a:pPr marL="406400" marR="260985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  <a:tab pos="1480185" algn="l"/>
              </a:tabLst>
            </a:pPr>
            <a:r>
              <a:rPr sz="2800" spc="75" dirty="0">
                <a:latin typeface="Trebuchet MS"/>
                <a:cs typeface="Trebuchet MS"/>
              </a:rPr>
              <a:t>Hint:	</a:t>
            </a:r>
            <a:r>
              <a:rPr sz="2800" spc="215" dirty="0">
                <a:latin typeface="Trebuchet MS"/>
                <a:cs typeface="Trebuchet MS"/>
              </a:rPr>
              <a:t>how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much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are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45" dirty="0">
                <a:latin typeface="Trebuchet MS"/>
                <a:cs typeface="Trebuchet MS"/>
              </a:rPr>
              <a:t>system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buses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available?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055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Generic</a:t>
            </a:r>
            <a:r>
              <a:rPr spc="15" dirty="0"/>
              <a:t> </a:t>
            </a:r>
            <a:r>
              <a:rPr spc="195" dirty="0"/>
              <a:t>Model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25" dirty="0"/>
              <a:t> </a:t>
            </a:r>
            <a:r>
              <a:rPr spc="-55" dirty="0"/>
              <a:t>I/O</a:t>
            </a:r>
            <a:r>
              <a:rPr spc="10" dirty="0"/>
              <a:t> </a:t>
            </a:r>
            <a:r>
              <a:rPr spc="204" dirty="0"/>
              <a:t>Module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754" y="1233973"/>
            <a:ext cx="5523301" cy="51395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170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DMA</a:t>
            </a:r>
            <a:r>
              <a:rPr spc="10" dirty="0"/>
              <a:t> </a:t>
            </a:r>
            <a:r>
              <a:rPr spc="160" dirty="0"/>
              <a:t>Configurations</a:t>
            </a:r>
            <a:r>
              <a:rPr spc="25" dirty="0"/>
              <a:t> </a:t>
            </a:r>
            <a:r>
              <a:rPr spc="14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221989"/>
            <a:ext cx="6900545" cy="20167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90" dirty="0">
                <a:latin typeface="Trebuchet MS"/>
                <a:cs typeface="Trebuchet MS"/>
              </a:rPr>
              <a:t>Single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Bus,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Detached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Each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65" dirty="0">
                <a:latin typeface="Trebuchet MS"/>
                <a:cs typeface="Trebuchet MS"/>
              </a:rPr>
              <a:t>uses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twice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17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20" dirty="0">
                <a:latin typeface="Trebuchet MS"/>
                <a:cs typeface="Trebuchet MS"/>
              </a:rPr>
              <a:t>I/O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DMA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then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DMA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suspended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twice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318" y="1414525"/>
            <a:ext cx="7903413" cy="115823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170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DMA</a:t>
            </a:r>
            <a:r>
              <a:rPr spc="10" dirty="0"/>
              <a:t> </a:t>
            </a:r>
            <a:r>
              <a:rPr spc="160" dirty="0"/>
              <a:t>Configurations</a:t>
            </a:r>
            <a:r>
              <a:rPr spc="25" dirty="0"/>
              <a:t> </a:t>
            </a:r>
            <a:r>
              <a:rPr spc="14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831589"/>
            <a:ext cx="7049134" cy="25336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90" dirty="0">
                <a:latin typeface="Trebuchet MS"/>
                <a:cs typeface="Trebuchet MS"/>
              </a:rPr>
              <a:t>Single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Bus,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Integrated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5" dirty="0">
                <a:latin typeface="Trebuchet MS"/>
                <a:cs typeface="Trebuchet MS"/>
              </a:rPr>
              <a:t>Controller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may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support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590" dirty="0">
                <a:latin typeface="Trebuchet MS"/>
                <a:cs typeface="Trebuchet MS"/>
              </a:rPr>
              <a:t>&gt;1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device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Each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65" dirty="0">
                <a:latin typeface="Trebuchet MS"/>
                <a:cs typeface="Trebuchet MS"/>
              </a:rPr>
              <a:t>uses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once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6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400" dirty="0">
                <a:latin typeface="Trebuchet MS"/>
                <a:cs typeface="Trebuchet MS"/>
              </a:rPr>
              <a:t>DMA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suspended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once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871" y="1402966"/>
            <a:ext cx="6795458" cy="223411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170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DMA</a:t>
            </a:r>
            <a:r>
              <a:rPr spc="10" dirty="0"/>
              <a:t> </a:t>
            </a:r>
            <a:r>
              <a:rPr spc="160" dirty="0"/>
              <a:t>Configurations</a:t>
            </a:r>
            <a:r>
              <a:rPr spc="25" dirty="0"/>
              <a:t> </a:t>
            </a:r>
            <a:r>
              <a:rPr spc="14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4060189"/>
            <a:ext cx="7145655" cy="25336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90" dirty="0">
                <a:latin typeface="Trebuchet MS"/>
                <a:cs typeface="Trebuchet MS"/>
              </a:rPr>
              <a:t>Separate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95" dirty="0">
                <a:latin typeface="Trebuchet MS"/>
                <a:cs typeface="Trebuchet MS"/>
              </a:rPr>
              <a:t>Bus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supports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all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65" dirty="0">
                <a:latin typeface="Trebuchet MS"/>
                <a:cs typeface="Trebuchet MS"/>
              </a:rPr>
              <a:t>DMA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enabled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Each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65" dirty="0">
                <a:latin typeface="Trebuchet MS"/>
                <a:cs typeface="Trebuchet MS"/>
              </a:rPr>
              <a:t>uses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once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6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400" dirty="0">
                <a:latin typeface="Trebuchet MS"/>
                <a:cs typeface="Trebuchet MS"/>
              </a:rPr>
              <a:t>DMA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suspended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once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554" y="1359472"/>
            <a:ext cx="6337329" cy="272077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860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Intel</a:t>
            </a:r>
            <a:r>
              <a:rPr spc="10" dirty="0"/>
              <a:t> </a:t>
            </a:r>
            <a:r>
              <a:rPr spc="295" dirty="0"/>
              <a:t>8237A</a:t>
            </a:r>
            <a:r>
              <a:rPr spc="10" dirty="0"/>
              <a:t> </a:t>
            </a:r>
            <a:r>
              <a:rPr spc="370" dirty="0"/>
              <a:t>DMA</a:t>
            </a:r>
            <a:r>
              <a:rPr spc="-5" dirty="0"/>
              <a:t> </a:t>
            </a:r>
            <a:r>
              <a:rPr spc="105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2830"/>
            <a:ext cx="175260" cy="7035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130" dirty="0">
                <a:solidFill>
                  <a:srgbClr val="FF0000"/>
                </a:solidFill>
                <a:latin typeface="Trebuchet MS"/>
                <a:cs typeface="Trebuchet MS"/>
              </a:rPr>
              <a:t>•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spc="130" dirty="0">
                <a:solidFill>
                  <a:srgbClr val="FF0000"/>
                </a:solidFill>
                <a:latin typeface="Trebuchet MS"/>
                <a:cs typeface="Trebuchet MS"/>
              </a:rPr>
              <a:t>•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80"/>
              </a:spcBef>
            </a:pPr>
            <a:r>
              <a:rPr spc="95" dirty="0"/>
              <a:t>Interfaces</a:t>
            </a:r>
            <a:r>
              <a:rPr spc="30" dirty="0"/>
              <a:t> </a:t>
            </a:r>
            <a:r>
              <a:rPr spc="65" dirty="0"/>
              <a:t>to</a:t>
            </a:r>
            <a:r>
              <a:rPr spc="30" dirty="0"/>
              <a:t> </a:t>
            </a:r>
            <a:r>
              <a:rPr spc="215" dirty="0"/>
              <a:t>80x86</a:t>
            </a:r>
            <a:r>
              <a:rPr spc="25" dirty="0"/>
              <a:t> </a:t>
            </a:r>
            <a:r>
              <a:rPr spc="90" dirty="0"/>
              <a:t>family</a:t>
            </a:r>
            <a:r>
              <a:rPr spc="30" dirty="0"/>
              <a:t> </a:t>
            </a:r>
            <a:r>
              <a:rPr spc="165" dirty="0"/>
              <a:t>and</a:t>
            </a:r>
            <a:r>
              <a:rPr spc="20" dirty="0"/>
              <a:t> </a:t>
            </a:r>
            <a:r>
              <a:rPr spc="235" dirty="0"/>
              <a:t>DRAM</a:t>
            </a:r>
          </a:p>
          <a:p>
            <a:pPr marL="39370" marR="5080">
              <a:lnSpc>
                <a:spcPts val="2170"/>
              </a:lnSpc>
              <a:spcBef>
                <a:spcPts val="540"/>
              </a:spcBef>
            </a:pPr>
            <a:r>
              <a:rPr spc="185" dirty="0"/>
              <a:t>When</a:t>
            </a:r>
            <a:r>
              <a:rPr spc="35" dirty="0"/>
              <a:t> </a:t>
            </a:r>
            <a:r>
              <a:rPr spc="270" dirty="0"/>
              <a:t>DMA</a:t>
            </a:r>
            <a:r>
              <a:rPr spc="30" dirty="0"/>
              <a:t> </a:t>
            </a:r>
            <a:r>
              <a:rPr spc="140" dirty="0"/>
              <a:t>module</a:t>
            </a:r>
            <a:r>
              <a:rPr spc="35" dirty="0"/>
              <a:t> </a:t>
            </a:r>
            <a:r>
              <a:rPr spc="165" dirty="0"/>
              <a:t>needs</a:t>
            </a:r>
            <a:r>
              <a:rPr spc="35" dirty="0"/>
              <a:t> </a:t>
            </a:r>
            <a:r>
              <a:rPr spc="185" dirty="0"/>
              <a:t>buses</a:t>
            </a:r>
            <a:r>
              <a:rPr spc="30" dirty="0"/>
              <a:t> </a:t>
            </a:r>
            <a:r>
              <a:rPr spc="-20" dirty="0"/>
              <a:t>it</a:t>
            </a:r>
            <a:r>
              <a:rPr spc="35" dirty="0"/>
              <a:t> </a:t>
            </a:r>
            <a:r>
              <a:rPr spc="185" dirty="0"/>
              <a:t>sends</a:t>
            </a:r>
            <a:r>
              <a:rPr spc="35" dirty="0"/>
              <a:t> </a:t>
            </a:r>
            <a:r>
              <a:rPr spc="204" dirty="0"/>
              <a:t>HOLD</a:t>
            </a:r>
            <a:r>
              <a:rPr spc="45" dirty="0"/>
              <a:t> </a:t>
            </a:r>
            <a:r>
              <a:rPr spc="125" dirty="0"/>
              <a:t>signal</a:t>
            </a:r>
            <a:r>
              <a:rPr spc="25" dirty="0"/>
              <a:t> </a:t>
            </a:r>
            <a:r>
              <a:rPr spc="65" dirty="0"/>
              <a:t>to </a:t>
            </a:r>
            <a:r>
              <a:rPr spc="-585" dirty="0"/>
              <a:t> </a:t>
            </a:r>
            <a:r>
              <a:rPr spc="130" dirty="0"/>
              <a:t>processor</a:t>
            </a:r>
          </a:p>
          <a:p>
            <a:pPr marL="39370">
              <a:lnSpc>
                <a:spcPct val="100000"/>
              </a:lnSpc>
              <a:spcBef>
                <a:spcPts val="240"/>
              </a:spcBef>
            </a:pPr>
            <a:r>
              <a:rPr spc="150" dirty="0"/>
              <a:t>CPU</a:t>
            </a:r>
            <a:r>
              <a:rPr spc="25" dirty="0"/>
              <a:t> </a:t>
            </a:r>
            <a:r>
              <a:rPr spc="150" dirty="0"/>
              <a:t>responds</a:t>
            </a:r>
            <a:r>
              <a:rPr spc="30" dirty="0"/>
              <a:t> </a:t>
            </a:r>
            <a:r>
              <a:rPr spc="190" dirty="0"/>
              <a:t>HLDA</a:t>
            </a:r>
            <a:r>
              <a:rPr spc="35" dirty="0"/>
              <a:t> </a:t>
            </a:r>
            <a:r>
              <a:rPr spc="95" dirty="0"/>
              <a:t>(hold</a:t>
            </a:r>
            <a:r>
              <a:rPr spc="20" dirty="0"/>
              <a:t> </a:t>
            </a:r>
            <a:r>
              <a:rPr spc="130" dirty="0"/>
              <a:t>acknowledge)</a:t>
            </a:r>
          </a:p>
          <a:p>
            <a:pPr marL="39370">
              <a:lnSpc>
                <a:spcPct val="100000"/>
              </a:lnSpc>
              <a:spcBef>
                <a:spcPts val="250"/>
              </a:spcBef>
              <a:tabLst>
                <a:tab pos="420370" algn="l"/>
              </a:tabLst>
            </a:pPr>
            <a:r>
              <a:rPr sz="2700" spc="712" baseline="3086" dirty="0">
                <a:solidFill>
                  <a:srgbClr val="FF0000"/>
                </a:solidFill>
              </a:rPr>
              <a:t>—	</a:t>
            </a:r>
            <a:r>
              <a:rPr sz="1800" spc="240" dirty="0"/>
              <a:t>DMA</a:t>
            </a:r>
            <a:r>
              <a:rPr sz="1800" spc="20" dirty="0"/>
              <a:t> </a:t>
            </a:r>
            <a:r>
              <a:rPr sz="1800" spc="125" dirty="0"/>
              <a:t>module</a:t>
            </a:r>
            <a:r>
              <a:rPr sz="1800" spc="20" dirty="0"/>
              <a:t> </a:t>
            </a:r>
            <a:r>
              <a:rPr sz="1800" spc="130" dirty="0"/>
              <a:t>can</a:t>
            </a:r>
            <a:r>
              <a:rPr sz="1800" spc="15" dirty="0"/>
              <a:t> </a:t>
            </a:r>
            <a:r>
              <a:rPr sz="1800" spc="160" dirty="0"/>
              <a:t>use</a:t>
            </a:r>
            <a:r>
              <a:rPr sz="1800" spc="20" dirty="0"/>
              <a:t> </a:t>
            </a:r>
            <a:r>
              <a:rPr sz="1800" spc="160" dirty="0"/>
              <a:t>buses</a:t>
            </a:r>
            <a:endParaRPr sz="1800"/>
          </a:p>
          <a:p>
            <a:pPr marL="39370">
              <a:lnSpc>
                <a:spcPct val="100000"/>
              </a:lnSpc>
              <a:spcBef>
                <a:spcPts val="270"/>
              </a:spcBef>
            </a:pPr>
            <a:r>
              <a:rPr spc="60" dirty="0">
                <a:solidFill>
                  <a:srgbClr val="FF0000"/>
                </a:solidFill>
              </a:rPr>
              <a:t>E.g.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95" dirty="0">
                <a:solidFill>
                  <a:srgbClr val="FF0000"/>
                </a:solidFill>
              </a:rPr>
              <a:t>transfer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spc="114" dirty="0">
                <a:solidFill>
                  <a:srgbClr val="FF0000"/>
                </a:solidFill>
              </a:rPr>
              <a:t>data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95" dirty="0">
                <a:solidFill>
                  <a:srgbClr val="FF0000"/>
                </a:solidFill>
              </a:rPr>
              <a:t>from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spc="185" dirty="0">
                <a:solidFill>
                  <a:srgbClr val="FF0000"/>
                </a:solidFill>
              </a:rPr>
              <a:t>memory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65" dirty="0">
                <a:solidFill>
                  <a:srgbClr val="FF0000"/>
                </a:solidFill>
              </a:rPr>
              <a:t>to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125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042159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FF0000"/>
                </a:solidFill>
                <a:latin typeface="Trebuchet MS"/>
                <a:cs typeface="Trebuchet MS"/>
              </a:rPr>
              <a:t>•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86050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FF0000"/>
                </a:solidFill>
                <a:latin typeface="Trebuchet MS"/>
                <a:cs typeface="Trebuchet MS"/>
              </a:rPr>
              <a:t>•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036570"/>
            <a:ext cx="7550784" cy="356107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93700" marR="903605" indent="-381000">
              <a:lnSpc>
                <a:spcPts val="1960"/>
              </a:lnSpc>
              <a:spcBef>
                <a:spcPts val="330"/>
              </a:spcBef>
              <a:buClr>
                <a:srgbClr val="FF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1800" spc="130" dirty="0">
                <a:latin typeface="Trebuchet MS"/>
                <a:cs typeface="Trebuchet MS"/>
              </a:rPr>
              <a:t>Device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requests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service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of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DMA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55" dirty="0">
                <a:latin typeface="Trebuchet MS"/>
                <a:cs typeface="Trebuchet MS"/>
              </a:rPr>
              <a:t>by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pulling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210" dirty="0">
                <a:latin typeface="Trebuchet MS"/>
                <a:cs typeface="Trebuchet MS"/>
              </a:rPr>
              <a:t>DREQ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(DMA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request)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high</a:t>
            </a:r>
            <a:endParaRPr sz="18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209"/>
              </a:spcBef>
              <a:buClr>
                <a:srgbClr val="FF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1800" spc="240" dirty="0">
                <a:latin typeface="Trebuchet MS"/>
                <a:cs typeface="Trebuchet MS"/>
              </a:rPr>
              <a:t>DMA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puts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high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on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85" dirty="0">
                <a:latin typeface="Trebuchet MS"/>
                <a:cs typeface="Trebuchet MS"/>
              </a:rPr>
              <a:t>HRQ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(hold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request),</a:t>
            </a:r>
            <a:endParaRPr sz="1800">
              <a:latin typeface="Trebuchet MS"/>
              <a:cs typeface="Trebuchet MS"/>
            </a:endParaRPr>
          </a:p>
          <a:p>
            <a:pPr marL="393700" marR="5080" indent="-381000">
              <a:lnSpc>
                <a:spcPts val="1950"/>
              </a:lnSpc>
              <a:spcBef>
                <a:spcPts val="480"/>
              </a:spcBef>
              <a:buClr>
                <a:srgbClr val="FF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1800" spc="130" dirty="0">
                <a:latin typeface="Trebuchet MS"/>
                <a:cs typeface="Trebuchet MS"/>
              </a:rPr>
              <a:t>CPU </a:t>
            </a:r>
            <a:r>
              <a:rPr sz="1800" spc="95" dirty="0">
                <a:latin typeface="Trebuchet MS"/>
                <a:cs typeface="Trebuchet MS"/>
              </a:rPr>
              <a:t>finishes </a:t>
            </a:r>
            <a:r>
              <a:rPr sz="1800" spc="100" dirty="0">
                <a:latin typeface="Trebuchet MS"/>
                <a:cs typeface="Trebuchet MS"/>
              </a:rPr>
              <a:t>present </a:t>
            </a:r>
            <a:r>
              <a:rPr sz="1800" spc="165" dirty="0">
                <a:latin typeface="Trebuchet MS"/>
                <a:cs typeface="Trebuchet MS"/>
              </a:rPr>
              <a:t>bus </a:t>
            </a:r>
            <a:r>
              <a:rPr sz="1800" spc="85" dirty="0">
                <a:latin typeface="Trebuchet MS"/>
                <a:cs typeface="Trebuchet MS"/>
              </a:rPr>
              <a:t>cycle </a:t>
            </a:r>
            <a:r>
              <a:rPr sz="1800" spc="80" dirty="0">
                <a:latin typeface="Trebuchet MS"/>
                <a:cs typeface="Trebuchet MS"/>
              </a:rPr>
              <a:t>(not </a:t>
            </a:r>
            <a:r>
              <a:rPr sz="1800" spc="110" dirty="0">
                <a:latin typeface="Trebuchet MS"/>
                <a:cs typeface="Trebuchet MS"/>
              </a:rPr>
              <a:t>necessarily </a:t>
            </a:r>
            <a:r>
              <a:rPr sz="1800" spc="100" dirty="0">
                <a:latin typeface="Trebuchet MS"/>
                <a:cs typeface="Trebuchet MS"/>
              </a:rPr>
              <a:t>present 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instruction)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and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puts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high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45" dirty="0">
                <a:latin typeface="Trebuchet MS"/>
                <a:cs typeface="Trebuchet MS"/>
              </a:rPr>
              <a:t>on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85" dirty="0">
                <a:latin typeface="Trebuchet MS"/>
                <a:cs typeface="Trebuchet MS"/>
              </a:rPr>
              <a:t>HDLA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(hold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acknowledge).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85" dirty="0">
                <a:latin typeface="Trebuchet MS"/>
                <a:cs typeface="Trebuchet MS"/>
              </a:rPr>
              <a:t>HOLD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remains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active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for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duration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of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240" dirty="0">
                <a:latin typeface="Trebuchet MS"/>
                <a:cs typeface="Trebuchet MS"/>
              </a:rPr>
              <a:t>DMA</a:t>
            </a:r>
            <a:endParaRPr sz="1800">
              <a:latin typeface="Trebuchet MS"/>
              <a:cs typeface="Trebuchet MS"/>
            </a:endParaRPr>
          </a:p>
          <a:p>
            <a:pPr marL="393700" marR="458470" indent="-381000">
              <a:lnSpc>
                <a:spcPts val="1960"/>
              </a:lnSpc>
              <a:spcBef>
                <a:spcPts val="440"/>
              </a:spcBef>
              <a:buClr>
                <a:srgbClr val="FF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1800" spc="240" dirty="0">
                <a:latin typeface="Trebuchet MS"/>
                <a:cs typeface="Trebuchet MS"/>
              </a:rPr>
              <a:t>DMA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activates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75" dirty="0">
                <a:latin typeface="Trebuchet MS"/>
                <a:cs typeface="Trebuchet MS"/>
              </a:rPr>
              <a:t>DACK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(DMA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acknowledge),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telling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device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start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transfer</a:t>
            </a:r>
            <a:endParaRPr sz="1800">
              <a:latin typeface="Trebuchet MS"/>
              <a:cs typeface="Trebuchet MS"/>
            </a:endParaRPr>
          </a:p>
          <a:p>
            <a:pPr marL="393700" marR="121285" indent="-381000">
              <a:lnSpc>
                <a:spcPct val="90400"/>
              </a:lnSpc>
              <a:spcBef>
                <a:spcPts val="415"/>
              </a:spcBef>
              <a:buClr>
                <a:srgbClr val="FF0000"/>
              </a:buClr>
              <a:buAutoNum type="arabicPeriod"/>
              <a:tabLst>
                <a:tab pos="393065" algn="l"/>
                <a:tab pos="393700" algn="l"/>
                <a:tab pos="2376805" algn="l"/>
              </a:tabLst>
            </a:pPr>
            <a:r>
              <a:rPr sz="1800" spc="240" dirty="0">
                <a:latin typeface="Trebuchet MS"/>
                <a:cs typeface="Trebuchet MS"/>
              </a:rPr>
              <a:t>DMA </a:t>
            </a:r>
            <a:r>
              <a:rPr sz="1800" spc="95" dirty="0">
                <a:latin typeface="Trebuchet MS"/>
                <a:cs typeface="Trebuchet MS"/>
              </a:rPr>
              <a:t>starts </a:t>
            </a:r>
            <a:r>
              <a:rPr sz="1800" spc="80" dirty="0">
                <a:latin typeface="Trebuchet MS"/>
                <a:cs typeface="Trebuchet MS"/>
              </a:rPr>
              <a:t>transfer </a:t>
            </a:r>
            <a:r>
              <a:rPr sz="1800" spc="155" dirty="0">
                <a:latin typeface="Trebuchet MS"/>
                <a:cs typeface="Trebuchet MS"/>
              </a:rPr>
              <a:t>by </a:t>
            </a:r>
            <a:r>
              <a:rPr sz="1800" spc="90" dirty="0">
                <a:latin typeface="Trebuchet MS"/>
                <a:cs typeface="Trebuchet MS"/>
              </a:rPr>
              <a:t>putting </a:t>
            </a:r>
            <a:r>
              <a:rPr sz="1800" spc="135" dirty="0">
                <a:latin typeface="Trebuchet MS"/>
                <a:cs typeface="Trebuchet MS"/>
              </a:rPr>
              <a:t>address </a:t>
            </a:r>
            <a:r>
              <a:rPr sz="1800" spc="50" dirty="0">
                <a:latin typeface="Trebuchet MS"/>
                <a:cs typeface="Trebuchet MS"/>
              </a:rPr>
              <a:t>of </a:t>
            </a:r>
            <a:r>
              <a:rPr sz="1800" spc="35" dirty="0">
                <a:latin typeface="Trebuchet MS"/>
                <a:cs typeface="Trebuchet MS"/>
              </a:rPr>
              <a:t>first </a:t>
            </a:r>
            <a:r>
              <a:rPr sz="1800" spc="105" dirty="0">
                <a:latin typeface="Trebuchet MS"/>
                <a:cs typeface="Trebuchet MS"/>
              </a:rPr>
              <a:t>byte </a:t>
            </a:r>
            <a:r>
              <a:rPr sz="1800" spc="140" dirty="0">
                <a:latin typeface="Trebuchet MS"/>
                <a:cs typeface="Trebuchet MS"/>
              </a:rPr>
              <a:t>on 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address </a:t>
            </a:r>
            <a:r>
              <a:rPr sz="1800" spc="165" dirty="0">
                <a:latin typeface="Trebuchet MS"/>
                <a:cs typeface="Trebuchet MS"/>
              </a:rPr>
              <a:t>bus </a:t>
            </a:r>
            <a:r>
              <a:rPr sz="1800" spc="145" dirty="0">
                <a:latin typeface="Trebuchet MS"/>
                <a:cs typeface="Trebuchet MS"/>
              </a:rPr>
              <a:t>and </a:t>
            </a:r>
            <a:r>
              <a:rPr sz="1800" spc="90" dirty="0">
                <a:latin typeface="Trebuchet MS"/>
                <a:cs typeface="Trebuchet MS"/>
              </a:rPr>
              <a:t>activating </a:t>
            </a:r>
            <a:r>
              <a:rPr sz="1800" spc="165" dirty="0">
                <a:latin typeface="Trebuchet MS"/>
                <a:cs typeface="Trebuchet MS"/>
              </a:rPr>
              <a:t>MEMR; </a:t>
            </a:r>
            <a:r>
              <a:rPr sz="1800" spc="-10" dirty="0">
                <a:latin typeface="Trebuchet MS"/>
                <a:cs typeface="Trebuchet MS"/>
              </a:rPr>
              <a:t>it </a:t>
            </a:r>
            <a:r>
              <a:rPr sz="1800" spc="100" dirty="0">
                <a:latin typeface="Trebuchet MS"/>
                <a:cs typeface="Trebuchet MS"/>
              </a:rPr>
              <a:t>then </a:t>
            </a:r>
            <a:r>
              <a:rPr sz="1800" spc="95" dirty="0">
                <a:latin typeface="Trebuchet MS"/>
                <a:cs typeface="Trebuchet MS"/>
              </a:rPr>
              <a:t>activates </a:t>
            </a:r>
            <a:r>
              <a:rPr sz="1800" spc="155" dirty="0">
                <a:latin typeface="Trebuchet MS"/>
                <a:cs typeface="Trebuchet MS"/>
              </a:rPr>
              <a:t>IOW </a:t>
            </a:r>
            <a:r>
              <a:rPr sz="1800" spc="60" dirty="0">
                <a:latin typeface="Trebuchet MS"/>
                <a:cs typeface="Trebuchet MS"/>
              </a:rPr>
              <a:t>to 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write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peripheral.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240" dirty="0">
                <a:latin typeface="Trebuchet MS"/>
                <a:cs typeface="Trebuchet MS"/>
              </a:rPr>
              <a:t>DMA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decrements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counter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and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increments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address</a:t>
            </a:r>
            <a:r>
              <a:rPr sz="1800" spc="35" dirty="0">
                <a:latin typeface="Trebuchet MS"/>
                <a:cs typeface="Trebuchet MS"/>
              </a:rPr>
              <a:t> pointer.	</a:t>
            </a:r>
            <a:r>
              <a:rPr sz="1800" spc="105" dirty="0">
                <a:latin typeface="Trebuchet MS"/>
                <a:cs typeface="Trebuchet MS"/>
              </a:rPr>
              <a:t>Repeat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until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count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reaches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zero</a:t>
            </a:r>
            <a:endParaRPr sz="18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1800" spc="240" dirty="0">
                <a:latin typeface="Trebuchet MS"/>
                <a:cs typeface="Trebuchet MS"/>
              </a:rPr>
              <a:t>DMA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deactivates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HRQ,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giving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65" dirty="0">
                <a:latin typeface="Trebuchet MS"/>
                <a:cs typeface="Trebuchet MS"/>
              </a:rPr>
              <a:t>bus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back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922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8237</a:t>
            </a:r>
            <a:r>
              <a:rPr spc="15" dirty="0"/>
              <a:t> </a:t>
            </a:r>
            <a:r>
              <a:rPr spc="370" dirty="0"/>
              <a:t>DMA</a:t>
            </a:r>
            <a:r>
              <a:rPr spc="15" dirty="0"/>
              <a:t> </a:t>
            </a:r>
            <a:r>
              <a:rPr spc="270" dirty="0"/>
              <a:t>Usage</a:t>
            </a:r>
            <a:r>
              <a:rPr spc="30" dirty="0"/>
              <a:t> </a:t>
            </a:r>
            <a:r>
              <a:rPr spc="75" dirty="0"/>
              <a:t>of</a:t>
            </a:r>
            <a:r>
              <a:rPr spc="25" dirty="0"/>
              <a:t> </a:t>
            </a:r>
            <a:r>
              <a:rPr spc="270" dirty="0"/>
              <a:t>Systems</a:t>
            </a:r>
            <a:r>
              <a:rPr spc="25" dirty="0"/>
              <a:t> </a:t>
            </a:r>
            <a:r>
              <a:rPr spc="300" dirty="0"/>
              <a:t>Bus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16079"/>
            <a:ext cx="8839200" cy="56555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1099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F</a:t>
            </a:r>
            <a:r>
              <a:rPr spc="-50" dirty="0"/>
              <a:t>l</a:t>
            </a:r>
            <a:r>
              <a:rPr spc="215" dirty="0"/>
              <a:t>y</a:t>
            </a:r>
            <a:r>
              <a:rPr spc="-135" dirty="0"/>
              <a:t>-</a:t>
            </a:r>
            <a:r>
              <a:rPr spc="300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7394575" cy="55486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5" dirty="0">
                <a:latin typeface="Trebuchet MS"/>
                <a:cs typeface="Trebuchet MS"/>
              </a:rPr>
              <a:t>While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using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processor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idle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65" dirty="0">
                <a:latin typeface="Trebuchet MS"/>
                <a:cs typeface="Trebuchet MS"/>
              </a:rPr>
              <a:t>Processor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using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bus,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idle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3600" spc="39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5" dirty="0">
                <a:latin typeface="Trebuchet MS"/>
                <a:cs typeface="Trebuchet MS"/>
              </a:rPr>
              <a:t>Known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as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fly-by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DMA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controller</a:t>
            </a:r>
            <a:endParaRPr sz="2400">
              <a:latin typeface="Trebuchet MS"/>
              <a:cs typeface="Trebuchet MS"/>
            </a:endParaRPr>
          </a:p>
          <a:p>
            <a:pPr marL="355600" marR="229870" indent="-342900">
              <a:lnSpc>
                <a:spcPts val="3030"/>
              </a:lnSpc>
              <a:spcBef>
                <a:spcPts val="74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Data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does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not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pass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through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not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stored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chip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3600" spc="6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400" dirty="0">
                <a:latin typeface="Trebuchet MS"/>
                <a:cs typeface="Trebuchet MS"/>
              </a:rPr>
              <a:t>DMA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only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between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I/O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port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  <a:p>
            <a:pPr marL="755650" marR="175895" indent="-285750">
              <a:lnSpc>
                <a:spcPts val="2600"/>
              </a:lnSpc>
              <a:spcBef>
                <a:spcPts val="640"/>
              </a:spcBef>
            </a:pPr>
            <a:r>
              <a:rPr sz="3600" spc="39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5" dirty="0">
                <a:latin typeface="Trebuchet MS"/>
                <a:cs typeface="Trebuchet MS"/>
              </a:rPr>
              <a:t>Not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between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two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I/O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ports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or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two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memory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locations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50" dirty="0">
                <a:latin typeface="Trebuchet MS"/>
                <a:cs typeface="Trebuchet MS"/>
              </a:rPr>
              <a:t>Can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do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via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register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00" dirty="0">
                <a:latin typeface="Trebuchet MS"/>
                <a:cs typeface="Trebuchet MS"/>
              </a:rPr>
              <a:t>8237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contains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four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65" dirty="0">
                <a:latin typeface="Trebuchet MS"/>
                <a:cs typeface="Trebuchet MS"/>
              </a:rPr>
              <a:t>DMA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channels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3600" spc="33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0" dirty="0">
                <a:latin typeface="Trebuchet MS"/>
                <a:cs typeface="Trebuchet MS"/>
              </a:rPr>
              <a:t>Programmed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independently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3600" spc="48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25" dirty="0">
                <a:latin typeface="Trebuchet MS"/>
                <a:cs typeface="Trebuchet MS"/>
              </a:rPr>
              <a:t>Any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one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active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3600" spc="35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35" dirty="0">
                <a:latin typeface="Trebuchet MS"/>
                <a:cs typeface="Trebuchet MS"/>
              </a:rPr>
              <a:t>Numbered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0,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1,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2,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65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28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I/O</a:t>
            </a:r>
            <a:r>
              <a:rPr spc="-30" dirty="0"/>
              <a:t> </a:t>
            </a:r>
            <a:r>
              <a:rPr spc="210" dirty="0"/>
              <a:t>Channels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699375" cy="34950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getting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more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sophisticated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65" dirty="0">
                <a:latin typeface="Trebuchet MS"/>
                <a:cs typeface="Trebuchet MS"/>
              </a:rPr>
              <a:t>e.g.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3D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graphics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cards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instructs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do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does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entire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0" dirty="0">
                <a:latin typeface="Trebuchet MS"/>
                <a:cs typeface="Trebuchet MS"/>
              </a:rPr>
              <a:t>Improves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speed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5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0" dirty="0">
                <a:latin typeface="Trebuchet MS"/>
                <a:cs typeface="Trebuchet MS"/>
              </a:rPr>
              <a:t>Takes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load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off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CPU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00" dirty="0">
                <a:latin typeface="Trebuchet MS"/>
                <a:cs typeface="Trebuchet MS"/>
              </a:rPr>
              <a:t>Dedicated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processor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faster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38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I/O</a:t>
            </a:r>
            <a:r>
              <a:rPr spc="25" dirty="0"/>
              <a:t> </a:t>
            </a:r>
            <a:r>
              <a:rPr spc="195" dirty="0"/>
              <a:t>Channel</a:t>
            </a:r>
            <a:r>
              <a:rPr spc="30" dirty="0"/>
              <a:t> </a:t>
            </a:r>
            <a:r>
              <a:rPr spc="10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358" y="1129633"/>
            <a:ext cx="3843549" cy="557128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015480" cy="276606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30" dirty="0">
                <a:latin typeface="Trebuchet MS"/>
                <a:cs typeface="Trebuchet MS"/>
              </a:rPr>
              <a:t>Interfacing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85" dirty="0">
                <a:latin typeface="Trebuchet MS"/>
                <a:cs typeface="Trebuchet MS"/>
              </a:rPr>
              <a:t>Connecting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together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95" dirty="0">
                <a:latin typeface="Trebuchet MS"/>
                <a:cs typeface="Trebuchet MS"/>
              </a:rPr>
              <a:t>Bit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wire?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75" dirty="0">
                <a:latin typeface="Trebuchet MS"/>
                <a:cs typeface="Trebuchet MS"/>
              </a:rPr>
              <a:t>Dedicated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processor/memory/buses?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85" dirty="0">
                <a:latin typeface="Trebuchet MS"/>
                <a:cs typeface="Trebuchet MS"/>
              </a:rPr>
              <a:t>E.g.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FireWire,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InfiniBand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669530" cy="371094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04" dirty="0">
                <a:latin typeface="Trebuchet MS"/>
                <a:cs typeface="Trebuchet MS"/>
              </a:rPr>
              <a:t>IEEE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1394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FireWire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10" dirty="0">
                <a:latin typeface="Trebuchet MS"/>
                <a:cs typeface="Trebuchet MS"/>
              </a:rPr>
              <a:t>High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performance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serial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00" dirty="0">
                <a:latin typeface="Trebuchet MS"/>
                <a:cs typeface="Trebuchet MS"/>
              </a:rPr>
              <a:t>Fast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60" dirty="0">
                <a:latin typeface="Trebuchet MS"/>
                <a:cs typeface="Trebuchet MS"/>
              </a:rPr>
              <a:t>Low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cost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70" dirty="0">
                <a:latin typeface="Trebuchet MS"/>
                <a:cs typeface="Trebuchet MS"/>
              </a:rPr>
              <a:t>Easy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implement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80" dirty="0">
                <a:latin typeface="Trebuchet MS"/>
                <a:cs typeface="Trebuchet MS"/>
              </a:rPr>
              <a:t>Also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being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used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digital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cameras,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VCRs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TV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00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External</a:t>
            </a:r>
            <a:r>
              <a:rPr dirty="0"/>
              <a:t> </a:t>
            </a:r>
            <a:r>
              <a:rPr spc="215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5194935" cy="33496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75" dirty="0">
                <a:latin typeface="Trebuchet MS"/>
                <a:cs typeface="Trebuchet MS"/>
              </a:rPr>
              <a:t>Human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readable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8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90" dirty="0">
                <a:latin typeface="Trebuchet MS"/>
                <a:cs typeface="Trebuchet MS"/>
              </a:rPr>
              <a:t>Screen,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printer,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keyboard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10" dirty="0">
                <a:latin typeface="Trebuchet MS"/>
                <a:cs typeface="Trebuchet MS"/>
              </a:rPr>
              <a:t>Machine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readable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Monitoring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control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90" dirty="0">
                <a:latin typeface="Trebuchet MS"/>
                <a:cs typeface="Trebuchet MS"/>
              </a:rPr>
              <a:t>Communication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6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10" dirty="0">
                <a:latin typeface="Trebuchet MS"/>
                <a:cs typeface="Trebuchet MS"/>
              </a:rPr>
              <a:t>Modem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00" dirty="0">
                <a:latin typeface="Trebuchet MS"/>
                <a:cs typeface="Trebuchet MS"/>
              </a:rPr>
              <a:t>Network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Interface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Card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(NIC)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97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FireWire</a:t>
            </a:r>
            <a:r>
              <a:rPr spc="-10" dirty="0"/>
              <a:t> </a:t>
            </a:r>
            <a:r>
              <a:rPr spc="150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629525" cy="3996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45" dirty="0">
                <a:latin typeface="Trebuchet MS"/>
                <a:cs typeface="Trebuchet MS"/>
              </a:rPr>
              <a:t>Daisy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chain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Up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63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single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port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Really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65" dirty="0">
                <a:latin typeface="Trebuchet MS"/>
                <a:cs typeface="Trebuchet MS"/>
              </a:rPr>
              <a:t>64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which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one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interface</a:t>
            </a:r>
            <a:r>
              <a:rPr sz="2400" spc="50" dirty="0">
                <a:latin typeface="Trebuchet MS"/>
                <a:cs typeface="Trebuchet MS"/>
              </a:rPr>
              <a:t> itself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Up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1022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can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be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connected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with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bridges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55" dirty="0">
                <a:latin typeface="Trebuchet MS"/>
                <a:cs typeface="Trebuchet MS"/>
              </a:rPr>
              <a:t>Automatic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configuration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50" dirty="0">
                <a:latin typeface="Trebuchet MS"/>
                <a:cs typeface="Trebuchet MS"/>
              </a:rPr>
              <a:t>No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terminators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310" dirty="0">
                <a:latin typeface="Trebuchet MS"/>
                <a:cs typeface="Trebuchet MS"/>
              </a:rPr>
              <a:t>May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be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tree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structure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300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Simple</a:t>
            </a:r>
            <a:r>
              <a:rPr spc="20" dirty="0"/>
              <a:t> </a:t>
            </a:r>
            <a:r>
              <a:rPr spc="65" dirty="0"/>
              <a:t>FireWire</a:t>
            </a:r>
            <a:r>
              <a:rPr spc="25" dirty="0"/>
              <a:t> </a:t>
            </a:r>
            <a:r>
              <a:rPr spc="150" dirty="0"/>
              <a:t>Configuration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58" y="2444944"/>
            <a:ext cx="8090682" cy="278644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988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FireWire</a:t>
            </a:r>
            <a:r>
              <a:rPr spc="10" dirty="0"/>
              <a:t> </a:t>
            </a:r>
            <a:r>
              <a:rPr spc="310" dirty="0"/>
              <a:t>3</a:t>
            </a:r>
            <a:r>
              <a:rPr spc="5" dirty="0"/>
              <a:t> </a:t>
            </a:r>
            <a:r>
              <a:rPr spc="180" dirty="0"/>
              <a:t>Layer</a:t>
            </a:r>
            <a:r>
              <a:rPr spc="15" dirty="0"/>
              <a:t> </a:t>
            </a:r>
            <a:r>
              <a:rPr spc="20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834630" cy="32734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55" dirty="0">
                <a:latin typeface="Trebuchet MS"/>
                <a:cs typeface="Trebuchet MS"/>
              </a:rPr>
              <a:t>Physical</a:t>
            </a:r>
            <a:endParaRPr sz="2800">
              <a:latin typeface="Trebuchet MS"/>
              <a:cs typeface="Trebuchet MS"/>
            </a:endParaRPr>
          </a:p>
          <a:p>
            <a:pPr marL="755650" marR="5080" indent="-28575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Transmission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medium,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electrical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signaling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characteristics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0" dirty="0">
                <a:latin typeface="Trebuchet MS"/>
                <a:cs typeface="Trebuchet MS"/>
              </a:rPr>
              <a:t>Link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Transmission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packets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14" dirty="0">
                <a:latin typeface="Trebuchet MS"/>
                <a:cs typeface="Trebuchet MS"/>
              </a:rPr>
              <a:t>Transaction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Request-response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protocol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089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FireWire</a:t>
            </a:r>
            <a:r>
              <a:rPr spc="15" dirty="0"/>
              <a:t> </a:t>
            </a:r>
            <a:r>
              <a:rPr spc="90" dirty="0"/>
              <a:t>Protocol</a:t>
            </a:r>
            <a:r>
              <a:rPr spc="10" dirty="0"/>
              <a:t> </a:t>
            </a:r>
            <a:r>
              <a:rPr spc="200" dirty="0"/>
              <a:t>Stack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650" y="1103630"/>
            <a:ext cx="6601643" cy="5621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353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FireWire</a:t>
            </a:r>
            <a:r>
              <a:rPr spc="20" dirty="0"/>
              <a:t> </a:t>
            </a:r>
            <a:r>
              <a:rPr spc="-20" dirty="0"/>
              <a:t>-</a:t>
            </a:r>
            <a:r>
              <a:rPr spc="20" dirty="0"/>
              <a:t> </a:t>
            </a:r>
            <a:r>
              <a:rPr spc="155" dirty="0"/>
              <a:t>Physical</a:t>
            </a:r>
            <a:r>
              <a:rPr spc="25" dirty="0"/>
              <a:t> </a:t>
            </a:r>
            <a:r>
              <a:rPr spc="18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967980" cy="40906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0" dirty="0">
                <a:latin typeface="Trebuchet MS"/>
                <a:cs typeface="Trebuchet MS"/>
              </a:rPr>
              <a:t>Data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rates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25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95" dirty="0">
                <a:latin typeface="Trebuchet MS"/>
                <a:cs typeface="Trebuchet MS"/>
              </a:rPr>
              <a:t>400Mbps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Two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forms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arbitration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3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0" dirty="0">
                <a:latin typeface="Trebuchet MS"/>
                <a:cs typeface="Trebuchet MS"/>
              </a:rPr>
              <a:t>Based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on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tree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structure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3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5" dirty="0">
                <a:latin typeface="Trebuchet MS"/>
                <a:cs typeface="Trebuchet MS"/>
              </a:rPr>
              <a:t>Root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acts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245" dirty="0">
                <a:latin typeface="Trebuchet MS"/>
                <a:cs typeface="Trebuchet MS"/>
              </a:rPr>
              <a:t>as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arbiter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0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40" dirty="0">
                <a:latin typeface="Trebuchet MS"/>
                <a:cs typeface="Trebuchet MS"/>
              </a:rPr>
              <a:t>First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come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first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served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Natural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priority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controls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simultaneous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requests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3000" spc="397" baseline="2777" dirty="0">
                <a:solidFill>
                  <a:srgbClr val="FF0000"/>
                </a:solidFill>
                <a:latin typeface="Trebuchet MS"/>
                <a:cs typeface="Trebuchet MS"/>
              </a:rPr>
              <a:t>–</a:t>
            </a:r>
            <a:r>
              <a:rPr sz="3000" spc="277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i.e.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who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is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nearest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root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2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50" dirty="0">
                <a:latin typeface="Trebuchet MS"/>
                <a:cs typeface="Trebuchet MS"/>
              </a:rPr>
              <a:t>Fair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arbitration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32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5" dirty="0">
                <a:latin typeface="Trebuchet MS"/>
                <a:cs typeface="Trebuchet MS"/>
              </a:rPr>
              <a:t>Urgent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arbitration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637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FireWire</a:t>
            </a:r>
            <a:r>
              <a:rPr spc="15" dirty="0"/>
              <a:t> </a:t>
            </a:r>
            <a:r>
              <a:rPr spc="-20" dirty="0"/>
              <a:t>-</a:t>
            </a:r>
            <a:r>
              <a:rPr spc="10" dirty="0"/>
              <a:t> </a:t>
            </a:r>
            <a:r>
              <a:rPr spc="140" dirty="0"/>
              <a:t>Link</a:t>
            </a:r>
            <a:r>
              <a:rPr spc="15" dirty="0"/>
              <a:t> </a:t>
            </a:r>
            <a:r>
              <a:rPr spc="18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453630" cy="42665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Two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transmission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types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3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5" dirty="0">
                <a:latin typeface="Trebuchet MS"/>
                <a:cs typeface="Trebuchet MS"/>
              </a:rPr>
              <a:t>Asynchronous</a:t>
            </a:r>
            <a:endParaRPr sz="2400">
              <a:latin typeface="Trebuchet MS"/>
              <a:cs typeface="Trebuchet MS"/>
            </a:endParaRPr>
          </a:p>
          <a:p>
            <a:pPr marL="1155065" marR="550545" lvl="1" indent="-228600">
              <a:lnSpc>
                <a:spcPct val="100400"/>
              </a:lnSpc>
              <a:spcBef>
                <a:spcPts val="50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80" dirty="0">
                <a:latin typeface="Trebuchet MS"/>
                <a:cs typeface="Trebuchet MS"/>
              </a:rPr>
              <a:t>Variable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amount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of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data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and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several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bytes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of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transaction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data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transferred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95" dirty="0">
                <a:latin typeface="Trebuchet MS"/>
                <a:cs typeface="Trebuchet MS"/>
              </a:rPr>
              <a:t>as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packet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To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explicit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140" dirty="0">
                <a:latin typeface="Trebuchet MS"/>
                <a:cs typeface="Trebuchet MS"/>
              </a:rPr>
              <a:t>Acknowledgement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returned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0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04" dirty="0">
                <a:latin typeface="Trebuchet MS"/>
                <a:cs typeface="Trebuchet MS"/>
              </a:rPr>
              <a:t>Isochronous</a:t>
            </a:r>
            <a:endParaRPr sz="2400">
              <a:latin typeface="Trebuchet MS"/>
              <a:cs typeface="Trebuchet MS"/>
            </a:endParaRPr>
          </a:p>
          <a:p>
            <a:pPr marL="1155065" marR="5080" lvl="1" indent="-228600">
              <a:lnSpc>
                <a:spcPct val="100400"/>
              </a:lnSpc>
              <a:spcBef>
                <a:spcPts val="50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80" dirty="0">
                <a:latin typeface="Trebuchet MS"/>
                <a:cs typeface="Trebuchet MS"/>
              </a:rPr>
              <a:t>Variable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amount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of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data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5" dirty="0">
                <a:latin typeface="Trebuchet MS"/>
                <a:cs typeface="Trebuchet MS"/>
              </a:rPr>
              <a:t>sequence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of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fixed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size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packets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at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regular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intervals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85" dirty="0">
                <a:latin typeface="Trebuchet MS"/>
                <a:cs typeface="Trebuchet MS"/>
              </a:rPr>
              <a:t>Simplified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addressing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185" dirty="0">
                <a:latin typeface="Trebuchet MS"/>
                <a:cs typeface="Trebuchet MS"/>
              </a:rPr>
              <a:t>No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acknowledgement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519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FireWire</a:t>
            </a:r>
            <a:r>
              <a:rPr spc="5" dirty="0"/>
              <a:t> </a:t>
            </a:r>
            <a:r>
              <a:rPr spc="195" dirty="0"/>
              <a:t>Subactions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80" y="1110537"/>
            <a:ext cx="7603031" cy="571190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1816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I</a:t>
            </a:r>
            <a:r>
              <a:rPr spc="235" dirty="0"/>
              <a:t>n</a:t>
            </a:r>
            <a:r>
              <a:rPr spc="-35" dirty="0"/>
              <a:t>fi</a:t>
            </a:r>
            <a:r>
              <a:rPr spc="235" dirty="0"/>
              <a:t>n</a:t>
            </a:r>
            <a:r>
              <a:rPr spc="-25" dirty="0"/>
              <a:t>i</a:t>
            </a:r>
            <a:r>
              <a:rPr spc="295" dirty="0"/>
              <a:t>B</a:t>
            </a:r>
            <a:r>
              <a:rPr spc="275" dirty="0"/>
              <a:t>a</a:t>
            </a:r>
            <a:r>
              <a:rPr spc="235" dirty="0"/>
              <a:t>n</a:t>
            </a:r>
            <a:r>
              <a:rPr spc="21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999730" cy="47047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specification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aimed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at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high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end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servers</a:t>
            </a:r>
            <a:endParaRPr sz="2800">
              <a:latin typeface="Trebuchet MS"/>
              <a:cs typeface="Trebuchet MS"/>
            </a:endParaRPr>
          </a:p>
          <a:p>
            <a:pPr marL="755650" marR="186055" indent="-285750">
              <a:lnSpc>
                <a:spcPct val="100000"/>
              </a:lnSpc>
              <a:spcBef>
                <a:spcPts val="610"/>
              </a:spcBef>
            </a:pPr>
            <a:r>
              <a:rPr sz="3600" spc="35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40" dirty="0">
                <a:latin typeface="Trebuchet MS"/>
                <a:cs typeface="Trebuchet MS"/>
              </a:rPr>
              <a:t>Merger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Future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I/O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(Cisco,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HP,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Compaq,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IBM)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and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Next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Generation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I/O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(Intel)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5" dirty="0">
                <a:latin typeface="Trebuchet MS"/>
                <a:cs typeface="Trebuchet MS"/>
              </a:rPr>
              <a:t>Version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1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released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early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05" dirty="0">
                <a:latin typeface="Trebuchet MS"/>
                <a:cs typeface="Trebuchet MS"/>
              </a:rPr>
              <a:t>2001</a:t>
            </a:r>
            <a:endParaRPr sz="2800">
              <a:latin typeface="Trebuchet MS"/>
              <a:cs typeface="Trebuchet MS"/>
            </a:endParaRPr>
          </a:p>
          <a:p>
            <a:pPr marL="355600" marR="970915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5" dirty="0">
                <a:latin typeface="Trebuchet MS"/>
                <a:cs typeface="Trebuchet MS"/>
              </a:rPr>
              <a:t>Architecture </a:t>
            </a:r>
            <a:r>
              <a:rPr sz="2800" spc="229" dirty="0">
                <a:latin typeface="Trebuchet MS"/>
                <a:cs typeface="Trebuchet MS"/>
              </a:rPr>
              <a:t>and </a:t>
            </a:r>
            <a:r>
              <a:rPr sz="2800" spc="140" dirty="0">
                <a:latin typeface="Trebuchet MS"/>
                <a:cs typeface="Trebuchet MS"/>
              </a:rPr>
              <a:t>spec. </a:t>
            </a:r>
            <a:r>
              <a:rPr sz="2800" spc="70" dirty="0">
                <a:latin typeface="Trebuchet MS"/>
                <a:cs typeface="Trebuchet MS"/>
              </a:rPr>
              <a:t>for </a:t>
            </a:r>
            <a:r>
              <a:rPr sz="2800" spc="170" dirty="0">
                <a:latin typeface="Trebuchet MS"/>
                <a:cs typeface="Trebuchet MS"/>
              </a:rPr>
              <a:t>data </a:t>
            </a:r>
            <a:r>
              <a:rPr sz="2800" spc="75" dirty="0">
                <a:latin typeface="Trebuchet MS"/>
                <a:cs typeface="Trebuchet MS"/>
              </a:rPr>
              <a:t>flow 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between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processor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intelligent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I/O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60" dirty="0">
                <a:latin typeface="Trebuchet MS"/>
                <a:cs typeface="Trebuchet MS"/>
              </a:rPr>
              <a:t>Intended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replace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PCI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servers</a:t>
            </a:r>
            <a:endParaRPr sz="2800">
              <a:latin typeface="Trebuchet MS"/>
              <a:cs typeface="Trebuchet MS"/>
            </a:endParaRPr>
          </a:p>
          <a:p>
            <a:pPr marL="355600" marR="155956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70" dirty="0">
                <a:latin typeface="Trebuchet MS"/>
                <a:cs typeface="Trebuchet MS"/>
              </a:rPr>
              <a:t>Increased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capacity,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expandability,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flexibility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09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InfiniBand</a:t>
            </a:r>
            <a:r>
              <a:rPr spc="15" dirty="0"/>
              <a:t> </a:t>
            </a:r>
            <a:r>
              <a:rPr spc="10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7800975" cy="48983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661035" indent="-342900">
              <a:lnSpc>
                <a:spcPct val="100699"/>
              </a:lnSpc>
              <a:spcBef>
                <a:spcPts val="8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60" dirty="0">
                <a:latin typeface="Trebuchet MS"/>
                <a:cs typeface="Trebuchet MS"/>
              </a:rPr>
              <a:t>Remote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storage,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networking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connection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between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servers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10" dirty="0">
                <a:latin typeface="Trebuchet MS"/>
                <a:cs typeface="Trebuchet MS"/>
              </a:rPr>
              <a:t>Attach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servers,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remote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storage,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network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devices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central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fabric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switches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links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10" dirty="0">
                <a:latin typeface="Trebuchet MS"/>
                <a:cs typeface="Trebuchet MS"/>
              </a:rPr>
              <a:t>Greater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server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density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45" dirty="0">
                <a:latin typeface="Trebuchet MS"/>
                <a:cs typeface="Trebuchet MS"/>
              </a:rPr>
              <a:t>Scalable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centre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50" dirty="0">
                <a:latin typeface="Trebuchet MS"/>
                <a:cs typeface="Trebuchet MS"/>
              </a:rPr>
              <a:t>Independent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nodes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added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as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required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Trebuchet MS"/>
                <a:cs typeface="Trebuchet MS"/>
              </a:rPr>
              <a:t>I/O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distance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from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server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up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17</a:t>
            </a:r>
            <a:r>
              <a:rPr sz="2000" spc="285" dirty="0">
                <a:latin typeface="Trebuchet MS"/>
                <a:cs typeface="Trebuchet MS"/>
              </a:rPr>
              <a:t>m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70" dirty="0">
                <a:latin typeface="Trebuchet MS"/>
                <a:cs typeface="Trebuchet MS"/>
              </a:rPr>
              <a:t>u</a:t>
            </a:r>
            <a:r>
              <a:rPr sz="2000" spc="235" dirty="0">
                <a:latin typeface="Trebuchet MS"/>
                <a:cs typeface="Trebuchet MS"/>
              </a:rPr>
              <a:t>s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265" dirty="0">
                <a:latin typeface="Trebuchet MS"/>
                <a:cs typeface="Trebuchet MS"/>
              </a:rPr>
              <a:t>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c</a:t>
            </a:r>
            <a:r>
              <a:rPr sz="2000" spc="135" dirty="0">
                <a:latin typeface="Trebuchet MS"/>
                <a:cs typeface="Trebuchet MS"/>
              </a:rPr>
              <a:t>o</a:t>
            </a:r>
            <a:r>
              <a:rPr sz="2000" spc="145" dirty="0">
                <a:latin typeface="Trebuchet MS"/>
                <a:cs typeface="Trebuchet MS"/>
              </a:rPr>
              <a:t>pp</a:t>
            </a:r>
            <a:r>
              <a:rPr sz="2000" spc="150" dirty="0">
                <a:latin typeface="Trebuchet MS"/>
                <a:cs typeface="Trebuchet MS"/>
              </a:rPr>
              <a:t>e</a:t>
            </a:r>
            <a:r>
              <a:rPr sz="2000" spc="40" dirty="0"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300</a:t>
            </a:r>
            <a:r>
              <a:rPr sz="2000" spc="285" dirty="0">
                <a:latin typeface="Trebuchet MS"/>
                <a:cs typeface="Trebuchet MS"/>
              </a:rPr>
              <a:t>m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90" dirty="0">
                <a:latin typeface="Trebuchet MS"/>
                <a:cs typeface="Trebuchet MS"/>
              </a:rPr>
              <a:t>m</a:t>
            </a:r>
            <a:r>
              <a:rPr sz="2000" spc="170" dirty="0">
                <a:latin typeface="Trebuchet MS"/>
                <a:cs typeface="Trebuchet MS"/>
              </a:rPr>
              <a:t>u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ti</a:t>
            </a:r>
            <a:r>
              <a:rPr sz="2000" spc="260" dirty="0">
                <a:latin typeface="Trebuchet MS"/>
                <a:cs typeface="Trebuchet MS"/>
              </a:rPr>
              <a:t>m</a:t>
            </a:r>
            <a:r>
              <a:rPr sz="2000" spc="175" dirty="0">
                <a:latin typeface="Trebuchet MS"/>
                <a:cs typeface="Trebuchet MS"/>
              </a:rPr>
              <a:t>o</a:t>
            </a:r>
            <a:r>
              <a:rPr sz="2000" spc="140" dirty="0">
                <a:latin typeface="Trebuchet MS"/>
                <a:cs typeface="Trebuchet MS"/>
              </a:rPr>
              <a:t>d</a:t>
            </a:r>
            <a:r>
              <a:rPr sz="2000" spc="14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fi</a:t>
            </a:r>
            <a:r>
              <a:rPr sz="2000" spc="110" dirty="0">
                <a:latin typeface="Trebuchet MS"/>
                <a:cs typeface="Trebuchet MS"/>
              </a:rPr>
              <a:t>b</a:t>
            </a:r>
            <a:r>
              <a:rPr sz="2000" spc="35" dirty="0">
                <a:latin typeface="Trebuchet MS"/>
                <a:cs typeface="Trebuchet MS"/>
              </a:rPr>
              <a:t>r</a:t>
            </a:r>
            <a:r>
              <a:rPr sz="2000" spc="135" dirty="0">
                <a:latin typeface="Trebuchet MS"/>
                <a:cs typeface="Trebuchet MS"/>
              </a:rPr>
              <a:t>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o</a:t>
            </a:r>
            <a:r>
              <a:rPr sz="2000" spc="80" dirty="0">
                <a:latin typeface="Trebuchet MS"/>
                <a:cs typeface="Trebuchet MS"/>
              </a:rPr>
              <a:t>p</a:t>
            </a:r>
            <a:r>
              <a:rPr sz="2000" spc="50" dirty="0">
                <a:latin typeface="Trebuchet MS"/>
                <a:cs typeface="Trebuchet MS"/>
              </a:rPr>
              <a:t>t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10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3000" spc="794" baseline="2777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3000" spc="-532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10</a:t>
            </a:r>
            <a:r>
              <a:rPr sz="2000" spc="160" dirty="0">
                <a:latin typeface="Trebuchet MS"/>
                <a:cs typeface="Trebuchet MS"/>
              </a:rPr>
              <a:t>k</a:t>
            </a:r>
            <a:r>
              <a:rPr sz="2000" spc="270" dirty="0">
                <a:latin typeface="Trebuchet MS"/>
                <a:cs typeface="Trebuchet MS"/>
              </a:rPr>
              <a:t>m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s</a:t>
            </a:r>
            <a:r>
              <a:rPr sz="2000" spc="80" dirty="0">
                <a:latin typeface="Trebuchet MS"/>
                <a:cs typeface="Trebuchet MS"/>
              </a:rPr>
              <a:t>i</a:t>
            </a:r>
            <a:r>
              <a:rPr sz="2000" spc="170" dirty="0">
                <a:latin typeface="Trebuchet MS"/>
                <a:cs typeface="Trebuchet MS"/>
              </a:rPr>
              <a:t>n</a:t>
            </a:r>
            <a:r>
              <a:rPr sz="2000" spc="270" dirty="0">
                <a:latin typeface="Trebuchet MS"/>
                <a:cs typeface="Trebuchet MS"/>
              </a:rPr>
              <a:t>g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13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260" dirty="0">
                <a:latin typeface="Trebuchet MS"/>
                <a:cs typeface="Trebuchet MS"/>
              </a:rPr>
              <a:t>m</a:t>
            </a:r>
            <a:r>
              <a:rPr sz="2000" spc="175" dirty="0">
                <a:latin typeface="Trebuchet MS"/>
                <a:cs typeface="Trebuchet MS"/>
              </a:rPr>
              <a:t>o</a:t>
            </a:r>
            <a:r>
              <a:rPr sz="2000" spc="140" dirty="0">
                <a:latin typeface="Trebuchet MS"/>
                <a:cs typeface="Trebuchet MS"/>
              </a:rPr>
              <a:t>d</a:t>
            </a:r>
            <a:r>
              <a:rPr sz="2000" spc="145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fi</a:t>
            </a:r>
            <a:r>
              <a:rPr sz="2000" spc="110" dirty="0">
                <a:latin typeface="Trebuchet MS"/>
                <a:cs typeface="Trebuchet MS"/>
              </a:rPr>
              <a:t>b</a:t>
            </a:r>
            <a:r>
              <a:rPr sz="2000" spc="45" dirty="0">
                <a:latin typeface="Trebuchet MS"/>
                <a:cs typeface="Trebuchet MS"/>
              </a:rPr>
              <a:t>r</a:t>
            </a:r>
            <a:r>
              <a:rPr sz="2000" spc="135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185" dirty="0">
                <a:latin typeface="Trebuchet MS"/>
                <a:cs typeface="Trebuchet MS"/>
              </a:rPr>
              <a:t>Up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30Gbps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269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InfiniBand</a:t>
            </a:r>
            <a:r>
              <a:rPr spc="5" dirty="0"/>
              <a:t> </a:t>
            </a:r>
            <a:r>
              <a:rPr spc="160" dirty="0"/>
              <a:t>Switch</a:t>
            </a:r>
            <a:r>
              <a:rPr spc="10" dirty="0"/>
              <a:t> </a:t>
            </a:r>
            <a:r>
              <a:rPr spc="85" dirty="0"/>
              <a:t>Fabric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" y="1303019"/>
            <a:ext cx="7062470" cy="4736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532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External</a:t>
            </a:r>
            <a:r>
              <a:rPr spc="30" dirty="0"/>
              <a:t> </a:t>
            </a:r>
            <a:r>
              <a:rPr spc="200" dirty="0"/>
              <a:t>Device</a:t>
            </a:r>
            <a:r>
              <a:rPr spc="30" dirty="0"/>
              <a:t> </a:t>
            </a:r>
            <a:r>
              <a:rPr spc="165" dirty="0"/>
              <a:t>Block</a:t>
            </a:r>
            <a:r>
              <a:rPr spc="30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838" y="1448586"/>
            <a:ext cx="5545552" cy="467730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751445" cy="456692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45" dirty="0">
                <a:latin typeface="Trebuchet MS"/>
                <a:cs typeface="Trebuchet MS"/>
              </a:rPr>
              <a:t>InfiniBand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Operation</a:t>
            </a:r>
            <a:endParaRPr sz="2800">
              <a:latin typeface="Trebuchet MS"/>
              <a:cs typeface="Trebuchet MS"/>
            </a:endParaRPr>
          </a:p>
          <a:p>
            <a:pPr marL="406400" marR="635635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305" dirty="0">
                <a:latin typeface="Trebuchet MS"/>
                <a:cs typeface="Trebuchet MS"/>
              </a:rPr>
              <a:t>16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logical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channels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(virtual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lanes)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per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physical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link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45" dirty="0">
                <a:latin typeface="Trebuchet MS"/>
                <a:cs typeface="Trebuchet MS"/>
              </a:rPr>
              <a:t>One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lane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management,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rest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20" dirty="0">
                <a:latin typeface="Trebuchet MS"/>
                <a:cs typeface="Trebuchet MS"/>
              </a:rPr>
              <a:t>Data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stream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packets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90" dirty="0">
                <a:latin typeface="Trebuchet MS"/>
                <a:cs typeface="Trebuchet MS"/>
              </a:rPr>
              <a:t>Virtual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lane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dedicated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temporarily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end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end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endParaRPr sz="2800">
              <a:latin typeface="Trebuchet MS"/>
              <a:cs typeface="Trebuchet MS"/>
            </a:endParaRPr>
          </a:p>
          <a:p>
            <a:pPr marL="406400" marR="77343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60" dirty="0">
                <a:latin typeface="Trebuchet MS"/>
                <a:cs typeface="Trebuchet MS"/>
              </a:rPr>
              <a:t>Switch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90" dirty="0">
                <a:latin typeface="Trebuchet MS"/>
                <a:cs typeface="Trebuchet MS"/>
              </a:rPr>
              <a:t>maps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traffic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incoming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outgoing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lane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452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InfiniBand</a:t>
            </a:r>
            <a:r>
              <a:rPr spc="-5" dirty="0"/>
              <a:t> </a:t>
            </a:r>
            <a:r>
              <a:rPr spc="95" dirty="0"/>
              <a:t>Protocol</a:t>
            </a:r>
            <a:r>
              <a:rPr spc="-5" dirty="0"/>
              <a:t> </a:t>
            </a:r>
            <a:r>
              <a:rPr spc="200" dirty="0"/>
              <a:t>Stack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69096"/>
            <a:ext cx="8763000" cy="528076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043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Connecting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571105" cy="28168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50" dirty="0">
                <a:latin typeface="Trebuchet MS"/>
                <a:cs typeface="Trebuchet MS"/>
              </a:rPr>
              <a:t>All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units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35" dirty="0">
                <a:latin typeface="Trebuchet MS"/>
                <a:cs typeface="Trebuchet MS"/>
              </a:rPr>
              <a:t>must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be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connected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90" dirty="0">
                <a:latin typeface="Trebuchet MS"/>
                <a:cs typeface="Trebuchet MS"/>
              </a:rPr>
              <a:t>Different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type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connection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different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type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unit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1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80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8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25" dirty="0">
                <a:latin typeface="Trebuchet MS"/>
                <a:cs typeface="Trebuchet MS"/>
              </a:rPr>
              <a:t>Input/Output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3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90" dirty="0">
                <a:latin typeface="Trebuchet MS"/>
                <a:cs typeface="Trebuchet MS"/>
              </a:rPr>
              <a:t>CPU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379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Computer</a:t>
            </a:r>
            <a:r>
              <a:rPr spc="-5" dirty="0"/>
              <a:t> </a:t>
            </a:r>
            <a:r>
              <a:rPr spc="220" dirty="0"/>
              <a:t>Modules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48" y="1133195"/>
            <a:ext cx="2976574" cy="568791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5928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Memory</a:t>
            </a:r>
            <a:r>
              <a:rPr spc="-35" dirty="0"/>
              <a:t> </a:t>
            </a:r>
            <a:r>
              <a:rPr spc="170" dirty="0"/>
              <a:t>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6285230" cy="29057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80" dirty="0">
                <a:latin typeface="Trebuchet MS"/>
                <a:cs typeface="Trebuchet MS"/>
              </a:rPr>
              <a:t>Receives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sends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80" dirty="0">
                <a:latin typeface="Trebuchet MS"/>
                <a:cs typeface="Trebuchet MS"/>
              </a:rPr>
              <a:t>Receives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addresses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(of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locations)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80" dirty="0">
                <a:latin typeface="Trebuchet MS"/>
                <a:cs typeface="Trebuchet MS"/>
              </a:rPr>
              <a:t>Receives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control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signals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40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70" dirty="0">
                <a:latin typeface="Trebuchet MS"/>
                <a:cs typeface="Trebuchet MS"/>
              </a:rPr>
              <a:t>Read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5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0" dirty="0">
                <a:latin typeface="Trebuchet MS"/>
                <a:cs typeface="Trebuchet MS"/>
              </a:rPr>
              <a:t>Write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0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04" dirty="0">
                <a:latin typeface="Trebuchet MS"/>
                <a:cs typeface="Trebuchet MS"/>
              </a:rPr>
              <a:t>Timing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923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Input/Output</a:t>
            </a:r>
            <a:r>
              <a:rPr spc="15" dirty="0"/>
              <a:t> </a:t>
            </a:r>
            <a:r>
              <a:rPr spc="160" dirty="0"/>
              <a:t>Connection(1)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6724650" cy="368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5" dirty="0">
                <a:latin typeface="Trebuchet MS"/>
                <a:cs typeface="Trebuchet MS"/>
              </a:rPr>
              <a:t>Similar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computer’s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viewpoint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60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00" dirty="0">
                <a:latin typeface="Trebuchet MS"/>
                <a:cs typeface="Trebuchet MS"/>
              </a:rPr>
              <a:t>Receive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from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computer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6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10" dirty="0">
                <a:latin typeface="Trebuchet MS"/>
                <a:cs typeface="Trebuchet MS"/>
              </a:rPr>
              <a:t>Send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peripheral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5" dirty="0">
                <a:latin typeface="Trebuchet MS"/>
                <a:cs typeface="Trebuchet MS"/>
              </a:rPr>
              <a:t>Input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0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00" dirty="0">
                <a:latin typeface="Trebuchet MS"/>
                <a:cs typeface="Trebuchet MS"/>
              </a:rPr>
              <a:t>Receive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from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peripheral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6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10" dirty="0">
                <a:latin typeface="Trebuchet MS"/>
                <a:cs typeface="Trebuchet MS"/>
              </a:rPr>
              <a:t>Send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computer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923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Input/Output</a:t>
            </a:r>
            <a:r>
              <a:rPr spc="15" dirty="0"/>
              <a:t> </a:t>
            </a:r>
            <a:r>
              <a:rPr spc="160" dirty="0"/>
              <a:t>Connection(2)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207884" cy="29794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60" dirty="0">
                <a:latin typeface="Trebuchet MS"/>
                <a:cs typeface="Trebuchet MS"/>
              </a:rPr>
              <a:t>Receive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control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signals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computer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65" dirty="0">
                <a:latin typeface="Trebuchet MS"/>
                <a:cs typeface="Trebuchet MS"/>
              </a:rPr>
              <a:t>Send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control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signals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peripherals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e.g.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spin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disk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60" dirty="0">
                <a:latin typeface="Trebuchet MS"/>
                <a:cs typeface="Trebuchet MS"/>
              </a:rPr>
              <a:t>Receive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addresses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computer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e.g.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port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number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identify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peripheral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65" dirty="0">
                <a:latin typeface="Trebuchet MS"/>
                <a:cs typeface="Trebuchet MS"/>
              </a:rPr>
              <a:t>Send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interrupt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signals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(control)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6699250" cy="276606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Connection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25" dirty="0">
                <a:latin typeface="Trebuchet MS"/>
                <a:cs typeface="Trebuchet MS"/>
              </a:rPr>
              <a:t>Reads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instruction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25" dirty="0">
                <a:latin typeface="Trebuchet MS"/>
                <a:cs typeface="Trebuchet MS"/>
              </a:rPr>
              <a:t>Writes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out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(after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processing)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75" dirty="0">
                <a:latin typeface="Trebuchet MS"/>
                <a:cs typeface="Trebuchet MS"/>
              </a:rPr>
              <a:t>Sends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control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signals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other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units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80" dirty="0">
                <a:latin typeface="Trebuchet MS"/>
                <a:cs typeface="Trebuchet MS"/>
              </a:rPr>
              <a:t>Receives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(&amp;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acts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on)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interrupts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288530" cy="362204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75" dirty="0">
                <a:latin typeface="Trebuchet MS"/>
                <a:cs typeface="Trebuchet MS"/>
              </a:rPr>
              <a:t>Buses</a:t>
            </a:r>
            <a:endParaRPr sz="2800">
              <a:latin typeface="Trebuchet MS"/>
              <a:cs typeface="Trebuchet MS"/>
            </a:endParaRPr>
          </a:p>
          <a:p>
            <a:pPr marL="406400" marR="1323975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35" dirty="0">
                <a:latin typeface="Trebuchet MS"/>
                <a:cs typeface="Trebuchet MS"/>
              </a:rPr>
              <a:t>There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are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number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possible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interconnection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systems</a:t>
            </a:r>
            <a:endParaRPr sz="2800">
              <a:latin typeface="Trebuchet MS"/>
              <a:cs typeface="Trebuchet MS"/>
            </a:endParaRPr>
          </a:p>
          <a:p>
            <a:pPr marL="406400" marR="508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90" dirty="0">
                <a:latin typeface="Trebuchet MS"/>
                <a:cs typeface="Trebuchet MS"/>
              </a:rPr>
              <a:t>Single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multiple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30" dirty="0">
                <a:latin typeface="Trebuchet MS"/>
                <a:cs typeface="Trebuchet MS"/>
              </a:rPr>
              <a:t>BUS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structures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are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most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common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65" dirty="0">
                <a:latin typeface="Trebuchet MS"/>
                <a:cs typeface="Trebuchet MS"/>
              </a:rPr>
              <a:t>e.g.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Control/Address/Data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bus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(PC)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65" dirty="0">
                <a:latin typeface="Trebuchet MS"/>
                <a:cs typeface="Trebuchet MS"/>
              </a:rPr>
              <a:t>e.g.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Unibus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(DEC-PDP)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63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What</a:t>
            </a:r>
            <a:r>
              <a:rPr spc="10" dirty="0"/>
              <a:t> </a:t>
            </a:r>
            <a:r>
              <a:rPr spc="150" dirty="0"/>
              <a:t>is</a:t>
            </a:r>
            <a:r>
              <a:rPr spc="10" dirty="0"/>
              <a:t> </a:t>
            </a:r>
            <a:r>
              <a:rPr spc="240" dirty="0"/>
              <a:t>a</a:t>
            </a:r>
            <a:r>
              <a:rPr spc="10" dirty="0"/>
              <a:t> </a:t>
            </a:r>
            <a:r>
              <a:rPr spc="335" dirty="0"/>
              <a:t>Bus?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794258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60" dirty="0">
                <a:latin typeface="Trebuchet MS"/>
                <a:cs typeface="Trebuchet MS"/>
              </a:rPr>
              <a:t>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communication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pathway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connecting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two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more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70" dirty="0">
                <a:latin typeface="Trebuchet MS"/>
                <a:cs typeface="Trebuchet MS"/>
              </a:rPr>
              <a:t>Usually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broadcast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14" dirty="0">
                <a:latin typeface="Trebuchet MS"/>
                <a:cs typeface="Trebuchet MS"/>
              </a:rPr>
              <a:t>Often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grouped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64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430" dirty="0">
                <a:latin typeface="Trebuchet MS"/>
                <a:cs typeface="Trebuchet MS"/>
              </a:rPr>
              <a:t>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number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channels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in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one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endParaRPr sz="2400">
              <a:latin typeface="Trebuchet MS"/>
              <a:cs typeface="Trebuchet MS"/>
            </a:endParaRPr>
          </a:p>
          <a:p>
            <a:pPr marL="755650" marR="418465" indent="-285750">
              <a:lnSpc>
                <a:spcPct val="100299"/>
              </a:lnSpc>
              <a:spcBef>
                <a:spcPts val="60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e.g.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32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bit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32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separate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single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bit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channels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30" dirty="0">
                <a:latin typeface="Trebuchet MS"/>
                <a:cs typeface="Trebuchet MS"/>
              </a:rPr>
              <a:t>Power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may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not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be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shown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4543425" cy="328295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Module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20" dirty="0">
                <a:latin typeface="Trebuchet MS"/>
                <a:cs typeface="Trebuchet MS"/>
              </a:rPr>
              <a:t>Control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&amp;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Timing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Communication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0" dirty="0">
                <a:latin typeface="Trebuchet MS"/>
                <a:cs typeface="Trebuchet MS"/>
              </a:rPr>
              <a:t>Device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Communication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20" dirty="0">
                <a:latin typeface="Trebuchet MS"/>
                <a:cs typeface="Trebuchet MS"/>
              </a:rPr>
              <a:t>Data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Buffering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00" dirty="0">
                <a:latin typeface="Trebuchet MS"/>
                <a:cs typeface="Trebuchet MS"/>
              </a:rPr>
              <a:t>Error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Detection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1639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Data</a:t>
            </a:r>
            <a:r>
              <a:rPr spc="-40" dirty="0"/>
              <a:t> </a:t>
            </a:r>
            <a:r>
              <a:rPr spc="295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998459" cy="23133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50" dirty="0">
                <a:latin typeface="Trebuchet MS"/>
                <a:cs typeface="Trebuchet MS"/>
              </a:rPr>
              <a:t>Carries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755650" marR="69215" indent="-285750">
              <a:lnSpc>
                <a:spcPct val="100000"/>
              </a:lnSpc>
              <a:spcBef>
                <a:spcPts val="610"/>
              </a:spcBef>
            </a:pPr>
            <a:r>
              <a:rPr sz="3600" spc="36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45" dirty="0">
                <a:latin typeface="Trebuchet MS"/>
                <a:cs typeface="Trebuchet MS"/>
              </a:rPr>
              <a:t>Remember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that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there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is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no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difference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between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“data”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“instruction”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at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this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level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0" dirty="0">
                <a:latin typeface="Trebuchet MS"/>
                <a:cs typeface="Trebuchet MS"/>
              </a:rPr>
              <a:t>Width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is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key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determinant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performance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8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54" dirty="0">
                <a:latin typeface="Trebuchet MS"/>
                <a:cs typeface="Trebuchet MS"/>
              </a:rPr>
              <a:t>8,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16,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32,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65" dirty="0">
                <a:latin typeface="Trebuchet MS"/>
                <a:cs typeface="Trebuchet MS"/>
              </a:rPr>
              <a:t>64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bit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183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Address</a:t>
            </a:r>
            <a:r>
              <a:rPr spc="-50" dirty="0"/>
              <a:t> </a:t>
            </a:r>
            <a:r>
              <a:rPr spc="254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7733665" cy="32423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0" dirty="0">
                <a:latin typeface="Trebuchet MS"/>
                <a:cs typeface="Trebuchet MS"/>
              </a:rPr>
              <a:t>Identify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source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destination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355600" marR="380365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65" dirty="0">
                <a:latin typeface="Trebuchet MS"/>
                <a:cs typeface="Trebuchet MS"/>
              </a:rPr>
              <a:t>e.g. </a:t>
            </a:r>
            <a:r>
              <a:rPr sz="2800" spc="210" dirty="0">
                <a:latin typeface="Trebuchet MS"/>
                <a:cs typeface="Trebuchet MS"/>
              </a:rPr>
              <a:t>CPU </a:t>
            </a:r>
            <a:r>
              <a:rPr sz="2800" spc="229" dirty="0">
                <a:latin typeface="Trebuchet MS"/>
                <a:cs typeface="Trebuchet MS"/>
              </a:rPr>
              <a:t>needs </a:t>
            </a:r>
            <a:r>
              <a:rPr sz="2800" spc="90" dirty="0">
                <a:latin typeface="Trebuchet MS"/>
                <a:cs typeface="Trebuchet MS"/>
              </a:rPr>
              <a:t>to </a:t>
            </a:r>
            <a:r>
              <a:rPr sz="2800" spc="155" dirty="0">
                <a:latin typeface="Trebuchet MS"/>
                <a:cs typeface="Trebuchet MS"/>
              </a:rPr>
              <a:t>read </a:t>
            </a:r>
            <a:r>
              <a:rPr sz="2800" spc="240" dirty="0">
                <a:latin typeface="Trebuchet MS"/>
                <a:cs typeface="Trebuchet MS"/>
              </a:rPr>
              <a:t>an </a:t>
            </a:r>
            <a:r>
              <a:rPr sz="2800" spc="120" dirty="0">
                <a:latin typeface="Trebuchet MS"/>
                <a:cs typeface="Trebuchet MS"/>
              </a:rPr>
              <a:t>instruction </a:t>
            </a:r>
            <a:r>
              <a:rPr sz="2800" spc="12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(data)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given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location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in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95" dirty="0">
                <a:latin typeface="Trebuchet MS"/>
                <a:cs typeface="Trebuchet MS"/>
              </a:rPr>
              <a:t>Bus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width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determines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maximum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memory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capacity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45" dirty="0">
                <a:latin typeface="Trebuchet MS"/>
                <a:cs typeface="Trebuchet MS"/>
              </a:rPr>
              <a:t>system</a:t>
            </a:r>
            <a:endParaRPr sz="2800">
              <a:latin typeface="Trebuchet MS"/>
              <a:cs typeface="Trebuchet MS"/>
            </a:endParaRPr>
          </a:p>
          <a:p>
            <a:pPr marL="755650" marR="266700" indent="-285750">
              <a:lnSpc>
                <a:spcPct val="100299"/>
              </a:lnSpc>
              <a:spcBef>
                <a:spcPts val="62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e.g.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8080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has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16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bit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address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giving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64k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address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space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076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Control</a:t>
            </a:r>
            <a:r>
              <a:rPr spc="-45" dirty="0"/>
              <a:t> </a:t>
            </a:r>
            <a:r>
              <a:rPr spc="300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5840095" cy="187261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20" dirty="0">
                <a:latin typeface="Trebuchet MS"/>
                <a:cs typeface="Trebuchet MS"/>
              </a:rPr>
              <a:t>Control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timing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information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1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80" dirty="0">
                <a:latin typeface="Trebuchet MS"/>
                <a:cs typeface="Trebuchet MS"/>
              </a:rPr>
              <a:t>Memory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read/write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1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45" dirty="0">
                <a:latin typeface="Trebuchet MS"/>
                <a:cs typeface="Trebuchet MS"/>
              </a:rPr>
              <a:t>Interrupt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request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2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5" dirty="0">
                <a:latin typeface="Trebuchet MS"/>
                <a:cs typeface="Trebuchet MS"/>
              </a:rPr>
              <a:t>Clock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111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Bus</a:t>
            </a:r>
            <a:r>
              <a:rPr spc="20" dirty="0"/>
              <a:t> </a:t>
            </a:r>
            <a:r>
              <a:rPr spc="130" dirty="0"/>
              <a:t>Interconnection</a:t>
            </a:r>
            <a:r>
              <a:rPr spc="25" dirty="0"/>
              <a:t> </a:t>
            </a:r>
            <a:r>
              <a:rPr spc="265" dirty="0"/>
              <a:t>Scheme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508" y="2632614"/>
            <a:ext cx="7938539" cy="2062837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76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Big</a:t>
            </a:r>
            <a:r>
              <a:rPr dirty="0"/>
              <a:t> </a:t>
            </a:r>
            <a:r>
              <a:rPr spc="229" dirty="0"/>
              <a:t>and</a:t>
            </a:r>
            <a:r>
              <a:rPr spc="5" dirty="0"/>
              <a:t> </a:t>
            </a:r>
            <a:r>
              <a:rPr spc="95" dirty="0"/>
              <a:t>Yellow?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6097905" cy="26866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10" dirty="0">
                <a:latin typeface="Trebuchet MS"/>
                <a:cs typeface="Trebuchet MS"/>
              </a:rPr>
              <a:t>What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do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0" dirty="0">
                <a:latin typeface="Trebuchet MS"/>
                <a:cs typeface="Trebuchet MS"/>
              </a:rPr>
              <a:t>look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like?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18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25" dirty="0">
                <a:latin typeface="Trebuchet MS"/>
                <a:cs typeface="Trebuchet MS"/>
              </a:rPr>
              <a:t>Parallel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on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circuit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boards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4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9" dirty="0">
                <a:latin typeface="Trebuchet MS"/>
                <a:cs typeface="Trebuchet MS"/>
              </a:rPr>
              <a:t>Ribbon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cables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9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95" dirty="0">
                <a:latin typeface="Trebuchet MS"/>
                <a:cs typeface="Trebuchet MS"/>
              </a:rPr>
              <a:t>Strip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connectors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mother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boards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3000" spc="397" baseline="2777" dirty="0">
                <a:solidFill>
                  <a:srgbClr val="FF0000"/>
                </a:solidFill>
                <a:latin typeface="Trebuchet MS"/>
                <a:cs typeface="Trebuchet MS"/>
              </a:rPr>
              <a:t>–</a:t>
            </a:r>
            <a:r>
              <a:rPr sz="3000" spc="247" baseline="277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e.g.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PCI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419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80" dirty="0">
                <a:latin typeface="Trebuchet MS"/>
                <a:cs typeface="Trebuchet MS"/>
              </a:rPr>
              <a:t>Sets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wires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70332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Physical</a:t>
            </a:r>
            <a:r>
              <a:rPr spc="40" dirty="0"/>
              <a:t> </a:t>
            </a:r>
            <a:r>
              <a:rPr spc="120" dirty="0"/>
              <a:t>Realization</a:t>
            </a:r>
            <a:r>
              <a:rPr spc="35" dirty="0"/>
              <a:t> </a:t>
            </a:r>
            <a:r>
              <a:rPr spc="80" dirty="0"/>
              <a:t>of</a:t>
            </a:r>
            <a:r>
              <a:rPr spc="35" dirty="0"/>
              <a:t> </a:t>
            </a:r>
            <a:r>
              <a:rPr spc="295" dirty="0"/>
              <a:t>Bus</a:t>
            </a:r>
            <a:r>
              <a:rPr spc="35" dirty="0"/>
              <a:t> </a:t>
            </a:r>
            <a:r>
              <a:rPr spc="10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195" y="1208101"/>
            <a:ext cx="5152342" cy="540755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6309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Single</a:t>
            </a:r>
            <a:r>
              <a:rPr spc="5" dirty="0"/>
              <a:t> </a:t>
            </a:r>
            <a:r>
              <a:rPr spc="295" dirty="0"/>
              <a:t>Bus</a:t>
            </a:r>
            <a:r>
              <a:rPr spc="15" dirty="0"/>
              <a:t> </a:t>
            </a:r>
            <a:r>
              <a:rPr spc="16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780020" cy="29787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5" dirty="0">
                <a:latin typeface="Trebuchet MS"/>
                <a:cs typeface="Trebuchet MS"/>
              </a:rPr>
              <a:t>Lots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devices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leads</a:t>
            </a:r>
            <a:r>
              <a:rPr sz="2800" spc="30" dirty="0">
                <a:latin typeface="Trebuchet MS"/>
                <a:cs typeface="Trebuchet MS"/>
              </a:rPr>
              <a:t> to: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Propagation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delays</a:t>
            </a:r>
            <a:endParaRPr sz="2400">
              <a:latin typeface="Trebuchet MS"/>
              <a:cs typeface="Trebuchet MS"/>
            </a:endParaRPr>
          </a:p>
          <a:p>
            <a:pPr marL="1155065" marR="5080" lvl="1" indent="-228600">
              <a:lnSpc>
                <a:spcPct val="100400"/>
              </a:lnSpc>
              <a:spcBef>
                <a:spcPts val="50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160" dirty="0">
                <a:latin typeface="Trebuchet MS"/>
                <a:cs typeface="Trebuchet MS"/>
              </a:rPr>
              <a:t>Long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data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paths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mean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that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co-ordination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of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bus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use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45" dirty="0">
                <a:latin typeface="Trebuchet MS"/>
                <a:cs typeface="Trebuchet MS"/>
              </a:rPr>
              <a:t>can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adversely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affect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performance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-10" dirty="0">
                <a:latin typeface="Trebuchet MS"/>
                <a:cs typeface="Trebuchet MS"/>
              </a:rPr>
              <a:t>If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aggregate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data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transfer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approaches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bus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capacity</a:t>
            </a:r>
            <a:endParaRPr sz="2000">
              <a:latin typeface="Trebuchet MS"/>
              <a:cs typeface="Trebuchet MS"/>
            </a:endParaRPr>
          </a:p>
          <a:p>
            <a:pPr marL="355600" marR="107315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9" dirty="0">
                <a:latin typeface="Trebuchet MS"/>
                <a:cs typeface="Trebuchet MS"/>
              </a:rPr>
              <a:t>Most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systems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use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multiple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overcome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these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problems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84150"/>
            <a:ext cx="28422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Traditional</a:t>
            </a:r>
            <a:r>
              <a:rPr spc="-5" dirty="0"/>
              <a:t> </a:t>
            </a:r>
            <a:r>
              <a:rPr spc="175" dirty="0"/>
              <a:t>(ISA) </a:t>
            </a:r>
            <a:r>
              <a:rPr spc="-830" dirty="0"/>
              <a:t> </a:t>
            </a:r>
            <a:r>
              <a:rPr spc="90" dirty="0"/>
              <a:t>(with</a:t>
            </a:r>
            <a:r>
              <a:rPr spc="30" dirty="0"/>
              <a:t> </a:t>
            </a:r>
            <a:r>
              <a:rPr spc="170" dirty="0"/>
              <a:t>cache)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250" y="1695662"/>
            <a:ext cx="8300334" cy="460607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96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High</a:t>
            </a:r>
            <a:r>
              <a:rPr spc="20" dirty="0"/>
              <a:t> </a:t>
            </a:r>
            <a:r>
              <a:rPr spc="145" dirty="0"/>
              <a:t>Performance</a:t>
            </a:r>
            <a:r>
              <a:rPr spc="20" dirty="0"/>
              <a:t> </a:t>
            </a:r>
            <a:r>
              <a:rPr spc="295" dirty="0"/>
              <a:t>Bus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979" y="1741791"/>
            <a:ext cx="7589641" cy="4751421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17900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Bus</a:t>
            </a:r>
            <a:r>
              <a:rPr spc="-55" dirty="0"/>
              <a:t> </a:t>
            </a:r>
            <a:r>
              <a:rPr spc="1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6642100" cy="40176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75" dirty="0">
                <a:latin typeface="Trebuchet MS"/>
                <a:cs typeface="Trebuchet MS"/>
              </a:rPr>
              <a:t>Dedicated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2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5" dirty="0">
                <a:latin typeface="Trebuchet MS"/>
                <a:cs typeface="Trebuchet MS"/>
              </a:rPr>
              <a:t>Separate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&amp;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address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lines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25" dirty="0">
                <a:latin typeface="Trebuchet MS"/>
                <a:cs typeface="Trebuchet MS"/>
              </a:rPr>
              <a:t>Multiplexed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7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50" dirty="0">
                <a:latin typeface="Trebuchet MS"/>
                <a:cs typeface="Trebuchet MS"/>
              </a:rPr>
              <a:t>Shared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lines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5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35" dirty="0">
                <a:latin typeface="Trebuchet MS"/>
                <a:cs typeface="Trebuchet MS"/>
              </a:rPr>
              <a:t>Address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valid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data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valid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control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line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4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9" dirty="0">
                <a:latin typeface="Trebuchet MS"/>
                <a:cs typeface="Trebuchet MS"/>
              </a:rPr>
              <a:t>Advantage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-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fewer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34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9" dirty="0">
                <a:latin typeface="Trebuchet MS"/>
                <a:cs typeface="Trebuchet MS"/>
              </a:rPr>
              <a:t>Disadvantages</a:t>
            </a:r>
            <a:endParaRPr sz="24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0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145" dirty="0">
                <a:latin typeface="Trebuchet MS"/>
                <a:cs typeface="Trebuchet MS"/>
              </a:rPr>
              <a:t>More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complex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control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80" dirty="0">
                <a:latin typeface="Trebuchet MS"/>
                <a:cs typeface="Trebuchet MS"/>
              </a:rPr>
              <a:t>Ultimate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performance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66420"/>
            <a:ext cx="708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</a:rPr>
              <a:t>I/O</a:t>
            </a:r>
            <a:r>
              <a:rPr sz="2400" spc="30" dirty="0">
                <a:solidFill>
                  <a:srgbClr val="FF0000"/>
                </a:solidFill>
              </a:rPr>
              <a:t> </a:t>
            </a:r>
            <a:r>
              <a:rPr sz="2400" spc="170" dirty="0">
                <a:solidFill>
                  <a:srgbClr val="FF0000"/>
                </a:solidFill>
              </a:rPr>
              <a:t>Steps(</a:t>
            </a:r>
            <a:r>
              <a:rPr sz="2400" spc="35" dirty="0">
                <a:solidFill>
                  <a:srgbClr val="FF0000"/>
                </a:solidFill>
              </a:rPr>
              <a:t> </a:t>
            </a:r>
            <a:r>
              <a:rPr sz="2400" spc="75" dirty="0">
                <a:solidFill>
                  <a:srgbClr val="FF0000"/>
                </a:solidFill>
              </a:rPr>
              <a:t>Transfer</a:t>
            </a:r>
            <a:r>
              <a:rPr sz="2400" spc="35" dirty="0">
                <a:solidFill>
                  <a:srgbClr val="FF0000"/>
                </a:solidFill>
              </a:rPr>
              <a:t> </a:t>
            </a:r>
            <a:r>
              <a:rPr sz="2400" spc="190" dirty="0">
                <a:solidFill>
                  <a:srgbClr val="FF0000"/>
                </a:solidFill>
              </a:rPr>
              <a:t>Data</a:t>
            </a:r>
            <a:r>
              <a:rPr sz="2400" spc="40" dirty="0">
                <a:solidFill>
                  <a:srgbClr val="FF0000"/>
                </a:solidFill>
              </a:rPr>
              <a:t> </a:t>
            </a:r>
            <a:r>
              <a:rPr sz="2400" spc="114" dirty="0">
                <a:solidFill>
                  <a:srgbClr val="FF0000"/>
                </a:solidFill>
              </a:rPr>
              <a:t>from</a:t>
            </a:r>
            <a:r>
              <a:rPr sz="2400" spc="35" dirty="0">
                <a:solidFill>
                  <a:srgbClr val="FF0000"/>
                </a:solidFill>
              </a:rPr>
              <a:t> </a:t>
            </a:r>
            <a:r>
              <a:rPr sz="2400" spc="114" dirty="0">
                <a:solidFill>
                  <a:srgbClr val="FF0000"/>
                </a:solidFill>
              </a:rPr>
              <a:t>External</a:t>
            </a:r>
            <a:r>
              <a:rPr sz="2400" spc="45" dirty="0">
                <a:solidFill>
                  <a:srgbClr val="FF0000"/>
                </a:solidFill>
              </a:rPr>
              <a:t> </a:t>
            </a:r>
            <a:r>
              <a:rPr sz="2400" spc="155" dirty="0">
                <a:solidFill>
                  <a:srgbClr val="FF0000"/>
                </a:solidFill>
              </a:rPr>
              <a:t>Device)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6967220" cy="31254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checks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device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status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returns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status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10" dirty="0">
                <a:latin typeface="Trebuchet MS"/>
                <a:cs typeface="Trebuchet MS"/>
              </a:rPr>
              <a:t>If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ready,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CPU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requests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transfer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gets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from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device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60" dirty="0">
                <a:latin typeface="Trebuchet MS"/>
                <a:cs typeface="Trebuchet MS"/>
              </a:rPr>
              <a:t>I/O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transfers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to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CPU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25" dirty="0">
                <a:latin typeface="Trebuchet MS"/>
                <a:cs typeface="Trebuchet MS"/>
              </a:rPr>
              <a:t>Variations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output,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DMA,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869555" cy="362204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295" dirty="0">
                <a:latin typeface="Trebuchet MS"/>
                <a:cs typeface="Trebuchet MS"/>
              </a:rPr>
              <a:t>Bus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Arbitration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200" dirty="0">
                <a:latin typeface="Trebuchet MS"/>
                <a:cs typeface="Trebuchet MS"/>
              </a:rPr>
              <a:t>More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than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controlling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65" dirty="0">
                <a:latin typeface="Trebuchet MS"/>
                <a:cs typeface="Trebuchet MS"/>
              </a:rPr>
              <a:t>e.g.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CPU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70" dirty="0">
                <a:latin typeface="Trebuchet MS"/>
                <a:cs typeface="Trebuchet MS"/>
              </a:rPr>
              <a:t>DMA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controller</a:t>
            </a:r>
            <a:endParaRPr sz="2800">
              <a:latin typeface="Trebuchet MS"/>
              <a:cs typeface="Trebuchet MS"/>
            </a:endParaRPr>
          </a:p>
          <a:p>
            <a:pPr marL="406400" marR="207010" indent="-342900">
              <a:lnSpc>
                <a:spcPct val="100299"/>
              </a:lnSpc>
              <a:spcBef>
                <a:spcPts val="69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90" dirty="0">
                <a:latin typeface="Trebuchet MS"/>
                <a:cs typeface="Trebuchet MS"/>
              </a:rPr>
              <a:t>Only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module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may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control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bus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at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one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time</a:t>
            </a:r>
            <a:endParaRPr sz="2800">
              <a:latin typeface="Trebuchet MS"/>
              <a:cs typeface="Trebuchet MS"/>
            </a:endParaRPr>
          </a:p>
          <a:p>
            <a:pPr marL="406400" marR="1563370" indent="-34290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05" dirty="0">
                <a:latin typeface="Trebuchet MS"/>
                <a:cs typeface="Trebuchet MS"/>
              </a:rPr>
              <a:t>Arbitration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may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be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centralised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or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distributed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6614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Centralised</a:t>
            </a:r>
            <a:r>
              <a:rPr spc="45" dirty="0"/>
              <a:t> </a:t>
            </a:r>
            <a:r>
              <a:rPr spc="130" dirty="0"/>
              <a:t>or</a:t>
            </a:r>
            <a:r>
              <a:rPr spc="45" dirty="0"/>
              <a:t> </a:t>
            </a:r>
            <a:r>
              <a:rPr spc="140" dirty="0"/>
              <a:t>Distributed</a:t>
            </a:r>
            <a:r>
              <a:rPr spc="45" dirty="0"/>
              <a:t> </a:t>
            </a:r>
            <a:r>
              <a:rPr spc="105" dirty="0"/>
              <a:t>Arbitration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827009" cy="35744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5" dirty="0">
                <a:latin typeface="Trebuchet MS"/>
                <a:cs typeface="Trebuchet MS"/>
              </a:rPr>
              <a:t>Centralised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4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9" dirty="0">
                <a:latin typeface="Trebuchet MS"/>
                <a:cs typeface="Trebuchet MS"/>
              </a:rPr>
              <a:t>Single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hardware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device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controlling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access</a:t>
            </a:r>
            <a:endParaRPr sz="24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215" dirty="0">
                <a:latin typeface="Trebuchet MS"/>
                <a:cs typeface="Trebuchet MS"/>
              </a:rPr>
              <a:t>Bus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Controller</a:t>
            </a:r>
            <a:endParaRPr sz="2000">
              <a:latin typeface="Trebuchet MS"/>
              <a:cs typeface="Trebuchet MS"/>
            </a:endParaRPr>
          </a:p>
          <a:p>
            <a:pPr marL="1155700" lvl="1" indent="-228600">
              <a:lnSpc>
                <a:spcPct val="100000"/>
              </a:lnSpc>
              <a:spcBef>
                <a:spcPts val="509"/>
              </a:spcBef>
              <a:buClr>
                <a:srgbClr val="FF0000"/>
              </a:buClr>
              <a:buChar char="–"/>
              <a:tabLst>
                <a:tab pos="1155700" algn="l"/>
              </a:tabLst>
            </a:pPr>
            <a:r>
              <a:rPr sz="2000" spc="70" dirty="0">
                <a:latin typeface="Trebuchet MS"/>
                <a:cs typeface="Trebuchet MS"/>
              </a:rPr>
              <a:t>Arbiter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54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60" dirty="0">
                <a:latin typeface="Trebuchet MS"/>
                <a:cs typeface="Trebuchet MS"/>
              </a:rPr>
              <a:t>May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be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part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CPU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separate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0" dirty="0">
                <a:latin typeface="Trebuchet MS"/>
                <a:cs typeface="Trebuchet MS"/>
              </a:rPr>
              <a:t>Distributed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41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75" dirty="0">
                <a:latin typeface="Trebuchet MS"/>
                <a:cs typeface="Trebuchet MS"/>
              </a:rPr>
              <a:t>Each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module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may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claim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the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20" dirty="0">
                <a:latin typeface="Trebuchet MS"/>
                <a:cs typeface="Trebuchet MS"/>
              </a:rPr>
              <a:t>bus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5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0" dirty="0">
                <a:latin typeface="Trebuchet MS"/>
                <a:cs typeface="Trebuchet MS"/>
              </a:rPr>
              <a:t>Control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logic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on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all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modules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1224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</a:t>
            </a:r>
            <a:r>
              <a:rPr spc="-25" dirty="0"/>
              <a:t>i</a:t>
            </a:r>
            <a:r>
              <a:rPr spc="275" dirty="0"/>
              <a:t>m</a:t>
            </a:r>
            <a:r>
              <a:rPr spc="95" dirty="0"/>
              <a:t>i</a:t>
            </a:r>
            <a:r>
              <a:rPr spc="240" dirty="0"/>
              <a:t>n</a:t>
            </a:r>
            <a:r>
              <a:rPr spc="37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920"/>
            <a:ext cx="6182360" cy="371982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40" dirty="0">
                <a:latin typeface="Trebuchet MS"/>
                <a:cs typeface="Trebuchet MS"/>
              </a:rPr>
              <a:t>Co-ordination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events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29" dirty="0">
                <a:latin typeface="Trebuchet MS"/>
                <a:cs typeface="Trebuchet MS"/>
              </a:rPr>
              <a:t>Synchronous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6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45" dirty="0">
                <a:latin typeface="Trebuchet MS"/>
                <a:cs typeface="Trebuchet MS"/>
              </a:rPr>
              <a:t>Events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determined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by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clock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5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0" dirty="0">
                <a:latin typeface="Trebuchet MS"/>
                <a:cs typeface="Trebuchet MS"/>
              </a:rPr>
              <a:t>Control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54" dirty="0">
                <a:latin typeface="Trebuchet MS"/>
                <a:cs typeface="Trebuchet MS"/>
              </a:rPr>
              <a:t>Bus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includes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clock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line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64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430" dirty="0">
                <a:latin typeface="Trebuchet MS"/>
                <a:cs typeface="Trebuchet MS"/>
              </a:rPr>
              <a:t>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single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1-0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cycle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84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90" dirty="0">
                <a:latin typeface="Trebuchet MS"/>
                <a:cs typeface="Trebuchet MS"/>
              </a:rPr>
              <a:t>All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devices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can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read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clock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line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31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0" dirty="0">
                <a:latin typeface="Trebuchet MS"/>
                <a:cs typeface="Trebuchet MS"/>
              </a:rPr>
              <a:t>Usually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sync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on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leading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edge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1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0" dirty="0">
                <a:latin typeface="Trebuchet MS"/>
                <a:cs typeface="Trebuchet MS"/>
              </a:rPr>
              <a:t>Usually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single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cycle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for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an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event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Synchronous</a:t>
            </a:r>
            <a:r>
              <a:rPr spc="5" dirty="0"/>
              <a:t> </a:t>
            </a:r>
            <a:r>
              <a:rPr spc="155" dirty="0"/>
              <a:t>Timing</a:t>
            </a:r>
            <a:r>
              <a:rPr spc="5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347" y="1116517"/>
            <a:ext cx="5813891" cy="553517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6758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Asynchronous</a:t>
            </a:r>
            <a:r>
              <a:rPr spc="25" dirty="0"/>
              <a:t> </a:t>
            </a:r>
            <a:r>
              <a:rPr spc="155" dirty="0"/>
              <a:t>Timing</a:t>
            </a:r>
            <a:r>
              <a:rPr spc="30" dirty="0"/>
              <a:t> </a:t>
            </a:r>
            <a:r>
              <a:rPr spc="370" dirty="0"/>
              <a:t>–</a:t>
            </a:r>
            <a:r>
              <a:rPr spc="30" dirty="0"/>
              <a:t> </a:t>
            </a:r>
            <a:r>
              <a:rPr spc="204" dirty="0"/>
              <a:t>Read</a:t>
            </a:r>
            <a:r>
              <a:rPr spc="30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923" y="1613106"/>
            <a:ext cx="8139043" cy="408868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68014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Asynchronous</a:t>
            </a:r>
            <a:r>
              <a:rPr spc="20" dirty="0"/>
              <a:t> </a:t>
            </a:r>
            <a:r>
              <a:rPr spc="155" dirty="0"/>
              <a:t>Timing</a:t>
            </a:r>
            <a:r>
              <a:rPr spc="30" dirty="0"/>
              <a:t> </a:t>
            </a:r>
            <a:r>
              <a:rPr spc="370" dirty="0"/>
              <a:t>–</a:t>
            </a:r>
            <a:r>
              <a:rPr spc="25" dirty="0"/>
              <a:t> </a:t>
            </a:r>
            <a:r>
              <a:rPr spc="90" dirty="0"/>
              <a:t>Write</a:t>
            </a:r>
            <a:r>
              <a:rPr spc="30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26" y="1789374"/>
            <a:ext cx="8878956" cy="4473051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36549"/>
            <a:ext cx="7282180" cy="276606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800" spc="145" dirty="0">
                <a:latin typeface="Trebuchet MS"/>
                <a:cs typeface="Trebuchet MS"/>
              </a:rPr>
              <a:t>PCI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133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110" dirty="0">
                <a:latin typeface="Trebuchet MS"/>
                <a:cs typeface="Trebuchet MS"/>
              </a:rPr>
              <a:t>Peripheral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Component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Interconnection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80" dirty="0">
                <a:latin typeface="Trebuchet MS"/>
                <a:cs typeface="Trebuchet MS"/>
              </a:rPr>
              <a:t>Intel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released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public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domain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305" dirty="0">
                <a:latin typeface="Trebuchet MS"/>
                <a:cs typeface="Trebuchet MS"/>
              </a:rPr>
              <a:t>32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or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64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bit</a:t>
            </a:r>
            <a:endParaRPr sz="2800">
              <a:latin typeface="Trebuchet MS"/>
              <a:cs typeface="Trebuchet MS"/>
            </a:endParaRPr>
          </a:p>
          <a:p>
            <a:pPr marL="4064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spc="305" dirty="0">
                <a:latin typeface="Trebuchet MS"/>
                <a:cs typeface="Trebuchet MS"/>
              </a:rPr>
              <a:t>50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27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PCI</a:t>
            </a:r>
            <a:r>
              <a:rPr spc="20" dirty="0"/>
              <a:t> </a:t>
            </a:r>
            <a:r>
              <a:rPr spc="300" dirty="0"/>
              <a:t>Bus</a:t>
            </a:r>
            <a:r>
              <a:rPr spc="20" dirty="0"/>
              <a:t> </a:t>
            </a:r>
            <a:r>
              <a:rPr spc="170" dirty="0"/>
              <a:t>Lines</a:t>
            </a:r>
            <a:r>
              <a:rPr spc="25" dirty="0"/>
              <a:t> </a:t>
            </a:r>
            <a:r>
              <a:rPr spc="110" dirty="0"/>
              <a:t>(required)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6220460" cy="48266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70" dirty="0">
                <a:latin typeface="Trebuchet MS"/>
                <a:cs typeface="Trebuchet MS"/>
              </a:rPr>
              <a:t>Systems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85" dirty="0">
                <a:latin typeface="Trebuchet MS"/>
                <a:cs typeface="Trebuchet MS"/>
              </a:rPr>
              <a:t>Including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clock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and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reset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0" dirty="0">
                <a:latin typeface="Trebuchet MS"/>
                <a:cs typeface="Trebuchet MS"/>
              </a:rPr>
              <a:t>Address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204" dirty="0">
                <a:latin typeface="Trebuchet MS"/>
                <a:cs typeface="Trebuchet MS"/>
              </a:rPr>
              <a:t>&amp;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57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385" dirty="0">
                <a:latin typeface="Trebuchet MS"/>
                <a:cs typeface="Trebuchet MS"/>
              </a:rPr>
              <a:t>32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time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254" dirty="0">
                <a:latin typeface="Trebuchet MS"/>
                <a:cs typeface="Trebuchet MS"/>
              </a:rPr>
              <a:t>mux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lines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for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address/data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1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45" dirty="0">
                <a:latin typeface="Trebuchet MS"/>
                <a:cs typeface="Trebuchet MS"/>
              </a:rPr>
              <a:t>Interrupt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&amp;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validate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14" dirty="0">
                <a:latin typeface="Trebuchet MS"/>
                <a:cs typeface="Trebuchet MS"/>
              </a:rPr>
              <a:t>Interface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Control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5" dirty="0">
                <a:latin typeface="Trebuchet MS"/>
                <a:cs typeface="Trebuchet MS"/>
              </a:rPr>
              <a:t>Arbitration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9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5" dirty="0">
                <a:latin typeface="Trebuchet MS"/>
                <a:cs typeface="Trebuchet MS"/>
              </a:rPr>
              <a:t>Not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shared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Direct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connection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PCI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bus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arbiter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0" dirty="0">
                <a:latin typeface="Trebuchet MS"/>
                <a:cs typeface="Trebuchet MS"/>
              </a:rPr>
              <a:t>Error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28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PCI</a:t>
            </a:r>
            <a:r>
              <a:rPr spc="30" dirty="0"/>
              <a:t> </a:t>
            </a:r>
            <a:r>
              <a:rPr spc="300" dirty="0"/>
              <a:t>Bus</a:t>
            </a:r>
            <a:r>
              <a:rPr spc="30" dirty="0"/>
              <a:t> </a:t>
            </a:r>
            <a:r>
              <a:rPr spc="170" dirty="0"/>
              <a:t>Lines</a:t>
            </a:r>
            <a:r>
              <a:rPr spc="35" dirty="0"/>
              <a:t> </a:t>
            </a:r>
            <a:r>
              <a:rPr spc="120" dirty="0"/>
              <a:t>(Optional)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0708"/>
            <a:ext cx="7977505" cy="46780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05" dirty="0">
                <a:latin typeface="Trebuchet MS"/>
                <a:cs typeface="Trebuchet MS"/>
              </a:rPr>
              <a:t>Interrupt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lines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97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65" dirty="0">
                <a:latin typeface="Trebuchet MS"/>
                <a:cs typeface="Trebuchet MS"/>
              </a:rPr>
              <a:t>Not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shared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15" dirty="0">
                <a:latin typeface="Trebuchet MS"/>
                <a:cs typeface="Trebuchet MS"/>
              </a:rPr>
              <a:t>Cache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support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25" dirty="0">
                <a:latin typeface="Trebuchet MS"/>
                <a:cs typeface="Trebuchet MS"/>
              </a:rPr>
              <a:t>64-bit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Bus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Extension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22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50" dirty="0">
                <a:latin typeface="Trebuchet MS"/>
                <a:cs typeface="Trebuchet MS"/>
              </a:rPr>
              <a:t>Additional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65" dirty="0">
                <a:latin typeface="Trebuchet MS"/>
                <a:cs typeface="Trebuchet MS"/>
              </a:rPr>
              <a:t>32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3600" spc="330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20" dirty="0">
                <a:latin typeface="Trebuchet MS"/>
                <a:cs typeface="Trebuchet MS"/>
              </a:rPr>
              <a:t>Time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multiplexed</a:t>
            </a:r>
            <a:endParaRPr sz="2400">
              <a:latin typeface="Trebuchet MS"/>
              <a:cs typeface="Trebuchet MS"/>
            </a:endParaRPr>
          </a:p>
          <a:p>
            <a:pPr marL="755650" marR="5080" indent="-285750">
              <a:lnSpc>
                <a:spcPct val="100699"/>
              </a:lnSpc>
              <a:spcBef>
                <a:spcPts val="590"/>
              </a:spcBef>
            </a:pPr>
            <a:r>
              <a:rPr sz="3600" spc="675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450" dirty="0">
                <a:latin typeface="Trebuchet MS"/>
                <a:cs typeface="Trebuchet MS"/>
              </a:rPr>
              <a:t>2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lines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to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enable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devices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65" dirty="0">
                <a:latin typeface="Trebuchet MS"/>
                <a:cs typeface="Trebuchet MS"/>
              </a:rPr>
              <a:t>agree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to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use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64-bit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transfer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80" dirty="0">
                <a:latin typeface="Trebuchet MS"/>
                <a:cs typeface="Trebuchet MS"/>
              </a:rPr>
              <a:t>JTAG/Boundary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60" dirty="0">
                <a:latin typeface="Trebuchet MS"/>
                <a:cs typeface="Trebuchet MS"/>
              </a:rPr>
              <a:t>Scan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32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215" dirty="0">
                <a:latin typeface="Trebuchet MS"/>
                <a:cs typeface="Trebuchet MS"/>
              </a:rPr>
              <a:t>For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testing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procedures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716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PCI</a:t>
            </a:r>
            <a:r>
              <a:rPr spc="-35" dirty="0"/>
              <a:t> </a:t>
            </a:r>
            <a:r>
              <a:rPr spc="28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7957820" cy="338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14" dirty="0">
                <a:latin typeface="Trebuchet MS"/>
                <a:cs typeface="Trebuchet MS"/>
              </a:rPr>
              <a:t>Transaction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between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initiator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(master)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target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0" dirty="0">
                <a:latin typeface="Trebuchet MS"/>
                <a:cs typeface="Trebuchet MS"/>
              </a:rPr>
              <a:t>Master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claims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bus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175" dirty="0">
                <a:latin typeface="Trebuchet MS"/>
                <a:cs typeface="Trebuchet MS"/>
              </a:rPr>
              <a:t>Determine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type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transaction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600" spc="262" baseline="3472" dirty="0">
                <a:solidFill>
                  <a:srgbClr val="FF0000"/>
                </a:solidFill>
                <a:latin typeface="Trebuchet MS"/>
                <a:cs typeface="Trebuchet MS"/>
              </a:rPr>
              <a:t>—</a:t>
            </a:r>
            <a:r>
              <a:rPr sz="2400" spc="175" dirty="0">
                <a:latin typeface="Trebuchet MS"/>
                <a:cs typeface="Trebuchet MS"/>
              </a:rPr>
              <a:t>e.g.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I/O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read/write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00" dirty="0">
                <a:latin typeface="Trebuchet MS"/>
                <a:cs typeface="Trebuchet MS"/>
              </a:rPr>
              <a:t>Address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phase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245" dirty="0">
                <a:latin typeface="Trebuchet MS"/>
                <a:cs typeface="Trebuchet MS"/>
              </a:rPr>
              <a:t>One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or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more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data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phases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571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I/O</a:t>
            </a:r>
            <a:r>
              <a:rPr spc="-5" dirty="0"/>
              <a:t> </a:t>
            </a:r>
            <a:r>
              <a:rPr spc="204" dirty="0"/>
              <a:t>Module</a:t>
            </a:r>
            <a:r>
              <a:rPr spc="-10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505" y="1362333"/>
            <a:ext cx="7939189" cy="4599947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4545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PCI</a:t>
            </a:r>
            <a:r>
              <a:rPr spc="15" dirty="0"/>
              <a:t> </a:t>
            </a:r>
            <a:r>
              <a:rPr spc="204" dirty="0"/>
              <a:t>Read</a:t>
            </a:r>
            <a:r>
              <a:rPr spc="20" dirty="0"/>
              <a:t> </a:t>
            </a:r>
            <a:r>
              <a:rPr spc="155" dirty="0"/>
              <a:t>Timing</a:t>
            </a:r>
            <a:r>
              <a:rPr spc="20" dirty="0"/>
              <a:t> </a:t>
            </a:r>
            <a:r>
              <a:rPr spc="245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495" y="1700393"/>
            <a:ext cx="7966904" cy="4851558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2687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PCI</a:t>
            </a:r>
            <a:r>
              <a:rPr spc="5" dirty="0"/>
              <a:t> </a:t>
            </a:r>
            <a:r>
              <a:rPr spc="300" dirty="0"/>
              <a:t>Bus</a:t>
            </a:r>
            <a:r>
              <a:rPr spc="10" dirty="0"/>
              <a:t> </a:t>
            </a:r>
            <a:r>
              <a:rPr spc="100" dirty="0"/>
              <a:t>Arbiter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310129"/>
            <a:ext cx="8915400" cy="2354272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505459"/>
            <a:ext cx="3369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PCI</a:t>
            </a:r>
            <a:r>
              <a:rPr spc="10" dirty="0"/>
              <a:t> </a:t>
            </a:r>
            <a:r>
              <a:rPr spc="300" dirty="0"/>
              <a:t>Bus</a:t>
            </a:r>
            <a:r>
              <a:rPr spc="10" dirty="0"/>
              <a:t> </a:t>
            </a:r>
            <a:r>
              <a:rPr spc="105" dirty="0"/>
              <a:t>Arbitration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6416" y="1459407"/>
            <a:ext cx="6130845" cy="506532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05459"/>
            <a:ext cx="7740650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45" dirty="0">
                <a:latin typeface="Trebuchet MS"/>
                <a:cs typeface="Trebuchet MS"/>
              </a:rPr>
              <a:t>Required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Reading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4330" algn="l"/>
              </a:tabLst>
            </a:pPr>
            <a:r>
              <a:rPr sz="2800" spc="160" dirty="0">
                <a:latin typeface="Trebuchet MS"/>
                <a:cs typeface="Trebuchet MS"/>
              </a:rPr>
              <a:t>Stallings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chapter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7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229" dirty="0">
                <a:latin typeface="Trebuchet MS"/>
                <a:cs typeface="Trebuchet MS"/>
              </a:rPr>
              <a:t>and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310" dirty="0"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  <a:p>
            <a:pPr marL="353695" marR="301625" indent="-34163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4330" algn="l"/>
              </a:tabLst>
            </a:pPr>
            <a:r>
              <a:rPr sz="2800" spc="130" dirty="0">
                <a:latin typeface="Trebuchet MS"/>
                <a:cs typeface="Trebuchet MS"/>
              </a:rPr>
              <a:t>Stallings,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W.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[2004]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i="1" spc="155" dirty="0">
                <a:latin typeface="Trebuchet MS"/>
                <a:cs typeface="Trebuchet MS"/>
              </a:rPr>
              <a:t>Operating</a:t>
            </a:r>
            <a:r>
              <a:rPr sz="2800" i="1" spc="25" dirty="0">
                <a:latin typeface="Trebuchet MS"/>
                <a:cs typeface="Trebuchet MS"/>
              </a:rPr>
              <a:t> </a:t>
            </a:r>
            <a:r>
              <a:rPr sz="2800" i="1" spc="215" dirty="0">
                <a:latin typeface="Trebuchet MS"/>
                <a:cs typeface="Trebuchet MS"/>
              </a:rPr>
              <a:t>Systems</a:t>
            </a:r>
            <a:r>
              <a:rPr sz="2800" spc="215" dirty="0">
                <a:latin typeface="Trebuchet MS"/>
                <a:cs typeface="Trebuchet MS"/>
              </a:rPr>
              <a:t>,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Pearson</a:t>
            </a:r>
            <a:endParaRPr sz="280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4330" algn="l"/>
              </a:tabLst>
            </a:pPr>
            <a:r>
              <a:rPr sz="2800" spc="210" dirty="0">
                <a:latin typeface="Trebuchet MS"/>
                <a:cs typeface="Trebuchet MS"/>
              </a:rPr>
              <a:t>Loads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of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Web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sites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on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Operating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Systems</a:t>
            </a:r>
            <a:endParaRPr sz="280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4330" algn="l"/>
              </a:tabLst>
            </a:pPr>
            <a:r>
              <a:rPr sz="2800" spc="90" dirty="0">
                <a:latin typeface="Trebuchet MS"/>
                <a:cs typeface="Trebuchet MS"/>
                <a:hlinkClick r:id="rId2"/>
              </a:rPr>
              <a:t>www.pcguide.com/ref/mbsys/buses/</a:t>
            </a:r>
            <a:endParaRPr sz="280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4330" algn="l"/>
              </a:tabLst>
            </a:pPr>
            <a:r>
              <a:rPr sz="2800" spc="145" dirty="0">
                <a:latin typeface="Trebuchet MS"/>
                <a:cs typeface="Trebuchet MS"/>
              </a:rPr>
              <a:t>In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30" dirty="0">
                <a:latin typeface="Trebuchet MS"/>
                <a:cs typeface="Trebuchet MS"/>
              </a:rPr>
              <a:t>fact, </a:t>
            </a:r>
            <a:r>
              <a:rPr sz="2800" spc="155" dirty="0">
                <a:latin typeface="Trebuchet MS"/>
                <a:cs typeface="Trebuchet MS"/>
              </a:rPr>
              <a:t>read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the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whole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site!</a:t>
            </a:r>
            <a:endParaRPr sz="280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Char char="•"/>
              <a:tabLst>
                <a:tab pos="354330" algn="l"/>
              </a:tabLst>
            </a:pPr>
            <a:r>
              <a:rPr sz="2800" spc="100" dirty="0">
                <a:latin typeface="Trebuchet MS"/>
                <a:cs typeface="Trebuchet MS"/>
                <a:hlinkClick r:id="rId3"/>
              </a:rPr>
              <a:t>www.pcguide.com/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367A3B9EE4074EB1C705E681AAEF17" ma:contentTypeVersion="2" ma:contentTypeDescription="Create a new document." ma:contentTypeScope="" ma:versionID="1272c4cd4242a78859a7a1df9c1b9743">
  <xsd:schema xmlns:xsd="http://www.w3.org/2001/XMLSchema" xmlns:xs="http://www.w3.org/2001/XMLSchema" xmlns:p="http://schemas.microsoft.com/office/2006/metadata/properties" xmlns:ns2="6939a678-12da-4747-b076-fd5566550b26" targetNamespace="http://schemas.microsoft.com/office/2006/metadata/properties" ma:root="true" ma:fieldsID="f8e51da49822af1cf510275736c28a7e" ns2:_="">
    <xsd:import namespace="6939a678-12da-4747-b076-fd5566550b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9a678-12da-4747-b076-fd5566550b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F64FD-46A0-48ED-8BCF-A87370D5E2A6}"/>
</file>

<file path=customXml/itemProps2.xml><?xml version="1.0" encoding="utf-8"?>
<ds:datastoreItem xmlns:ds="http://schemas.openxmlformats.org/officeDocument/2006/customXml" ds:itemID="{E6C6261B-D27B-4A65-B834-6CC6C477EB8D}"/>
</file>

<file path=customXml/itemProps3.xml><?xml version="1.0" encoding="utf-8"?>
<ds:datastoreItem xmlns:ds="http://schemas.openxmlformats.org/officeDocument/2006/customXml" ds:itemID="{DA95F184-689D-4AFE-BB7E-2FAF36F022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2594</Words>
  <Application>Microsoft Office PowerPoint</Application>
  <PresentationFormat>On-screen Show (4:3)</PresentationFormat>
  <Paragraphs>465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7" baseType="lpstr">
      <vt:lpstr>Calibri</vt:lpstr>
      <vt:lpstr>Times New Roman</vt:lpstr>
      <vt:lpstr>Trebuchet MS</vt:lpstr>
      <vt:lpstr>Office Theme</vt:lpstr>
      <vt:lpstr>INTERFACING AND COMMUNICATION</vt:lpstr>
      <vt:lpstr>Input/Output Problems</vt:lpstr>
      <vt:lpstr>PowerPoint Presentation</vt:lpstr>
      <vt:lpstr>Generic Model of I/O Module</vt:lpstr>
      <vt:lpstr>External Devices</vt:lpstr>
      <vt:lpstr>External Device Block Diagram</vt:lpstr>
      <vt:lpstr>PowerPoint Presentation</vt:lpstr>
      <vt:lpstr>I/O Steps( Transfer Data from External Device)</vt:lpstr>
      <vt:lpstr>I/O Module Diagram</vt:lpstr>
      <vt:lpstr>I/O Module Decisions</vt:lpstr>
      <vt:lpstr>PowerPoint Presentation</vt:lpstr>
      <vt:lpstr>Three Techniques for  Input of a Block of Data</vt:lpstr>
      <vt:lpstr>Programmed I/O</vt:lpstr>
      <vt:lpstr>PowerPoint Presentation</vt:lpstr>
      <vt:lpstr>I/O Commands</vt:lpstr>
      <vt:lpstr>PowerPoint Presentation</vt:lpstr>
      <vt:lpstr>I/O Mapping</vt:lpstr>
      <vt:lpstr>Memory Mapped and Isolated I/O</vt:lpstr>
      <vt:lpstr>PowerPoint Presentation</vt:lpstr>
      <vt:lpstr>PowerPoint Presentation</vt:lpstr>
      <vt:lpstr>Simple Interrupt  Processing</vt:lpstr>
      <vt:lpstr>CPU Viewpoint</vt:lpstr>
      <vt:lpstr>Changes in Memory and Registers  for an Interrupt</vt:lpstr>
      <vt:lpstr>Design Issues</vt:lpstr>
      <vt:lpstr>Identifying Interrupting Module (1)</vt:lpstr>
      <vt:lpstr>Identifying Interrupting Module (2)</vt:lpstr>
      <vt:lpstr>PowerPoint Presentation</vt:lpstr>
      <vt:lpstr>PowerPoint Presentation</vt:lpstr>
      <vt:lpstr>PowerPoint Presentation</vt:lpstr>
      <vt:lpstr>82C59A Interrupt  Controller</vt:lpstr>
      <vt:lpstr>Intel 82C55A Programmable Peripheral Interface</vt:lpstr>
      <vt:lpstr>Keyboard/Display Interfaces to 82C55A</vt:lpstr>
      <vt:lpstr>Direct Memory Access</vt:lpstr>
      <vt:lpstr>PowerPoint Presentation</vt:lpstr>
      <vt:lpstr>Typical DMA Module Diagram</vt:lpstr>
      <vt:lpstr>DMA Operation</vt:lpstr>
      <vt:lpstr>DMA Transfer  Cycle Stealing</vt:lpstr>
      <vt:lpstr>DMA and Interrupt Breakpoints During an  Instruction Cycle</vt:lpstr>
      <vt:lpstr>PowerPoint Presentation</vt:lpstr>
      <vt:lpstr>DMA Configurations (1)</vt:lpstr>
      <vt:lpstr>DMA Configurations (2)</vt:lpstr>
      <vt:lpstr>DMA Configurations (3)</vt:lpstr>
      <vt:lpstr>Intel 8237A DMA Controller</vt:lpstr>
      <vt:lpstr>8237 DMA Usage of Systems Bus</vt:lpstr>
      <vt:lpstr>Fly-By</vt:lpstr>
      <vt:lpstr>I/O Channels</vt:lpstr>
      <vt:lpstr>I/O Channel Architecture</vt:lpstr>
      <vt:lpstr>PowerPoint Presentation</vt:lpstr>
      <vt:lpstr>PowerPoint Presentation</vt:lpstr>
      <vt:lpstr>FireWire Configuration</vt:lpstr>
      <vt:lpstr>Simple FireWire Configuration</vt:lpstr>
      <vt:lpstr>FireWire 3 Layer Stack</vt:lpstr>
      <vt:lpstr>FireWire Protocol Stack</vt:lpstr>
      <vt:lpstr>FireWire - Physical Layer</vt:lpstr>
      <vt:lpstr>FireWire - Link Layer</vt:lpstr>
      <vt:lpstr>FireWire Subactions</vt:lpstr>
      <vt:lpstr>InfiniBand</vt:lpstr>
      <vt:lpstr>InfiniBand Architecture</vt:lpstr>
      <vt:lpstr>InfiniBand Switch Fabric</vt:lpstr>
      <vt:lpstr>PowerPoint Presentation</vt:lpstr>
      <vt:lpstr>InfiniBand Protocol Stack</vt:lpstr>
      <vt:lpstr>Connecting</vt:lpstr>
      <vt:lpstr>Computer Modules</vt:lpstr>
      <vt:lpstr>Memory Connection</vt:lpstr>
      <vt:lpstr>Input/Output Connection(1)</vt:lpstr>
      <vt:lpstr>Input/Output Connection(2)</vt:lpstr>
      <vt:lpstr>PowerPoint Presentation</vt:lpstr>
      <vt:lpstr>PowerPoint Presentation</vt:lpstr>
      <vt:lpstr>What is a Bus?</vt:lpstr>
      <vt:lpstr>Data Bus</vt:lpstr>
      <vt:lpstr>Address bus</vt:lpstr>
      <vt:lpstr>Control Bus</vt:lpstr>
      <vt:lpstr>Bus Interconnection Scheme</vt:lpstr>
      <vt:lpstr>Big and Yellow?</vt:lpstr>
      <vt:lpstr>Physical Realization of Bus Architecture</vt:lpstr>
      <vt:lpstr>Single Bus Problems</vt:lpstr>
      <vt:lpstr>Traditional (ISA)  (with cache)</vt:lpstr>
      <vt:lpstr>High Performance Bus</vt:lpstr>
      <vt:lpstr>Bus Types</vt:lpstr>
      <vt:lpstr>PowerPoint Presentation</vt:lpstr>
      <vt:lpstr>Centralised or Distributed Arbitration</vt:lpstr>
      <vt:lpstr>Timing</vt:lpstr>
      <vt:lpstr>Synchronous Timing Diagram</vt:lpstr>
      <vt:lpstr>Asynchronous Timing – Read Diagram</vt:lpstr>
      <vt:lpstr>Asynchronous Timing – Write Diagram</vt:lpstr>
      <vt:lpstr>PowerPoint Presentation</vt:lpstr>
      <vt:lpstr>PCI Bus Lines (required)</vt:lpstr>
      <vt:lpstr>PCI Bus Lines (Optional)</vt:lpstr>
      <vt:lpstr>PCI Commands</vt:lpstr>
      <vt:lpstr>PCI Read Timing Diagram</vt:lpstr>
      <vt:lpstr>PCI Bus Arbiter</vt:lpstr>
      <vt:lpstr>PCI Bus Arbitration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aanjan kumar</cp:lastModifiedBy>
  <cp:revision>4</cp:revision>
  <dcterms:created xsi:type="dcterms:W3CDTF">2022-08-26T04:05:28Z</dcterms:created>
  <dcterms:modified xsi:type="dcterms:W3CDTF">2022-09-08T04:30:06Z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2017-07-08T00:00:00Z</vt:filetime>
  </property>
  <property fmtid="{D5CDD505-2E9C-101B-9397-08002B2CF9AE}" pid="3" name="Creator">
    <vt:lpwstr>Impress</vt:lpwstr>
  </property>
  <property fmtid="{D5CDD505-2E9C-101B-9397-08002B2CF9AE}" pid="4" name="LastSaved">
    <vt:filetime>2017-07-08T00:00:00Z</vt:filetime>
  </property>
  <property fmtid="{D5CDD505-2E9C-101B-9397-08002B2CF9AE}" pid="5" name="ContentTypeId">
    <vt:lpwstr>0x010100DD367A3B9EE4074EB1C705E681AAEF17</vt:lpwstr>
  </property>
</Properties>
</file>