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2" r:id="rId6"/>
    <p:sldId id="264" r:id="rId7"/>
    <p:sldId id="265" r:id="rId8"/>
    <p:sldId id="267" r:id="rId9"/>
    <p:sldId id="268" r:id="rId10"/>
    <p:sldId id="269" r:id="rId11"/>
    <p:sldId id="270" r:id="rId12"/>
    <p:sldId id="272" r:id="rId13"/>
    <p:sldId id="273"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57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C83E97A9-877B-40E7-9771-315563BCF76B}" type="datetimeFigureOut">
              <a:rPr lang="en-US" smtClean="0"/>
              <a:t>11/27/2022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268CCF6-CDED-4D4F-9762-046009A637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3E97A9-877B-40E7-9771-315563BCF76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8CCF6-CDED-4D4F-9762-046009A63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3E97A9-877B-40E7-9771-315563BCF76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8CCF6-CDED-4D4F-9762-046009A63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3E97A9-877B-40E7-9771-315563BCF76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8CCF6-CDED-4D4F-9762-046009A63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83E97A9-877B-40E7-9771-315563BCF76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8CCF6-CDED-4D4F-9762-046009A637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3E97A9-877B-40E7-9771-315563BCF76B}"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8CCF6-CDED-4D4F-9762-046009A63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C83E97A9-877B-40E7-9771-315563BCF76B}" type="datetimeFigureOut">
              <a:rPr lang="en-US" smtClean="0"/>
              <a:t>11/27/2022</a:t>
            </a:fld>
            <a:endParaRPr lang="en-US"/>
          </a:p>
        </p:txBody>
      </p:sp>
      <p:sp>
        <p:nvSpPr>
          <p:cNvPr id="27" name="Slide Number Placeholder 26"/>
          <p:cNvSpPr>
            <a:spLocks noGrp="1"/>
          </p:cNvSpPr>
          <p:nvPr>
            <p:ph type="sldNum" sz="quarter" idx="11"/>
          </p:nvPr>
        </p:nvSpPr>
        <p:spPr/>
        <p:txBody>
          <a:bodyPr rtlCol="0"/>
          <a:lstStyle/>
          <a:p>
            <a:fld id="{E268CCF6-CDED-4D4F-9762-046009A6378C}"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C83E97A9-877B-40E7-9771-315563BCF76B}" type="datetimeFigureOut">
              <a:rPr lang="en-US" smtClean="0"/>
              <a:t>11/27/2022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268CCF6-CDED-4D4F-9762-046009A63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E97A9-877B-40E7-9771-315563BCF76B}" type="datetimeFigureOut">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68CCF6-CDED-4D4F-9762-046009A63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3E97A9-877B-40E7-9771-315563BCF76B}"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8CCF6-CDED-4D4F-9762-046009A637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83E97A9-877B-40E7-9771-315563BCF76B}"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8CCF6-CDED-4D4F-9762-046009A637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83E97A9-877B-40E7-9771-315563BCF76B}" type="datetimeFigureOut">
              <a:rPr lang="en-US" smtClean="0"/>
              <a:t>11/27/2022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268CCF6-CDED-4D4F-9762-046009A6378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Rebecca_Tushnet" TargetMode="External"/><Relationship Id="rId3" Type="http://schemas.openxmlformats.org/officeDocument/2006/relationships/hyperlink" Target="https://en.wikipedia.org/wiki/Cryptography" TargetMode="External"/><Relationship Id="rId7" Type="http://schemas.openxmlformats.org/officeDocument/2006/relationships/hyperlink" Target="https://en.wikipedia.org/wiki/Intellectual_property" TargetMode="External"/><Relationship Id="rId2" Type="http://schemas.openxmlformats.org/officeDocument/2006/relationships/hyperlink" Target="https://en.wikipedia.org/wiki/Non-fungible_token" TargetMode="External"/><Relationship Id="rId1" Type="http://schemas.openxmlformats.org/officeDocument/2006/relationships/slideLayout" Target="../slideLayouts/slideLayout2.xml"/><Relationship Id="rId6" Type="http://schemas.openxmlformats.org/officeDocument/2006/relationships/hyperlink" Target="https://en.wikipedia.org/wiki/Fungible" TargetMode="External"/><Relationship Id="rId5" Type="http://schemas.openxmlformats.org/officeDocument/2006/relationships/hyperlink" Target="https://en.wikipedia.org/wiki/Ethereum" TargetMode="External"/><Relationship Id="rId4" Type="http://schemas.openxmlformats.org/officeDocument/2006/relationships/hyperlink" Target="https://en.wikipedia.org/wiki/Bitcoi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rial Black" pitchFamily="34" charset="0"/>
              </a:rPr>
              <a:t>BLOCKCHAIN</a:t>
            </a:r>
            <a:endParaRPr lang="en-US" b="1" dirty="0">
              <a:latin typeface="Arial Black" pitchFamily="34" charset="0"/>
            </a:endParaRPr>
          </a:p>
        </p:txBody>
      </p:sp>
      <p:sp>
        <p:nvSpPr>
          <p:cNvPr id="3" name="Subtitle 2"/>
          <p:cNvSpPr>
            <a:spLocks noGrp="1"/>
          </p:cNvSpPr>
          <p:nvPr>
            <p:ph type="subTitle" idx="1"/>
          </p:nvPr>
        </p:nvSpPr>
        <p:spPr/>
        <p:txBody>
          <a:bodyPr>
            <a:normAutofit fontScale="85000" lnSpcReduction="20000"/>
          </a:bodyPr>
          <a:lstStyle/>
          <a:p>
            <a:r>
              <a:rPr lang="en-US" dirty="0" smtClean="0">
                <a:solidFill>
                  <a:srgbClr val="C00000"/>
                </a:solidFill>
              </a:rPr>
              <a:t>Subtopics:</a:t>
            </a:r>
          </a:p>
          <a:p>
            <a:r>
              <a:rPr lang="en-US" dirty="0" smtClean="0">
                <a:solidFill>
                  <a:srgbClr val="C00000"/>
                </a:solidFill>
              </a:rPr>
              <a:t>Introduction</a:t>
            </a:r>
          </a:p>
          <a:p>
            <a:r>
              <a:rPr lang="en-US" dirty="0" smtClean="0">
                <a:solidFill>
                  <a:srgbClr val="C00000"/>
                </a:solidFill>
              </a:rPr>
              <a:t>Consensus algorithms</a:t>
            </a:r>
          </a:p>
          <a:p>
            <a:r>
              <a:rPr lang="en-US" dirty="0" smtClean="0">
                <a:solidFill>
                  <a:srgbClr val="C00000"/>
                </a:solidFill>
              </a:rPr>
              <a:t>NFTs</a:t>
            </a:r>
          </a:p>
          <a:p>
            <a:r>
              <a:rPr lang="en-US" dirty="0" smtClean="0">
                <a:solidFill>
                  <a:srgbClr val="C00000"/>
                </a:solidFill>
              </a:rPr>
              <a:t>Smart Contracts</a:t>
            </a:r>
          </a:p>
          <a:p>
            <a:r>
              <a:rPr lang="en-US" dirty="0" smtClean="0">
                <a:solidFill>
                  <a:srgbClr val="C00000"/>
                </a:solidFill>
              </a:rPr>
              <a:t>Applications and Domains</a:t>
            </a:r>
            <a:endParaRPr lang="en-US"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itchFamily="34" charset="0"/>
              </a:rPr>
              <a:t>SMART CONTRACTS</a:t>
            </a:r>
            <a:endParaRPr lang="en-US" b="1" dirty="0">
              <a:latin typeface="Calibri" pitchFamily="34" charset="0"/>
            </a:endParaRPr>
          </a:p>
        </p:txBody>
      </p:sp>
      <p:sp>
        <p:nvSpPr>
          <p:cNvPr id="3" name="Content Placeholder 2"/>
          <p:cNvSpPr>
            <a:spLocks noGrp="1"/>
          </p:cNvSpPr>
          <p:nvPr>
            <p:ph idx="1"/>
          </p:nvPr>
        </p:nvSpPr>
        <p:spPr/>
        <p:txBody>
          <a:bodyPr>
            <a:normAutofit/>
          </a:bodyPr>
          <a:lstStyle/>
          <a:p>
            <a:pPr>
              <a:buNone/>
            </a:pPr>
            <a:r>
              <a:rPr lang="en-US" sz="1800" dirty="0" smtClean="0"/>
              <a:t>A smart contract is a computerized transaction protocol that executes the terms of a contract. The general objectives of smart contract design are to satisfy common contractual conditions (such as payment terms, liens, confidentiality, and even enforcement), minimize exceptions both malicious and accidental, and minimize the need for trusted intermediaries. Related economic goals include lowering fraud loss, arbitration and enforcement costs, </a:t>
            </a:r>
            <a:r>
              <a:rPr lang="en-US" sz="1800" dirty="0" smtClean="0"/>
              <a:t>and </a:t>
            </a:r>
            <a:r>
              <a:rPr lang="en-US" sz="1800" dirty="0" smtClean="0"/>
              <a:t>other transaction </a:t>
            </a:r>
            <a:r>
              <a:rPr lang="en-US" sz="1800" dirty="0" smtClean="0"/>
              <a:t>costs.</a:t>
            </a:r>
          </a:p>
          <a:p>
            <a:pPr>
              <a:buNone/>
            </a:pPr>
            <a:r>
              <a:rPr lang="en-US" sz="1800" dirty="0" smtClean="0"/>
              <a:t>Smart contracts are essentially automated agreements between the contract creator and the recipient. Written in code, this agreement is baked into the </a:t>
            </a:r>
            <a:r>
              <a:rPr lang="en-US" sz="1800" dirty="0" err="1" smtClean="0"/>
              <a:t>blockchain</a:t>
            </a:r>
            <a:r>
              <a:rPr lang="en-US" sz="1800" dirty="0" smtClean="0"/>
              <a:t>, making it immutable as well as irreversible. They're usually used to automate the execution of an agreement so that all parties can be sure of the conclusion right away, without the need for any intermediaries</a:t>
            </a:r>
            <a:r>
              <a:rPr lang="en-US" sz="1800" dirty="0" smtClean="0"/>
              <a:t>.</a:t>
            </a:r>
          </a:p>
          <a:p>
            <a:pPr>
              <a:buNone/>
            </a:pP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descr="C:\Users\sai\Desktop\Blockchain4-03-1.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40" name="Picture 4" descr="Smart Contracts Blockchain - How do Smart Contracts Work? - Intellipaat"/>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The Top 5 Smart Contracts Platforms | Forex Academy"/>
          <p:cNvPicPr>
            <a:picLocks noChangeAspect="1" noChangeArrowheads="1"/>
          </p:cNvPicPr>
          <p:nvPr/>
        </p:nvPicPr>
        <p:blipFill>
          <a:blip r:embed="rId2"/>
          <a:srcRect/>
          <a:stretch>
            <a:fillRect/>
          </a:stretch>
        </p:blipFill>
        <p:spPr bwMode="auto">
          <a:xfrm>
            <a:off x="685800" y="914400"/>
            <a:ext cx="7772400" cy="2514600"/>
          </a:xfrm>
          <a:prstGeom prst="rect">
            <a:avLst/>
          </a:prstGeom>
          <a:noFill/>
        </p:spPr>
      </p:pic>
      <p:pic>
        <p:nvPicPr>
          <p:cNvPr id="43012" name="Picture 4" descr="What Are Smart Contracts and Their Use Cases in Business - DZone Security"/>
          <p:cNvPicPr>
            <a:picLocks noChangeAspect="1" noChangeArrowheads="1"/>
          </p:cNvPicPr>
          <p:nvPr/>
        </p:nvPicPr>
        <p:blipFill>
          <a:blip r:embed="rId3"/>
          <a:srcRect/>
          <a:stretch>
            <a:fillRect/>
          </a:stretch>
        </p:blipFill>
        <p:spPr bwMode="auto">
          <a:xfrm>
            <a:off x="685800" y="3505200"/>
            <a:ext cx="7848600" cy="29718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276600" y="2438400"/>
            <a:ext cx="2133600" cy="17526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rPr>
              <a:t>BLOCKCHAIN</a:t>
            </a:r>
          </a:p>
          <a:p>
            <a:pPr algn="ctr"/>
            <a:r>
              <a:rPr lang="en-US" dirty="0" smtClean="0">
                <a:latin typeface="Calibri" pitchFamily="34" charset="0"/>
              </a:rPr>
              <a:t>USE CASES</a:t>
            </a:r>
            <a:endParaRPr lang="en-US" dirty="0">
              <a:latin typeface="Calibri" pitchFamily="34" charset="0"/>
            </a:endParaRPr>
          </a:p>
        </p:txBody>
      </p:sp>
      <p:cxnSp>
        <p:nvCxnSpPr>
          <p:cNvPr id="6" name="Straight Arrow Connector 5"/>
          <p:cNvCxnSpPr/>
          <p:nvPr/>
        </p:nvCxnSpPr>
        <p:spPr>
          <a:xfrm rot="5400000" flipH="1" flipV="1">
            <a:off x="4039394" y="2132806"/>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0800000">
            <a:off x="2590800" y="213360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410200" y="2133600"/>
            <a:ext cx="1066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4991100" y="4076700"/>
            <a:ext cx="1295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3695700" y="47625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2705100" y="3924300"/>
            <a:ext cx="914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57200" y="1447800"/>
            <a:ext cx="2057400" cy="6096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INSURANCE</a:t>
            </a:r>
            <a:endParaRPr lang="en-US" dirty="0"/>
          </a:p>
        </p:txBody>
      </p:sp>
      <p:sp>
        <p:nvSpPr>
          <p:cNvPr id="22" name="Rectangle 21"/>
          <p:cNvSpPr/>
          <p:nvPr/>
        </p:nvSpPr>
        <p:spPr>
          <a:xfrm>
            <a:off x="685800" y="4648200"/>
            <a:ext cx="1981200" cy="762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 - COMMERCE</a:t>
            </a:r>
            <a:endParaRPr lang="en-US" dirty="0"/>
          </a:p>
        </p:txBody>
      </p:sp>
      <p:sp>
        <p:nvSpPr>
          <p:cNvPr id="23" name="Rectangle 22"/>
          <p:cNvSpPr/>
          <p:nvPr/>
        </p:nvSpPr>
        <p:spPr>
          <a:xfrm>
            <a:off x="3200400" y="5334000"/>
            <a:ext cx="1905000" cy="6858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rPr>
              <a:t>REAL ESTATE</a:t>
            </a:r>
            <a:endParaRPr lang="en-US" dirty="0">
              <a:latin typeface="Calibri" pitchFamily="34" charset="0"/>
            </a:endParaRPr>
          </a:p>
        </p:txBody>
      </p:sp>
      <p:sp>
        <p:nvSpPr>
          <p:cNvPr id="24" name="Rectangle 23"/>
          <p:cNvSpPr/>
          <p:nvPr/>
        </p:nvSpPr>
        <p:spPr>
          <a:xfrm>
            <a:off x="5638800" y="5029200"/>
            <a:ext cx="2514600" cy="914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rPr>
              <a:t>SPORTS</a:t>
            </a:r>
            <a:endParaRPr lang="en-US" dirty="0">
              <a:latin typeface="Calibri" pitchFamily="34" charset="0"/>
            </a:endParaRPr>
          </a:p>
        </p:txBody>
      </p:sp>
      <p:sp>
        <p:nvSpPr>
          <p:cNvPr id="25" name="Rectangle 24"/>
          <p:cNvSpPr/>
          <p:nvPr/>
        </p:nvSpPr>
        <p:spPr>
          <a:xfrm>
            <a:off x="6553200" y="1295400"/>
            <a:ext cx="2209800" cy="914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rPr>
              <a:t>BANKING</a:t>
            </a:r>
            <a:endParaRPr lang="en-US" dirty="0">
              <a:latin typeface="Calibri" pitchFamily="34" charset="0"/>
            </a:endParaRPr>
          </a:p>
        </p:txBody>
      </p:sp>
      <p:sp>
        <p:nvSpPr>
          <p:cNvPr id="26" name="Rectangle 25"/>
          <p:cNvSpPr/>
          <p:nvPr/>
        </p:nvSpPr>
        <p:spPr>
          <a:xfrm>
            <a:off x="3352800" y="685800"/>
            <a:ext cx="2057400" cy="9906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rPr>
              <a:t>FINANCE</a:t>
            </a:r>
            <a:endParaRPr lang="en-US" dirty="0">
              <a:latin typeface="Calibri" pitchFamily="34" charset="0"/>
            </a:endParaRPr>
          </a:p>
        </p:txBody>
      </p:sp>
      <p:cxnSp>
        <p:nvCxnSpPr>
          <p:cNvPr id="28" name="Straight Arrow Connector 27"/>
          <p:cNvCxnSpPr/>
          <p:nvPr/>
        </p:nvCxnSpPr>
        <p:spPr>
          <a:xfrm rot="10800000">
            <a:off x="2362200" y="3276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334000" y="33528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28600" y="2667000"/>
            <a:ext cx="2057400" cy="10668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rPr>
              <a:t>HEAVY INDUSTRIES AND MANUFACTURING</a:t>
            </a:r>
            <a:endParaRPr lang="en-US" dirty="0">
              <a:latin typeface="Calibri" pitchFamily="34" charset="0"/>
            </a:endParaRPr>
          </a:p>
        </p:txBody>
      </p:sp>
      <p:sp>
        <p:nvSpPr>
          <p:cNvPr id="35" name="Rectangle 34"/>
          <p:cNvSpPr/>
          <p:nvPr/>
        </p:nvSpPr>
        <p:spPr>
          <a:xfrm>
            <a:off x="6553200" y="3124200"/>
            <a:ext cx="2057400" cy="762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rPr>
              <a:t>MEDIA</a:t>
            </a:r>
            <a:endParaRPr lang="en-US" dirty="0">
              <a:latin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images.jpg"/>
          <p:cNvPicPr>
            <a:picLocks noGrp="1" noChangeAspect="1"/>
          </p:cNvPicPr>
          <p:nvPr>
            <p:ph type="pic" idx="1"/>
          </p:nvPr>
        </p:nvPicPr>
        <p:blipFill>
          <a:blip r:embed="rId2"/>
          <a:srcRect l="22000" r="22000"/>
          <a:stretch>
            <a:fillRect/>
          </a:stretch>
        </p:blipFill>
        <p:spPr/>
      </p:pic>
      <p:sp>
        <p:nvSpPr>
          <p:cNvPr id="4" name="Text Placeholder 3"/>
          <p:cNvSpPr>
            <a:spLocks noGrp="1"/>
          </p:cNvSpPr>
          <p:nvPr>
            <p:ph type="body" sz="half" idx="2"/>
          </p:nvPr>
        </p:nvSpPr>
        <p:spPr>
          <a:xfrm>
            <a:off x="5486400" y="2895600"/>
            <a:ext cx="3192843" cy="2895197"/>
          </a:xfrm>
        </p:spPr>
        <p:txBody>
          <a:bodyPr>
            <a:normAutofit/>
          </a:bodyPr>
          <a:lstStyle/>
          <a:p>
            <a:endParaRPr lang="en-US" sz="2000" dirty="0" smtClean="0">
              <a:latin typeface="Calibri" pitchFamily="34" charset="0"/>
            </a:endParaRPr>
          </a:p>
          <a:p>
            <a:r>
              <a:rPr lang="en-US" sz="2000" dirty="0" smtClean="0">
                <a:latin typeface="Calibri" pitchFamily="34" charset="0"/>
              </a:rPr>
              <a:t>Internet is programmable information and </a:t>
            </a:r>
            <a:r>
              <a:rPr lang="en-US" sz="2000" dirty="0" err="1" smtClean="0">
                <a:latin typeface="Calibri" pitchFamily="34" charset="0"/>
              </a:rPr>
              <a:t>Blockchain</a:t>
            </a:r>
            <a:r>
              <a:rPr lang="en-US" sz="2000" dirty="0" smtClean="0">
                <a:latin typeface="Calibri" pitchFamily="34" charset="0"/>
              </a:rPr>
              <a:t> is programmable Security.</a:t>
            </a:r>
          </a:p>
          <a:p>
            <a:endParaRPr lang="en-US" sz="2000" dirty="0" smtClean="0">
              <a:latin typeface="Calibri" pitchFamily="34" charset="0"/>
            </a:endParaRPr>
          </a:p>
          <a:p>
            <a:r>
              <a:rPr lang="en-US" sz="2000" dirty="0" smtClean="0">
                <a:latin typeface="Calibri" pitchFamily="34" charset="0"/>
              </a:rPr>
              <a:t>              By – </a:t>
            </a:r>
            <a:r>
              <a:rPr lang="en-US" sz="2000" dirty="0" err="1" smtClean="0">
                <a:latin typeface="Calibri" pitchFamily="34" charset="0"/>
              </a:rPr>
              <a:t>Balaji</a:t>
            </a:r>
            <a:r>
              <a:rPr lang="en-US" sz="2000" dirty="0" smtClean="0">
                <a:latin typeface="Calibri" pitchFamily="34" charset="0"/>
              </a:rPr>
              <a:t> </a:t>
            </a:r>
            <a:r>
              <a:rPr lang="en-US" sz="2000" dirty="0" err="1" smtClean="0">
                <a:latin typeface="Calibri" pitchFamily="34" charset="0"/>
              </a:rPr>
              <a:t>Srinivasan</a:t>
            </a:r>
            <a:r>
              <a:rPr lang="en-US" sz="2000" dirty="0" smtClean="0">
                <a:latin typeface="Calibri" pitchFamily="34" charset="0"/>
              </a:rPr>
              <a:t>.</a:t>
            </a:r>
            <a:endParaRPr lang="en-US" sz="2000" dirty="0">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1524000"/>
          </a:xfrm>
        </p:spPr>
        <p:txBody>
          <a:bodyPr>
            <a:noAutofit/>
          </a:bodyPr>
          <a:lstStyle/>
          <a:p>
            <a:r>
              <a:rPr lang="en-US" sz="2000" dirty="0">
                <a:latin typeface="+mn-lt"/>
              </a:rPr>
              <a:t>A </a:t>
            </a:r>
            <a:r>
              <a:rPr lang="en-US" sz="2000" dirty="0" err="1">
                <a:latin typeface="+mn-lt"/>
              </a:rPr>
              <a:t>blockchain</a:t>
            </a:r>
            <a:r>
              <a:rPr lang="en-US" sz="2000" dirty="0">
                <a:latin typeface="+mn-lt"/>
              </a:rPr>
              <a:t> is essentially a digital ledger of transactions that </a:t>
            </a:r>
            <a:r>
              <a:rPr lang="en-US" sz="2000" dirty="0" smtClean="0">
                <a:latin typeface="+mn-lt"/>
              </a:rPr>
              <a:t>is duplicated and distributed across the entire network of computer systems.</a:t>
            </a:r>
            <a:br>
              <a:rPr lang="en-US" sz="2000" dirty="0" smtClean="0">
                <a:latin typeface="+mn-lt"/>
              </a:rPr>
            </a:br>
            <a:r>
              <a:rPr lang="en-US" sz="2000" dirty="0" smtClean="0">
                <a:latin typeface="+mn-lt"/>
              </a:rPr>
              <a:t>It is a </a:t>
            </a:r>
            <a:r>
              <a:rPr lang="en-US" sz="2000" dirty="0" err="1" smtClean="0">
                <a:latin typeface="+mn-lt"/>
              </a:rPr>
              <a:t>decentralised</a:t>
            </a:r>
            <a:r>
              <a:rPr lang="en-US" sz="2000" dirty="0" smtClean="0">
                <a:latin typeface="+mn-lt"/>
              </a:rPr>
              <a:t> mechanism of recording information that is </a:t>
            </a:r>
            <a:r>
              <a:rPr lang="en-US" sz="2000" dirty="0" err="1" smtClean="0">
                <a:latin typeface="+mn-lt"/>
              </a:rPr>
              <a:t>dfficult</a:t>
            </a:r>
            <a:r>
              <a:rPr lang="en-US" sz="2000" dirty="0" smtClean="0">
                <a:latin typeface="+mn-lt"/>
              </a:rPr>
              <a:t> to hack the system</a:t>
            </a:r>
            <a:r>
              <a:rPr lang="en-US" sz="2400" dirty="0" smtClean="0">
                <a:latin typeface="+mn-lt"/>
              </a:rPr>
              <a:t/>
            </a:r>
            <a:br>
              <a:rPr lang="en-US" sz="2400" dirty="0" smtClean="0">
                <a:latin typeface="+mn-lt"/>
              </a:rPr>
            </a:br>
            <a:endParaRPr lang="en-US" sz="2400" dirty="0">
              <a:latin typeface="+mn-lt"/>
            </a:endParaRPr>
          </a:p>
        </p:txBody>
      </p:sp>
      <p:pic>
        <p:nvPicPr>
          <p:cNvPr id="4" name="Content Placeholder 3" descr="images.jpg"/>
          <p:cNvPicPr>
            <a:picLocks noGrp="1" noChangeAspect="1"/>
          </p:cNvPicPr>
          <p:nvPr>
            <p:ph idx="1"/>
          </p:nvPr>
        </p:nvPicPr>
        <p:blipFill>
          <a:blip r:embed="rId2"/>
          <a:stretch>
            <a:fillRect/>
          </a:stretch>
        </p:blipFill>
        <p:spPr>
          <a:xfrm>
            <a:off x="1219200" y="2362200"/>
            <a:ext cx="6172199" cy="38862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lockchain Explained: What is blockchain? | Euromoney Learning"/>
          <p:cNvPicPr>
            <a:picLocks noChangeAspect="1" noChangeArrowheads="1"/>
          </p:cNvPicPr>
          <p:nvPr/>
        </p:nvPicPr>
        <p:blipFill>
          <a:blip r:embed="rId2"/>
          <a:srcRect/>
          <a:stretch>
            <a:fillRect/>
          </a:stretch>
        </p:blipFill>
        <p:spPr bwMode="auto">
          <a:xfrm>
            <a:off x="0" y="1"/>
            <a:ext cx="9144000" cy="6858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Is Blockchain Technology? | The Motley Fool"/>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CONSENSUS ALGORITHMS</a:t>
            </a:r>
            <a:endParaRPr lang="en-US" sz="3600" dirty="0"/>
          </a:p>
        </p:txBody>
      </p:sp>
      <p:sp>
        <p:nvSpPr>
          <p:cNvPr id="4" name="Text Placeholder 3"/>
          <p:cNvSpPr>
            <a:spLocks noGrp="1"/>
          </p:cNvSpPr>
          <p:nvPr>
            <p:ph type="body" idx="2"/>
          </p:nvPr>
        </p:nvSpPr>
        <p:spPr/>
        <p:txBody>
          <a:bodyPr>
            <a:normAutofit/>
          </a:bodyPr>
          <a:lstStyle/>
          <a:p>
            <a:r>
              <a:rPr lang="en-US" sz="2000" dirty="0" smtClean="0"/>
              <a:t>Consensus is the process by which a group of peers – or nodes – on a network determine which </a:t>
            </a:r>
            <a:r>
              <a:rPr lang="en-US" sz="2000" dirty="0" err="1" smtClean="0"/>
              <a:t>blockchain</a:t>
            </a:r>
            <a:r>
              <a:rPr lang="en-US" sz="2000" dirty="0" smtClean="0"/>
              <a:t> transactions are valid and which are not. Consensus mechanisms are the methodologies used to achieve this agreement. It’s the sets of rules that help to protect networks from malicious </a:t>
            </a:r>
            <a:r>
              <a:rPr lang="en-US" sz="2000" dirty="0" err="1" smtClean="0"/>
              <a:t>behaviour</a:t>
            </a:r>
            <a:r>
              <a:rPr lang="en-US" sz="2000" dirty="0" smtClean="0"/>
              <a:t> and hacking attacks. </a:t>
            </a:r>
          </a:p>
          <a:p>
            <a:endParaRPr lang="en-US" sz="2000" dirty="0"/>
          </a:p>
        </p:txBody>
      </p:sp>
      <p:pic>
        <p:nvPicPr>
          <p:cNvPr id="5" name="Picture 2" descr="Premium Vector | Vector consensus algorithm distributed network principal  scheme infographic blockchain technology digital business concept  illustration"/>
          <p:cNvPicPr>
            <a:picLocks noGrp="1" noChangeAspect="1" noChangeArrowheads="1"/>
          </p:cNvPicPr>
          <p:nvPr>
            <p:ph sz="half" idx="1"/>
          </p:nvPr>
        </p:nvPicPr>
        <p:blipFill>
          <a:blip r:embed="rId2" cstate="print"/>
          <a:stretch>
            <a:fillRect/>
          </a:stretch>
        </p:blipFill>
        <p:spPr bwMode="auto">
          <a:xfrm>
            <a:off x="152400" y="1150938"/>
            <a:ext cx="5102225" cy="51022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848600" cy="838200"/>
          </a:xfrm>
        </p:spPr>
        <p:txBody>
          <a:bodyPr>
            <a:normAutofit fontScale="90000"/>
          </a:bodyPr>
          <a:lstStyle/>
          <a:p>
            <a:r>
              <a:rPr lang="en-US" b="1" dirty="0"/>
              <a:t/>
            </a:r>
            <a:br>
              <a:rPr lang="en-US" b="1" dirty="0"/>
            </a:br>
            <a:r>
              <a:rPr lang="en-US" b="1" dirty="0" smtClean="0"/>
              <a:t>TYPES OF CONCONSENSUS ALGORITHMS</a:t>
            </a:r>
            <a:r>
              <a:rPr lang="en-US" dirty="0" smtClean="0"/>
              <a:t/>
            </a:r>
            <a:br>
              <a:rPr lang="en-US" dirty="0" smtClean="0"/>
            </a:br>
            <a:endParaRPr lang="en-US" dirty="0"/>
          </a:p>
        </p:txBody>
      </p:sp>
      <p:sp>
        <p:nvSpPr>
          <p:cNvPr id="19458" name="AutoShape 2" descr="C:\Users\sai\Desktop\Consensus-Mechanisms-in-Blockchain-infographic-01-1.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0" name="AutoShape 4" descr="C:\Users\sai\Desktop\Consensus-Mechanisms-in-Blockchain-infographic-01-1.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2" name="AutoShape 6" descr="C:\Users\sai\Desktop\Consensus-Mechanisms-in-Blockchain-infographic-01-1.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4" name="AutoShape 8" descr="C:\Users\sai\Desktop\Consensus-Mechanisms-in-Blockchain-infographic-01-1.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6" name="AutoShape 10" descr="C:\Users\sai\Desktop\Consensus-Mechanisms-in-Blockchain-infographic-01-1.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8" name="AutoShape 12" descr="C:\Users\sai\Desktop\Consensus-Mechanisms-in-Blockchain-infographic-01-1.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70" name="Picture 14" descr="Different types of consensus mechanisms in blockchain"/>
          <p:cNvPicPr>
            <a:picLocks noChangeAspect="1" noChangeArrowheads="1"/>
          </p:cNvPicPr>
          <p:nvPr/>
        </p:nvPicPr>
        <p:blipFill>
          <a:blip r:embed="rId2"/>
          <a:srcRect/>
          <a:stretch>
            <a:fillRect/>
          </a:stretch>
        </p:blipFill>
        <p:spPr bwMode="auto">
          <a:xfrm>
            <a:off x="0" y="1371600"/>
            <a:ext cx="9144000" cy="5486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itchFamily="34" charset="0"/>
              </a:rPr>
              <a:t>NFTs</a:t>
            </a:r>
            <a:endParaRPr lang="en-US" b="1" dirty="0">
              <a:latin typeface="Calibri" pitchFamily="34" charset="0"/>
            </a:endParaRPr>
          </a:p>
        </p:txBody>
      </p:sp>
      <p:sp>
        <p:nvSpPr>
          <p:cNvPr id="3" name="Content Placeholder 2"/>
          <p:cNvSpPr>
            <a:spLocks noGrp="1"/>
          </p:cNvSpPr>
          <p:nvPr>
            <p:ph idx="1"/>
          </p:nvPr>
        </p:nvSpPr>
        <p:spPr>
          <a:xfrm>
            <a:off x="457200" y="1981200"/>
            <a:ext cx="8229600" cy="4593336"/>
          </a:xfrm>
        </p:spPr>
        <p:txBody>
          <a:bodyPr>
            <a:normAutofit/>
          </a:bodyPr>
          <a:lstStyle/>
          <a:p>
            <a:r>
              <a:rPr lang="en-US" sz="1600" dirty="0" smtClean="0"/>
              <a:t>An NFT is a unit of data, stored on a type of digital ledger called a </a:t>
            </a:r>
            <a:r>
              <a:rPr lang="en-US" sz="1600" dirty="0" err="1" smtClean="0"/>
              <a:t>blockchain</a:t>
            </a:r>
            <a:r>
              <a:rPr lang="en-US" sz="1600" dirty="0" smtClean="0"/>
              <a:t>, which can be sold and traded</a:t>
            </a:r>
            <a:r>
              <a:rPr lang="en-US" dirty="0" smtClean="0"/>
              <a:t>.</a:t>
            </a:r>
          </a:p>
          <a:p>
            <a:r>
              <a:rPr lang="en-US" sz="1800" dirty="0" smtClean="0"/>
              <a:t>The NFT can be associated with a particular digital or physical asset such as images, art, music, and sport highlights</a:t>
            </a:r>
            <a:r>
              <a:rPr lang="en-US" sz="1800" baseline="30000" dirty="0" smtClean="0">
                <a:hlinkClick r:id="rId2"/>
              </a:rPr>
              <a:t>[8]</a:t>
            </a:r>
            <a:r>
              <a:rPr lang="en-US" sz="1800" dirty="0" smtClean="0"/>
              <a:t> and may confer licensing rights to use </a:t>
            </a:r>
            <a:r>
              <a:rPr lang="en-US" sz="1800" dirty="0" smtClean="0"/>
              <a:t>the </a:t>
            </a:r>
            <a:r>
              <a:rPr lang="en-US" sz="1800" dirty="0" smtClean="0"/>
              <a:t>asset for a specified purpose</a:t>
            </a:r>
            <a:r>
              <a:rPr lang="en-US" sz="1800" dirty="0" smtClean="0"/>
              <a:t>.</a:t>
            </a:r>
          </a:p>
          <a:p>
            <a:r>
              <a:rPr lang="en-US" sz="1800" dirty="0" smtClean="0"/>
              <a:t>NFTs function like </a:t>
            </a:r>
            <a:r>
              <a:rPr lang="en-US" sz="1800" dirty="0" smtClean="0">
                <a:hlinkClick r:id="rId3" tooltip="Cryptography"/>
              </a:rPr>
              <a:t>cryptographic</a:t>
            </a:r>
            <a:r>
              <a:rPr lang="en-US" sz="1800" dirty="0" smtClean="0"/>
              <a:t> tokens, but unlike </a:t>
            </a:r>
            <a:r>
              <a:rPr lang="en-US" sz="1800" dirty="0" err="1" smtClean="0"/>
              <a:t>cryptocurrencies</a:t>
            </a:r>
            <a:r>
              <a:rPr lang="en-US" sz="1800" dirty="0" smtClean="0"/>
              <a:t> such as </a:t>
            </a:r>
            <a:r>
              <a:rPr lang="en-US" sz="1800" dirty="0" err="1" smtClean="0">
                <a:hlinkClick r:id="rId4" tooltip="Bitcoin"/>
              </a:rPr>
              <a:t>Bitcoin</a:t>
            </a:r>
            <a:r>
              <a:rPr lang="en-US" sz="1800" dirty="0" smtClean="0"/>
              <a:t> or </a:t>
            </a:r>
            <a:r>
              <a:rPr lang="en-US" sz="1800" dirty="0" err="1" smtClean="0">
                <a:hlinkClick r:id="rId5" tooltip="Ethereum"/>
              </a:rPr>
              <a:t>Ethereum</a:t>
            </a:r>
            <a:r>
              <a:rPr lang="en-US" sz="1800" dirty="0" smtClean="0"/>
              <a:t>, NFTs are not mutually interchangeable, and so are not </a:t>
            </a:r>
            <a:r>
              <a:rPr lang="en-US" sz="1800" dirty="0" smtClean="0">
                <a:hlinkClick r:id="rId6" tooltip="Fungible"/>
              </a:rPr>
              <a:t>fungible</a:t>
            </a:r>
            <a:r>
              <a:rPr lang="en-US" sz="1800" dirty="0" smtClean="0"/>
              <a:t>.</a:t>
            </a:r>
          </a:p>
          <a:p>
            <a:r>
              <a:rPr lang="en-US" sz="1800" dirty="0" smtClean="0"/>
              <a:t>An NFT solely represents a proof of ownership of a </a:t>
            </a:r>
            <a:r>
              <a:rPr lang="en-US" sz="1800" dirty="0" err="1" smtClean="0"/>
              <a:t>blockchain</a:t>
            </a:r>
            <a:r>
              <a:rPr lang="en-US" sz="1800" dirty="0" smtClean="0"/>
              <a:t> record, and does not necessarily imply that the owner possesses </a:t>
            </a:r>
            <a:r>
              <a:rPr lang="en-US" sz="1800" dirty="0" smtClean="0">
                <a:hlinkClick r:id="rId7" tooltip="Intellectual property"/>
              </a:rPr>
              <a:t>intellectual property</a:t>
            </a:r>
            <a:r>
              <a:rPr lang="en-US" sz="1800" dirty="0" smtClean="0"/>
              <a:t> rights to </a:t>
            </a:r>
            <a:r>
              <a:rPr lang="en-US" sz="1800" dirty="0" smtClean="0"/>
              <a:t>that </a:t>
            </a:r>
            <a:r>
              <a:rPr lang="en-US" sz="1800" dirty="0" smtClean="0"/>
              <a:t>digital </a:t>
            </a:r>
            <a:r>
              <a:rPr lang="en-US" sz="1800" dirty="0" smtClean="0"/>
              <a:t>asset.</a:t>
            </a:r>
          </a:p>
          <a:p>
            <a:r>
              <a:rPr lang="en-US" sz="1800" dirty="0" smtClean="0"/>
              <a:t>According to legal scholar </a:t>
            </a:r>
            <a:r>
              <a:rPr lang="en-US" sz="1800" dirty="0" smtClean="0">
                <a:hlinkClick r:id="rId8" tooltip="Rebecca Tushnet"/>
              </a:rPr>
              <a:t>Rebecca </a:t>
            </a:r>
            <a:r>
              <a:rPr lang="en-US" sz="1800" dirty="0" err="1" smtClean="0">
                <a:hlinkClick r:id="rId8" tooltip="Rebecca Tushnet"/>
              </a:rPr>
              <a:t>Tushnet</a:t>
            </a:r>
            <a:r>
              <a:rPr lang="en-US" sz="1800" dirty="0" smtClean="0"/>
              <a:t>, "In one sense, the purchaser acquires whatever the art world thinks they have acquired. They definitely do not own the copyright to the underlying work unless it is explicitly transferred."</a:t>
            </a:r>
            <a:endParaRPr lang="en-US" sz="1800" dirty="0" smtClean="0"/>
          </a:p>
          <a:p>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Understanding Fungible &amp; Non-Fungible tokens | by Blockchain Simplified |  Medium"/>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3"/>
          <p:cNvPicPr>
            <a:picLocks noChangeAspect="1" noChangeArrowheads="1"/>
          </p:cNvPicPr>
          <p:nvPr/>
        </p:nvPicPr>
        <p:blipFill>
          <a:blip r:embed="rId2"/>
          <a:srcRect/>
          <a:stretch>
            <a:fillRect/>
          </a:stretch>
        </p:blipFill>
        <p:spPr bwMode="auto">
          <a:xfrm>
            <a:off x="685800" y="3502026"/>
            <a:ext cx="7595681" cy="3355974"/>
          </a:xfrm>
          <a:prstGeom prst="rect">
            <a:avLst/>
          </a:prstGeom>
          <a:noFill/>
          <a:ln w="9525">
            <a:noFill/>
            <a:miter lim="800000"/>
            <a:headEnd/>
            <a:tailEnd/>
          </a:ln>
          <a:effectLst/>
        </p:spPr>
      </p:pic>
      <p:pic>
        <p:nvPicPr>
          <p:cNvPr id="37893" name="Picture 5" descr="What is an NFT in Crypto (Non-Fungible Token)? / Axi"/>
          <p:cNvPicPr>
            <a:picLocks noChangeAspect="1" noChangeArrowheads="1"/>
          </p:cNvPicPr>
          <p:nvPr/>
        </p:nvPicPr>
        <p:blipFill>
          <a:blip r:embed="rId3"/>
          <a:srcRect/>
          <a:stretch>
            <a:fillRect/>
          </a:stretch>
        </p:blipFill>
        <p:spPr bwMode="auto">
          <a:xfrm>
            <a:off x="-228600" y="304800"/>
            <a:ext cx="5029200" cy="3145156"/>
          </a:xfrm>
          <a:prstGeom prst="rect">
            <a:avLst/>
          </a:prstGeom>
          <a:noFill/>
        </p:spPr>
      </p:pic>
      <p:pic>
        <p:nvPicPr>
          <p:cNvPr id="37895" name="Picture 7" descr="8 Best NFT apps to create crypto art"/>
          <p:cNvPicPr>
            <a:picLocks noChangeAspect="1" noChangeArrowheads="1"/>
          </p:cNvPicPr>
          <p:nvPr/>
        </p:nvPicPr>
        <p:blipFill>
          <a:blip r:embed="rId4" cstate="print"/>
          <a:srcRect/>
          <a:stretch>
            <a:fillRect/>
          </a:stretch>
        </p:blipFill>
        <p:spPr bwMode="auto">
          <a:xfrm>
            <a:off x="4495800" y="457200"/>
            <a:ext cx="4648200" cy="27432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354</TotalTime>
  <Words>318</Words>
  <Application>Microsoft Office PowerPoint</Application>
  <PresentationFormat>On-screen Show (4:3)</PresentationFormat>
  <Paragraphs>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Urban</vt:lpstr>
      <vt:lpstr>BLOCKCHAIN</vt:lpstr>
      <vt:lpstr>A blockchain is essentially a digital ledger of transactions that is duplicated and distributed across the entire network of computer systems. It is a decentralised mechanism of recording information that is dfficult to hack the system </vt:lpstr>
      <vt:lpstr>Slide 3</vt:lpstr>
      <vt:lpstr>Slide 4</vt:lpstr>
      <vt:lpstr>CONSENSUS ALGORITHMS</vt:lpstr>
      <vt:lpstr> TYPES OF CONCONSENSUS ALGORITHMS </vt:lpstr>
      <vt:lpstr>NFTs</vt:lpstr>
      <vt:lpstr>Slide 8</vt:lpstr>
      <vt:lpstr>Slide 9</vt:lpstr>
      <vt:lpstr>SMART CONTRACTS</vt:lpstr>
      <vt:lpstr>Slide 11</vt:lpstr>
      <vt:lpstr>Slide 12</vt:lpstr>
      <vt:lpstr>Slide 13</vt:lpstr>
      <vt:lpstr>Slide 14</vt:lpstr>
    </vt:vector>
  </TitlesOfParts>
  <Company>by 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creator>sai</dc:creator>
  <cp:lastModifiedBy>sai</cp:lastModifiedBy>
  <cp:revision>36</cp:revision>
  <dcterms:created xsi:type="dcterms:W3CDTF">2022-11-27T05:49:43Z</dcterms:created>
  <dcterms:modified xsi:type="dcterms:W3CDTF">2022-11-27T11:44:36Z</dcterms:modified>
</cp:coreProperties>
</file>