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73"/>
  </p:notesMasterIdLst>
  <p:handoutMasterIdLst>
    <p:handoutMasterId r:id="rId74"/>
  </p:handoutMasterIdLst>
  <p:sldIdLst>
    <p:sldId id="303" r:id="rId2"/>
    <p:sldId id="263" r:id="rId3"/>
    <p:sldId id="304" r:id="rId4"/>
    <p:sldId id="305" r:id="rId5"/>
    <p:sldId id="306" r:id="rId6"/>
    <p:sldId id="307" r:id="rId7"/>
    <p:sldId id="308" r:id="rId8"/>
    <p:sldId id="309" r:id="rId9"/>
    <p:sldId id="310" r:id="rId10"/>
    <p:sldId id="311" r:id="rId11"/>
    <p:sldId id="312" r:id="rId12"/>
    <p:sldId id="313" r:id="rId13"/>
    <p:sldId id="315" r:id="rId14"/>
    <p:sldId id="314"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88032" autoAdjust="0"/>
  </p:normalViewPr>
  <p:slideViewPr>
    <p:cSldViewPr>
      <p:cViewPr varScale="1">
        <p:scale>
          <a:sx n="107" d="100"/>
          <a:sy n="107" d="100"/>
        </p:scale>
        <p:origin x="1914" y="102"/>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4/9/2025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4/9/2025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71</a:t>
            </a:fld>
            <a:endParaRPr lang="en-US"/>
          </a:p>
        </p:txBody>
      </p:sp>
    </p:spTree>
    <p:extLst>
      <p:ext uri="{BB962C8B-B14F-4D97-AF65-F5344CB8AC3E}">
        <p14:creationId xmlns:p14="http://schemas.microsoft.com/office/powerpoint/2010/main" val="367849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4/9/2025</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4/9/2025</a:t>
            </a:fld>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dirty="0"/>
          </a:p>
        </p:txBody>
      </p:sp>
      <p:sp>
        <p:nvSpPr>
          <p:cNvPr id="7" name="Date Placeholder 6"/>
          <p:cNvSpPr>
            <a:spLocks noGrp="1"/>
          </p:cNvSpPr>
          <p:nvPr>
            <p:ph type="dt" sz="half" idx="10"/>
          </p:nvPr>
        </p:nvSpPr>
        <p:spPr/>
        <p:txBody>
          <a:bodyPr/>
          <a:lstStyle/>
          <a:p>
            <a:fld id="{E0DBC1D4-5704-45BB-BA8B-9B7E98161C8B}" type="datetimeFigureOut">
              <a:rPr lang="en-US" smtClean="0"/>
              <a:pPr/>
              <a:t>4/9/2025</a:t>
            </a:fld>
            <a:endParaRPr lang="en-US" dirty="0"/>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dirty="0"/>
          </a:p>
        </p:txBody>
      </p:sp>
    </p:spTree>
    <p:extLst>
      <p:ext uri="{BB962C8B-B14F-4D97-AF65-F5344CB8AC3E}">
        <p14:creationId xmlns:p14="http://schemas.microsoft.com/office/powerpoint/2010/main" val="21277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4/9/2025</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4/9/2025</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4/9/2025</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7 -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3"/>
          <p:cNvSpPr>
            <a:spLocks noGrp="1"/>
          </p:cNvSpPr>
          <p:nvPr>
            <p:ph type="body" sz="quarter" idx="4294967295"/>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
        <p:nvSpPr>
          <p:cNvPr id="10" name="Text Placeholder 9"/>
          <p:cNvSpPr>
            <a:spLocks noGrp="1"/>
          </p:cNvSpPr>
          <p:nvPr>
            <p:ph type="body" sz="quarter" idx="15"/>
          </p:nvPr>
        </p:nvSpPr>
        <p:spPr/>
        <p:txBody>
          <a:bodyPr/>
          <a:lstStyle/>
          <a:p>
            <a:pPr lvl="1" indent="-20638">
              <a:lnSpc>
                <a:spcPct val="90000"/>
              </a:lnSpc>
            </a:pPr>
            <a:r>
              <a:rPr lang="en-AU" sz="2000" dirty="0"/>
              <a:t>Security and Privacy</a:t>
            </a:r>
            <a:endParaRPr lang="en-CA" altLang="en-US" sz="2000" dirty="0"/>
          </a:p>
        </p:txBody>
      </p:sp>
      <p:sp>
        <p:nvSpPr>
          <p:cNvPr id="9" name="Text Placeholder 8"/>
          <p:cNvSpPr>
            <a:spLocks noGrp="1"/>
          </p:cNvSpPr>
          <p:nvPr>
            <p:ph type="body" sz="quarter" idx="14"/>
          </p:nvPr>
        </p:nvSpPr>
        <p:spPr/>
        <p:txBody>
          <a:bodyPr/>
          <a:lstStyle/>
          <a:p>
            <a:r>
              <a:rPr lang="en-US" dirty="0"/>
              <a:t>Chapter 7</a:t>
            </a:r>
          </a:p>
        </p:txBody>
      </p:sp>
      <p:pic>
        <p:nvPicPr>
          <p:cNvPr id="12" name="Picture 11" descr="Engineering Software Products, First Edition by Ian Sommervil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44600"/>
            <a:ext cx="3784445" cy="4680000"/>
          </a:xfrm>
          <a:prstGeom prst="rect">
            <a:avLst/>
          </a:prstGeom>
        </p:spPr>
      </p:pic>
      <p:sp>
        <p:nvSpPr>
          <p:cNvPr id="8" name="Text Placeholder 7"/>
          <p:cNvSpPr>
            <a:spLocks noGrp="1"/>
          </p:cNvSpPr>
          <p:nvPr>
            <p:ph type="body" sz="quarter" idx="13"/>
          </p:nvPr>
        </p:nvSpPr>
        <p:spPr>
          <a:xfrm>
            <a:off x="381000" y="1156613"/>
            <a:ext cx="8229600" cy="478970"/>
          </a:xfrm>
        </p:spPr>
        <p:txBody>
          <a:bodyPr/>
          <a:lstStyle/>
          <a:p>
            <a:r>
              <a:rPr lang="en-US" dirty="0"/>
              <a:t>First Edition</a:t>
            </a:r>
          </a:p>
        </p:txBody>
      </p:sp>
      <p:sp>
        <p:nvSpPr>
          <p:cNvPr id="2" name="Title 1"/>
          <p:cNvSpPr>
            <a:spLocks noGrp="1"/>
          </p:cNvSpPr>
          <p:nvPr>
            <p:ph type="title"/>
          </p:nvPr>
        </p:nvSpPr>
        <p:spPr>
          <a:xfrm>
            <a:off x="381000" y="215372"/>
            <a:ext cx="8382000" cy="851428"/>
          </a:xfrm>
        </p:spPr>
        <p:txBody>
          <a:bodyPr/>
          <a:lstStyle/>
          <a:p>
            <a:r>
              <a:rPr lang="en-AU" dirty="0"/>
              <a:t>Engineering Software Products</a:t>
            </a:r>
          </a:p>
        </p:txBody>
      </p:sp>
    </p:spTree>
    <p:extLst>
      <p:ext uri="{BB962C8B-B14F-4D97-AF65-F5344CB8AC3E}">
        <p14:creationId xmlns:p14="http://schemas.microsoft.com/office/powerpoint/2010/main" val="231790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Cross-site scripting attacks </a:t>
            </a:r>
            <a:r>
              <a:rPr lang="en-US" dirty="0"/>
              <a:t>are another form of </a:t>
            </a:r>
            <a:r>
              <a:rPr lang="en-US" u="sng" dirty="0">
                <a:highlight>
                  <a:srgbClr val="FFFF00"/>
                </a:highlight>
              </a:rPr>
              <a:t>injection attack</a:t>
            </a:r>
            <a:r>
              <a:rPr lang="en-US" dirty="0"/>
              <a:t>. </a:t>
            </a:r>
          </a:p>
          <a:p>
            <a:r>
              <a:rPr lang="en-US" u="sng" dirty="0"/>
              <a:t>An attacker adds malicious </a:t>
            </a:r>
            <a:r>
              <a:rPr lang="en-US" b="1" u="sng" dirty="0"/>
              <a:t>JavaScript</a:t>
            </a:r>
            <a:r>
              <a:rPr lang="en-US" u="sng" dirty="0"/>
              <a:t> code to the web page </a:t>
            </a:r>
            <a:r>
              <a:rPr lang="en-US" dirty="0"/>
              <a:t>that is returned from a server to a client and this script is </a:t>
            </a:r>
            <a:r>
              <a:rPr lang="en-US" u="sng" dirty="0"/>
              <a:t>executed when the page is displayed in the user’s browser</a:t>
            </a:r>
            <a:r>
              <a:rPr lang="en-US" dirty="0"/>
              <a:t>. </a:t>
            </a:r>
          </a:p>
          <a:p>
            <a:endParaRPr lang="en-AU" dirty="0"/>
          </a:p>
        </p:txBody>
      </p:sp>
      <p:sp>
        <p:nvSpPr>
          <p:cNvPr id="4" name="Title 3"/>
          <p:cNvSpPr>
            <a:spLocks noGrp="1"/>
          </p:cNvSpPr>
          <p:nvPr>
            <p:ph type="title"/>
          </p:nvPr>
        </p:nvSpPr>
        <p:spPr/>
        <p:txBody>
          <a:bodyPr/>
          <a:lstStyle/>
          <a:p>
            <a:r>
              <a:rPr lang="en-AU" dirty="0"/>
              <a:t>Cross-site scripting attacks</a:t>
            </a:r>
            <a:r>
              <a:rPr lang="en-AU" sz="2000" dirty="0"/>
              <a:t> </a:t>
            </a:r>
            <a:r>
              <a:rPr lang="en-AU" sz="2000" b="0" dirty="0"/>
              <a:t>(1 of 2)</a:t>
            </a:r>
          </a:p>
        </p:txBody>
      </p:sp>
    </p:spTree>
    <p:extLst>
      <p:ext uri="{BB962C8B-B14F-4D97-AF65-F5344CB8AC3E}">
        <p14:creationId xmlns:p14="http://schemas.microsoft.com/office/powerpoint/2010/main" val="354556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malicious script may </a:t>
            </a:r>
            <a:r>
              <a:rPr lang="en-US" u="sng" dirty="0">
                <a:highlight>
                  <a:srgbClr val="FFFF00"/>
                </a:highlight>
              </a:rPr>
              <a:t>steal</a:t>
            </a:r>
            <a:r>
              <a:rPr lang="en-US" u="sng" dirty="0"/>
              <a:t> customer information or </a:t>
            </a:r>
            <a:r>
              <a:rPr lang="en-US" u="sng" dirty="0">
                <a:highlight>
                  <a:srgbClr val="FFFF00"/>
                </a:highlight>
              </a:rPr>
              <a:t>direct</a:t>
            </a:r>
            <a:r>
              <a:rPr lang="en-US" u="sng" dirty="0"/>
              <a:t> them to another website</a:t>
            </a:r>
            <a:r>
              <a:rPr lang="en-US" dirty="0"/>
              <a:t>. </a:t>
            </a:r>
          </a:p>
          <a:p>
            <a:pPr lvl="1"/>
            <a:r>
              <a:rPr lang="en-US" dirty="0"/>
              <a:t>This may try to capture personal data or display advertisements. </a:t>
            </a:r>
          </a:p>
          <a:p>
            <a:pPr lvl="1"/>
            <a:r>
              <a:rPr lang="en-US" dirty="0"/>
              <a:t>Cookies may be stolen, which makes a session hijacking attack possible.</a:t>
            </a:r>
          </a:p>
          <a:p>
            <a:r>
              <a:rPr lang="en-US" u="sng" dirty="0"/>
              <a:t>As with other types of </a:t>
            </a:r>
            <a:r>
              <a:rPr lang="en-US" b="1" u="sng" dirty="0"/>
              <a:t>injection attack</a:t>
            </a:r>
            <a:r>
              <a:rPr lang="en-US" u="sng" dirty="0"/>
              <a:t>, cross-site scripting attacks may be avoided by </a:t>
            </a:r>
            <a:r>
              <a:rPr lang="en-US" b="1" u="sng" dirty="0"/>
              <a:t>input validation</a:t>
            </a:r>
            <a:r>
              <a:rPr lang="en-US" b="1" dirty="0"/>
              <a:t>.</a:t>
            </a:r>
          </a:p>
        </p:txBody>
      </p:sp>
      <p:sp>
        <p:nvSpPr>
          <p:cNvPr id="4" name="Title 3"/>
          <p:cNvSpPr>
            <a:spLocks noGrp="1"/>
          </p:cNvSpPr>
          <p:nvPr>
            <p:ph type="title"/>
          </p:nvPr>
        </p:nvSpPr>
        <p:spPr/>
        <p:txBody>
          <a:bodyPr/>
          <a:lstStyle/>
          <a:p>
            <a:r>
              <a:rPr lang="en-AU" dirty="0"/>
              <a:t>Cross-site scripting attacks</a:t>
            </a:r>
            <a:r>
              <a:rPr lang="en-AU" sz="2000" dirty="0"/>
              <a:t> </a:t>
            </a:r>
            <a:r>
              <a:rPr lang="en-AU" sz="2000" b="0" dirty="0"/>
              <a:t>(2 of 2)</a:t>
            </a:r>
          </a:p>
        </p:txBody>
      </p:sp>
    </p:spTree>
    <p:extLst>
      <p:ext uri="{BB962C8B-B14F-4D97-AF65-F5344CB8AC3E}">
        <p14:creationId xmlns:p14="http://schemas.microsoft.com/office/powerpoint/2010/main" val="38018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Cross-site scripting attack</a:t>
            </a:r>
          </a:p>
        </p:txBody>
      </p:sp>
      <p:pic>
        <p:nvPicPr>
          <p:cNvPr id="6" name="Picture 5" descr="The attack is staged in three parts.&#10;1. Introduce malicious code. Attacker uses a browser to add malicious code to valid data on a product website.&#10;2. Victim sends a valid request for data from website. Data delivered and malware script installed in victim’s browser.&#10;3. Malware script sends session cookie to attacker.&#10;">
            <a:extLst>
              <a:ext uri="{FF2B5EF4-FFF2-40B4-BE49-F238E27FC236}">
                <a16:creationId xmlns:a16="http://schemas.microsoft.com/office/drawing/2014/main" id="{DE933467-C957-454B-931E-A6B53B1FC938}"/>
              </a:ext>
            </a:extLst>
          </p:cNvPr>
          <p:cNvPicPr>
            <a:picLocks noChangeAspect="1"/>
          </p:cNvPicPr>
          <p:nvPr/>
        </p:nvPicPr>
        <p:blipFill rotWithShape="1">
          <a:blip r:embed="rId2">
            <a:extLst>
              <a:ext uri="{28A0092B-C50C-407E-A947-70E740481C1C}">
                <a14:useLocalDpi xmlns:a14="http://schemas.microsoft.com/office/drawing/2010/main" val="0"/>
              </a:ext>
            </a:extLst>
          </a:blip>
          <a:srcRect l="4577" t="11632" r="3257" b="51977"/>
          <a:stretch/>
        </p:blipFill>
        <p:spPr>
          <a:xfrm>
            <a:off x="685800" y="914400"/>
            <a:ext cx="7961004" cy="4648200"/>
          </a:xfrm>
          <a:prstGeom prst="rect">
            <a:avLst/>
          </a:prstGeom>
        </p:spPr>
      </p:pic>
      <p:sp>
        <p:nvSpPr>
          <p:cNvPr id="4" name="Title 3"/>
          <p:cNvSpPr>
            <a:spLocks noGrp="1"/>
          </p:cNvSpPr>
          <p:nvPr>
            <p:ph type="title"/>
          </p:nvPr>
        </p:nvSpPr>
        <p:spPr/>
        <p:txBody>
          <a:bodyPr/>
          <a:lstStyle/>
          <a:p>
            <a:r>
              <a:rPr lang="en-US" dirty="0"/>
              <a:t>Figure 7.3</a:t>
            </a:r>
            <a:endParaRPr lang="en-AU" dirty="0"/>
          </a:p>
        </p:txBody>
      </p:sp>
    </p:spTree>
    <p:extLst>
      <p:ext uri="{BB962C8B-B14F-4D97-AF65-F5344CB8AC3E}">
        <p14:creationId xmlns:p14="http://schemas.microsoft.com/office/powerpoint/2010/main" val="2100394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When a user authenticates themselves with a web application, a session is created. </a:t>
            </a:r>
          </a:p>
          <a:p>
            <a:pPr lvl="1"/>
            <a:r>
              <a:rPr lang="en-US" b="1" dirty="0"/>
              <a:t>A session is a time period during which the user’s authentication is valid</a:t>
            </a:r>
            <a:r>
              <a:rPr lang="en-US" dirty="0"/>
              <a:t>. They don’t have to re-authenticate for each interaction with the system. </a:t>
            </a:r>
          </a:p>
          <a:p>
            <a:pPr lvl="1"/>
            <a:r>
              <a:rPr lang="en-US" dirty="0"/>
              <a:t>The authentication process involves placing a session cookie on the user’s device</a:t>
            </a:r>
          </a:p>
          <a:p>
            <a:r>
              <a:rPr lang="en-US" u="sng" dirty="0"/>
              <a:t>Session hijacking is a type of attack where an attacker gets hold of a session cookie and uses this to impersonate a legitimate user</a:t>
            </a:r>
            <a:r>
              <a:rPr lang="en-US" dirty="0"/>
              <a:t>. </a:t>
            </a:r>
          </a:p>
        </p:txBody>
      </p:sp>
      <p:sp>
        <p:nvSpPr>
          <p:cNvPr id="4" name="Title 3"/>
          <p:cNvSpPr>
            <a:spLocks noGrp="1"/>
          </p:cNvSpPr>
          <p:nvPr>
            <p:ph type="title"/>
          </p:nvPr>
        </p:nvSpPr>
        <p:spPr/>
        <p:txBody>
          <a:bodyPr/>
          <a:lstStyle/>
          <a:p>
            <a:r>
              <a:rPr lang="en-AU" dirty="0"/>
              <a:t>Session hijacking attacks</a:t>
            </a:r>
            <a:r>
              <a:rPr lang="en-AU" sz="2000" dirty="0"/>
              <a:t> </a:t>
            </a:r>
            <a:r>
              <a:rPr lang="en-AU" sz="2000" b="0" dirty="0"/>
              <a:t>(1 of 2)</a:t>
            </a:r>
          </a:p>
        </p:txBody>
      </p:sp>
    </p:spTree>
    <p:extLst>
      <p:ext uri="{BB962C8B-B14F-4D97-AF65-F5344CB8AC3E}">
        <p14:creationId xmlns:p14="http://schemas.microsoft.com/office/powerpoint/2010/main" val="202505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There are several ways that an attacker can find out the </a:t>
            </a:r>
            <a:r>
              <a:rPr lang="en-US" b="1" dirty="0"/>
              <a:t>session cookie </a:t>
            </a:r>
            <a:r>
              <a:rPr lang="en-US" u="sng" dirty="0"/>
              <a:t>value including cross-site scripting attacks and traffic monitoring</a:t>
            </a:r>
            <a:r>
              <a:rPr lang="en-US" dirty="0"/>
              <a:t>. </a:t>
            </a:r>
          </a:p>
          <a:p>
            <a:pPr lvl="1"/>
            <a:r>
              <a:rPr lang="en-US" dirty="0"/>
              <a:t>In a </a:t>
            </a:r>
            <a:r>
              <a:rPr lang="en-US" b="1" dirty="0"/>
              <a:t>cross-site scripting attack</a:t>
            </a:r>
            <a:r>
              <a:rPr lang="en-US" dirty="0"/>
              <a:t>, the installed malware sends session cookies to the attackers. </a:t>
            </a:r>
          </a:p>
          <a:p>
            <a:pPr lvl="1"/>
            <a:r>
              <a:rPr lang="en-US" b="1" dirty="0"/>
              <a:t>Traffic monitoring </a:t>
            </a:r>
            <a:r>
              <a:rPr lang="en-US" dirty="0"/>
              <a:t>involves attackers capturing the traffic between the client and server. The session cookie can then be identified by </a:t>
            </a:r>
            <a:r>
              <a:rPr lang="en-US" dirty="0" err="1"/>
              <a:t>analysing</a:t>
            </a:r>
            <a:r>
              <a:rPr lang="en-US" dirty="0"/>
              <a:t> the data exchanged. </a:t>
            </a:r>
          </a:p>
        </p:txBody>
      </p:sp>
      <p:sp>
        <p:nvSpPr>
          <p:cNvPr id="4" name="Title 3"/>
          <p:cNvSpPr>
            <a:spLocks noGrp="1"/>
          </p:cNvSpPr>
          <p:nvPr>
            <p:ph type="title"/>
          </p:nvPr>
        </p:nvSpPr>
        <p:spPr/>
        <p:txBody>
          <a:bodyPr/>
          <a:lstStyle/>
          <a:p>
            <a:r>
              <a:rPr lang="en-AU" dirty="0"/>
              <a:t>Session hijacking attacks</a:t>
            </a:r>
            <a:r>
              <a:rPr lang="en-AU" sz="2000" dirty="0"/>
              <a:t> </a:t>
            </a:r>
            <a:r>
              <a:rPr lang="en-AU" sz="2000" b="0" dirty="0"/>
              <a:t>(2 of 2)</a:t>
            </a:r>
          </a:p>
        </p:txBody>
      </p:sp>
    </p:spTree>
    <p:extLst>
      <p:ext uri="{BB962C8B-B14F-4D97-AF65-F5344CB8AC3E}">
        <p14:creationId xmlns:p14="http://schemas.microsoft.com/office/powerpoint/2010/main" val="422754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actions to reduce the likelihood of session hijacking."/>
          <p:cNvGraphicFramePr>
            <a:graphicFrameLocks noGrp="1"/>
          </p:cNvGraphicFramePr>
          <p:nvPr>
            <p:extLst>
              <p:ext uri="{D42A27DB-BD31-4B8C-83A1-F6EECF244321}">
                <p14:modId xmlns:p14="http://schemas.microsoft.com/office/powerpoint/2010/main" val="1220994044"/>
              </p:ext>
            </p:extLst>
          </p:nvPr>
        </p:nvGraphicFramePr>
        <p:xfrm>
          <a:off x="419100" y="1828800"/>
          <a:ext cx="8305800" cy="3992880"/>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81000">
                <a:tc>
                  <a:txBody>
                    <a:bodyPr/>
                    <a:lstStyle/>
                    <a:p>
                      <a:r>
                        <a:rPr lang="en-AU" dirty="0"/>
                        <a:t>Action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4400">
                <a:tc>
                  <a:txBody>
                    <a:bodyPr/>
                    <a:lstStyle/>
                    <a:p>
                      <a:r>
                        <a:rPr lang="en-AU" sz="1500" dirty="0"/>
                        <a:t>Traffic encryption</a:t>
                      </a:r>
                    </a:p>
                  </a:txBody>
                  <a:tcPr>
                    <a:lnT w="12700" cap="flat" cmpd="sng" algn="ctr">
                      <a:solidFill>
                        <a:schemeClr val="tx1"/>
                      </a:solidFill>
                      <a:prstDash val="solid"/>
                      <a:round/>
                      <a:headEnd type="none" w="med" len="med"/>
                      <a:tailEnd type="none" w="med" len="med"/>
                    </a:lnT>
                    <a:noFill/>
                  </a:tcPr>
                </a:tc>
                <a:tc>
                  <a:txBody>
                    <a:bodyPr/>
                    <a:lstStyle/>
                    <a:p>
                      <a:r>
                        <a:rPr lang="en-US" sz="1500" b="1" u="sng" dirty="0"/>
                        <a:t>Always encrypt the network </a:t>
                      </a:r>
                      <a:r>
                        <a:rPr lang="en-US" sz="1500" u="sng" dirty="0"/>
                        <a:t>traffic between clients and your server</a:t>
                      </a:r>
                      <a:r>
                        <a:rPr lang="en-US" sz="1500" dirty="0"/>
                        <a:t>. This means setting up sessions using </a:t>
                      </a:r>
                      <a:r>
                        <a:rPr lang="en-US" sz="1500" b="1" dirty="0"/>
                        <a:t>https</a:t>
                      </a:r>
                      <a:r>
                        <a:rPr lang="en-US" sz="1500" dirty="0"/>
                        <a:t> rather than </a:t>
                      </a:r>
                      <a:r>
                        <a:rPr lang="en-US" sz="1500" b="1" dirty="0"/>
                        <a:t>http</a:t>
                      </a:r>
                      <a:r>
                        <a:rPr lang="en-US" sz="1500" dirty="0"/>
                        <a:t>. If traffic is encrypted, it is harder to monitor to find session cookies.</a:t>
                      </a:r>
                      <a:endParaRPr lang="en-AU" sz="15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13471">
                <a:tc>
                  <a:txBody>
                    <a:bodyPr/>
                    <a:lstStyle/>
                    <a:p>
                      <a:r>
                        <a:rPr lang="en-AU" sz="1500" dirty="0"/>
                        <a:t>Multifactor authentication</a:t>
                      </a:r>
                    </a:p>
                  </a:txBody>
                  <a:tcPr/>
                </a:tc>
                <a:tc>
                  <a:txBody>
                    <a:bodyPr/>
                    <a:lstStyle/>
                    <a:p>
                      <a:r>
                        <a:rPr lang="en-US" sz="1500" b="1" dirty="0"/>
                        <a:t>Always use multifactor authentication </a:t>
                      </a:r>
                      <a:r>
                        <a:rPr lang="en-US" sz="1500" dirty="0"/>
                        <a:t>and require confirmation of new actions that may be damaging. For example, before a new payee request is accepted, you could ask the user </a:t>
                      </a:r>
                      <a:r>
                        <a:rPr lang="en-US" sz="1500" b="1" dirty="0"/>
                        <a:t>to confirm their identity </a:t>
                      </a:r>
                      <a:r>
                        <a:rPr lang="en-US" sz="1500" dirty="0"/>
                        <a:t>by inputting a code sent to their phone. You could also ask for password characters to be input before every potentially damaging action, such as transferring funds.</a:t>
                      </a:r>
                      <a:endParaRPr lang="en-AU" sz="1500" dirty="0"/>
                    </a:p>
                  </a:txBody>
                  <a:tcPr/>
                </a:tc>
                <a:extLst>
                  <a:ext uri="{0D108BD9-81ED-4DB2-BD59-A6C34878D82A}">
                    <a16:rowId xmlns:a16="http://schemas.microsoft.com/office/drawing/2014/main" val="10002"/>
                  </a:ext>
                </a:extLst>
              </a:tr>
              <a:tr h="513471">
                <a:tc>
                  <a:txBody>
                    <a:bodyPr/>
                    <a:lstStyle/>
                    <a:p>
                      <a:r>
                        <a:rPr lang="en-AU" sz="1500" dirty="0"/>
                        <a:t>Short timeouts</a:t>
                      </a:r>
                    </a:p>
                  </a:txBody>
                  <a:tcPr>
                    <a:lnB w="12700" cap="flat" cmpd="sng" algn="ctr">
                      <a:solidFill>
                        <a:schemeClr val="tx1"/>
                      </a:solidFill>
                      <a:prstDash val="solid"/>
                      <a:round/>
                      <a:headEnd type="none" w="med" len="med"/>
                      <a:tailEnd type="none" w="med" len="med"/>
                    </a:lnB>
                    <a:noFill/>
                  </a:tcPr>
                </a:tc>
                <a:tc>
                  <a:txBody>
                    <a:bodyPr/>
                    <a:lstStyle/>
                    <a:p>
                      <a:r>
                        <a:rPr lang="en-US" sz="1500" dirty="0"/>
                        <a:t>Use relatively </a:t>
                      </a:r>
                      <a:r>
                        <a:rPr lang="en-US" sz="1500" b="1" dirty="0"/>
                        <a:t>short timeouts </a:t>
                      </a:r>
                      <a:r>
                        <a:rPr lang="en-US" sz="1500" dirty="0"/>
                        <a:t>on sessions. If there has been no activity in a session for a few minutes, the session should be ended and future requests directed to an authentication page. This reduces the likelihood that an attacker can access an account if a legitimate user forgets to log off when they have finished work.</a:t>
                      </a:r>
                      <a:endParaRPr lang="en-AU" sz="15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7.2 Actions to reduce the likelihood of hacking</a:t>
            </a:r>
            <a:endParaRPr lang="en-AU" dirty="0"/>
          </a:p>
        </p:txBody>
      </p:sp>
    </p:spTree>
    <p:extLst>
      <p:ext uri="{BB962C8B-B14F-4D97-AF65-F5344CB8AC3E}">
        <p14:creationId xmlns:p14="http://schemas.microsoft.com/office/powerpoint/2010/main" val="218121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sz="2600" dirty="0"/>
              <a:t>Denial of service attacks are attacks on a software system that are intended to make that </a:t>
            </a:r>
            <a:r>
              <a:rPr lang="en-US" sz="2600" u="sng" dirty="0"/>
              <a:t>system unavailable for normal use. </a:t>
            </a:r>
          </a:p>
          <a:p>
            <a:r>
              <a:rPr lang="en-US" sz="2600" dirty="0"/>
              <a:t>Distributed denial of service attacks (DDOS) are the most common type of denial of service attacks. </a:t>
            </a:r>
          </a:p>
          <a:p>
            <a:pPr lvl="1"/>
            <a:r>
              <a:rPr lang="en-US" sz="2200" dirty="0"/>
              <a:t>These involve distributed computers, that have usually been hijacked as part of a botnet, </a:t>
            </a:r>
            <a:r>
              <a:rPr lang="en-US" sz="2200" u="sng" dirty="0"/>
              <a:t>sending hundreds of thousands of requests for service to a web application</a:t>
            </a:r>
            <a:r>
              <a:rPr lang="en-US" sz="2200" dirty="0"/>
              <a:t>.  There are so many service requests that legitimate users are denied access.</a:t>
            </a:r>
          </a:p>
        </p:txBody>
      </p:sp>
      <p:sp>
        <p:nvSpPr>
          <p:cNvPr id="4" name="Title 3"/>
          <p:cNvSpPr>
            <a:spLocks noGrp="1"/>
          </p:cNvSpPr>
          <p:nvPr>
            <p:ph type="title"/>
          </p:nvPr>
        </p:nvSpPr>
        <p:spPr/>
        <p:txBody>
          <a:bodyPr/>
          <a:lstStyle/>
          <a:p>
            <a:r>
              <a:rPr lang="en-AU" dirty="0"/>
              <a:t>Denial of service attacks</a:t>
            </a:r>
            <a:r>
              <a:rPr lang="en-AU" sz="2000" dirty="0"/>
              <a:t> </a:t>
            </a:r>
            <a:r>
              <a:rPr lang="en-AU" sz="2000" b="0" dirty="0"/>
              <a:t>(1 of 2)</a:t>
            </a:r>
          </a:p>
        </p:txBody>
      </p:sp>
    </p:spTree>
    <p:extLst>
      <p:ext uri="{BB962C8B-B14F-4D97-AF65-F5344CB8AC3E}">
        <p14:creationId xmlns:p14="http://schemas.microsoft.com/office/powerpoint/2010/main" val="301623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pPr>
              <a:spcBef>
                <a:spcPts val="0"/>
              </a:spcBef>
            </a:pPr>
            <a:r>
              <a:rPr lang="en-US" dirty="0"/>
              <a:t>Other types of denial of service attacks target </a:t>
            </a:r>
            <a:r>
              <a:rPr lang="en-US" sz="2600" dirty="0"/>
              <a:t>application users. </a:t>
            </a:r>
          </a:p>
          <a:p>
            <a:pPr lvl="1">
              <a:spcBef>
                <a:spcPts val="0"/>
              </a:spcBef>
            </a:pPr>
            <a:r>
              <a:rPr lang="en-US" sz="2200" b="1" dirty="0"/>
              <a:t>User lockout attacks </a:t>
            </a:r>
            <a:r>
              <a:rPr lang="en-US" sz="2200" dirty="0"/>
              <a:t>take advantage of a common authentication policy that locks out a user after a number of failed authentication attempts. Their aim is to lock users out rather than gain access and so deny the service to these users.</a:t>
            </a:r>
          </a:p>
          <a:p>
            <a:pPr lvl="1">
              <a:spcBef>
                <a:spcPts val="0"/>
              </a:spcBef>
            </a:pPr>
            <a:r>
              <a:rPr lang="en-US" sz="2200" b="1" dirty="0"/>
              <a:t>Users often use their email address as their login name </a:t>
            </a:r>
            <a:r>
              <a:rPr lang="en-US" sz="2200" dirty="0"/>
              <a:t>so if an attacker has access to a database of email addresses, he or she can try to login using these addresses.</a:t>
            </a:r>
          </a:p>
          <a:p>
            <a:pPr>
              <a:spcBef>
                <a:spcPts val="0"/>
              </a:spcBef>
            </a:pPr>
            <a:r>
              <a:rPr lang="en-US" sz="2600" dirty="0">
                <a:highlight>
                  <a:srgbClr val="FFFF00"/>
                </a:highlight>
              </a:rPr>
              <a:t>If you don’t </a:t>
            </a:r>
            <a:r>
              <a:rPr lang="en-US" sz="2600" dirty="0"/>
              <a:t>lock accounts after failed validation, then attackers can use </a:t>
            </a:r>
            <a:r>
              <a:rPr lang="en-US" sz="2600" u="sng" dirty="0"/>
              <a:t>brute-force attacks </a:t>
            </a:r>
            <a:r>
              <a:rPr lang="en-US" sz="2600" dirty="0"/>
              <a:t>on your system. </a:t>
            </a:r>
            <a:r>
              <a:rPr lang="en-US" sz="2600" dirty="0">
                <a:highlight>
                  <a:srgbClr val="FFFF00"/>
                </a:highlight>
              </a:rPr>
              <a:t>If you do</a:t>
            </a:r>
            <a:r>
              <a:rPr lang="en-US" sz="2600" dirty="0"/>
              <a:t>, you may </a:t>
            </a:r>
            <a:r>
              <a:rPr lang="en-US" sz="2600" u="sng" dirty="0"/>
              <a:t>deny access </a:t>
            </a:r>
            <a:r>
              <a:rPr lang="en-US" sz="2600" dirty="0"/>
              <a:t>to legitimate users</a:t>
            </a:r>
            <a:r>
              <a:rPr lang="en-US" dirty="0"/>
              <a:t>. </a:t>
            </a:r>
          </a:p>
        </p:txBody>
      </p:sp>
      <p:sp>
        <p:nvSpPr>
          <p:cNvPr id="4" name="Title 3"/>
          <p:cNvSpPr>
            <a:spLocks noGrp="1"/>
          </p:cNvSpPr>
          <p:nvPr>
            <p:ph type="title"/>
          </p:nvPr>
        </p:nvSpPr>
        <p:spPr/>
        <p:txBody>
          <a:bodyPr/>
          <a:lstStyle/>
          <a:p>
            <a:r>
              <a:rPr lang="en-AU" dirty="0"/>
              <a:t>Denial of service attacks</a:t>
            </a:r>
            <a:r>
              <a:rPr lang="en-AU" sz="2000" dirty="0"/>
              <a:t> </a:t>
            </a:r>
            <a:r>
              <a:rPr lang="en-AU" sz="2000" b="0" dirty="0"/>
              <a:t>(2 of 2)</a:t>
            </a:r>
            <a:endParaRPr lang="en-AU" sz="2000" dirty="0"/>
          </a:p>
        </p:txBody>
      </p:sp>
    </p:spTree>
    <p:extLst>
      <p:ext uri="{BB962C8B-B14F-4D97-AF65-F5344CB8AC3E}">
        <p14:creationId xmlns:p14="http://schemas.microsoft.com/office/powerpoint/2010/main" val="141893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300" dirty="0"/>
              <a:t>Brute force attacks are attacks on a web application where the attacker has some information, such as a </a:t>
            </a:r>
            <a:r>
              <a:rPr lang="en-US" sz="2300" u="sng" dirty="0"/>
              <a:t>valid login name</a:t>
            </a:r>
            <a:r>
              <a:rPr lang="en-US" sz="2300" dirty="0"/>
              <a:t>, but does not have the </a:t>
            </a:r>
            <a:r>
              <a:rPr lang="en-US" sz="2300" u="sng" dirty="0"/>
              <a:t>password</a:t>
            </a:r>
            <a:r>
              <a:rPr lang="en-US" sz="2300" dirty="0"/>
              <a:t> for the site. </a:t>
            </a:r>
          </a:p>
          <a:p>
            <a:r>
              <a:rPr lang="en-US" sz="2300" dirty="0"/>
              <a:t>The attacker creates different passwords and tries to login with each of these. If the login fails, they then try again with a different password.</a:t>
            </a:r>
          </a:p>
          <a:p>
            <a:pPr lvl="1"/>
            <a:r>
              <a:rPr lang="en-US" sz="1900" dirty="0"/>
              <a:t>Attackers may use a </a:t>
            </a:r>
            <a:r>
              <a:rPr lang="en-US" sz="1900" u="sng" dirty="0"/>
              <a:t>string generator </a:t>
            </a:r>
            <a:r>
              <a:rPr lang="en-US" sz="1900" dirty="0"/>
              <a:t>that generates every possible combination of letters and numbers and use these as passwords. </a:t>
            </a:r>
          </a:p>
          <a:p>
            <a:pPr lvl="1"/>
            <a:r>
              <a:rPr lang="en-US" sz="1900" dirty="0"/>
              <a:t>To speed up the process of password discovery, attackers take advantage of the fact that many users choose </a:t>
            </a:r>
            <a:r>
              <a:rPr lang="en-US" sz="1900" u="sng" dirty="0"/>
              <a:t>easy-to-remembe</a:t>
            </a:r>
            <a:r>
              <a:rPr lang="en-US" sz="1900" dirty="0"/>
              <a:t>r passwords. They start by trying passwords from the published lists of the most common passwords. </a:t>
            </a:r>
          </a:p>
        </p:txBody>
      </p:sp>
      <p:sp>
        <p:nvSpPr>
          <p:cNvPr id="4" name="Title 3"/>
          <p:cNvSpPr>
            <a:spLocks noGrp="1"/>
          </p:cNvSpPr>
          <p:nvPr>
            <p:ph type="title"/>
          </p:nvPr>
        </p:nvSpPr>
        <p:spPr/>
        <p:txBody>
          <a:bodyPr/>
          <a:lstStyle/>
          <a:p>
            <a:r>
              <a:rPr lang="en-AU" dirty="0"/>
              <a:t>Brute force attacks</a:t>
            </a:r>
            <a:r>
              <a:rPr lang="en-AU" sz="2000" dirty="0"/>
              <a:t> </a:t>
            </a:r>
            <a:r>
              <a:rPr lang="en-AU" sz="2000" b="0" dirty="0"/>
              <a:t>(1 of 2)</a:t>
            </a:r>
          </a:p>
        </p:txBody>
      </p:sp>
    </p:spTree>
    <p:extLst>
      <p:ext uri="{BB962C8B-B14F-4D97-AF65-F5344CB8AC3E}">
        <p14:creationId xmlns:p14="http://schemas.microsoft.com/office/powerpoint/2010/main" val="2120497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300" dirty="0"/>
              <a:t>Brute force attacks rely on users </a:t>
            </a:r>
            <a:r>
              <a:rPr lang="en-US" sz="2300" u="sng" dirty="0"/>
              <a:t>setting weak passwords</a:t>
            </a:r>
            <a:r>
              <a:rPr lang="en-US" sz="2300" dirty="0"/>
              <a:t>, so you can circumvent them by insisting that users set long passwords that are not in a dictionary or are common words. </a:t>
            </a:r>
          </a:p>
        </p:txBody>
      </p:sp>
      <p:sp>
        <p:nvSpPr>
          <p:cNvPr id="4" name="Title 3"/>
          <p:cNvSpPr>
            <a:spLocks noGrp="1"/>
          </p:cNvSpPr>
          <p:nvPr>
            <p:ph type="title"/>
          </p:nvPr>
        </p:nvSpPr>
        <p:spPr/>
        <p:txBody>
          <a:bodyPr/>
          <a:lstStyle/>
          <a:p>
            <a:r>
              <a:rPr lang="en-AU" dirty="0"/>
              <a:t>Brute force attacks</a:t>
            </a:r>
            <a:r>
              <a:rPr lang="en-AU" sz="2000" dirty="0"/>
              <a:t> </a:t>
            </a:r>
            <a:r>
              <a:rPr lang="en-AU" sz="2000" b="0" dirty="0"/>
              <a:t>(2 of 2)</a:t>
            </a:r>
          </a:p>
        </p:txBody>
      </p:sp>
    </p:spTree>
    <p:extLst>
      <p:ext uri="{BB962C8B-B14F-4D97-AF65-F5344CB8AC3E}">
        <p14:creationId xmlns:p14="http://schemas.microsoft.com/office/powerpoint/2010/main" val="1738992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0"/>
              </a:spcBef>
            </a:pPr>
            <a:r>
              <a:rPr lang="en-US" sz="2600" dirty="0"/>
              <a:t>Software security should always  be a </a:t>
            </a:r>
            <a:r>
              <a:rPr lang="en-US" sz="2600" u="sng" dirty="0"/>
              <a:t>high priority </a:t>
            </a:r>
            <a:r>
              <a:rPr lang="en-US" sz="2600" dirty="0"/>
              <a:t>for product developers and their users. </a:t>
            </a:r>
          </a:p>
          <a:p>
            <a:pPr>
              <a:spcBef>
                <a:spcPts val="0"/>
              </a:spcBef>
            </a:pPr>
            <a:r>
              <a:rPr lang="en-US" sz="2600" dirty="0"/>
              <a:t>If you don’t </a:t>
            </a:r>
            <a:r>
              <a:rPr lang="en-US" sz="2600" u="sng" dirty="0"/>
              <a:t>prioritize security</a:t>
            </a:r>
            <a:r>
              <a:rPr lang="en-US" sz="2600" dirty="0"/>
              <a:t>, you and your customers will inevitably suffer losses from malicious attacks. </a:t>
            </a:r>
          </a:p>
          <a:p>
            <a:pPr>
              <a:spcBef>
                <a:spcPts val="0"/>
              </a:spcBef>
            </a:pPr>
            <a:r>
              <a:rPr lang="en-US" sz="2600" dirty="0"/>
              <a:t>In the worst case, these attacks could can put product providers </a:t>
            </a:r>
            <a:r>
              <a:rPr lang="en-US" sz="2600" u="sng" dirty="0"/>
              <a:t>out of business</a:t>
            </a:r>
            <a:r>
              <a:rPr lang="en-US" sz="2600" dirty="0"/>
              <a:t>. </a:t>
            </a:r>
          </a:p>
          <a:p>
            <a:pPr lvl="1">
              <a:spcBef>
                <a:spcPts val="0"/>
              </a:spcBef>
            </a:pPr>
            <a:r>
              <a:rPr lang="en-US" sz="2200" u="sng" dirty="0"/>
              <a:t>If their product is unavailable or if customer data is compromised, customers are liable to cancel their subscriptions</a:t>
            </a:r>
            <a:r>
              <a:rPr lang="en-US" sz="2200" dirty="0"/>
              <a:t>. </a:t>
            </a:r>
          </a:p>
          <a:p>
            <a:pPr>
              <a:spcBef>
                <a:spcPts val="0"/>
              </a:spcBef>
            </a:pPr>
            <a:r>
              <a:rPr lang="en-US" sz="2400" dirty="0"/>
              <a:t>Even if they can recover from the attacks, this will take time and effort that would have been better spent working on their software.</a:t>
            </a:r>
          </a:p>
        </p:txBody>
      </p:sp>
      <p:sp>
        <p:nvSpPr>
          <p:cNvPr id="2" name="Title 1"/>
          <p:cNvSpPr>
            <a:spLocks noGrp="1"/>
          </p:cNvSpPr>
          <p:nvPr>
            <p:ph type="title"/>
          </p:nvPr>
        </p:nvSpPr>
        <p:spPr/>
        <p:txBody>
          <a:bodyPr/>
          <a:lstStyle/>
          <a:p>
            <a:r>
              <a:rPr lang="en-AU" dirty="0"/>
              <a:t>Software security</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Authentication is the process of ensuring that a user of your system is who they </a:t>
            </a:r>
            <a:r>
              <a:rPr lang="en-US" b="1" u="sng" dirty="0"/>
              <a:t>claim to be</a:t>
            </a:r>
            <a:r>
              <a:rPr lang="en-US" dirty="0"/>
              <a:t>. </a:t>
            </a:r>
          </a:p>
          <a:p>
            <a:r>
              <a:rPr lang="en-US" dirty="0"/>
              <a:t>You need authentication in all software products that </a:t>
            </a:r>
            <a:r>
              <a:rPr lang="en-US" b="1" dirty="0"/>
              <a:t>maintain user information</a:t>
            </a:r>
            <a:r>
              <a:rPr lang="en-US" dirty="0"/>
              <a:t>, so that only the providers of that information can access and change it. </a:t>
            </a:r>
          </a:p>
          <a:p>
            <a:r>
              <a:rPr lang="en-US" dirty="0"/>
              <a:t>You also use a</a:t>
            </a:r>
            <a:r>
              <a:rPr lang="en-US" u="sng" dirty="0"/>
              <a:t>uthentication to learn about your users so that you can </a:t>
            </a:r>
            <a:r>
              <a:rPr lang="en-US" b="1" u="sng" dirty="0"/>
              <a:t>personalize their experience </a:t>
            </a:r>
            <a:r>
              <a:rPr lang="en-US" u="sng" dirty="0"/>
              <a:t>of using your product.</a:t>
            </a:r>
          </a:p>
          <a:p>
            <a:pPr marL="0" indent="0">
              <a:buNone/>
            </a:pPr>
            <a:endParaRPr lang="en-AU" dirty="0"/>
          </a:p>
        </p:txBody>
      </p:sp>
      <p:sp>
        <p:nvSpPr>
          <p:cNvPr id="4" name="Title 3"/>
          <p:cNvSpPr>
            <a:spLocks noGrp="1"/>
          </p:cNvSpPr>
          <p:nvPr>
            <p:ph type="title"/>
          </p:nvPr>
        </p:nvSpPr>
        <p:spPr/>
        <p:txBody>
          <a:bodyPr/>
          <a:lstStyle/>
          <a:p>
            <a:r>
              <a:rPr lang="en-AU" dirty="0"/>
              <a:t>Authentication</a:t>
            </a:r>
          </a:p>
        </p:txBody>
      </p:sp>
    </p:spTree>
    <p:extLst>
      <p:ext uri="{BB962C8B-B14F-4D97-AF65-F5344CB8AC3E}">
        <p14:creationId xmlns:p14="http://schemas.microsoft.com/office/powerpoint/2010/main" val="368811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Authentication</a:t>
            </a:r>
            <a:r>
              <a:rPr lang="en-AU" dirty="0"/>
              <a:t> </a:t>
            </a:r>
            <a:r>
              <a:rPr lang="en-AU" sz="1400" dirty="0"/>
              <a:t>approaches</a:t>
            </a:r>
            <a:endParaRPr lang="en-AU" dirty="0"/>
          </a:p>
        </p:txBody>
      </p:sp>
      <p:pic>
        <p:nvPicPr>
          <p:cNvPr id="6" name="Picture 5" descr="The three approaches are as follows.&#10;• Knowledge. Example, password.&#10;• Possession. Example, mobile device.&#10;• Attribute. Example, fingerprint.&#10;">
            <a:extLst>
              <a:ext uri="{FF2B5EF4-FFF2-40B4-BE49-F238E27FC236}">
                <a16:creationId xmlns:a16="http://schemas.microsoft.com/office/drawing/2014/main" id="{AFA5C7D6-E8CF-B943-B06E-5FB8EDEEBD5E}"/>
              </a:ext>
            </a:extLst>
          </p:cNvPr>
          <p:cNvPicPr>
            <a:picLocks noChangeAspect="1"/>
          </p:cNvPicPr>
          <p:nvPr/>
        </p:nvPicPr>
        <p:blipFill rotWithShape="1">
          <a:blip r:embed="rId2">
            <a:extLst>
              <a:ext uri="{28A0092B-C50C-407E-A947-70E740481C1C}">
                <a14:useLocalDpi xmlns:a14="http://schemas.microsoft.com/office/drawing/2010/main" val="0"/>
              </a:ext>
            </a:extLst>
          </a:blip>
          <a:srcRect l="12576" t="15231" r="25389" b="64207"/>
          <a:stretch/>
        </p:blipFill>
        <p:spPr>
          <a:xfrm>
            <a:off x="476250" y="1447800"/>
            <a:ext cx="8191500" cy="3686175"/>
          </a:xfrm>
          <a:prstGeom prst="rect">
            <a:avLst/>
          </a:prstGeom>
        </p:spPr>
      </p:pic>
      <p:sp>
        <p:nvSpPr>
          <p:cNvPr id="4" name="Title 3"/>
          <p:cNvSpPr>
            <a:spLocks noGrp="1"/>
          </p:cNvSpPr>
          <p:nvPr>
            <p:ph type="title"/>
          </p:nvPr>
        </p:nvSpPr>
        <p:spPr/>
        <p:txBody>
          <a:bodyPr/>
          <a:lstStyle/>
          <a:p>
            <a:r>
              <a:rPr lang="en-AU" dirty="0"/>
              <a:t>Figure 7.4</a:t>
            </a:r>
          </a:p>
        </p:txBody>
      </p:sp>
    </p:spTree>
    <p:extLst>
      <p:ext uri="{BB962C8B-B14F-4D97-AF65-F5344CB8AC3E}">
        <p14:creationId xmlns:p14="http://schemas.microsoft.com/office/powerpoint/2010/main" val="1488122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Knowledge-based authentication</a:t>
            </a:r>
          </a:p>
          <a:p>
            <a:pPr lvl="1"/>
            <a:r>
              <a:rPr lang="en-US" dirty="0"/>
              <a:t>The user provides secret, personal information when they register  with the system. Each time they log on, the system asks them for this information.</a:t>
            </a:r>
          </a:p>
          <a:p>
            <a:r>
              <a:rPr lang="en-US" dirty="0"/>
              <a:t>Possession-based authentication </a:t>
            </a:r>
          </a:p>
          <a:p>
            <a:pPr lvl="1"/>
            <a:r>
              <a:rPr lang="en-US" dirty="0"/>
              <a:t>This relies on the user having a physical device (such as a mobile phone) that can </a:t>
            </a:r>
            <a:r>
              <a:rPr lang="en-US" u="sng" dirty="0"/>
              <a:t>generate or display information that is known to the authenticating system</a:t>
            </a:r>
            <a:r>
              <a:rPr lang="en-US" dirty="0"/>
              <a:t>. The user inputs this information to confirm that they possess the authenticating device.</a:t>
            </a:r>
          </a:p>
        </p:txBody>
      </p:sp>
      <p:sp>
        <p:nvSpPr>
          <p:cNvPr id="4" name="Title 3"/>
          <p:cNvSpPr>
            <a:spLocks noGrp="1"/>
          </p:cNvSpPr>
          <p:nvPr>
            <p:ph type="title"/>
          </p:nvPr>
        </p:nvSpPr>
        <p:spPr/>
        <p:txBody>
          <a:bodyPr/>
          <a:lstStyle/>
          <a:p>
            <a:r>
              <a:rPr lang="en-AU" dirty="0"/>
              <a:t>Authentication methods</a:t>
            </a:r>
            <a:r>
              <a:rPr lang="en-AU" sz="2000" dirty="0"/>
              <a:t> </a:t>
            </a:r>
            <a:r>
              <a:rPr lang="en-AU" sz="2000" b="0" dirty="0"/>
              <a:t>(1 of 2)</a:t>
            </a:r>
          </a:p>
        </p:txBody>
      </p:sp>
    </p:spTree>
    <p:extLst>
      <p:ext uri="{BB962C8B-B14F-4D97-AF65-F5344CB8AC3E}">
        <p14:creationId xmlns:p14="http://schemas.microsoft.com/office/powerpoint/2010/main" val="295113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Attribute-based</a:t>
            </a:r>
            <a:r>
              <a:rPr lang="en-US" dirty="0"/>
              <a:t> authentication is based on a </a:t>
            </a:r>
            <a:r>
              <a:rPr lang="en-US" u="sng" dirty="0"/>
              <a:t>unique biometric attribute </a:t>
            </a:r>
            <a:r>
              <a:rPr lang="en-US" dirty="0"/>
              <a:t>of the user, such as a </a:t>
            </a:r>
            <a:r>
              <a:rPr lang="en-US" b="1" dirty="0"/>
              <a:t>fingerprint</a:t>
            </a:r>
            <a:r>
              <a:rPr lang="en-US" dirty="0"/>
              <a:t>, which is registered with the system.</a:t>
            </a:r>
          </a:p>
          <a:p>
            <a:r>
              <a:rPr lang="en-US" b="1" dirty="0"/>
              <a:t>Multi-factor</a:t>
            </a:r>
            <a:r>
              <a:rPr lang="en-US" dirty="0"/>
              <a:t> authentication combines these approaches and requires users to </a:t>
            </a:r>
            <a:r>
              <a:rPr lang="en-US" u="sng" dirty="0"/>
              <a:t>use more than one authentication method.</a:t>
            </a:r>
          </a:p>
        </p:txBody>
      </p:sp>
      <p:sp>
        <p:nvSpPr>
          <p:cNvPr id="4" name="Title 3"/>
          <p:cNvSpPr>
            <a:spLocks noGrp="1"/>
          </p:cNvSpPr>
          <p:nvPr>
            <p:ph type="title"/>
          </p:nvPr>
        </p:nvSpPr>
        <p:spPr/>
        <p:txBody>
          <a:bodyPr/>
          <a:lstStyle/>
          <a:p>
            <a:r>
              <a:rPr lang="en-AU" dirty="0"/>
              <a:t>Authentication methods</a:t>
            </a:r>
            <a:r>
              <a:rPr lang="en-AU" sz="2000" dirty="0"/>
              <a:t> </a:t>
            </a:r>
            <a:r>
              <a:rPr lang="en-AU" sz="2000" b="0" dirty="0"/>
              <a:t>(2 of 2)</a:t>
            </a:r>
          </a:p>
        </p:txBody>
      </p:sp>
    </p:spTree>
    <p:extLst>
      <p:ext uri="{BB962C8B-B14F-4D97-AF65-F5344CB8AC3E}">
        <p14:creationId xmlns:p14="http://schemas.microsoft.com/office/powerpoint/2010/main" val="2372925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descr="A table lists and explains four weaknesses of password based authentication."/>
          <p:cNvGraphicFramePr>
            <a:graphicFrameLocks noGrp="1"/>
          </p:cNvGraphicFramePr>
          <p:nvPr>
            <p:extLst>
              <p:ext uri="{D42A27DB-BD31-4B8C-83A1-F6EECF244321}">
                <p14:modId xmlns:p14="http://schemas.microsoft.com/office/powerpoint/2010/main" val="995963269"/>
              </p:ext>
            </p:extLst>
          </p:nvPr>
        </p:nvGraphicFramePr>
        <p:xfrm>
          <a:off x="304800" y="1473200"/>
          <a:ext cx="8534400" cy="4851400"/>
        </p:xfrm>
        <a:graphic>
          <a:graphicData uri="http://schemas.openxmlformats.org/drawingml/2006/table">
            <a:tbl>
              <a:tblPr firstRow="1" bandRow="1">
                <a:tableStyleId>{3B4B98B0-60AC-42C2-AFA5-B58CD77FA1E5}</a:tableStyleId>
              </a:tblPr>
              <a:tblGrid>
                <a:gridCol w="2987040">
                  <a:extLst>
                    <a:ext uri="{9D8B030D-6E8A-4147-A177-3AD203B41FA5}">
                      <a16:colId xmlns:a16="http://schemas.microsoft.com/office/drawing/2014/main" val="20000"/>
                    </a:ext>
                  </a:extLst>
                </a:gridCol>
                <a:gridCol w="5547360">
                  <a:extLst>
                    <a:ext uri="{9D8B030D-6E8A-4147-A177-3AD203B41FA5}">
                      <a16:colId xmlns:a16="http://schemas.microsoft.com/office/drawing/2014/main" val="20001"/>
                    </a:ext>
                  </a:extLst>
                </a:gridCol>
              </a:tblGrid>
              <a:tr h="370840">
                <a:tc>
                  <a:txBody>
                    <a:bodyPr/>
                    <a:lstStyle/>
                    <a:p>
                      <a:r>
                        <a:rPr lang="en-AU" dirty="0"/>
                        <a:t>Weakness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Insecure passwords</a:t>
                      </a:r>
                    </a:p>
                  </a:txBody>
                  <a:tcPr>
                    <a:lnT w="12700" cap="flat" cmpd="sng" algn="ctr">
                      <a:solidFill>
                        <a:schemeClr val="tx1"/>
                      </a:solidFill>
                      <a:prstDash val="solid"/>
                      <a:round/>
                      <a:headEnd type="none" w="med" len="med"/>
                      <a:tailEnd type="none" w="med" len="med"/>
                    </a:lnT>
                    <a:noFill/>
                  </a:tcPr>
                </a:tc>
                <a:tc>
                  <a:txBody>
                    <a:bodyPr/>
                    <a:lstStyle/>
                    <a:p>
                      <a:r>
                        <a:rPr lang="en-US" dirty="0"/>
                        <a:t>Users choose passwords that are </a:t>
                      </a:r>
                      <a:r>
                        <a:rPr lang="en-US" u="sng" dirty="0"/>
                        <a:t>easy to remember</a:t>
                      </a:r>
                      <a:r>
                        <a:rPr lang="en-US" dirty="0"/>
                        <a:t>. However, it is also </a:t>
                      </a:r>
                      <a:r>
                        <a:rPr lang="en-US" u="sng" dirty="0"/>
                        <a:t>easy for attackers </a:t>
                      </a:r>
                      <a:r>
                        <a:rPr lang="en-US" dirty="0"/>
                        <a:t>to guess or generate these passwords, using either a dictionary or a brute force attack.</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Phishing attacks</a:t>
                      </a:r>
                    </a:p>
                  </a:txBody>
                  <a:tcPr/>
                </a:tc>
                <a:tc>
                  <a:txBody>
                    <a:bodyPr/>
                    <a:lstStyle/>
                    <a:p>
                      <a:r>
                        <a:rPr lang="en-US" dirty="0"/>
                        <a:t>Users click on an </a:t>
                      </a:r>
                      <a:r>
                        <a:rPr lang="en-US" b="1" dirty="0"/>
                        <a:t>email link </a:t>
                      </a:r>
                      <a:r>
                        <a:rPr lang="en-US" dirty="0"/>
                        <a:t>that points to a fake site that tries to collect their login and password details.</a:t>
                      </a:r>
                      <a:endParaRPr lang="en-AU" dirty="0"/>
                    </a:p>
                  </a:txBody>
                  <a:tcPr/>
                </a:tc>
                <a:extLst>
                  <a:ext uri="{0D108BD9-81ED-4DB2-BD59-A6C34878D82A}">
                    <a16:rowId xmlns:a16="http://schemas.microsoft.com/office/drawing/2014/main" val="10002"/>
                  </a:ext>
                </a:extLst>
              </a:tr>
              <a:tr h="370840">
                <a:tc>
                  <a:txBody>
                    <a:bodyPr/>
                    <a:lstStyle/>
                    <a:p>
                      <a:r>
                        <a:rPr lang="en-AU" dirty="0"/>
                        <a:t>Password reuse</a:t>
                      </a:r>
                    </a:p>
                  </a:txBody>
                  <a:tcPr>
                    <a:noFill/>
                  </a:tcPr>
                </a:tc>
                <a:tc>
                  <a:txBody>
                    <a:bodyPr/>
                    <a:lstStyle/>
                    <a:p>
                      <a:r>
                        <a:rPr lang="en-US" u="sng" dirty="0"/>
                        <a:t>Users use the same password for several sites</a:t>
                      </a:r>
                      <a:r>
                        <a:rPr lang="en-US" dirty="0"/>
                        <a:t>. If there is a security breach at one of these sites, attackers then have passwords that they can try on other sites.</a:t>
                      </a:r>
                      <a:endParaRPr lang="en-AU" dirty="0"/>
                    </a:p>
                  </a:txBody>
                  <a:tcPr>
                    <a:noFill/>
                  </a:tcPr>
                </a:tc>
                <a:extLst>
                  <a:ext uri="{0D108BD9-81ED-4DB2-BD59-A6C34878D82A}">
                    <a16:rowId xmlns:a16="http://schemas.microsoft.com/office/drawing/2014/main" val="10003"/>
                  </a:ext>
                </a:extLst>
              </a:tr>
              <a:tr h="370840">
                <a:tc>
                  <a:txBody>
                    <a:bodyPr/>
                    <a:lstStyle/>
                    <a:p>
                      <a:r>
                        <a:rPr lang="en-AU" dirty="0"/>
                        <a:t>Forgotten passwords</a:t>
                      </a:r>
                    </a:p>
                  </a:txBody>
                  <a:tcPr>
                    <a:lnB w="12700" cap="flat" cmpd="sng" algn="ctr">
                      <a:solidFill>
                        <a:schemeClr val="tx1"/>
                      </a:solidFill>
                      <a:prstDash val="solid"/>
                      <a:round/>
                      <a:headEnd type="none" w="med" len="med"/>
                      <a:tailEnd type="none" w="med" len="med"/>
                    </a:lnB>
                  </a:tcPr>
                </a:tc>
                <a:tc>
                  <a:txBody>
                    <a:bodyPr/>
                    <a:lstStyle/>
                    <a:p>
                      <a:r>
                        <a:rPr lang="en-US" dirty="0"/>
                        <a:t>Users regularly forget their passwords, so you need to set up a password recovery mechanism to allow these to be reset. </a:t>
                      </a:r>
                      <a:r>
                        <a:rPr lang="en-US" u="sng" dirty="0"/>
                        <a:t>This can be a vulnerability if users’ credentials have been stolen and attackers use that mechanism to reset their passwords</a:t>
                      </a:r>
                      <a:r>
                        <a:rPr lang="en-US" dirty="0"/>
                        <a:t>.</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Title 5"/>
          <p:cNvSpPr>
            <a:spLocks noGrp="1"/>
          </p:cNvSpPr>
          <p:nvPr>
            <p:ph type="title"/>
          </p:nvPr>
        </p:nvSpPr>
        <p:spPr/>
        <p:txBody>
          <a:bodyPr/>
          <a:lstStyle/>
          <a:p>
            <a:r>
              <a:rPr lang="en-US" dirty="0"/>
              <a:t>Table 7.3 Weaknesses of password-based authentication</a:t>
            </a:r>
            <a:endParaRPr lang="en-AU" dirty="0"/>
          </a:p>
        </p:txBody>
      </p:sp>
    </p:spTree>
    <p:extLst>
      <p:ext uri="{BB962C8B-B14F-4D97-AF65-F5344CB8AC3E}">
        <p14:creationId xmlns:p14="http://schemas.microsoft.com/office/powerpoint/2010/main" val="2762061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Federated identity </a:t>
            </a:r>
            <a:r>
              <a:rPr lang="en-US" dirty="0"/>
              <a:t>is an approach to authentication where you </a:t>
            </a:r>
            <a:r>
              <a:rPr lang="en-US" u="sng" dirty="0"/>
              <a:t>use an external authentication service.</a:t>
            </a:r>
          </a:p>
          <a:p>
            <a:r>
              <a:rPr lang="en-US" dirty="0"/>
              <a:t>‘Login with Google’ and ‘Login with Facebook’ are widely used examples of </a:t>
            </a:r>
            <a:r>
              <a:rPr lang="en-US" b="1" dirty="0"/>
              <a:t>authentication using federated identity.</a:t>
            </a:r>
          </a:p>
          <a:p>
            <a:r>
              <a:rPr lang="en-US" dirty="0"/>
              <a:t>The advantage of federated identity for a user is that they have a single set of credentials that are </a:t>
            </a:r>
            <a:r>
              <a:rPr lang="en-US" b="1" dirty="0"/>
              <a:t>stored by a trusted identity service</a:t>
            </a:r>
            <a:r>
              <a:rPr lang="en-US" dirty="0"/>
              <a:t>. </a:t>
            </a:r>
          </a:p>
        </p:txBody>
      </p:sp>
      <p:sp>
        <p:nvSpPr>
          <p:cNvPr id="4" name="Title 3"/>
          <p:cNvSpPr>
            <a:spLocks noGrp="1"/>
          </p:cNvSpPr>
          <p:nvPr>
            <p:ph type="title"/>
          </p:nvPr>
        </p:nvSpPr>
        <p:spPr/>
        <p:txBody>
          <a:bodyPr/>
          <a:lstStyle/>
          <a:p>
            <a:r>
              <a:rPr lang="en-AU" dirty="0"/>
              <a:t>Federated identity</a:t>
            </a:r>
            <a:r>
              <a:rPr lang="en-AU" sz="2000" dirty="0"/>
              <a:t> </a:t>
            </a:r>
            <a:r>
              <a:rPr lang="en-AU" sz="2000" b="0" dirty="0"/>
              <a:t>(1 of 2)</a:t>
            </a:r>
          </a:p>
        </p:txBody>
      </p:sp>
    </p:spTree>
    <p:extLst>
      <p:ext uri="{BB962C8B-B14F-4D97-AF65-F5344CB8AC3E}">
        <p14:creationId xmlns:p14="http://schemas.microsoft.com/office/powerpoint/2010/main" val="3903602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Instead of logging into a service directly, a user provides their credentials to a known service who confirms their identity to the authenticating service</a:t>
            </a:r>
            <a:r>
              <a:rPr lang="en-US" dirty="0"/>
              <a:t>. </a:t>
            </a:r>
          </a:p>
          <a:p>
            <a:r>
              <a:rPr lang="en-US" u="sng" dirty="0"/>
              <a:t>They don’t have to keep track of different user ids </a:t>
            </a:r>
            <a:r>
              <a:rPr lang="en-US" dirty="0"/>
              <a:t>and passwords. Because their credentials are stored in fewer places, the chances of a security breach where these are revealed is reduced.</a:t>
            </a:r>
          </a:p>
        </p:txBody>
      </p:sp>
      <p:sp>
        <p:nvSpPr>
          <p:cNvPr id="4" name="Title 3"/>
          <p:cNvSpPr>
            <a:spLocks noGrp="1"/>
          </p:cNvSpPr>
          <p:nvPr>
            <p:ph type="title"/>
          </p:nvPr>
        </p:nvSpPr>
        <p:spPr/>
        <p:txBody>
          <a:bodyPr/>
          <a:lstStyle/>
          <a:p>
            <a:r>
              <a:rPr lang="en-AU" dirty="0"/>
              <a:t>Federated identity</a:t>
            </a:r>
            <a:r>
              <a:rPr lang="en-AU" sz="2000" dirty="0"/>
              <a:t> </a:t>
            </a:r>
            <a:r>
              <a:rPr lang="en-AU" sz="2000" b="0" dirty="0"/>
              <a:t>(2 of 2)</a:t>
            </a:r>
          </a:p>
        </p:txBody>
      </p:sp>
    </p:spTree>
    <p:extLst>
      <p:ext uri="{BB962C8B-B14F-4D97-AF65-F5344CB8AC3E}">
        <p14:creationId xmlns:p14="http://schemas.microsoft.com/office/powerpoint/2010/main" val="587995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AU" sz="1400" dirty="0"/>
              <a:t>Federated identity</a:t>
            </a:r>
          </a:p>
        </p:txBody>
      </p:sp>
      <p:pic>
        <p:nvPicPr>
          <p:cNvPr id="7" name="Picture 6" descr="The sequence of actions is as follows. &#10;• The user requests authentication from the service.&#10;• The service diverts the request to the trusted authenticator.&#10;• The trusted authenticator requests credentials from the user.&#10;• The user provides credentials to the trusted authenticator.&#10;• The trusted authenticator returns authentication token to the service.&#10;• The service provides authentication response to the user.&#10;">
            <a:extLst>
              <a:ext uri="{FF2B5EF4-FFF2-40B4-BE49-F238E27FC236}">
                <a16:creationId xmlns:a16="http://schemas.microsoft.com/office/drawing/2014/main" id="{28D49E22-79A2-B04F-973B-8864535A5C23}"/>
              </a:ext>
            </a:extLst>
          </p:cNvPr>
          <p:cNvPicPr>
            <a:picLocks noChangeAspect="1"/>
          </p:cNvPicPr>
          <p:nvPr/>
        </p:nvPicPr>
        <p:blipFill rotWithShape="1">
          <a:blip r:embed="rId2">
            <a:extLst>
              <a:ext uri="{28A0092B-C50C-407E-A947-70E740481C1C}">
                <a14:useLocalDpi xmlns:a14="http://schemas.microsoft.com/office/drawing/2010/main" val="0"/>
              </a:ext>
            </a:extLst>
          </a:blip>
          <a:srcRect l="17792" t="13833" r="16338" b="52677"/>
          <a:stretch/>
        </p:blipFill>
        <p:spPr>
          <a:xfrm>
            <a:off x="1295399" y="1100960"/>
            <a:ext cx="6794871" cy="4690240"/>
          </a:xfrm>
          <a:prstGeom prst="rect">
            <a:avLst/>
          </a:prstGeom>
        </p:spPr>
      </p:pic>
      <p:sp>
        <p:nvSpPr>
          <p:cNvPr id="4" name="Title 3"/>
          <p:cNvSpPr>
            <a:spLocks noGrp="1"/>
          </p:cNvSpPr>
          <p:nvPr>
            <p:ph type="title"/>
          </p:nvPr>
        </p:nvSpPr>
        <p:spPr/>
        <p:txBody>
          <a:bodyPr/>
          <a:lstStyle/>
          <a:p>
            <a:r>
              <a:rPr lang="en-AU" dirty="0"/>
              <a:t>Figure 7.5</a:t>
            </a:r>
          </a:p>
        </p:txBody>
      </p:sp>
    </p:spTree>
    <p:extLst>
      <p:ext uri="{BB962C8B-B14F-4D97-AF65-F5344CB8AC3E}">
        <p14:creationId xmlns:p14="http://schemas.microsoft.com/office/powerpoint/2010/main" val="3224314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u="sng" dirty="0"/>
              <a:t>Authentication</a:t>
            </a:r>
            <a:r>
              <a:rPr lang="en-US" u="sng" dirty="0"/>
              <a:t> </a:t>
            </a:r>
            <a:r>
              <a:rPr lang="en-US" dirty="0"/>
              <a:t>involves a user proving their identity to a software system. </a:t>
            </a:r>
          </a:p>
          <a:p>
            <a:r>
              <a:rPr lang="en-US" b="1" dirty="0"/>
              <a:t>Authorization</a:t>
            </a:r>
            <a:r>
              <a:rPr lang="en-US" dirty="0"/>
              <a:t> is a complementary process in which that </a:t>
            </a:r>
            <a:r>
              <a:rPr lang="en-US" u="sng" dirty="0"/>
              <a:t>identity is used to control access to software system resources. </a:t>
            </a:r>
          </a:p>
          <a:p>
            <a:pPr lvl="1"/>
            <a:r>
              <a:rPr lang="en-US" dirty="0"/>
              <a:t>For example, if you use a shared folder on Dropbox, the folder’s owner may authorize you to read the contents of that folder, but not to add new files or overwrite files in the folder.</a:t>
            </a:r>
          </a:p>
          <a:p>
            <a:endParaRPr lang="en-AU" dirty="0"/>
          </a:p>
        </p:txBody>
      </p:sp>
      <p:sp>
        <p:nvSpPr>
          <p:cNvPr id="4" name="Title 3"/>
          <p:cNvSpPr>
            <a:spLocks noGrp="1"/>
          </p:cNvSpPr>
          <p:nvPr>
            <p:ph type="title"/>
          </p:nvPr>
        </p:nvSpPr>
        <p:spPr/>
        <p:txBody>
          <a:bodyPr/>
          <a:lstStyle/>
          <a:p>
            <a:r>
              <a:rPr lang="en-AU" dirty="0"/>
              <a:t>Authorization</a:t>
            </a:r>
            <a:r>
              <a:rPr lang="en-AU" sz="2000" dirty="0"/>
              <a:t> </a:t>
            </a:r>
            <a:r>
              <a:rPr lang="en-AU" sz="2000" b="0" dirty="0"/>
              <a:t>(1 of 2)</a:t>
            </a:r>
          </a:p>
        </p:txBody>
      </p:sp>
    </p:spTree>
    <p:extLst>
      <p:ext uri="{BB962C8B-B14F-4D97-AF65-F5344CB8AC3E}">
        <p14:creationId xmlns:p14="http://schemas.microsoft.com/office/powerpoint/2010/main" val="3794387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When a business wants to define the type of access that users get to resources, this is based on an </a:t>
            </a:r>
            <a:r>
              <a:rPr lang="en-US" b="1" dirty="0"/>
              <a:t>access control policy</a:t>
            </a:r>
            <a:r>
              <a:rPr lang="en-US" dirty="0"/>
              <a:t>. </a:t>
            </a:r>
          </a:p>
          <a:p>
            <a:r>
              <a:rPr lang="en-US" dirty="0"/>
              <a:t>This policy is a </a:t>
            </a:r>
            <a:r>
              <a:rPr lang="en-US" b="1" dirty="0"/>
              <a:t>set of rules </a:t>
            </a:r>
            <a:r>
              <a:rPr lang="en-US" dirty="0"/>
              <a:t>that define what information (data and programs) is controlled, </a:t>
            </a:r>
            <a:r>
              <a:rPr lang="en-US" b="1" dirty="0"/>
              <a:t>who has access </a:t>
            </a:r>
            <a:r>
              <a:rPr lang="en-US" dirty="0"/>
              <a:t>to that information and the </a:t>
            </a:r>
            <a:r>
              <a:rPr lang="en-US" b="1" dirty="0"/>
              <a:t>type of access that is allowed</a:t>
            </a:r>
          </a:p>
        </p:txBody>
      </p:sp>
      <p:sp>
        <p:nvSpPr>
          <p:cNvPr id="4" name="Title 3"/>
          <p:cNvSpPr>
            <a:spLocks noGrp="1"/>
          </p:cNvSpPr>
          <p:nvPr>
            <p:ph type="title"/>
          </p:nvPr>
        </p:nvSpPr>
        <p:spPr/>
        <p:txBody>
          <a:bodyPr/>
          <a:lstStyle/>
          <a:p>
            <a:r>
              <a:rPr lang="en-AU" dirty="0"/>
              <a:t>Authorization</a:t>
            </a:r>
            <a:r>
              <a:rPr lang="en-AU" sz="2000" dirty="0"/>
              <a:t> </a:t>
            </a:r>
            <a:r>
              <a:rPr lang="en-AU" sz="2000" b="0" dirty="0"/>
              <a:t>(2 of 2)</a:t>
            </a:r>
          </a:p>
        </p:txBody>
      </p:sp>
    </p:spTree>
    <p:extLst>
      <p:ext uri="{BB962C8B-B14F-4D97-AF65-F5344CB8AC3E}">
        <p14:creationId xmlns:p14="http://schemas.microsoft.com/office/powerpoint/2010/main" val="184368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Types of security threat</a:t>
            </a:r>
          </a:p>
        </p:txBody>
      </p:sp>
      <p:pic>
        <p:nvPicPr>
          <p:cNvPr id="6" name="Picture 5" descr="A diagrams represents the different types of security threat.">
            <a:extLst>
              <a:ext uri="{FF2B5EF4-FFF2-40B4-BE49-F238E27FC236}">
                <a16:creationId xmlns:a16="http://schemas.microsoft.com/office/drawing/2014/main" id="{4361B687-816D-CE4B-8999-F145E6B567DB}"/>
              </a:ext>
            </a:extLst>
          </p:cNvPr>
          <p:cNvPicPr>
            <a:picLocks noChangeAspect="1"/>
          </p:cNvPicPr>
          <p:nvPr/>
        </p:nvPicPr>
        <p:blipFill rotWithShape="1">
          <a:blip r:embed="rId2">
            <a:extLst>
              <a:ext uri="{28A0092B-C50C-407E-A947-70E740481C1C}">
                <a14:useLocalDpi xmlns:a14="http://schemas.microsoft.com/office/drawing/2010/main" val="0"/>
              </a:ext>
            </a:extLst>
          </a:blip>
          <a:srcRect l="6659" t="9962" r="7121" b="44240"/>
          <a:stretch/>
        </p:blipFill>
        <p:spPr>
          <a:xfrm>
            <a:off x="1066800" y="990600"/>
            <a:ext cx="6705600" cy="5087004"/>
          </a:xfrm>
          <a:prstGeom prst="rect">
            <a:avLst/>
          </a:prstGeom>
        </p:spPr>
      </p:pic>
      <p:sp>
        <p:nvSpPr>
          <p:cNvPr id="4" name="Title 3"/>
          <p:cNvSpPr>
            <a:spLocks noGrp="1"/>
          </p:cNvSpPr>
          <p:nvPr>
            <p:ph type="title"/>
          </p:nvPr>
        </p:nvSpPr>
        <p:spPr/>
        <p:txBody>
          <a:bodyPr/>
          <a:lstStyle/>
          <a:p>
            <a:r>
              <a:rPr lang="en-US" dirty="0"/>
              <a:t>Figure 7.1</a:t>
            </a:r>
            <a:endParaRPr lang="en-AU" dirty="0"/>
          </a:p>
        </p:txBody>
      </p:sp>
    </p:spTree>
    <p:extLst>
      <p:ext uri="{BB962C8B-B14F-4D97-AF65-F5344CB8AC3E}">
        <p14:creationId xmlns:p14="http://schemas.microsoft.com/office/powerpoint/2010/main" val="2515358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Explicit access control policies are important for both </a:t>
            </a:r>
            <a:r>
              <a:rPr lang="en-US" sz="2600" b="1" dirty="0"/>
              <a:t>legal and technical reasons</a:t>
            </a:r>
            <a:r>
              <a:rPr lang="en-US" sz="2600" dirty="0"/>
              <a:t>. </a:t>
            </a:r>
          </a:p>
          <a:p>
            <a:pPr lvl="1"/>
            <a:r>
              <a:rPr lang="en-US" sz="2200" u="sng" dirty="0"/>
              <a:t>Data protection rules </a:t>
            </a:r>
            <a:r>
              <a:rPr lang="en-US" sz="2200" dirty="0"/>
              <a:t>limit the access the personal data and </a:t>
            </a:r>
            <a:r>
              <a:rPr lang="en-US" sz="2200" u="sng" dirty="0"/>
              <a:t>this must be reflected in the defined access control policy</a:t>
            </a:r>
            <a:r>
              <a:rPr lang="en-US" sz="2200" dirty="0"/>
              <a:t>. If this policy is incomplete or does not conform to the data protection rules, then there may be subsequent legal action in the event of a data breach. </a:t>
            </a:r>
          </a:p>
          <a:p>
            <a:pPr lvl="1"/>
            <a:r>
              <a:rPr lang="en-US" sz="2200" dirty="0"/>
              <a:t>Technically, </a:t>
            </a:r>
            <a:r>
              <a:rPr lang="en-US" sz="2200" u="sng" dirty="0"/>
              <a:t>an access control policy can be a starting point for setting up the access control scheme </a:t>
            </a:r>
            <a:r>
              <a:rPr lang="en-US" sz="2200" dirty="0"/>
              <a:t>for a system. </a:t>
            </a:r>
          </a:p>
          <a:p>
            <a:pPr lvl="1"/>
            <a:r>
              <a:rPr lang="en-US" sz="2200" dirty="0"/>
              <a:t>For example, if the access control </a:t>
            </a:r>
            <a:r>
              <a:rPr lang="en-US" sz="2200" b="1" dirty="0"/>
              <a:t>policy</a:t>
            </a:r>
            <a:r>
              <a:rPr lang="en-US" sz="2200" dirty="0"/>
              <a:t> defines the access rights of students, then when new students are registered, they all get these rights by default.</a:t>
            </a:r>
          </a:p>
          <a:p>
            <a:endParaRPr lang="en-AU" dirty="0"/>
          </a:p>
        </p:txBody>
      </p:sp>
      <p:sp>
        <p:nvSpPr>
          <p:cNvPr id="4" name="Title 3"/>
          <p:cNvSpPr>
            <a:spLocks noGrp="1"/>
          </p:cNvSpPr>
          <p:nvPr>
            <p:ph type="title"/>
          </p:nvPr>
        </p:nvSpPr>
        <p:spPr/>
        <p:txBody>
          <a:bodyPr/>
          <a:lstStyle/>
          <a:p>
            <a:r>
              <a:rPr lang="en-AU" dirty="0"/>
              <a:t>Access control policies</a:t>
            </a:r>
          </a:p>
        </p:txBody>
      </p:sp>
    </p:spTree>
    <p:extLst>
      <p:ext uri="{BB962C8B-B14F-4D97-AF65-F5344CB8AC3E}">
        <p14:creationId xmlns:p14="http://schemas.microsoft.com/office/powerpoint/2010/main" val="2610220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Access control lists </a:t>
            </a:r>
            <a:r>
              <a:rPr lang="en-US" dirty="0"/>
              <a:t>(ACLs) are </a:t>
            </a:r>
            <a:r>
              <a:rPr lang="en-US" u="sng" dirty="0"/>
              <a:t>used in most file and database systems to implement access control policies. </a:t>
            </a:r>
          </a:p>
          <a:p>
            <a:r>
              <a:rPr lang="en-US" u="sng" dirty="0"/>
              <a:t>Access control lists are tables that link users with resources and specify what those users are permitted to do.</a:t>
            </a:r>
          </a:p>
          <a:p>
            <a:pPr lvl="1"/>
            <a:r>
              <a:rPr lang="en-US" dirty="0"/>
              <a:t>For example, for this book I would like to be able to set up an access control list to a book file that allows reviewers to read that file and annotate it with comments. However, they are not allowed to edit the text or to delete the file.</a:t>
            </a:r>
          </a:p>
        </p:txBody>
      </p:sp>
      <p:sp>
        <p:nvSpPr>
          <p:cNvPr id="4" name="Title 3"/>
          <p:cNvSpPr>
            <a:spLocks noGrp="1"/>
          </p:cNvSpPr>
          <p:nvPr>
            <p:ph type="title"/>
          </p:nvPr>
        </p:nvSpPr>
        <p:spPr/>
        <p:txBody>
          <a:bodyPr/>
          <a:lstStyle/>
          <a:p>
            <a:r>
              <a:rPr lang="en-AU" dirty="0"/>
              <a:t>Access control lists</a:t>
            </a:r>
            <a:r>
              <a:rPr lang="en-AU" sz="2000" dirty="0"/>
              <a:t> </a:t>
            </a:r>
            <a:r>
              <a:rPr lang="en-AU" sz="2000" b="0" dirty="0"/>
              <a:t>(1 of 2)</a:t>
            </a:r>
          </a:p>
        </p:txBody>
      </p:sp>
    </p:spTree>
    <p:extLst>
      <p:ext uri="{BB962C8B-B14F-4D97-AF65-F5344CB8AC3E}">
        <p14:creationId xmlns:p14="http://schemas.microsoft.com/office/powerpoint/2010/main" val="1212522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If access control lists are based on </a:t>
            </a:r>
            <a:r>
              <a:rPr lang="en-US" u="sng" dirty="0"/>
              <a:t>individual permissions,</a:t>
            </a:r>
            <a:r>
              <a:rPr lang="en-US" dirty="0"/>
              <a:t> then these can become very large. However, you can dramatically cut their size by allocating users to groups and then assigning </a:t>
            </a:r>
            <a:r>
              <a:rPr lang="en-US" b="1" dirty="0"/>
              <a:t>permissions to the group </a:t>
            </a:r>
          </a:p>
        </p:txBody>
      </p:sp>
      <p:sp>
        <p:nvSpPr>
          <p:cNvPr id="4" name="Title 3"/>
          <p:cNvSpPr>
            <a:spLocks noGrp="1"/>
          </p:cNvSpPr>
          <p:nvPr>
            <p:ph type="title"/>
          </p:nvPr>
        </p:nvSpPr>
        <p:spPr/>
        <p:txBody>
          <a:bodyPr/>
          <a:lstStyle/>
          <a:p>
            <a:r>
              <a:rPr lang="en-AU" dirty="0"/>
              <a:t>Access control lists</a:t>
            </a:r>
            <a:r>
              <a:rPr lang="en-AU" sz="2000" dirty="0"/>
              <a:t> </a:t>
            </a:r>
            <a:r>
              <a:rPr lang="en-AU" sz="2000" b="0" dirty="0"/>
              <a:t>(2 of 2)</a:t>
            </a:r>
          </a:p>
        </p:txBody>
      </p:sp>
    </p:spTree>
    <p:extLst>
      <p:ext uri="{BB962C8B-B14F-4D97-AF65-F5344CB8AC3E}">
        <p14:creationId xmlns:p14="http://schemas.microsoft.com/office/powerpoint/2010/main" val="1495616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Access control lists</a:t>
            </a:r>
          </a:p>
        </p:txBody>
      </p:sp>
      <p:pic>
        <p:nvPicPr>
          <p:cNvPr id="6" name="Picture 5" descr="An illustration represents various permissions available to different groups for accessing resources.">
            <a:extLst>
              <a:ext uri="{FF2B5EF4-FFF2-40B4-BE49-F238E27FC236}">
                <a16:creationId xmlns:a16="http://schemas.microsoft.com/office/drawing/2014/main" id="{B7EA33DF-97CA-AF4C-8532-91A27A9803CE}"/>
              </a:ext>
            </a:extLst>
          </p:cNvPr>
          <p:cNvPicPr>
            <a:picLocks noChangeAspect="1"/>
          </p:cNvPicPr>
          <p:nvPr/>
        </p:nvPicPr>
        <p:blipFill rotWithShape="1">
          <a:blip r:embed="rId2">
            <a:extLst>
              <a:ext uri="{28A0092B-C50C-407E-A947-70E740481C1C}">
                <a14:useLocalDpi xmlns:a14="http://schemas.microsoft.com/office/drawing/2010/main" val="0"/>
              </a:ext>
            </a:extLst>
          </a:blip>
          <a:srcRect l="5172" t="11385" r="5634" b="37609"/>
          <a:stretch/>
        </p:blipFill>
        <p:spPr>
          <a:xfrm>
            <a:off x="1371600" y="781929"/>
            <a:ext cx="6400800" cy="4969635"/>
          </a:xfrm>
          <a:prstGeom prst="rect">
            <a:avLst/>
          </a:prstGeom>
        </p:spPr>
      </p:pic>
      <p:sp>
        <p:nvSpPr>
          <p:cNvPr id="4" name="Title 3"/>
          <p:cNvSpPr>
            <a:spLocks noGrp="1"/>
          </p:cNvSpPr>
          <p:nvPr>
            <p:ph type="title"/>
          </p:nvPr>
        </p:nvSpPr>
        <p:spPr/>
        <p:txBody>
          <a:bodyPr/>
          <a:lstStyle/>
          <a:p>
            <a:r>
              <a:rPr lang="en-US" dirty="0"/>
              <a:t>Figure 7.8</a:t>
            </a:r>
            <a:endParaRPr lang="en-AU" dirty="0"/>
          </a:p>
        </p:txBody>
      </p:sp>
    </p:spTree>
    <p:extLst>
      <p:ext uri="{BB962C8B-B14F-4D97-AF65-F5344CB8AC3E}">
        <p14:creationId xmlns:p14="http://schemas.microsoft.com/office/powerpoint/2010/main" val="618700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u="sng" dirty="0"/>
              <a:t>Encryption is the process of making a document unreadable by applying an algorithmic transformation to it</a:t>
            </a:r>
            <a:r>
              <a:rPr lang="en-US" dirty="0"/>
              <a:t>. </a:t>
            </a:r>
          </a:p>
          <a:p>
            <a:r>
              <a:rPr lang="en-US" dirty="0"/>
              <a:t>A </a:t>
            </a:r>
            <a:r>
              <a:rPr lang="en-US" b="1" dirty="0"/>
              <a:t>secret key </a:t>
            </a:r>
            <a:r>
              <a:rPr lang="en-US" dirty="0"/>
              <a:t>is used by the encryption algorithm as the basis of this transformation. You can decode the encrypted text by applying the reverse transformation. </a:t>
            </a:r>
          </a:p>
          <a:p>
            <a:r>
              <a:rPr lang="en-US" dirty="0"/>
              <a:t>Modern encryption techniques are such that you can encrypt data so that it is </a:t>
            </a:r>
            <a:r>
              <a:rPr lang="en-US" u="sng" dirty="0"/>
              <a:t>practically uncrackable </a:t>
            </a:r>
            <a:r>
              <a:rPr lang="en-US" dirty="0"/>
              <a:t>using currently available technology. </a:t>
            </a:r>
          </a:p>
        </p:txBody>
      </p:sp>
      <p:sp>
        <p:nvSpPr>
          <p:cNvPr id="4" name="Title 3"/>
          <p:cNvSpPr>
            <a:spLocks noGrp="1"/>
          </p:cNvSpPr>
          <p:nvPr>
            <p:ph type="title"/>
          </p:nvPr>
        </p:nvSpPr>
        <p:spPr/>
        <p:txBody>
          <a:bodyPr/>
          <a:lstStyle/>
          <a:p>
            <a:r>
              <a:rPr lang="en-AU" dirty="0"/>
              <a:t>Encryption</a:t>
            </a:r>
            <a:r>
              <a:rPr lang="en-AU" sz="2000" dirty="0"/>
              <a:t> </a:t>
            </a:r>
            <a:r>
              <a:rPr lang="en-AU" sz="2000" b="0" dirty="0"/>
              <a:t>(1 of 2)</a:t>
            </a:r>
          </a:p>
        </p:txBody>
      </p:sp>
    </p:spTree>
    <p:extLst>
      <p:ext uri="{BB962C8B-B14F-4D97-AF65-F5344CB8AC3E}">
        <p14:creationId xmlns:p14="http://schemas.microsoft.com/office/powerpoint/2010/main" val="2897760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However, history has demonstrated that apparently strong encryption may be </a:t>
            </a:r>
            <a:r>
              <a:rPr lang="en-US" b="1" dirty="0" err="1"/>
              <a:t>crackable</a:t>
            </a:r>
            <a:r>
              <a:rPr lang="en-US" b="1" dirty="0"/>
              <a:t> </a:t>
            </a:r>
            <a:r>
              <a:rPr lang="en-US" dirty="0"/>
              <a:t>when </a:t>
            </a:r>
            <a:r>
              <a:rPr lang="en-US" u="sng" dirty="0"/>
              <a:t>new technology </a:t>
            </a:r>
            <a:r>
              <a:rPr lang="en-US" dirty="0"/>
              <a:t>becomes available.</a:t>
            </a:r>
          </a:p>
          <a:p>
            <a:r>
              <a:rPr lang="en-US" dirty="0"/>
              <a:t>If </a:t>
            </a:r>
            <a:r>
              <a:rPr lang="en-US" b="1" dirty="0"/>
              <a:t>commercial quantum systems </a:t>
            </a:r>
            <a:r>
              <a:rPr lang="en-US" dirty="0"/>
              <a:t>become available, we will have to use a completely different approach to encryption on the Internet.</a:t>
            </a:r>
          </a:p>
        </p:txBody>
      </p:sp>
      <p:sp>
        <p:nvSpPr>
          <p:cNvPr id="4" name="Title 3"/>
          <p:cNvSpPr>
            <a:spLocks noGrp="1"/>
          </p:cNvSpPr>
          <p:nvPr>
            <p:ph type="title"/>
          </p:nvPr>
        </p:nvSpPr>
        <p:spPr/>
        <p:txBody>
          <a:bodyPr/>
          <a:lstStyle/>
          <a:p>
            <a:r>
              <a:rPr lang="en-AU" dirty="0"/>
              <a:t>Encryption</a:t>
            </a:r>
            <a:r>
              <a:rPr lang="en-AU" sz="2000" dirty="0"/>
              <a:t> </a:t>
            </a:r>
            <a:r>
              <a:rPr lang="en-AU" sz="2000" b="0" dirty="0"/>
              <a:t>(2 of 2)</a:t>
            </a:r>
            <a:endParaRPr lang="en-AU" sz="2000" dirty="0"/>
          </a:p>
        </p:txBody>
      </p:sp>
    </p:spTree>
    <p:extLst>
      <p:ext uri="{BB962C8B-B14F-4D97-AF65-F5344CB8AC3E}">
        <p14:creationId xmlns:p14="http://schemas.microsoft.com/office/powerpoint/2010/main" val="3287017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Encryption and decryption</a:t>
            </a:r>
          </a:p>
        </p:txBody>
      </p:sp>
      <p:pic>
        <p:nvPicPr>
          <p:cNvPr id="6" name="Picture 5" descr="The process of encryption and decryption is as follows. &#10;• Plain text.&#10;• Encrypt, using secret key.&#10;• Encrypted text.&#10;• Decrypt, using secret key.&#10;• Plain text.&#10;">
            <a:extLst>
              <a:ext uri="{FF2B5EF4-FFF2-40B4-BE49-F238E27FC236}">
                <a16:creationId xmlns:a16="http://schemas.microsoft.com/office/drawing/2014/main" id="{C1F8DF6C-6C17-A04C-82E8-ED56995A49BF}"/>
              </a:ext>
            </a:extLst>
          </p:cNvPr>
          <p:cNvPicPr>
            <a:picLocks noChangeAspect="1"/>
          </p:cNvPicPr>
          <p:nvPr/>
        </p:nvPicPr>
        <p:blipFill rotWithShape="1">
          <a:blip r:embed="rId2">
            <a:extLst>
              <a:ext uri="{28A0092B-C50C-407E-A947-70E740481C1C}">
                <a14:useLocalDpi xmlns:a14="http://schemas.microsoft.com/office/drawing/2010/main" val="0"/>
              </a:ext>
            </a:extLst>
          </a:blip>
          <a:srcRect l="8399" t="13087" r="7377" b="70674"/>
          <a:stretch/>
        </p:blipFill>
        <p:spPr>
          <a:xfrm>
            <a:off x="205619" y="2133600"/>
            <a:ext cx="8732762" cy="2286000"/>
          </a:xfrm>
          <a:prstGeom prst="rect">
            <a:avLst/>
          </a:prstGeom>
        </p:spPr>
      </p:pic>
      <p:sp>
        <p:nvSpPr>
          <p:cNvPr id="4" name="Title 3"/>
          <p:cNvSpPr>
            <a:spLocks noGrp="1"/>
          </p:cNvSpPr>
          <p:nvPr>
            <p:ph type="title"/>
          </p:nvPr>
        </p:nvSpPr>
        <p:spPr/>
        <p:txBody>
          <a:bodyPr/>
          <a:lstStyle/>
          <a:p>
            <a:r>
              <a:rPr lang="en-US" dirty="0"/>
              <a:t>Figure 7.9</a:t>
            </a:r>
            <a:endParaRPr lang="en-AU" dirty="0"/>
          </a:p>
        </p:txBody>
      </p:sp>
    </p:spTree>
    <p:extLst>
      <p:ext uri="{BB962C8B-B14F-4D97-AF65-F5344CB8AC3E}">
        <p14:creationId xmlns:p14="http://schemas.microsoft.com/office/powerpoint/2010/main" val="1136222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600"/>
              </a:spcBef>
            </a:pPr>
            <a:r>
              <a:rPr lang="en-US" sz="2400" dirty="0"/>
              <a:t>In a </a:t>
            </a:r>
            <a:r>
              <a:rPr lang="en-US" sz="2400" u="sng" dirty="0"/>
              <a:t>symmetric encryption </a:t>
            </a:r>
            <a:r>
              <a:rPr lang="en-US" sz="2400" dirty="0"/>
              <a:t>scheme, the </a:t>
            </a:r>
            <a:r>
              <a:rPr lang="en-US" sz="2400" b="1" dirty="0"/>
              <a:t>same encryption key</a:t>
            </a:r>
            <a:r>
              <a:rPr lang="en-US" sz="2400" dirty="0"/>
              <a:t> is used for encoding and decoding the information that is to be kept secret. </a:t>
            </a:r>
          </a:p>
          <a:p>
            <a:pPr>
              <a:spcBef>
                <a:spcPts val="600"/>
              </a:spcBef>
            </a:pPr>
            <a:r>
              <a:rPr lang="en-US" sz="2400" dirty="0"/>
              <a:t>If Alice and Bob wish to exchange a secret message, both </a:t>
            </a:r>
            <a:r>
              <a:rPr lang="en-US" sz="2400" u="sng" dirty="0"/>
              <a:t>must have a copy of the encryption key</a:t>
            </a:r>
            <a:r>
              <a:rPr lang="en-US" sz="2400" dirty="0"/>
              <a:t>. Alice encrypts the message with this key. When Bob receives the message, he decodes it using the same key to read its contents.</a:t>
            </a:r>
          </a:p>
          <a:p>
            <a:pPr>
              <a:spcBef>
                <a:spcPts val="600"/>
              </a:spcBef>
            </a:pPr>
            <a:r>
              <a:rPr lang="en-US" sz="2400" b="1" dirty="0"/>
              <a:t>The fundamental problem with a symmetric encryption scheme is </a:t>
            </a:r>
            <a:r>
              <a:rPr lang="en-US" sz="2400" b="1" dirty="0">
                <a:highlight>
                  <a:srgbClr val="FFFF00"/>
                </a:highlight>
              </a:rPr>
              <a:t>securely sharing the encryption key</a:t>
            </a:r>
            <a:r>
              <a:rPr lang="en-US" sz="2400" dirty="0"/>
              <a:t>. </a:t>
            </a:r>
          </a:p>
          <a:p>
            <a:pPr>
              <a:spcBef>
                <a:spcPts val="600"/>
              </a:spcBef>
            </a:pPr>
            <a:r>
              <a:rPr lang="en-US" sz="2400" dirty="0"/>
              <a:t>If Alice simply sends the key to Bob, an attacker may intercept the message and gain access to the key. The attacker can then decode all future secret communications.</a:t>
            </a:r>
          </a:p>
          <a:p>
            <a:pPr>
              <a:spcBef>
                <a:spcPts val="600"/>
              </a:spcBef>
            </a:pPr>
            <a:endParaRPr lang="en-AU" sz="2400" dirty="0"/>
          </a:p>
        </p:txBody>
      </p:sp>
      <p:sp>
        <p:nvSpPr>
          <p:cNvPr id="4" name="Title 3"/>
          <p:cNvSpPr>
            <a:spLocks noGrp="1"/>
          </p:cNvSpPr>
          <p:nvPr>
            <p:ph type="title"/>
          </p:nvPr>
        </p:nvSpPr>
        <p:spPr/>
        <p:txBody>
          <a:bodyPr/>
          <a:lstStyle/>
          <a:p>
            <a:r>
              <a:rPr lang="en-AU" dirty="0"/>
              <a:t>Symmetric encryption</a:t>
            </a:r>
          </a:p>
        </p:txBody>
      </p:sp>
    </p:spTree>
    <p:extLst>
      <p:ext uri="{BB962C8B-B14F-4D97-AF65-F5344CB8AC3E}">
        <p14:creationId xmlns:p14="http://schemas.microsoft.com/office/powerpoint/2010/main" val="3106226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Symmetric encryption</a:t>
            </a:r>
          </a:p>
        </p:txBody>
      </p:sp>
      <p:pic>
        <p:nvPicPr>
          <p:cNvPr id="6" name="Picture 5" descr="The process of encryption and decryption is as follows. &#10;• Alice encrypts a secret message with an encryption key.&#10;• Bob uses the encryption key to decrypt the encrypted text and accesses the secret message.&#10;">
            <a:extLst>
              <a:ext uri="{FF2B5EF4-FFF2-40B4-BE49-F238E27FC236}">
                <a16:creationId xmlns:a16="http://schemas.microsoft.com/office/drawing/2014/main" id="{8C8459AB-9472-8642-B9D7-8F7327FB5525}"/>
              </a:ext>
            </a:extLst>
          </p:cNvPr>
          <p:cNvPicPr>
            <a:picLocks noChangeAspect="1"/>
          </p:cNvPicPr>
          <p:nvPr/>
        </p:nvPicPr>
        <p:blipFill rotWithShape="1">
          <a:blip r:embed="rId2">
            <a:extLst>
              <a:ext uri="{28A0092B-C50C-407E-A947-70E740481C1C}">
                <a14:useLocalDpi xmlns:a14="http://schemas.microsoft.com/office/drawing/2010/main" val="0"/>
              </a:ext>
            </a:extLst>
          </a:blip>
          <a:srcRect l="12004" t="8088" r="23564" b="60740"/>
          <a:stretch/>
        </p:blipFill>
        <p:spPr>
          <a:xfrm>
            <a:off x="1219200" y="1066800"/>
            <a:ext cx="6781800" cy="4685998"/>
          </a:xfrm>
          <a:prstGeom prst="rect">
            <a:avLst/>
          </a:prstGeom>
        </p:spPr>
      </p:pic>
      <p:sp>
        <p:nvSpPr>
          <p:cNvPr id="4" name="Title 3"/>
          <p:cNvSpPr>
            <a:spLocks noGrp="1"/>
          </p:cNvSpPr>
          <p:nvPr>
            <p:ph type="title"/>
          </p:nvPr>
        </p:nvSpPr>
        <p:spPr/>
        <p:txBody>
          <a:bodyPr/>
          <a:lstStyle/>
          <a:p>
            <a:r>
              <a:rPr lang="en-AU" dirty="0"/>
              <a:t>Figure 7.10</a:t>
            </a:r>
          </a:p>
        </p:txBody>
      </p:sp>
    </p:spTree>
    <p:extLst>
      <p:ext uri="{BB962C8B-B14F-4D97-AF65-F5344CB8AC3E}">
        <p14:creationId xmlns:p14="http://schemas.microsoft.com/office/powerpoint/2010/main" val="1782244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219200"/>
            <a:ext cx="8229600" cy="4800600"/>
          </a:xfrm>
        </p:spPr>
        <p:txBody>
          <a:bodyPr/>
          <a:lstStyle/>
          <a:p>
            <a:r>
              <a:rPr lang="en-US" sz="2400" u="sng" dirty="0"/>
              <a:t>Asymmetric encryption</a:t>
            </a:r>
            <a:r>
              <a:rPr lang="en-US" sz="2400" dirty="0"/>
              <a:t>, </a:t>
            </a:r>
            <a:r>
              <a:rPr lang="en-US" sz="2400" b="1" dirty="0"/>
              <a:t>does not require secret keys to be shared. </a:t>
            </a:r>
          </a:p>
          <a:p>
            <a:r>
              <a:rPr lang="en-US" sz="2400" dirty="0"/>
              <a:t>An asymmetric encryption scheme uses </a:t>
            </a:r>
            <a:r>
              <a:rPr lang="en-US" sz="2400" b="1" dirty="0"/>
              <a:t>different keys </a:t>
            </a:r>
            <a:r>
              <a:rPr lang="en-US" sz="2400" dirty="0"/>
              <a:t>for encrypting and decrypting messages. </a:t>
            </a:r>
          </a:p>
          <a:p>
            <a:r>
              <a:rPr lang="en-US" sz="2400" dirty="0"/>
              <a:t>Each user has a </a:t>
            </a:r>
            <a:r>
              <a:rPr lang="en-US" sz="2400" b="1" dirty="0"/>
              <a:t>public and a private key. </a:t>
            </a:r>
            <a:r>
              <a:rPr lang="en-US" sz="2400" dirty="0"/>
              <a:t>Messages may be encrypted using either key but can only be decrypted using the other key.</a:t>
            </a:r>
          </a:p>
          <a:p>
            <a:r>
              <a:rPr lang="en-US" sz="2400" b="1" dirty="0"/>
              <a:t>Public keys may be published </a:t>
            </a:r>
            <a:r>
              <a:rPr lang="en-US" sz="2400" dirty="0"/>
              <a:t>and shared by the key owner. Anyone can access and use a published public key. </a:t>
            </a:r>
          </a:p>
          <a:p>
            <a:r>
              <a:rPr lang="en-US" sz="2400" dirty="0"/>
              <a:t>However, messages can only be decrypted by the user’s private key so is only readable by the intended recipient</a:t>
            </a:r>
          </a:p>
        </p:txBody>
      </p:sp>
      <p:sp>
        <p:nvSpPr>
          <p:cNvPr id="4" name="Title 3"/>
          <p:cNvSpPr>
            <a:spLocks noGrp="1"/>
          </p:cNvSpPr>
          <p:nvPr>
            <p:ph type="title"/>
          </p:nvPr>
        </p:nvSpPr>
        <p:spPr>
          <a:xfrm>
            <a:off x="457200" y="423203"/>
            <a:ext cx="8229600" cy="474452"/>
          </a:xfrm>
        </p:spPr>
        <p:txBody>
          <a:bodyPr/>
          <a:lstStyle/>
          <a:p>
            <a:r>
              <a:rPr lang="en-AU" dirty="0"/>
              <a:t>Asymmetric encryption</a:t>
            </a:r>
          </a:p>
        </p:txBody>
      </p:sp>
    </p:spTree>
    <p:extLst>
      <p:ext uri="{BB962C8B-B14F-4D97-AF65-F5344CB8AC3E}">
        <p14:creationId xmlns:p14="http://schemas.microsoft.com/office/powerpoint/2010/main" val="84499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AU" sz="1400" dirty="0"/>
              <a:t>System infrastructure stack</a:t>
            </a:r>
          </a:p>
        </p:txBody>
      </p:sp>
      <p:pic>
        <p:nvPicPr>
          <p:cNvPr id="4" name="Picture 3" descr="From the top to the bottom, the stack is as follows.&#10;• Operational environment.&#10;• Application.&#10;• Frameworks and application libraries.&#10;• Software infrastructure. Browsers and messaging, system libraries, database, and operating system.&#10;• Network.&#10;">
            <a:extLst>
              <a:ext uri="{FF2B5EF4-FFF2-40B4-BE49-F238E27FC236}">
                <a16:creationId xmlns:a16="http://schemas.microsoft.com/office/drawing/2014/main" id="{59AE22EF-B135-A54B-A1AE-05BF1D176BAB}"/>
              </a:ext>
            </a:extLst>
          </p:cNvPr>
          <p:cNvPicPr>
            <a:picLocks noChangeAspect="1"/>
          </p:cNvPicPr>
          <p:nvPr/>
        </p:nvPicPr>
        <p:blipFill rotWithShape="1">
          <a:blip r:embed="rId2">
            <a:extLst>
              <a:ext uri="{28A0092B-C50C-407E-A947-70E740481C1C}">
                <a14:useLocalDpi xmlns:a14="http://schemas.microsoft.com/office/drawing/2010/main" val="0"/>
              </a:ext>
            </a:extLst>
          </a:blip>
          <a:srcRect l="23606" t="8712" r="22581" b="50000"/>
          <a:stretch/>
        </p:blipFill>
        <p:spPr>
          <a:xfrm>
            <a:off x="2362199" y="990600"/>
            <a:ext cx="4311511" cy="4724400"/>
          </a:xfrm>
          <a:prstGeom prst="rect">
            <a:avLst/>
          </a:prstGeom>
        </p:spPr>
      </p:pic>
      <p:sp>
        <p:nvSpPr>
          <p:cNvPr id="2" name="Title 1"/>
          <p:cNvSpPr>
            <a:spLocks noGrp="1"/>
          </p:cNvSpPr>
          <p:nvPr>
            <p:ph type="title"/>
          </p:nvPr>
        </p:nvSpPr>
        <p:spPr/>
        <p:txBody>
          <a:bodyPr/>
          <a:lstStyle/>
          <a:p>
            <a:r>
              <a:rPr lang="en-AU" dirty="0"/>
              <a:t>Figure 7.2</a:t>
            </a:r>
          </a:p>
        </p:txBody>
      </p:sp>
    </p:spTree>
    <p:extLst>
      <p:ext uri="{BB962C8B-B14F-4D97-AF65-F5344CB8AC3E}">
        <p14:creationId xmlns:p14="http://schemas.microsoft.com/office/powerpoint/2010/main" val="3496782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Figure 7.11</a:t>
            </a:r>
          </a:p>
        </p:txBody>
      </p:sp>
      <p:sp>
        <p:nvSpPr>
          <p:cNvPr id="5" name="Text Placeholder 4"/>
          <p:cNvSpPr>
            <a:spLocks noGrp="1"/>
          </p:cNvSpPr>
          <p:nvPr>
            <p:ph type="body" sz="quarter" idx="13"/>
          </p:nvPr>
        </p:nvSpPr>
        <p:spPr/>
        <p:txBody>
          <a:bodyPr/>
          <a:lstStyle/>
          <a:p>
            <a:r>
              <a:rPr lang="en-AU" sz="1400" dirty="0"/>
              <a:t>Asymmetric encryption</a:t>
            </a:r>
          </a:p>
        </p:txBody>
      </p:sp>
      <p:pic>
        <p:nvPicPr>
          <p:cNvPr id="6" name="Picture 5" descr="The process of encryption and decryption is as follows.&#10;• Bob uses his private key to encrypt the following message. I am really Bob.&#10;• Alice uses Bob’s public key to decrypt the encrypted text. She accesses the message, I am really Bob, and verifies Bob’s identity.&#10;">
            <a:extLst>
              <a:ext uri="{FF2B5EF4-FFF2-40B4-BE49-F238E27FC236}">
                <a16:creationId xmlns:a16="http://schemas.microsoft.com/office/drawing/2014/main" id="{2A7B257F-213A-954B-A4E8-92A43461E380}"/>
              </a:ext>
            </a:extLst>
          </p:cNvPr>
          <p:cNvPicPr>
            <a:picLocks noChangeAspect="1"/>
          </p:cNvPicPr>
          <p:nvPr/>
        </p:nvPicPr>
        <p:blipFill rotWithShape="1">
          <a:blip r:embed="rId2">
            <a:extLst>
              <a:ext uri="{28A0092B-C50C-407E-A947-70E740481C1C}">
                <a14:useLocalDpi xmlns:a14="http://schemas.microsoft.com/office/drawing/2010/main" val="0"/>
              </a:ext>
            </a:extLst>
          </a:blip>
          <a:srcRect l="5469" t="11419" r="20797" b="57136"/>
          <a:stretch/>
        </p:blipFill>
        <p:spPr>
          <a:xfrm>
            <a:off x="1217639" y="1143000"/>
            <a:ext cx="6708723" cy="4086225"/>
          </a:xfrm>
          <a:prstGeom prst="rect">
            <a:avLst/>
          </a:prstGeom>
        </p:spPr>
      </p:pic>
    </p:spTree>
    <p:extLst>
      <p:ext uri="{BB962C8B-B14F-4D97-AF65-F5344CB8AC3E}">
        <p14:creationId xmlns:p14="http://schemas.microsoft.com/office/powerpoint/2010/main" val="1159710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Asymmetric encryption can also be used to authenticate </a:t>
            </a:r>
            <a:r>
              <a:rPr lang="en-US" dirty="0"/>
              <a:t>the sender of a message by encrypting it with a private key and decrypting it with the corresponding public key. </a:t>
            </a:r>
          </a:p>
          <a:p>
            <a:r>
              <a:rPr lang="en-US" dirty="0"/>
              <a:t>Say Alice wants to send a message to Bob and she has a copy of his public key. </a:t>
            </a:r>
          </a:p>
        </p:txBody>
      </p:sp>
      <p:sp>
        <p:nvSpPr>
          <p:cNvPr id="4" name="Title 3"/>
          <p:cNvSpPr>
            <a:spLocks noGrp="1"/>
          </p:cNvSpPr>
          <p:nvPr>
            <p:ph type="title"/>
          </p:nvPr>
        </p:nvSpPr>
        <p:spPr/>
        <p:txBody>
          <a:bodyPr/>
          <a:lstStyle/>
          <a:p>
            <a:r>
              <a:rPr lang="en-AU" dirty="0"/>
              <a:t>Encryption and authentication</a:t>
            </a:r>
            <a:r>
              <a:rPr lang="en-AU" sz="2000" dirty="0"/>
              <a:t> </a:t>
            </a:r>
            <a:r>
              <a:rPr lang="en-AU" sz="2000" b="0" dirty="0"/>
              <a:t>(1 of 2)</a:t>
            </a:r>
          </a:p>
        </p:txBody>
      </p:sp>
    </p:spTree>
    <p:extLst>
      <p:ext uri="{BB962C8B-B14F-4D97-AF65-F5344CB8AC3E}">
        <p14:creationId xmlns:p14="http://schemas.microsoft.com/office/powerpoint/2010/main" val="2356754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However, she is not sure whether or not the public key that she has for Bob is correct and she is concerned that the message may be sent to the wrong person.</a:t>
            </a:r>
          </a:p>
          <a:p>
            <a:r>
              <a:rPr lang="en-US" dirty="0"/>
              <a:t> Private/public key encryption can be used to </a:t>
            </a:r>
            <a:r>
              <a:rPr lang="en-US" b="1" dirty="0"/>
              <a:t>verify Bob’s identity. </a:t>
            </a:r>
          </a:p>
          <a:p>
            <a:pPr lvl="1"/>
            <a:r>
              <a:rPr lang="en-US" dirty="0"/>
              <a:t>Bob uses his private key to encrypt a message and sends this to Alice. If it can be decrypted using Bob’s public key, then Alice has the correct key.</a:t>
            </a:r>
          </a:p>
        </p:txBody>
      </p:sp>
      <p:sp>
        <p:nvSpPr>
          <p:cNvPr id="4" name="Title 3"/>
          <p:cNvSpPr>
            <a:spLocks noGrp="1"/>
          </p:cNvSpPr>
          <p:nvPr>
            <p:ph type="title"/>
          </p:nvPr>
        </p:nvSpPr>
        <p:spPr/>
        <p:txBody>
          <a:bodyPr/>
          <a:lstStyle/>
          <a:p>
            <a:r>
              <a:rPr lang="en-AU" dirty="0"/>
              <a:t>Encryption and authentication</a:t>
            </a:r>
            <a:r>
              <a:rPr lang="en-AU" sz="2000" dirty="0"/>
              <a:t> </a:t>
            </a:r>
            <a:r>
              <a:rPr lang="en-AU" sz="2000" b="0" dirty="0"/>
              <a:t>(2 of 2)</a:t>
            </a:r>
          </a:p>
        </p:txBody>
      </p:sp>
    </p:spTree>
    <p:extLst>
      <p:ext uri="{BB962C8B-B14F-4D97-AF65-F5344CB8AC3E}">
        <p14:creationId xmlns:p14="http://schemas.microsoft.com/office/powerpoint/2010/main" val="426499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Encryption for authentication</a:t>
            </a:r>
          </a:p>
        </p:txBody>
      </p:sp>
      <p:pic>
        <p:nvPicPr>
          <p:cNvPr id="6" name="Picture 5" descr="The process of encryption and decryption is as follows.&#10;• Bob uses his private key to encrypt the following message. I am really Bob.&#10;• Alice uses Bob’s public key to decrypt the encrypted text. She accesses the message, I am really Bob, and verifies Bob’s identity.&#10;">
            <a:extLst>
              <a:ext uri="{FF2B5EF4-FFF2-40B4-BE49-F238E27FC236}">
                <a16:creationId xmlns:a16="http://schemas.microsoft.com/office/drawing/2014/main" id="{2BA670BF-89F4-AE46-B4BD-042B996B859A}"/>
              </a:ext>
            </a:extLst>
          </p:cNvPr>
          <p:cNvPicPr>
            <a:picLocks noChangeAspect="1"/>
          </p:cNvPicPr>
          <p:nvPr/>
        </p:nvPicPr>
        <p:blipFill rotWithShape="1">
          <a:blip r:embed="rId2">
            <a:extLst>
              <a:ext uri="{28A0092B-C50C-407E-A947-70E740481C1C}">
                <a14:useLocalDpi xmlns:a14="http://schemas.microsoft.com/office/drawing/2010/main" val="0"/>
              </a:ext>
            </a:extLst>
          </a:blip>
          <a:srcRect l="12143" t="11211" r="23112" b="57237"/>
          <a:stretch/>
        </p:blipFill>
        <p:spPr>
          <a:xfrm>
            <a:off x="1600200" y="945398"/>
            <a:ext cx="6248400" cy="4348907"/>
          </a:xfrm>
          <a:prstGeom prst="rect">
            <a:avLst/>
          </a:prstGeom>
        </p:spPr>
      </p:pic>
      <p:sp>
        <p:nvSpPr>
          <p:cNvPr id="4" name="Title 3"/>
          <p:cNvSpPr>
            <a:spLocks noGrp="1"/>
          </p:cNvSpPr>
          <p:nvPr>
            <p:ph type="title"/>
          </p:nvPr>
        </p:nvSpPr>
        <p:spPr/>
        <p:txBody>
          <a:bodyPr/>
          <a:lstStyle/>
          <a:p>
            <a:r>
              <a:rPr lang="en-AU" dirty="0"/>
              <a:t>Figure 7.12</a:t>
            </a:r>
          </a:p>
        </p:txBody>
      </p:sp>
    </p:spTree>
    <p:extLst>
      <p:ext uri="{BB962C8B-B14F-4D97-AF65-F5344CB8AC3E}">
        <p14:creationId xmlns:p14="http://schemas.microsoft.com/office/powerpoint/2010/main" val="4267283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https protocol is a standard protocol for securely exchanging texts on the web. It is the standard http protocol plus an encryption layer </a:t>
            </a:r>
            <a:r>
              <a:rPr lang="en-US" b="1" dirty="0"/>
              <a:t>called TLS (Transport Layer Security). </a:t>
            </a:r>
            <a:r>
              <a:rPr lang="en-US" dirty="0"/>
              <a:t>This encryption layer is used for 2 things:</a:t>
            </a:r>
          </a:p>
          <a:p>
            <a:pPr lvl="1"/>
            <a:r>
              <a:rPr lang="en-US" u="sng" dirty="0"/>
              <a:t>to verify the identity of the web server;</a:t>
            </a:r>
          </a:p>
          <a:p>
            <a:pPr lvl="1"/>
            <a:r>
              <a:rPr lang="en-US" u="sng" dirty="0"/>
              <a:t>to encrypt communications </a:t>
            </a:r>
            <a:r>
              <a:rPr lang="en-US" dirty="0"/>
              <a:t>so that they cannot be read by an attacker who intercepts the messages between the client and the server</a:t>
            </a:r>
          </a:p>
          <a:p>
            <a:endParaRPr lang="en-AU" dirty="0"/>
          </a:p>
        </p:txBody>
      </p:sp>
      <p:sp>
        <p:nvSpPr>
          <p:cNvPr id="4" name="Title 3"/>
          <p:cNvSpPr>
            <a:spLocks noGrp="1"/>
          </p:cNvSpPr>
          <p:nvPr>
            <p:ph type="title"/>
          </p:nvPr>
        </p:nvSpPr>
        <p:spPr/>
        <p:txBody>
          <a:bodyPr/>
          <a:lstStyle/>
          <a:p>
            <a:r>
              <a:rPr lang="en-AU" dirty="0"/>
              <a:t>TLS and digital certificates</a:t>
            </a:r>
            <a:r>
              <a:rPr lang="en-AU" sz="2000" dirty="0"/>
              <a:t> </a:t>
            </a:r>
            <a:r>
              <a:rPr lang="en-AU" sz="2000" b="0" dirty="0"/>
              <a:t>(1 of 2)</a:t>
            </a:r>
          </a:p>
        </p:txBody>
      </p:sp>
    </p:spTree>
    <p:extLst>
      <p:ext uri="{BB962C8B-B14F-4D97-AF65-F5344CB8AC3E}">
        <p14:creationId xmlns:p14="http://schemas.microsoft.com/office/powerpoint/2010/main" val="1184034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TLS encryption depends on a digital certificate </a:t>
            </a:r>
            <a:r>
              <a:rPr lang="en-US" dirty="0"/>
              <a:t>that is </a:t>
            </a:r>
            <a:r>
              <a:rPr lang="en-US" u="sng" dirty="0"/>
              <a:t>sent from the web server to the client</a:t>
            </a:r>
            <a:r>
              <a:rPr lang="en-US" dirty="0"/>
              <a:t>. </a:t>
            </a:r>
          </a:p>
          <a:p>
            <a:pPr lvl="1"/>
            <a:r>
              <a:rPr lang="en-US" dirty="0"/>
              <a:t>Digital certificates are issued by a </a:t>
            </a:r>
            <a:r>
              <a:rPr lang="en-US" b="1" dirty="0"/>
              <a:t>certificate authority </a:t>
            </a:r>
            <a:r>
              <a:rPr lang="en-US" dirty="0"/>
              <a:t>(CA), which is a trusted identity verification service. </a:t>
            </a:r>
          </a:p>
          <a:p>
            <a:pPr lvl="1"/>
            <a:r>
              <a:rPr lang="en-US" dirty="0"/>
              <a:t>The CA encrypts the information in the certificate using their private key to create a unique signature. This signature is included in the certificate along with the public key of the CA. </a:t>
            </a:r>
            <a:r>
              <a:rPr lang="en-US" u="sng" dirty="0"/>
              <a:t>To check that the certificate is valid, you can decrypt the signature using the CA’s public key.</a:t>
            </a:r>
          </a:p>
        </p:txBody>
      </p:sp>
      <p:sp>
        <p:nvSpPr>
          <p:cNvPr id="4" name="Title 3"/>
          <p:cNvSpPr>
            <a:spLocks noGrp="1"/>
          </p:cNvSpPr>
          <p:nvPr>
            <p:ph type="title"/>
          </p:nvPr>
        </p:nvSpPr>
        <p:spPr/>
        <p:txBody>
          <a:bodyPr/>
          <a:lstStyle/>
          <a:p>
            <a:r>
              <a:rPr lang="en-AU" dirty="0"/>
              <a:t>TLS and digital certificates</a:t>
            </a:r>
            <a:r>
              <a:rPr lang="en-AU" sz="2000" dirty="0"/>
              <a:t> </a:t>
            </a:r>
            <a:r>
              <a:rPr lang="en-AU" sz="2000" b="0" dirty="0"/>
              <a:t>(2 of 2)</a:t>
            </a:r>
          </a:p>
        </p:txBody>
      </p:sp>
    </p:spTree>
    <p:extLst>
      <p:ext uri="{BB962C8B-B14F-4D97-AF65-F5344CB8AC3E}">
        <p14:creationId xmlns:p14="http://schemas.microsoft.com/office/powerpoint/2010/main" val="3804057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five elements of digital certificates."/>
          <p:cNvGraphicFramePr>
            <a:graphicFrameLocks noGrp="1"/>
          </p:cNvGraphicFramePr>
          <p:nvPr>
            <p:extLst>
              <p:ext uri="{D42A27DB-BD31-4B8C-83A1-F6EECF244321}">
                <p14:modId xmlns:p14="http://schemas.microsoft.com/office/powerpoint/2010/main" val="4166558376"/>
              </p:ext>
            </p:extLst>
          </p:nvPr>
        </p:nvGraphicFramePr>
        <p:xfrm>
          <a:off x="533400" y="1600200"/>
          <a:ext cx="8077200" cy="472440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81000">
                <a:tc>
                  <a:txBody>
                    <a:bodyPr/>
                    <a:lstStyle/>
                    <a:p>
                      <a:r>
                        <a:rPr lang="en-AU" dirty="0"/>
                        <a:t>Certificate element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4029">
                <a:tc>
                  <a:txBody>
                    <a:bodyPr/>
                    <a:lstStyle/>
                    <a:p>
                      <a:r>
                        <a:rPr lang="en-AU" sz="1500" dirty="0"/>
                        <a:t>Subject information</a:t>
                      </a:r>
                    </a:p>
                  </a:txBody>
                  <a:tcPr>
                    <a:lnT w="12700" cap="flat" cmpd="sng" algn="ctr">
                      <a:solidFill>
                        <a:schemeClr val="tx1"/>
                      </a:solidFill>
                      <a:prstDash val="solid"/>
                      <a:round/>
                      <a:headEnd type="none" w="med" len="med"/>
                      <a:tailEnd type="none" w="med" len="med"/>
                    </a:lnT>
                    <a:noFill/>
                  </a:tcPr>
                </a:tc>
                <a:tc>
                  <a:txBody>
                    <a:bodyPr/>
                    <a:lstStyle/>
                    <a:p>
                      <a:r>
                        <a:rPr lang="en-US" sz="1500" b="1" dirty="0"/>
                        <a:t>Information about the company or individual </a:t>
                      </a:r>
                      <a:r>
                        <a:rPr lang="en-US" sz="1500" dirty="0"/>
                        <a:t>whose website is being visited. Applicants apply for a digital certificate from a certificate authority who checks that the applicant is a valid organization.</a:t>
                      </a:r>
                      <a:endParaRPr lang="en-AU" sz="15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518160">
                <a:tc>
                  <a:txBody>
                    <a:bodyPr/>
                    <a:lstStyle/>
                    <a:p>
                      <a:r>
                        <a:rPr lang="en-AU" sz="1500" dirty="0"/>
                        <a:t>Certificate authority information</a:t>
                      </a:r>
                    </a:p>
                  </a:txBody>
                  <a:tcPr/>
                </a:tc>
                <a:tc>
                  <a:txBody>
                    <a:bodyPr/>
                    <a:lstStyle/>
                    <a:p>
                      <a:r>
                        <a:rPr lang="en-US" sz="1500" dirty="0"/>
                        <a:t>Information about the certificate authority (CA) who has issued the certificate.</a:t>
                      </a:r>
                      <a:endParaRPr lang="en-AU" sz="1500" dirty="0"/>
                    </a:p>
                  </a:txBody>
                  <a:tcPr/>
                </a:tc>
                <a:extLst>
                  <a:ext uri="{0D108BD9-81ED-4DB2-BD59-A6C34878D82A}">
                    <a16:rowId xmlns:a16="http://schemas.microsoft.com/office/drawing/2014/main" val="10002"/>
                  </a:ext>
                </a:extLst>
              </a:tr>
              <a:tr h="692331">
                <a:tc>
                  <a:txBody>
                    <a:bodyPr/>
                    <a:lstStyle/>
                    <a:p>
                      <a:r>
                        <a:rPr lang="en-AU" sz="1500" dirty="0"/>
                        <a:t>Certificate information</a:t>
                      </a:r>
                    </a:p>
                  </a:txBody>
                  <a:tcPr>
                    <a:noFill/>
                  </a:tcPr>
                </a:tc>
                <a:tc>
                  <a:txBody>
                    <a:bodyPr/>
                    <a:lstStyle/>
                    <a:p>
                      <a:r>
                        <a:rPr lang="en-US" sz="1500" dirty="0"/>
                        <a:t>Information about the certificate itself, including a unique serial number and a validity period, defined by start and end dates.</a:t>
                      </a:r>
                      <a:endParaRPr lang="en-AU" sz="1500" dirty="0"/>
                    </a:p>
                  </a:txBody>
                  <a:tcPr>
                    <a:noFill/>
                  </a:tcPr>
                </a:tc>
                <a:extLst>
                  <a:ext uri="{0D108BD9-81ED-4DB2-BD59-A6C34878D82A}">
                    <a16:rowId xmlns:a16="http://schemas.microsoft.com/office/drawing/2014/main" val="10003"/>
                  </a:ext>
                </a:extLst>
              </a:tr>
              <a:tr h="664029">
                <a:tc>
                  <a:txBody>
                    <a:bodyPr/>
                    <a:lstStyle/>
                    <a:p>
                      <a:r>
                        <a:rPr lang="en-AU" sz="1500" dirty="0"/>
                        <a:t>Digital signature</a:t>
                      </a:r>
                    </a:p>
                  </a:txBody>
                  <a:tcPr/>
                </a:tc>
                <a:tc>
                  <a:txBody>
                    <a:bodyPr/>
                    <a:lstStyle/>
                    <a:p>
                      <a:r>
                        <a:rPr lang="en-US" sz="1500" u="sng" dirty="0"/>
                        <a:t>The combination of all of the above data uniquely identifies the digital certificate</a:t>
                      </a:r>
                      <a:r>
                        <a:rPr lang="en-US" sz="1500" dirty="0"/>
                        <a:t>. The signature data are encrypted with the CA’s private key to confirm that the data are correct. </a:t>
                      </a:r>
                      <a:r>
                        <a:rPr lang="en-US" sz="1500" u="sng" dirty="0"/>
                        <a:t>The algorithm used to generate the digital signature is also specified.</a:t>
                      </a:r>
                      <a:endParaRPr lang="en-AU" sz="1500" u="sng" dirty="0"/>
                    </a:p>
                  </a:txBody>
                  <a:tcPr/>
                </a:tc>
                <a:extLst>
                  <a:ext uri="{0D108BD9-81ED-4DB2-BD59-A6C34878D82A}">
                    <a16:rowId xmlns:a16="http://schemas.microsoft.com/office/drawing/2014/main" val="10004"/>
                  </a:ext>
                </a:extLst>
              </a:tr>
              <a:tr h="664029">
                <a:tc>
                  <a:txBody>
                    <a:bodyPr/>
                    <a:lstStyle/>
                    <a:p>
                      <a:r>
                        <a:rPr lang="en-AU" sz="1500" dirty="0"/>
                        <a:t>Public key information</a:t>
                      </a:r>
                    </a:p>
                  </a:txBody>
                  <a:tcPr>
                    <a:lnB w="12700" cap="flat" cmpd="sng" algn="ctr">
                      <a:solidFill>
                        <a:schemeClr val="tx1"/>
                      </a:solidFill>
                      <a:prstDash val="solid"/>
                      <a:round/>
                      <a:headEnd type="none" w="med" len="med"/>
                      <a:tailEnd type="none" w="med" len="med"/>
                    </a:lnB>
                    <a:noFill/>
                  </a:tcPr>
                </a:tc>
                <a:tc>
                  <a:txBody>
                    <a:bodyPr/>
                    <a:lstStyle/>
                    <a:p>
                      <a:r>
                        <a:rPr lang="en-US" sz="1500" dirty="0"/>
                        <a:t>The public key of the CA is included along with the key size and the encryption algorithm used. The public key may be used to decrypt the digital signature.</a:t>
                      </a:r>
                      <a:endParaRPr lang="en-AU" sz="15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4" name="Title 3"/>
          <p:cNvSpPr>
            <a:spLocks noGrp="1"/>
          </p:cNvSpPr>
          <p:nvPr>
            <p:ph type="title"/>
          </p:nvPr>
        </p:nvSpPr>
        <p:spPr/>
        <p:txBody>
          <a:bodyPr/>
          <a:lstStyle/>
          <a:p>
            <a:r>
              <a:rPr lang="en-AU" dirty="0"/>
              <a:t>Table 7.5 Digital certificates</a:t>
            </a:r>
          </a:p>
        </p:txBody>
      </p:sp>
    </p:spTree>
    <p:extLst>
      <p:ext uri="{BB962C8B-B14F-4D97-AF65-F5344CB8AC3E}">
        <p14:creationId xmlns:p14="http://schemas.microsoft.com/office/powerpoint/2010/main" val="307704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sz="1400" dirty="0"/>
              <a:t>Using symmetric and asymmetric encryption in TLS</a:t>
            </a:r>
            <a:endParaRPr lang="en-AU" sz="1400" dirty="0"/>
          </a:p>
        </p:txBody>
      </p:sp>
      <p:pic>
        <p:nvPicPr>
          <p:cNvPr id="7" name="Picture 6" descr="A process diagram illustrates symmetric and asymmetric encryption in T L S.">
            <a:extLst>
              <a:ext uri="{FF2B5EF4-FFF2-40B4-BE49-F238E27FC236}">
                <a16:creationId xmlns:a16="http://schemas.microsoft.com/office/drawing/2014/main" id="{5FA99D8F-B3F4-AD41-BFDD-4B06CDC5B9EE}"/>
              </a:ext>
            </a:extLst>
          </p:cNvPr>
          <p:cNvPicPr>
            <a:picLocks noChangeAspect="1"/>
          </p:cNvPicPr>
          <p:nvPr/>
        </p:nvPicPr>
        <p:blipFill rotWithShape="1">
          <a:blip r:embed="rId2">
            <a:extLst>
              <a:ext uri="{28A0092B-C50C-407E-A947-70E740481C1C}">
                <a14:useLocalDpi xmlns:a14="http://schemas.microsoft.com/office/drawing/2010/main" val="0"/>
              </a:ext>
            </a:extLst>
          </a:blip>
          <a:srcRect t="17954" b="9999"/>
          <a:stretch/>
        </p:blipFill>
        <p:spPr>
          <a:xfrm>
            <a:off x="2286000" y="257908"/>
            <a:ext cx="5715000" cy="5590163"/>
          </a:xfrm>
          <a:prstGeom prst="rect">
            <a:avLst/>
          </a:prstGeom>
        </p:spPr>
      </p:pic>
      <p:sp>
        <p:nvSpPr>
          <p:cNvPr id="4" name="Title 3"/>
          <p:cNvSpPr>
            <a:spLocks noGrp="1"/>
          </p:cNvSpPr>
          <p:nvPr>
            <p:ph type="title"/>
          </p:nvPr>
        </p:nvSpPr>
        <p:spPr/>
        <p:txBody>
          <a:bodyPr/>
          <a:lstStyle/>
          <a:p>
            <a:r>
              <a:rPr lang="en-US" dirty="0"/>
              <a:t>Figure 7.13</a:t>
            </a:r>
            <a:endParaRPr lang="en-AU" dirty="0"/>
          </a:p>
        </p:txBody>
      </p:sp>
    </p:spTree>
    <p:extLst>
      <p:ext uri="{BB962C8B-B14F-4D97-AF65-F5344CB8AC3E}">
        <p14:creationId xmlns:p14="http://schemas.microsoft.com/office/powerpoint/2010/main" val="1735756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pPr>
              <a:spcBef>
                <a:spcPts val="600"/>
              </a:spcBef>
            </a:pPr>
            <a:r>
              <a:rPr lang="en-US" dirty="0"/>
              <a:t>The </a:t>
            </a:r>
            <a:r>
              <a:rPr lang="en-US" u="sng" dirty="0"/>
              <a:t>digital certificate </a:t>
            </a:r>
            <a:r>
              <a:rPr lang="en-US" dirty="0"/>
              <a:t>that the </a:t>
            </a:r>
            <a:r>
              <a:rPr lang="en-US" b="1" dirty="0"/>
              <a:t>server sends to the client</a:t>
            </a:r>
            <a:r>
              <a:rPr lang="en-US" dirty="0"/>
              <a:t> includes the </a:t>
            </a:r>
            <a:r>
              <a:rPr lang="en-US" u="sng" dirty="0"/>
              <a:t>server’s public key</a:t>
            </a:r>
            <a:r>
              <a:rPr lang="en-US" dirty="0"/>
              <a:t>. The server also generates a long random number, encrypts it using its private key and sends this to the client. </a:t>
            </a:r>
          </a:p>
          <a:p>
            <a:pPr>
              <a:spcBef>
                <a:spcPts val="600"/>
              </a:spcBef>
            </a:pPr>
            <a:r>
              <a:rPr lang="en-US" dirty="0"/>
              <a:t>The client can then decrypt this using the server’s public key and, in turn, generates its own long random number. It encrypts this number using the </a:t>
            </a:r>
            <a:r>
              <a:rPr lang="en-US" b="1" dirty="0"/>
              <a:t>server’s public key </a:t>
            </a:r>
            <a:r>
              <a:rPr lang="en-US" dirty="0"/>
              <a:t>and sends it to the server, which decrypts the message using its private key. Both client and server then have two long random numbers.</a:t>
            </a:r>
          </a:p>
        </p:txBody>
      </p:sp>
      <p:sp>
        <p:nvSpPr>
          <p:cNvPr id="4" name="Title 3"/>
          <p:cNvSpPr>
            <a:spLocks noGrp="1"/>
          </p:cNvSpPr>
          <p:nvPr>
            <p:ph type="title"/>
          </p:nvPr>
        </p:nvSpPr>
        <p:spPr/>
        <p:txBody>
          <a:bodyPr/>
          <a:lstStyle/>
          <a:p>
            <a:r>
              <a:rPr lang="en-AU" dirty="0"/>
              <a:t>TLS explained</a:t>
            </a:r>
            <a:r>
              <a:rPr lang="en-AU" sz="2000" dirty="0"/>
              <a:t> </a:t>
            </a:r>
            <a:r>
              <a:rPr lang="en-AU" sz="2000" b="0" dirty="0"/>
              <a:t>(1 of 2)</a:t>
            </a:r>
          </a:p>
        </p:txBody>
      </p:sp>
    </p:spTree>
    <p:extLst>
      <p:ext uri="{BB962C8B-B14F-4D97-AF65-F5344CB8AC3E}">
        <p14:creationId xmlns:p14="http://schemas.microsoft.com/office/powerpoint/2010/main" val="402027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The agreed encryption method includes a way of generating an encryption key from these numbers. The client and server independently compute the key that will be used to </a:t>
            </a:r>
            <a:r>
              <a:rPr lang="en-US" b="1" u="sng" dirty="0"/>
              <a:t>encrypt subsequent messages using a </a:t>
            </a:r>
            <a:r>
              <a:rPr lang="en-US" b="1" u="sng" dirty="0">
                <a:highlight>
                  <a:srgbClr val="FFFF00"/>
                </a:highlight>
              </a:rPr>
              <a:t>symmetric</a:t>
            </a:r>
            <a:r>
              <a:rPr lang="en-US" b="1" u="sng" dirty="0"/>
              <a:t> approach. </a:t>
            </a:r>
          </a:p>
          <a:p>
            <a:r>
              <a:rPr lang="en-US" dirty="0"/>
              <a:t>All client-server traffic is encrypted and decrypted using that computed key. There is no need to exchange the key itself.</a:t>
            </a:r>
          </a:p>
        </p:txBody>
      </p:sp>
      <p:sp>
        <p:nvSpPr>
          <p:cNvPr id="4" name="Title 3"/>
          <p:cNvSpPr>
            <a:spLocks noGrp="1"/>
          </p:cNvSpPr>
          <p:nvPr>
            <p:ph type="title"/>
          </p:nvPr>
        </p:nvSpPr>
        <p:spPr/>
        <p:txBody>
          <a:bodyPr/>
          <a:lstStyle/>
          <a:p>
            <a:r>
              <a:rPr lang="en-AU" dirty="0"/>
              <a:t>TLS explained</a:t>
            </a:r>
            <a:r>
              <a:rPr lang="en-AU" sz="2000" dirty="0"/>
              <a:t> </a:t>
            </a:r>
            <a:r>
              <a:rPr lang="en-AU" sz="2000" b="0" dirty="0"/>
              <a:t>(2 of 2)</a:t>
            </a:r>
          </a:p>
        </p:txBody>
      </p:sp>
    </p:spTree>
    <p:extLst>
      <p:ext uri="{BB962C8B-B14F-4D97-AF65-F5344CB8AC3E}">
        <p14:creationId xmlns:p14="http://schemas.microsoft.com/office/powerpoint/2010/main" val="33515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procedures of security management."/>
          <p:cNvGraphicFramePr>
            <a:graphicFrameLocks noGrp="1"/>
          </p:cNvGraphicFramePr>
          <p:nvPr>
            <p:extLst>
              <p:ext uri="{D42A27DB-BD31-4B8C-83A1-F6EECF244321}">
                <p14:modId xmlns:p14="http://schemas.microsoft.com/office/powerpoint/2010/main" val="479160151"/>
              </p:ext>
            </p:extLst>
          </p:nvPr>
        </p:nvGraphicFramePr>
        <p:xfrm>
          <a:off x="266700" y="1524000"/>
          <a:ext cx="8610600" cy="4851400"/>
        </p:xfrm>
        <a:graphic>
          <a:graphicData uri="http://schemas.openxmlformats.org/drawingml/2006/table">
            <a:tbl>
              <a:tblPr firstRow="1" bandRow="1">
                <a:tableStyleId>{3B4B98B0-60AC-42C2-AFA5-B58CD77FA1E5}</a:tableStyleId>
              </a:tblPr>
              <a:tblGrid>
                <a:gridCol w="2133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370840">
                <a:tc>
                  <a:txBody>
                    <a:bodyPr/>
                    <a:lstStyle/>
                    <a:p>
                      <a:r>
                        <a:rPr lang="en-AU" dirty="0"/>
                        <a:t>Procedure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Authentication and authorization</a:t>
                      </a:r>
                    </a:p>
                  </a:txBody>
                  <a:tcPr>
                    <a:lnT w="12700" cap="flat" cmpd="sng" algn="ctr">
                      <a:solidFill>
                        <a:schemeClr val="tx1"/>
                      </a:solidFill>
                      <a:prstDash val="solid"/>
                      <a:round/>
                      <a:headEnd type="none" w="med" len="med"/>
                      <a:tailEnd type="none" w="med" len="med"/>
                    </a:lnT>
                    <a:noFill/>
                  </a:tcPr>
                </a:tc>
                <a:tc>
                  <a:txBody>
                    <a:bodyPr/>
                    <a:lstStyle/>
                    <a:p>
                      <a:r>
                        <a:rPr lang="en-US" dirty="0"/>
                        <a:t>You should have authentication and authorization standards and procedures that ensure that </a:t>
                      </a:r>
                      <a:r>
                        <a:rPr lang="en-US" u="sng" dirty="0"/>
                        <a:t>all users have strong authentication </a:t>
                      </a:r>
                      <a:r>
                        <a:rPr lang="en-US" dirty="0"/>
                        <a:t>and that they have </a:t>
                      </a:r>
                      <a:r>
                        <a:rPr lang="en-US" u="sng" dirty="0"/>
                        <a:t>properly set up access</a:t>
                      </a:r>
                    </a:p>
                    <a:p>
                      <a:r>
                        <a:rPr lang="en-US" u="sng" dirty="0"/>
                        <a:t>permissions.</a:t>
                      </a:r>
                      <a:r>
                        <a:rPr lang="en-US" dirty="0"/>
                        <a:t> This minimizes the risk of </a:t>
                      </a:r>
                      <a:r>
                        <a:rPr lang="en-US" u="sng" dirty="0"/>
                        <a:t>unauthorized</a:t>
                      </a:r>
                      <a:r>
                        <a:rPr lang="en-US" dirty="0"/>
                        <a:t> users accessing system resources.</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System infrastructure management</a:t>
                      </a:r>
                    </a:p>
                  </a:txBody>
                  <a:tcPr/>
                </a:tc>
                <a:tc>
                  <a:txBody>
                    <a:bodyPr/>
                    <a:lstStyle/>
                    <a:p>
                      <a:r>
                        <a:rPr lang="en-US" dirty="0"/>
                        <a:t>Infrastructure software should be properly configured, and </a:t>
                      </a:r>
                      <a:r>
                        <a:rPr lang="en-US" u="sng" dirty="0"/>
                        <a:t>security updates that patch vulnerabilities </a:t>
                      </a:r>
                      <a:r>
                        <a:rPr lang="en-US" dirty="0"/>
                        <a:t>should be applied as soon as they become available.</a:t>
                      </a:r>
                      <a:endParaRPr lang="en-AU" dirty="0"/>
                    </a:p>
                  </a:txBody>
                  <a:tcPr/>
                </a:tc>
                <a:extLst>
                  <a:ext uri="{0D108BD9-81ED-4DB2-BD59-A6C34878D82A}">
                    <a16:rowId xmlns:a16="http://schemas.microsoft.com/office/drawing/2014/main" val="10002"/>
                  </a:ext>
                </a:extLst>
              </a:tr>
              <a:tr h="370840">
                <a:tc>
                  <a:txBody>
                    <a:bodyPr/>
                    <a:lstStyle/>
                    <a:p>
                      <a:r>
                        <a:rPr lang="en-AU" dirty="0"/>
                        <a:t>Attack monitoring</a:t>
                      </a:r>
                    </a:p>
                  </a:txBody>
                  <a:tcPr>
                    <a:noFill/>
                  </a:tcPr>
                </a:tc>
                <a:tc>
                  <a:txBody>
                    <a:bodyPr/>
                    <a:lstStyle/>
                    <a:p>
                      <a:r>
                        <a:rPr lang="en-US" u="sng" dirty="0"/>
                        <a:t>The system should be regularly checked for possible unauthorized access</a:t>
                      </a:r>
                      <a:r>
                        <a:rPr lang="en-US" dirty="0"/>
                        <a:t>. If attacks are detected, it may be possible to put resistance strategies in place that minimize the effects of the attack.</a:t>
                      </a:r>
                      <a:endParaRPr lang="en-AU" dirty="0"/>
                    </a:p>
                  </a:txBody>
                  <a:tcPr>
                    <a:noFill/>
                  </a:tcPr>
                </a:tc>
                <a:extLst>
                  <a:ext uri="{0D108BD9-81ED-4DB2-BD59-A6C34878D82A}">
                    <a16:rowId xmlns:a16="http://schemas.microsoft.com/office/drawing/2014/main" val="10003"/>
                  </a:ext>
                </a:extLst>
              </a:tr>
              <a:tr h="370840">
                <a:tc>
                  <a:txBody>
                    <a:bodyPr/>
                    <a:lstStyle/>
                    <a:p>
                      <a:r>
                        <a:rPr lang="en-AU" sz="1800" b="0" i="0" u="none" strike="noStrike" baseline="0" dirty="0">
                          <a:latin typeface="VerdanaPro-Regular"/>
                        </a:rPr>
                        <a:t>Backup</a:t>
                      </a:r>
                      <a:endParaRPr lang="en-AU" dirty="0"/>
                    </a:p>
                  </a:txBody>
                  <a:tcPr>
                    <a:lnB w="12700" cap="flat" cmpd="sng" algn="ctr">
                      <a:solidFill>
                        <a:schemeClr val="tx1"/>
                      </a:solidFill>
                      <a:prstDash val="solid"/>
                      <a:round/>
                      <a:headEnd type="none" w="med" len="med"/>
                      <a:tailEnd type="none" w="med" len="med"/>
                    </a:lnB>
                  </a:tcPr>
                </a:tc>
                <a:tc>
                  <a:txBody>
                    <a:bodyPr/>
                    <a:lstStyle/>
                    <a:p>
                      <a:r>
                        <a:rPr lang="en-US" dirty="0"/>
                        <a:t>Backup policies should be implemented to ensure that you </a:t>
                      </a:r>
                      <a:r>
                        <a:rPr lang="en-US" u="sng" dirty="0"/>
                        <a:t>keep undamaged copies of program </a:t>
                      </a:r>
                      <a:r>
                        <a:rPr lang="en-US" dirty="0"/>
                        <a:t>and data files. These can then be restored after an attack.</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AU" dirty="0"/>
              <a:t>Table 7.1 Security management</a:t>
            </a:r>
          </a:p>
        </p:txBody>
      </p:sp>
    </p:spTree>
    <p:extLst>
      <p:ext uri="{BB962C8B-B14F-4D97-AF65-F5344CB8AC3E}">
        <p14:creationId xmlns:p14="http://schemas.microsoft.com/office/powerpoint/2010/main" val="1760398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4714" y="1295400"/>
            <a:ext cx="8229600" cy="4724400"/>
          </a:xfrm>
        </p:spPr>
        <p:txBody>
          <a:bodyPr/>
          <a:lstStyle/>
          <a:p>
            <a:pPr>
              <a:spcBef>
                <a:spcPts val="600"/>
              </a:spcBef>
            </a:pPr>
            <a:r>
              <a:rPr lang="en-US" sz="2100" dirty="0"/>
              <a:t>As a product provider you inevitably store information about your users and, for cloud-based products, user data. </a:t>
            </a:r>
          </a:p>
          <a:p>
            <a:pPr>
              <a:spcBef>
                <a:spcPts val="600"/>
              </a:spcBef>
            </a:pPr>
            <a:r>
              <a:rPr lang="en-US" sz="2100" dirty="0"/>
              <a:t>Encryption can be used to reduce the </a:t>
            </a:r>
            <a:r>
              <a:rPr lang="en-US" sz="2100" u="sng" dirty="0"/>
              <a:t>damage that may occur from data theft.</a:t>
            </a:r>
            <a:r>
              <a:rPr lang="en-US" sz="2100" dirty="0"/>
              <a:t> If information is encrypted, it is impossible, or very expensive, for thieves to access and use the unencrypted data.</a:t>
            </a:r>
          </a:p>
          <a:p>
            <a:pPr lvl="1"/>
            <a:r>
              <a:rPr lang="en-US" sz="1700" b="1" dirty="0"/>
              <a:t>Data in transit</a:t>
            </a:r>
            <a:r>
              <a:rPr lang="en-US" sz="1700" dirty="0"/>
              <a:t>.  </a:t>
            </a:r>
            <a:br>
              <a:rPr lang="en-US" sz="1700" dirty="0"/>
            </a:br>
            <a:r>
              <a:rPr lang="en-US" sz="1700" dirty="0"/>
              <a:t>When transferring the data over the Internet, </a:t>
            </a:r>
            <a:r>
              <a:rPr lang="en-US" sz="1700" b="1" dirty="0"/>
              <a:t>you should always use the https</a:t>
            </a:r>
            <a:r>
              <a:rPr lang="en-US" sz="1700" dirty="0"/>
              <a:t> rather than the http protocol to ensure encryption.</a:t>
            </a:r>
          </a:p>
          <a:p>
            <a:pPr lvl="1"/>
            <a:r>
              <a:rPr lang="en-US" sz="1700" b="1" dirty="0"/>
              <a:t>Data at rest. </a:t>
            </a:r>
            <a:br>
              <a:rPr lang="en-US" sz="1700" dirty="0"/>
            </a:br>
            <a:r>
              <a:rPr lang="en-US" sz="1700" dirty="0"/>
              <a:t>If data is not being used, then the files where the data is stored should be encrypted so that theft of these files will not lead to disclosure of confidential information. </a:t>
            </a:r>
          </a:p>
          <a:p>
            <a:pPr lvl="1"/>
            <a:r>
              <a:rPr lang="en-US" sz="1700" b="1" dirty="0"/>
              <a:t>Data in use</a:t>
            </a:r>
            <a:br>
              <a:rPr lang="en-US" sz="1700" dirty="0"/>
            </a:br>
            <a:r>
              <a:rPr lang="en-US" sz="1700" u="sng" dirty="0"/>
              <a:t>The data is being actively processed</a:t>
            </a:r>
            <a:r>
              <a:rPr lang="en-US" sz="1700" dirty="0"/>
              <a:t>. Encrypting and decrypting the data slows down the system response time. Implementing a general search mechanism with encrypted data is impossible,</a:t>
            </a:r>
          </a:p>
          <a:p>
            <a:endParaRPr lang="en-AU" sz="2100" dirty="0"/>
          </a:p>
        </p:txBody>
      </p:sp>
      <p:sp>
        <p:nvSpPr>
          <p:cNvPr id="4" name="Title 3"/>
          <p:cNvSpPr>
            <a:spLocks noGrp="1"/>
          </p:cNvSpPr>
          <p:nvPr>
            <p:ph type="title"/>
          </p:nvPr>
        </p:nvSpPr>
        <p:spPr>
          <a:xfrm>
            <a:off x="457200" y="143774"/>
            <a:ext cx="8229600" cy="779252"/>
          </a:xfrm>
        </p:spPr>
        <p:txBody>
          <a:bodyPr/>
          <a:lstStyle/>
          <a:p>
            <a:r>
              <a:rPr lang="en-AU" dirty="0"/>
              <a:t>Data encryption</a:t>
            </a:r>
          </a:p>
        </p:txBody>
      </p:sp>
    </p:spTree>
    <p:extLst>
      <p:ext uri="{BB962C8B-B14F-4D97-AF65-F5344CB8AC3E}">
        <p14:creationId xmlns:p14="http://schemas.microsoft.com/office/powerpoint/2010/main" val="28243306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sz="1400" dirty="0"/>
              <a:t>Encryption levels</a:t>
            </a:r>
          </a:p>
        </p:txBody>
      </p:sp>
      <p:pic>
        <p:nvPicPr>
          <p:cNvPr id="6" name="Picture 5" descr="The four encryption levels are as follows.&#10;• Application. The application decides what data should be encrypted and decrypts that data immediately before they are used.&#10;• Database. The D B M S may encrypt the entire database when it is closed, with the database decrypted when it is reopened. Alternatively, individual tables or columns may be encrypted/decrypted.&#10;• Files. The operating system encrypts individual files when they are closed and decrypts them when they are reopened.&#10;• Media. The operating system encrypts disks when they are unmounted and decrypts these disks when they are remounted.&#10;">
            <a:extLst>
              <a:ext uri="{FF2B5EF4-FFF2-40B4-BE49-F238E27FC236}">
                <a16:creationId xmlns:a16="http://schemas.microsoft.com/office/drawing/2014/main" id="{813E62B2-9F2A-7249-942A-2ABC92094651}"/>
              </a:ext>
            </a:extLst>
          </p:cNvPr>
          <p:cNvPicPr>
            <a:picLocks noChangeAspect="1"/>
          </p:cNvPicPr>
          <p:nvPr/>
        </p:nvPicPr>
        <p:blipFill rotWithShape="1">
          <a:blip r:embed="rId2">
            <a:extLst>
              <a:ext uri="{28A0092B-C50C-407E-A947-70E740481C1C}">
                <a14:useLocalDpi xmlns:a14="http://schemas.microsoft.com/office/drawing/2010/main" val="0"/>
              </a:ext>
            </a:extLst>
          </a:blip>
          <a:srcRect l="17145" t="11493" r="19078" b="58762"/>
          <a:stretch/>
        </p:blipFill>
        <p:spPr>
          <a:xfrm>
            <a:off x="1600200" y="1143000"/>
            <a:ext cx="6062987" cy="4038600"/>
          </a:xfrm>
          <a:prstGeom prst="rect">
            <a:avLst/>
          </a:prstGeom>
        </p:spPr>
      </p:pic>
      <p:sp>
        <p:nvSpPr>
          <p:cNvPr id="4" name="Title 3"/>
          <p:cNvSpPr>
            <a:spLocks noGrp="1"/>
          </p:cNvSpPr>
          <p:nvPr>
            <p:ph type="title"/>
          </p:nvPr>
        </p:nvSpPr>
        <p:spPr/>
        <p:txBody>
          <a:bodyPr/>
          <a:lstStyle/>
          <a:p>
            <a:r>
              <a:rPr lang="en-AU" dirty="0"/>
              <a:t>Figure 7.14</a:t>
            </a:r>
          </a:p>
        </p:txBody>
      </p:sp>
    </p:spTree>
    <p:extLst>
      <p:ext uri="{BB962C8B-B14F-4D97-AF65-F5344CB8AC3E}">
        <p14:creationId xmlns:p14="http://schemas.microsoft.com/office/powerpoint/2010/main" val="1179714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Key management is the process of ensuring that encryption keys are securely generated, stored and accessed by authorized users</a:t>
            </a:r>
            <a:r>
              <a:rPr lang="en-US" dirty="0"/>
              <a:t>. </a:t>
            </a:r>
          </a:p>
          <a:p>
            <a:r>
              <a:rPr lang="en-US" dirty="0"/>
              <a:t>Businesses may have to manage tens of thousands of encryption keys so it is </a:t>
            </a:r>
            <a:r>
              <a:rPr lang="en-US" u="sng" dirty="0"/>
              <a:t>impractical to do key management manually </a:t>
            </a:r>
            <a:r>
              <a:rPr lang="en-US" dirty="0"/>
              <a:t>and you need to use some kind of </a:t>
            </a:r>
            <a:r>
              <a:rPr lang="en-US" b="1" dirty="0"/>
              <a:t>automated key management system (KMS).</a:t>
            </a:r>
          </a:p>
        </p:txBody>
      </p:sp>
      <p:sp>
        <p:nvSpPr>
          <p:cNvPr id="4" name="Title 3"/>
          <p:cNvSpPr>
            <a:spLocks noGrp="1"/>
          </p:cNvSpPr>
          <p:nvPr>
            <p:ph type="title"/>
          </p:nvPr>
        </p:nvSpPr>
        <p:spPr/>
        <p:txBody>
          <a:bodyPr/>
          <a:lstStyle/>
          <a:p>
            <a:r>
              <a:rPr lang="en-AU" dirty="0"/>
              <a:t>Key management</a:t>
            </a:r>
            <a:r>
              <a:rPr lang="en-AU" sz="2000" dirty="0"/>
              <a:t> </a:t>
            </a:r>
            <a:r>
              <a:rPr lang="en-AU" sz="2000" b="0" dirty="0"/>
              <a:t>(1 of 2)</a:t>
            </a:r>
          </a:p>
        </p:txBody>
      </p:sp>
    </p:spTree>
    <p:extLst>
      <p:ext uri="{BB962C8B-B14F-4D97-AF65-F5344CB8AC3E}">
        <p14:creationId xmlns:p14="http://schemas.microsoft.com/office/powerpoint/2010/main" val="1727690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600200"/>
            <a:ext cx="8686800" cy="4525963"/>
          </a:xfrm>
        </p:spPr>
        <p:txBody>
          <a:bodyPr/>
          <a:lstStyle/>
          <a:p>
            <a:r>
              <a:rPr lang="en-US" b="1" dirty="0"/>
              <a:t>Key management is important </a:t>
            </a:r>
            <a:r>
              <a:rPr lang="en-US" dirty="0"/>
              <a:t>because, if you get it wrong, unauthorized users may be able to access your keys and so decrypt supposedly private data. Even worse, if you lose encryption keys, then your encrypted data may be permanently inaccessible. </a:t>
            </a:r>
          </a:p>
          <a:p>
            <a:r>
              <a:rPr lang="en-US" b="1" dirty="0"/>
              <a:t>A key management system (KMS) is a specialized database that is designed to securely store and manage encryption keys</a:t>
            </a:r>
            <a:r>
              <a:rPr lang="en-US" dirty="0"/>
              <a:t>, digital certificates and other confidential information. </a:t>
            </a:r>
          </a:p>
        </p:txBody>
      </p:sp>
      <p:sp>
        <p:nvSpPr>
          <p:cNvPr id="4" name="Title 3"/>
          <p:cNvSpPr>
            <a:spLocks noGrp="1"/>
          </p:cNvSpPr>
          <p:nvPr>
            <p:ph type="title"/>
          </p:nvPr>
        </p:nvSpPr>
        <p:spPr/>
        <p:txBody>
          <a:bodyPr/>
          <a:lstStyle/>
          <a:p>
            <a:r>
              <a:rPr lang="en-AU" dirty="0"/>
              <a:t>Key management</a:t>
            </a:r>
            <a:r>
              <a:rPr lang="en-AU" sz="2000" dirty="0"/>
              <a:t> </a:t>
            </a:r>
            <a:r>
              <a:rPr lang="en-AU" sz="2000" b="0" dirty="0"/>
              <a:t>(2 of 2)</a:t>
            </a:r>
          </a:p>
        </p:txBody>
      </p:sp>
    </p:spTree>
    <p:extLst>
      <p:ext uri="{BB962C8B-B14F-4D97-AF65-F5344CB8AC3E}">
        <p14:creationId xmlns:p14="http://schemas.microsoft.com/office/powerpoint/2010/main" val="1343940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sz="1400" dirty="0"/>
              <a:t>Using a KMS for encryption management</a:t>
            </a:r>
            <a:endParaRPr lang="en-AU" sz="1400" dirty="0"/>
          </a:p>
        </p:txBody>
      </p:sp>
      <p:pic>
        <p:nvPicPr>
          <p:cNvPr id="6" name="Picture 5" descr="The process is as follows.&#10;• A two way interaction is seen between application and A P I key management system. The interaction is done by calls.&#10;• A two-way interaction is seen between application and unencrypted data. Unencrypted data has a two-way interaction with encryption engine.&#10;• The key management system of A P I gives the keys to the encryption engine.&#10;• The key management system of A P I has a two-way interaction with key store.&#10;• The encryption engine has a two-way interaction with stored encrypted data.&#10;">
            <a:extLst>
              <a:ext uri="{FF2B5EF4-FFF2-40B4-BE49-F238E27FC236}">
                <a16:creationId xmlns:a16="http://schemas.microsoft.com/office/drawing/2014/main" id="{634B7003-E52C-3B41-BA4F-5F9CCCF87979}"/>
              </a:ext>
            </a:extLst>
          </p:cNvPr>
          <p:cNvPicPr>
            <a:picLocks noChangeAspect="1"/>
          </p:cNvPicPr>
          <p:nvPr/>
        </p:nvPicPr>
        <p:blipFill rotWithShape="1">
          <a:blip r:embed="rId2">
            <a:extLst>
              <a:ext uri="{28A0092B-C50C-407E-A947-70E740481C1C}">
                <a14:useLocalDpi xmlns:a14="http://schemas.microsoft.com/office/drawing/2010/main" val="0"/>
              </a:ext>
            </a:extLst>
          </a:blip>
          <a:srcRect l="6362" t="12043" r="21986" b="49067"/>
          <a:stretch/>
        </p:blipFill>
        <p:spPr>
          <a:xfrm>
            <a:off x="2090246" y="1281332"/>
            <a:ext cx="5545986" cy="4086828"/>
          </a:xfrm>
          <a:prstGeom prst="rect">
            <a:avLst/>
          </a:prstGeom>
        </p:spPr>
      </p:pic>
      <p:sp>
        <p:nvSpPr>
          <p:cNvPr id="4" name="Title 3"/>
          <p:cNvSpPr>
            <a:spLocks noGrp="1"/>
          </p:cNvSpPr>
          <p:nvPr>
            <p:ph type="title"/>
          </p:nvPr>
        </p:nvSpPr>
        <p:spPr/>
        <p:txBody>
          <a:bodyPr/>
          <a:lstStyle/>
          <a:p>
            <a:r>
              <a:rPr lang="en-US" dirty="0"/>
              <a:t>Figure 7.15</a:t>
            </a:r>
            <a:endParaRPr lang="en-AU" dirty="0"/>
          </a:p>
        </p:txBody>
      </p:sp>
    </p:spTree>
    <p:extLst>
      <p:ext uri="{BB962C8B-B14F-4D97-AF65-F5344CB8AC3E}">
        <p14:creationId xmlns:p14="http://schemas.microsoft.com/office/powerpoint/2010/main" val="296577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Business may be required by accounting and other regulations to keep copies of all of their data for several years. </a:t>
            </a:r>
          </a:p>
          <a:p>
            <a:pPr lvl="1"/>
            <a:r>
              <a:rPr lang="en-US" dirty="0"/>
              <a:t>For example, in the UK, tax and company data has to be maintained for at least six years, with a longer retention period for some types of data. Data protection regulations may require that this data be stored securely, so the data should be encrypted. </a:t>
            </a:r>
          </a:p>
        </p:txBody>
      </p:sp>
      <p:sp>
        <p:nvSpPr>
          <p:cNvPr id="4" name="Title 3"/>
          <p:cNvSpPr>
            <a:spLocks noGrp="1"/>
          </p:cNvSpPr>
          <p:nvPr>
            <p:ph type="title"/>
          </p:nvPr>
        </p:nvSpPr>
        <p:spPr/>
        <p:txBody>
          <a:bodyPr/>
          <a:lstStyle/>
          <a:p>
            <a:r>
              <a:rPr lang="en-AU" dirty="0"/>
              <a:t>Long-term key storage</a:t>
            </a:r>
            <a:r>
              <a:rPr lang="en-AU" sz="2000" dirty="0"/>
              <a:t> </a:t>
            </a:r>
            <a:r>
              <a:rPr lang="en-AU" sz="2000" b="0" dirty="0"/>
              <a:t>(1 of 2)</a:t>
            </a:r>
          </a:p>
        </p:txBody>
      </p:sp>
    </p:spTree>
    <p:extLst>
      <p:ext uri="{BB962C8B-B14F-4D97-AF65-F5344CB8AC3E}">
        <p14:creationId xmlns:p14="http://schemas.microsoft.com/office/powerpoint/2010/main" val="2272069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To reduce the risks of a security breach, encryption keys should be changed regularly. This means that archival data may be encrypted with a different key from the current data in your system. </a:t>
            </a:r>
          </a:p>
          <a:p>
            <a:r>
              <a:rPr lang="en-US" dirty="0"/>
              <a:t>Therefore, key management systems must maintain multiple, timestamped versions of keys so that system </a:t>
            </a:r>
            <a:r>
              <a:rPr lang="en-US" u="sng" dirty="0"/>
              <a:t>backups and archives can be decrypted if required. </a:t>
            </a:r>
          </a:p>
        </p:txBody>
      </p:sp>
      <p:sp>
        <p:nvSpPr>
          <p:cNvPr id="4" name="Title 3"/>
          <p:cNvSpPr>
            <a:spLocks noGrp="1"/>
          </p:cNvSpPr>
          <p:nvPr>
            <p:ph type="title"/>
          </p:nvPr>
        </p:nvSpPr>
        <p:spPr/>
        <p:txBody>
          <a:bodyPr/>
          <a:lstStyle/>
          <a:p>
            <a:r>
              <a:rPr lang="en-AU" dirty="0"/>
              <a:t>Long-term key storage</a:t>
            </a:r>
            <a:r>
              <a:rPr lang="en-AU" sz="2000" dirty="0"/>
              <a:t> </a:t>
            </a:r>
            <a:r>
              <a:rPr lang="en-AU" sz="2000" b="0" dirty="0"/>
              <a:t>(2 of 2)</a:t>
            </a:r>
          </a:p>
        </p:txBody>
      </p:sp>
    </p:spTree>
    <p:extLst>
      <p:ext uri="{BB962C8B-B14F-4D97-AF65-F5344CB8AC3E}">
        <p14:creationId xmlns:p14="http://schemas.microsoft.com/office/powerpoint/2010/main" val="997465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Privacy is a social concept that relates to the collection, dissemination and appropriate use of personal information held by a third-party such as a company or a hospital. </a:t>
            </a:r>
          </a:p>
          <a:p>
            <a:r>
              <a:rPr lang="en-US" dirty="0"/>
              <a:t>The importance of privacy has changed over time and individuals have their own views on </a:t>
            </a:r>
            <a:r>
              <a:rPr lang="en-US" u="sng" dirty="0"/>
              <a:t>what degree of privacy</a:t>
            </a:r>
            <a:r>
              <a:rPr lang="en-US" dirty="0"/>
              <a:t> is important. </a:t>
            </a:r>
          </a:p>
        </p:txBody>
      </p:sp>
      <p:sp>
        <p:nvSpPr>
          <p:cNvPr id="4" name="Title 3"/>
          <p:cNvSpPr>
            <a:spLocks noGrp="1"/>
          </p:cNvSpPr>
          <p:nvPr>
            <p:ph type="title"/>
          </p:nvPr>
        </p:nvSpPr>
        <p:spPr/>
        <p:txBody>
          <a:bodyPr/>
          <a:lstStyle/>
          <a:p>
            <a:r>
              <a:rPr lang="en-AU" dirty="0"/>
              <a:t>Privacy</a:t>
            </a:r>
            <a:r>
              <a:rPr lang="en-AU" sz="2000" dirty="0"/>
              <a:t> </a:t>
            </a:r>
            <a:r>
              <a:rPr lang="en-AU" sz="2000" b="0" dirty="0"/>
              <a:t>(1 of 2)</a:t>
            </a:r>
          </a:p>
        </p:txBody>
      </p:sp>
    </p:spTree>
    <p:extLst>
      <p:ext uri="{BB962C8B-B14F-4D97-AF65-F5344CB8AC3E}">
        <p14:creationId xmlns:p14="http://schemas.microsoft.com/office/powerpoint/2010/main" val="2673641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Culture and age </a:t>
            </a:r>
            <a:r>
              <a:rPr lang="en-US" dirty="0"/>
              <a:t>also affect peoples’ views on what privacy means.</a:t>
            </a:r>
          </a:p>
          <a:p>
            <a:pPr lvl="1"/>
            <a:r>
              <a:rPr lang="en-US" dirty="0"/>
              <a:t>Younger people were early adopters of the first social networks and many of them seem to be less inhibited about sharing personal information on these platforms than older people.</a:t>
            </a:r>
          </a:p>
          <a:p>
            <a:pPr lvl="1"/>
            <a:r>
              <a:rPr lang="en-US" dirty="0"/>
              <a:t>In some countries, the level of income earned by an individual is seen as a private matter;  in others, all tax returns are openly published. </a:t>
            </a:r>
          </a:p>
        </p:txBody>
      </p:sp>
      <p:sp>
        <p:nvSpPr>
          <p:cNvPr id="4" name="Title 3"/>
          <p:cNvSpPr>
            <a:spLocks noGrp="1"/>
          </p:cNvSpPr>
          <p:nvPr>
            <p:ph type="title"/>
          </p:nvPr>
        </p:nvSpPr>
        <p:spPr/>
        <p:txBody>
          <a:bodyPr/>
          <a:lstStyle/>
          <a:p>
            <a:r>
              <a:rPr lang="en-AU" dirty="0"/>
              <a:t>Privacy</a:t>
            </a:r>
            <a:r>
              <a:rPr lang="en-AU" sz="2000" dirty="0"/>
              <a:t> </a:t>
            </a:r>
            <a:r>
              <a:rPr lang="en-AU" sz="2000" b="0" dirty="0"/>
              <a:t>(2 of 2)</a:t>
            </a:r>
          </a:p>
        </p:txBody>
      </p:sp>
    </p:spTree>
    <p:extLst>
      <p:ext uri="{BB962C8B-B14F-4D97-AF65-F5344CB8AC3E}">
        <p14:creationId xmlns:p14="http://schemas.microsoft.com/office/powerpoint/2010/main" val="963872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If you are offering a product directly to consumers and you fail to conform to privacy regulations, then you may be subject to legal action by product buyers or by a data regulator. </a:t>
            </a:r>
          </a:p>
          <a:p>
            <a:r>
              <a:rPr lang="en-US" dirty="0"/>
              <a:t>If your conformance is weaker than the protection offered by data protection regulations in some countries, you won’t be able to sell your product in these countries.</a:t>
            </a:r>
          </a:p>
        </p:txBody>
      </p:sp>
      <p:sp>
        <p:nvSpPr>
          <p:cNvPr id="4" name="Title 3"/>
          <p:cNvSpPr>
            <a:spLocks noGrp="1"/>
          </p:cNvSpPr>
          <p:nvPr>
            <p:ph type="title"/>
          </p:nvPr>
        </p:nvSpPr>
        <p:spPr/>
        <p:txBody>
          <a:bodyPr/>
          <a:lstStyle/>
          <a:p>
            <a:r>
              <a:rPr lang="en-AU" dirty="0"/>
              <a:t>Business reasons for privacy</a:t>
            </a:r>
            <a:r>
              <a:rPr lang="en-AU" sz="2000" dirty="0"/>
              <a:t> </a:t>
            </a:r>
            <a:r>
              <a:rPr lang="en-AU" sz="2000" b="0" dirty="0"/>
              <a:t>(1 of 2)</a:t>
            </a:r>
          </a:p>
        </p:txBody>
      </p:sp>
    </p:spTree>
    <p:extLst>
      <p:ext uri="{BB962C8B-B14F-4D97-AF65-F5344CB8AC3E}">
        <p14:creationId xmlns:p14="http://schemas.microsoft.com/office/powerpoint/2010/main" val="144456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u="sng" dirty="0"/>
              <a:t>Operational security focuses on helping users to maintain security</a:t>
            </a:r>
            <a:r>
              <a:rPr lang="en-US" dirty="0"/>
              <a:t>.</a:t>
            </a:r>
          </a:p>
          <a:p>
            <a:r>
              <a:rPr lang="en-US" dirty="0"/>
              <a:t> User attacks try to </a:t>
            </a:r>
            <a:r>
              <a:rPr lang="en-US" u="sng" dirty="0"/>
              <a:t>trick users </a:t>
            </a:r>
            <a:r>
              <a:rPr lang="en-US" dirty="0"/>
              <a:t>into </a:t>
            </a:r>
            <a:r>
              <a:rPr lang="en-US" u="sng" dirty="0"/>
              <a:t>disclosing their credentials </a:t>
            </a:r>
            <a:r>
              <a:rPr lang="en-US" dirty="0"/>
              <a:t>or </a:t>
            </a:r>
            <a:r>
              <a:rPr lang="en-US" u="sng" dirty="0"/>
              <a:t>accessing a website that includes malware</a:t>
            </a:r>
            <a:r>
              <a:rPr lang="en-US" dirty="0"/>
              <a:t> such as a key-logging system. </a:t>
            </a:r>
          </a:p>
        </p:txBody>
      </p:sp>
      <p:sp>
        <p:nvSpPr>
          <p:cNvPr id="4" name="Title 3"/>
          <p:cNvSpPr>
            <a:spLocks noGrp="1"/>
          </p:cNvSpPr>
          <p:nvPr>
            <p:ph type="title"/>
          </p:nvPr>
        </p:nvSpPr>
        <p:spPr/>
        <p:txBody>
          <a:bodyPr/>
          <a:lstStyle/>
          <a:p>
            <a:r>
              <a:rPr lang="en-AU" dirty="0"/>
              <a:t>Operational security</a:t>
            </a:r>
            <a:r>
              <a:rPr lang="en-AU" sz="2000" dirty="0"/>
              <a:t> </a:t>
            </a:r>
            <a:r>
              <a:rPr lang="en-AU" sz="2000" b="0" dirty="0"/>
              <a:t>(1 of 2)</a:t>
            </a:r>
          </a:p>
        </p:txBody>
      </p:sp>
    </p:spTree>
    <p:extLst>
      <p:ext uri="{BB962C8B-B14F-4D97-AF65-F5344CB8AC3E}">
        <p14:creationId xmlns:p14="http://schemas.microsoft.com/office/powerpoint/2010/main" val="747521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If your product is a business product, business customers require privacy safeguards so that they are not put at risk of privacy violations and legal action by users.</a:t>
            </a:r>
          </a:p>
          <a:p>
            <a:r>
              <a:rPr lang="en-US" dirty="0"/>
              <a:t>If personal information is leaked or misused, even if this is not seen as a violation of privacy regulations, this can lead to serious </a:t>
            </a:r>
            <a:r>
              <a:rPr lang="en-US" b="1" u="sng" dirty="0"/>
              <a:t>reputational damage.</a:t>
            </a:r>
            <a:r>
              <a:rPr lang="en-US" dirty="0"/>
              <a:t> </a:t>
            </a:r>
            <a:r>
              <a:rPr lang="en-US" u="sng" dirty="0"/>
              <a:t>Customers may stop using your product because of this</a:t>
            </a:r>
          </a:p>
        </p:txBody>
      </p:sp>
      <p:sp>
        <p:nvSpPr>
          <p:cNvPr id="4" name="Title 3"/>
          <p:cNvSpPr>
            <a:spLocks noGrp="1"/>
          </p:cNvSpPr>
          <p:nvPr>
            <p:ph type="title"/>
          </p:nvPr>
        </p:nvSpPr>
        <p:spPr/>
        <p:txBody>
          <a:bodyPr/>
          <a:lstStyle/>
          <a:p>
            <a:r>
              <a:rPr lang="en-AU" dirty="0"/>
              <a:t>Business reasons for privacy</a:t>
            </a:r>
            <a:r>
              <a:rPr lang="en-AU" sz="2000" dirty="0"/>
              <a:t> </a:t>
            </a:r>
            <a:r>
              <a:rPr lang="en-AU" sz="2000" b="0" dirty="0"/>
              <a:t>(2 of 2)</a:t>
            </a:r>
          </a:p>
        </p:txBody>
      </p:sp>
    </p:spTree>
    <p:extLst>
      <p:ext uri="{BB962C8B-B14F-4D97-AF65-F5344CB8AC3E}">
        <p14:creationId xmlns:p14="http://schemas.microsoft.com/office/powerpoint/2010/main" val="787096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sz="2600" u="sng" dirty="0"/>
              <a:t>In many countries, the right to individual privacy is protected by data protection laws. </a:t>
            </a:r>
          </a:p>
          <a:p>
            <a:r>
              <a:rPr lang="en-US" sz="2600" dirty="0"/>
              <a:t>These laws limit the collection, dissemination and use of personal data to the purposes for which it was collected. </a:t>
            </a:r>
          </a:p>
          <a:p>
            <a:pPr lvl="1"/>
            <a:r>
              <a:rPr lang="en-US" sz="2200" dirty="0"/>
              <a:t>For example, a travel insurance company may collect health information so that they can assess their level of risk. This is legal and permissible. </a:t>
            </a:r>
          </a:p>
          <a:p>
            <a:pPr lvl="1"/>
            <a:r>
              <a:rPr lang="en-US" sz="2200" dirty="0"/>
              <a:t>However, it would not be legal for those companies to use this information to target online advertising of health products, unless their users had given specific permission for this.</a:t>
            </a:r>
          </a:p>
        </p:txBody>
      </p:sp>
      <p:sp>
        <p:nvSpPr>
          <p:cNvPr id="4" name="Title 3"/>
          <p:cNvSpPr>
            <a:spLocks noGrp="1"/>
          </p:cNvSpPr>
          <p:nvPr>
            <p:ph type="title"/>
          </p:nvPr>
        </p:nvSpPr>
        <p:spPr/>
        <p:txBody>
          <a:bodyPr/>
          <a:lstStyle/>
          <a:p>
            <a:r>
              <a:rPr lang="en-AU" dirty="0"/>
              <a:t>Data protection laws</a:t>
            </a:r>
          </a:p>
        </p:txBody>
      </p:sp>
    </p:spTree>
    <p:extLst>
      <p:ext uri="{BB962C8B-B14F-4D97-AF65-F5344CB8AC3E}">
        <p14:creationId xmlns:p14="http://schemas.microsoft.com/office/powerpoint/2010/main" val="1058625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AU" sz="1400" dirty="0"/>
              <a:t>Data protection laws</a:t>
            </a:r>
          </a:p>
        </p:txBody>
      </p:sp>
      <p:pic>
        <p:nvPicPr>
          <p:cNvPr id="8" name="Picture 7" descr="The two laws are as follows.&#10;• Responsibilities of the data controller include data storage, data use, security, and subject access.&#10;• Rights of the data subject include data access, error correction, data deletion, and consent.&#10;">
            <a:extLst>
              <a:ext uri="{FF2B5EF4-FFF2-40B4-BE49-F238E27FC236}">
                <a16:creationId xmlns:a16="http://schemas.microsoft.com/office/drawing/2014/main" id="{EF39DEBB-B1EF-9E48-AED8-8EA720E5DB35}"/>
              </a:ext>
            </a:extLst>
          </p:cNvPr>
          <p:cNvPicPr>
            <a:picLocks noChangeAspect="1"/>
          </p:cNvPicPr>
          <p:nvPr/>
        </p:nvPicPr>
        <p:blipFill rotWithShape="1">
          <a:blip r:embed="rId2">
            <a:extLst>
              <a:ext uri="{28A0092B-C50C-407E-A947-70E740481C1C}">
                <a14:useLocalDpi xmlns:a14="http://schemas.microsoft.com/office/drawing/2010/main" val="0"/>
              </a:ext>
            </a:extLst>
          </a:blip>
          <a:srcRect l="8145" t="11628" r="5932" b="67347"/>
          <a:stretch/>
        </p:blipFill>
        <p:spPr>
          <a:xfrm>
            <a:off x="320270" y="1676400"/>
            <a:ext cx="8503460" cy="2971800"/>
          </a:xfrm>
          <a:prstGeom prst="rect">
            <a:avLst/>
          </a:prstGeom>
        </p:spPr>
      </p:pic>
      <p:sp>
        <p:nvSpPr>
          <p:cNvPr id="6" name="Title 5"/>
          <p:cNvSpPr>
            <a:spLocks noGrp="1"/>
          </p:cNvSpPr>
          <p:nvPr>
            <p:ph type="title"/>
          </p:nvPr>
        </p:nvSpPr>
        <p:spPr/>
        <p:txBody>
          <a:bodyPr/>
          <a:lstStyle/>
          <a:p>
            <a:r>
              <a:rPr lang="en-US" dirty="0"/>
              <a:t>Figure 7.16</a:t>
            </a:r>
            <a:endParaRPr lang="en-AU" dirty="0"/>
          </a:p>
        </p:txBody>
      </p:sp>
    </p:spTree>
    <p:extLst>
      <p:ext uri="{BB962C8B-B14F-4D97-AF65-F5344CB8AC3E}">
        <p14:creationId xmlns:p14="http://schemas.microsoft.com/office/powerpoint/2010/main" val="10974391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data protection principles."/>
          <p:cNvGraphicFramePr>
            <a:graphicFrameLocks noGrp="1"/>
          </p:cNvGraphicFramePr>
          <p:nvPr>
            <p:extLst>
              <p:ext uri="{D42A27DB-BD31-4B8C-83A1-F6EECF244321}">
                <p14:modId xmlns:p14="http://schemas.microsoft.com/office/powerpoint/2010/main" val="82492781"/>
              </p:ext>
            </p:extLst>
          </p:nvPr>
        </p:nvGraphicFramePr>
        <p:xfrm>
          <a:off x="609600" y="1524000"/>
          <a:ext cx="8153400" cy="42976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0">
                <a:tc>
                  <a:txBody>
                    <a:bodyPr/>
                    <a:lstStyle/>
                    <a:p>
                      <a:r>
                        <a:rPr lang="en-AU" dirty="0"/>
                        <a:t>Data protection principle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Awareness and control</a:t>
                      </a:r>
                    </a:p>
                  </a:txBody>
                  <a:tcPr>
                    <a:lnT w="12700" cap="flat" cmpd="sng" algn="ctr">
                      <a:solidFill>
                        <a:schemeClr val="tx1"/>
                      </a:solidFill>
                      <a:prstDash val="solid"/>
                      <a:round/>
                      <a:headEnd type="none" w="med" len="med"/>
                      <a:tailEnd type="none" w="med" len="med"/>
                    </a:lnT>
                    <a:noFill/>
                  </a:tcPr>
                </a:tc>
                <a:tc>
                  <a:txBody>
                    <a:bodyPr/>
                    <a:lstStyle/>
                    <a:p>
                      <a:r>
                        <a:rPr lang="en-US" dirty="0"/>
                        <a:t>Users of your product must be made aware of what data are collected when they are using your product, and must have control over the personal information that you collect from them.</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Purpose</a:t>
                      </a:r>
                    </a:p>
                  </a:txBody>
                  <a:tcPr/>
                </a:tc>
                <a:tc>
                  <a:txBody>
                    <a:bodyPr/>
                    <a:lstStyle/>
                    <a:p>
                      <a:r>
                        <a:rPr lang="en-US" dirty="0"/>
                        <a:t>You must tell users why data are being collected and you must not use those data for other purposes.</a:t>
                      </a:r>
                      <a:endParaRPr lang="en-AU" dirty="0"/>
                    </a:p>
                  </a:txBody>
                  <a:tcPr/>
                </a:tc>
                <a:extLst>
                  <a:ext uri="{0D108BD9-81ED-4DB2-BD59-A6C34878D82A}">
                    <a16:rowId xmlns:a16="http://schemas.microsoft.com/office/drawing/2014/main" val="10002"/>
                  </a:ext>
                </a:extLst>
              </a:tr>
              <a:tr h="370840">
                <a:tc>
                  <a:txBody>
                    <a:bodyPr/>
                    <a:lstStyle/>
                    <a:p>
                      <a:r>
                        <a:rPr lang="en-AU" dirty="0"/>
                        <a:t>Consent</a:t>
                      </a:r>
                    </a:p>
                  </a:txBody>
                  <a:tcPr>
                    <a:noFill/>
                  </a:tcPr>
                </a:tc>
                <a:tc>
                  <a:txBody>
                    <a:bodyPr/>
                    <a:lstStyle/>
                    <a:p>
                      <a:r>
                        <a:rPr lang="en-US" dirty="0"/>
                        <a:t>You must always have the consent of a user before you disclose their data to other people.</a:t>
                      </a:r>
                      <a:endParaRPr lang="en-AU" dirty="0"/>
                    </a:p>
                  </a:txBody>
                  <a:tcPr>
                    <a:noFill/>
                  </a:tcPr>
                </a:tc>
                <a:extLst>
                  <a:ext uri="{0D108BD9-81ED-4DB2-BD59-A6C34878D82A}">
                    <a16:rowId xmlns:a16="http://schemas.microsoft.com/office/drawing/2014/main" val="10003"/>
                  </a:ext>
                </a:extLst>
              </a:tr>
              <a:tr h="370840">
                <a:tc>
                  <a:txBody>
                    <a:bodyPr/>
                    <a:lstStyle/>
                    <a:p>
                      <a:r>
                        <a:rPr lang="en-AU" dirty="0"/>
                        <a:t>Data lifetime</a:t>
                      </a:r>
                    </a:p>
                  </a:txBody>
                  <a:tcPr>
                    <a:lnB w="12700" cap="flat" cmpd="sng" algn="ctr">
                      <a:solidFill>
                        <a:schemeClr val="tx1"/>
                      </a:solidFill>
                      <a:prstDash val="solid"/>
                      <a:round/>
                      <a:headEnd type="none" w="med" len="med"/>
                      <a:tailEnd type="none" w="med" len="med"/>
                    </a:lnB>
                  </a:tcPr>
                </a:tc>
                <a:tc>
                  <a:txBody>
                    <a:bodyPr/>
                    <a:lstStyle/>
                    <a:p>
                      <a:r>
                        <a:rPr lang="en-US" dirty="0"/>
                        <a:t>You must not keep data for longer than you need to. </a:t>
                      </a:r>
                      <a:r>
                        <a:rPr lang="en-US" b="1" dirty="0"/>
                        <a:t>If a user deletes an account, you must delete the personal data associated with that account.</a:t>
                      </a:r>
                      <a:endParaRPr lang="en-AU"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itle 3"/>
          <p:cNvSpPr>
            <a:spLocks noGrp="1"/>
          </p:cNvSpPr>
          <p:nvPr>
            <p:ph type="title"/>
          </p:nvPr>
        </p:nvSpPr>
        <p:spPr/>
        <p:txBody>
          <a:bodyPr/>
          <a:lstStyle/>
          <a:p>
            <a:r>
              <a:rPr lang="en-AU" dirty="0"/>
              <a:t>Table 7.6 Data protection principles</a:t>
            </a:r>
            <a:r>
              <a:rPr lang="en-AU" sz="2000" dirty="0"/>
              <a:t> </a:t>
            </a:r>
            <a:r>
              <a:rPr lang="en-AU" sz="2000" b="0" dirty="0"/>
              <a:t>(1 of 2)</a:t>
            </a:r>
          </a:p>
        </p:txBody>
      </p:sp>
    </p:spTree>
    <p:extLst>
      <p:ext uri="{BB962C8B-B14F-4D97-AF65-F5344CB8AC3E}">
        <p14:creationId xmlns:p14="http://schemas.microsoft.com/office/powerpoint/2010/main" val="3739375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A table lists and explains different data protection principles."/>
          <p:cNvGraphicFramePr>
            <a:graphicFrameLocks noGrp="1"/>
          </p:cNvGraphicFramePr>
          <p:nvPr>
            <p:extLst>
              <p:ext uri="{D42A27DB-BD31-4B8C-83A1-F6EECF244321}">
                <p14:modId xmlns:p14="http://schemas.microsoft.com/office/powerpoint/2010/main" val="1158007802"/>
              </p:ext>
            </p:extLst>
          </p:nvPr>
        </p:nvGraphicFramePr>
        <p:xfrm>
          <a:off x="609600" y="1524000"/>
          <a:ext cx="8153400" cy="3657600"/>
        </p:xfrm>
        <a:graphic>
          <a:graphicData uri="http://schemas.openxmlformats.org/drawingml/2006/table">
            <a:tbl>
              <a:tblPr firstRow="1" bandRow="1">
                <a:tableStyleId>{3B4B98B0-60AC-42C2-AFA5-B58CD77FA1E5}</a:tableStyleId>
              </a:tblPr>
              <a:tblGrid>
                <a:gridCol w="33528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0">
                <a:tc>
                  <a:txBody>
                    <a:bodyPr/>
                    <a:lstStyle/>
                    <a:p>
                      <a:r>
                        <a:rPr lang="en-AU" dirty="0"/>
                        <a:t>Data protection principle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Secure storage</a:t>
                      </a:r>
                    </a:p>
                  </a:txBody>
                  <a:tcPr>
                    <a:lnT w="12700" cap="flat" cmpd="sng" algn="ctr">
                      <a:solidFill>
                        <a:schemeClr val="tx1"/>
                      </a:solidFill>
                      <a:prstDash val="solid"/>
                      <a:round/>
                      <a:headEnd type="none" w="med" len="med"/>
                      <a:tailEnd type="none" w="med" len="med"/>
                    </a:lnT>
                    <a:noFill/>
                  </a:tcPr>
                </a:tc>
                <a:tc>
                  <a:txBody>
                    <a:bodyPr/>
                    <a:lstStyle/>
                    <a:p>
                      <a:r>
                        <a:rPr lang="en-US" dirty="0"/>
                        <a:t>You must maintain data securely so that it </a:t>
                      </a:r>
                      <a:r>
                        <a:rPr lang="en-US" b="1" dirty="0"/>
                        <a:t>cannot be tampered </a:t>
                      </a:r>
                      <a:r>
                        <a:rPr lang="en-US" dirty="0"/>
                        <a:t>with or disclosed to unauthorized people.</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Discovery and error correction</a:t>
                      </a:r>
                    </a:p>
                  </a:txBody>
                  <a:tcPr/>
                </a:tc>
                <a:tc>
                  <a:txBody>
                    <a:bodyPr/>
                    <a:lstStyle/>
                    <a:p>
                      <a:r>
                        <a:rPr lang="en-US" dirty="0"/>
                        <a:t>You must allow users to find out what personal data you store. You must provide a way for users to correct errors in their personal data.</a:t>
                      </a:r>
                      <a:endParaRPr lang="en-AU" dirty="0"/>
                    </a:p>
                  </a:txBody>
                  <a:tcPr/>
                </a:tc>
                <a:extLst>
                  <a:ext uri="{0D108BD9-81ED-4DB2-BD59-A6C34878D82A}">
                    <a16:rowId xmlns:a16="http://schemas.microsoft.com/office/drawing/2014/main" val="10002"/>
                  </a:ext>
                </a:extLst>
              </a:tr>
              <a:tr h="370840">
                <a:tc>
                  <a:txBody>
                    <a:bodyPr/>
                    <a:lstStyle/>
                    <a:p>
                      <a:r>
                        <a:rPr lang="en-AU" dirty="0"/>
                        <a:t>Location</a:t>
                      </a:r>
                    </a:p>
                  </a:txBody>
                  <a:tcPr>
                    <a:lnB w="12700" cap="flat" cmpd="sng" algn="ctr">
                      <a:solidFill>
                        <a:schemeClr val="tx1"/>
                      </a:solidFill>
                      <a:prstDash val="solid"/>
                      <a:round/>
                      <a:headEnd type="none" w="med" len="med"/>
                      <a:tailEnd type="none" w="med" len="med"/>
                    </a:lnB>
                    <a:noFill/>
                  </a:tcPr>
                </a:tc>
                <a:tc>
                  <a:txBody>
                    <a:bodyPr/>
                    <a:lstStyle/>
                    <a:p>
                      <a:r>
                        <a:rPr lang="en-US" dirty="0"/>
                        <a:t>You must not store data in </a:t>
                      </a:r>
                      <a:r>
                        <a:rPr lang="en-US" u="sng" dirty="0"/>
                        <a:t>countries</a:t>
                      </a:r>
                      <a:r>
                        <a:rPr lang="en-US" dirty="0"/>
                        <a:t> where weaker data protection laws apply unless there is an explicit agreement that the stronger data protection rules will be upheld.</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AU" dirty="0"/>
              <a:t>Table 7.6 Data protection principles</a:t>
            </a:r>
            <a:r>
              <a:rPr lang="en-AU" sz="2000" dirty="0"/>
              <a:t> </a:t>
            </a:r>
            <a:r>
              <a:rPr lang="en-AU" sz="2000" b="0" dirty="0"/>
              <a:t>(2 of 2)</a:t>
            </a:r>
          </a:p>
        </p:txBody>
      </p:sp>
    </p:spTree>
    <p:extLst>
      <p:ext uri="{BB962C8B-B14F-4D97-AF65-F5344CB8AC3E}">
        <p14:creationId xmlns:p14="http://schemas.microsoft.com/office/powerpoint/2010/main" val="325283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You should to establish a privacy policy that defines how personal and sensitive information about users is collected, stored and managed.  </a:t>
            </a:r>
          </a:p>
          <a:p>
            <a:r>
              <a:rPr lang="en-US" dirty="0"/>
              <a:t>Software products use data in different ways, so your privacy policy has to define the personal data that you will collect and how you will use that data. </a:t>
            </a:r>
          </a:p>
          <a:p>
            <a:r>
              <a:rPr lang="en-US" dirty="0"/>
              <a:t>Product users should be able to review your privacy policy and </a:t>
            </a:r>
            <a:r>
              <a:rPr lang="en-US" b="1" dirty="0"/>
              <a:t>change their preferences </a:t>
            </a:r>
            <a:r>
              <a:rPr lang="en-US" dirty="0"/>
              <a:t>regarding the information that you store.</a:t>
            </a:r>
          </a:p>
        </p:txBody>
      </p:sp>
      <p:sp>
        <p:nvSpPr>
          <p:cNvPr id="4" name="Title 3"/>
          <p:cNvSpPr>
            <a:spLocks noGrp="1"/>
          </p:cNvSpPr>
          <p:nvPr>
            <p:ph type="title"/>
          </p:nvPr>
        </p:nvSpPr>
        <p:spPr/>
        <p:txBody>
          <a:bodyPr/>
          <a:lstStyle/>
          <a:p>
            <a:r>
              <a:rPr lang="en-AU" dirty="0"/>
              <a:t>Privacy policy</a:t>
            </a:r>
            <a:r>
              <a:rPr lang="en-AU" sz="2000" dirty="0"/>
              <a:t> </a:t>
            </a:r>
            <a:r>
              <a:rPr lang="en-AU" sz="2000" b="0" dirty="0"/>
              <a:t>(1 of 2)</a:t>
            </a:r>
          </a:p>
        </p:txBody>
      </p:sp>
    </p:spTree>
    <p:extLst>
      <p:ext uri="{BB962C8B-B14F-4D97-AF65-F5344CB8AC3E}">
        <p14:creationId xmlns:p14="http://schemas.microsoft.com/office/powerpoint/2010/main" val="11603099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600"/>
              </a:spcBef>
            </a:pPr>
            <a:r>
              <a:rPr lang="en-US" dirty="0"/>
              <a:t>Your privacy policy is a legal document and it should be auditable to check that it is consistent with the data protection laws in countries where your software is sold.</a:t>
            </a:r>
          </a:p>
          <a:p>
            <a:pPr>
              <a:spcBef>
                <a:spcPts val="600"/>
              </a:spcBef>
            </a:pPr>
            <a:r>
              <a:rPr lang="en-US" dirty="0"/>
              <a:t>Privacy policies should not be expressed to users in a long ‘terms and conditions’ document that, in practice, nobody reads. </a:t>
            </a:r>
          </a:p>
          <a:p>
            <a:pPr>
              <a:spcBef>
                <a:spcPts val="600"/>
              </a:spcBef>
            </a:pPr>
            <a:r>
              <a:rPr lang="en-US" u="sng" dirty="0"/>
              <a:t>The GDPR now require software companies to include a summary of their privacy policy, written in plain language rather than legal jargon, on their website</a:t>
            </a:r>
            <a:r>
              <a:rPr lang="en-US" dirty="0"/>
              <a:t>.</a:t>
            </a:r>
          </a:p>
        </p:txBody>
      </p:sp>
      <p:sp>
        <p:nvSpPr>
          <p:cNvPr id="4" name="Title 3"/>
          <p:cNvSpPr>
            <a:spLocks noGrp="1"/>
          </p:cNvSpPr>
          <p:nvPr>
            <p:ph type="title"/>
          </p:nvPr>
        </p:nvSpPr>
        <p:spPr/>
        <p:txBody>
          <a:bodyPr/>
          <a:lstStyle/>
          <a:p>
            <a:r>
              <a:rPr lang="en-AU" dirty="0"/>
              <a:t>Privacy policy</a:t>
            </a:r>
            <a:r>
              <a:rPr lang="en-AU" sz="2000" b="0" dirty="0"/>
              <a:t> (2 of 2)</a:t>
            </a:r>
            <a:endParaRPr lang="en-AU" sz="2000" dirty="0"/>
          </a:p>
        </p:txBody>
      </p:sp>
    </p:spTree>
    <p:extLst>
      <p:ext uri="{BB962C8B-B14F-4D97-AF65-F5344CB8AC3E}">
        <p14:creationId xmlns:p14="http://schemas.microsoft.com/office/powerpoint/2010/main" val="40461809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1200"/>
              </a:spcBef>
            </a:pPr>
            <a:r>
              <a:rPr lang="en-US" sz="2400" dirty="0"/>
              <a:t>Security is a technical concept that relates to a software system’s ability to protect itself from malicious attacks that may threaten its availability, the integrity of the system and/or its data, and the theft of confidential information.</a:t>
            </a:r>
          </a:p>
          <a:p>
            <a:pPr>
              <a:spcBef>
                <a:spcPts val="1200"/>
              </a:spcBef>
            </a:pPr>
            <a:r>
              <a:rPr lang="en-US" sz="2400" dirty="0"/>
              <a:t>Common types of attack on software products include </a:t>
            </a:r>
            <a:r>
              <a:rPr lang="en-US" sz="2400" u="sng" dirty="0"/>
              <a:t>injection attacks, cross-site scripting attacks, session hijacking attacks, denial of service attacks </a:t>
            </a:r>
            <a:r>
              <a:rPr lang="en-US" sz="2400" dirty="0"/>
              <a:t>and </a:t>
            </a:r>
            <a:r>
              <a:rPr lang="en-US" sz="2400" u="sng" dirty="0"/>
              <a:t>brute force attacks.</a:t>
            </a:r>
          </a:p>
          <a:p>
            <a:pPr>
              <a:spcBef>
                <a:spcPts val="1200"/>
              </a:spcBef>
            </a:pPr>
            <a:r>
              <a:rPr lang="en-US" sz="2400" dirty="0"/>
              <a:t>Authentication may be based on something a user knows, something a user has, or some physical attribute of the user.</a:t>
            </a:r>
          </a:p>
        </p:txBody>
      </p:sp>
      <p:sp>
        <p:nvSpPr>
          <p:cNvPr id="4" name="Title 3"/>
          <p:cNvSpPr>
            <a:spLocks noGrp="1"/>
          </p:cNvSpPr>
          <p:nvPr>
            <p:ph type="title"/>
          </p:nvPr>
        </p:nvSpPr>
        <p:spPr/>
        <p:txBody>
          <a:bodyPr/>
          <a:lstStyle/>
          <a:p>
            <a:r>
              <a:rPr lang="en-AU" dirty="0"/>
              <a:t>Key points 1</a:t>
            </a:r>
            <a:r>
              <a:rPr lang="en-AU" sz="2000" dirty="0"/>
              <a:t> </a:t>
            </a:r>
            <a:r>
              <a:rPr lang="en-AU" sz="2000" b="0" dirty="0"/>
              <a:t>(1 of 2)</a:t>
            </a:r>
          </a:p>
        </p:txBody>
      </p:sp>
    </p:spTree>
    <p:extLst>
      <p:ext uri="{BB962C8B-B14F-4D97-AF65-F5344CB8AC3E}">
        <p14:creationId xmlns:p14="http://schemas.microsoft.com/office/powerpoint/2010/main" val="3219080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1200"/>
              </a:spcBef>
            </a:pPr>
            <a:r>
              <a:rPr lang="en-US" sz="2400" dirty="0"/>
              <a:t>Federated authentication involves </a:t>
            </a:r>
            <a:r>
              <a:rPr lang="en-US" sz="2400" u="sng" dirty="0"/>
              <a:t>devolving responsibility for authentication to a third-party</a:t>
            </a:r>
            <a:r>
              <a:rPr lang="en-US" sz="2400" dirty="0"/>
              <a:t> such as Facebook or Google, or to a business’s authentication service.</a:t>
            </a:r>
          </a:p>
          <a:p>
            <a:pPr>
              <a:spcBef>
                <a:spcPts val="1200"/>
              </a:spcBef>
            </a:pPr>
            <a:r>
              <a:rPr lang="en-US" sz="2400" dirty="0"/>
              <a:t>Authorization involves controlling access to system resources based on the user’s authenticated identity. Access control lists are the most commonly-used mechanism to implement authorization.</a:t>
            </a:r>
          </a:p>
          <a:p>
            <a:pPr>
              <a:spcBef>
                <a:spcPts val="1200"/>
              </a:spcBef>
            </a:pPr>
            <a:r>
              <a:rPr lang="en-US" sz="2400" dirty="0"/>
              <a:t>Symmetric encryption involves encrypting and decrypting information with the same secret key. Asymmetric encryption uses a key pair – a private key and a public key. Information encrypted using the public key can only be decrypted using the private key.</a:t>
            </a:r>
          </a:p>
        </p:txBody>
      </p:sp>
      <p:sp>
        <p:nvSpPr>
          <p:cNvPr id="4" name="Title 3"/>
          <p:cNvSpPr>
            <a:spLocks noGrp="1"/>
          </p:cNvSpPr>
          <p:nvPr>
            <p:ph type="title"/>
          </p:nvPr>
        </p:nvSpPr>
        <p:spPr/>
        <p:txBody>
          <a:bodyPr/>
          <a:lstStyle/>
          <a:p>
            <a:r>
              <a:rPr lang="en-AU" dirty="0"/>
              <a:t>Key points 1</a:t>
            </a:r>
            <a:r>
              <a:rPr lang="en-AU" sz="2000" dirty="0"/>
              <a:t> </a:t>
            </a:r>
            <a:r>
              <a:rPr lang="en-AU" sz="2000" b="0" dirty="0"/>
              <a:t>(2 of 2)</a:t>
            </a:r>
          </a:p>
        </p:txBody>
      </p:sp>
    </p:spTree>
    <p:extLst>
      <p:ext uri="{BB962C8B-B14F-4D97-AF65-F5344CB8AC3E}">
        <p14:creationId xmlns:p14="http://schemas.microsoft.com/office/powerpoint/2010/main" val="35985577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1200"/>
              </a:spcBef>
            </a:pPr>
            <a:r>
              <a:rPr lang="en-US" sz="2400" dirty="0"/>
              <a:t>A major issue in symmetric encryption is key exchange. The TLS protocol, which is used to secure web traffic, gets around this problem by using asymmetric encryption for transferring information used to generate a shared key.</a:t>
            </a:r>
          </a:p>
          <a:p>
            <a:pPr>
              <a:spcBef>
                <a:spcPts val="1200"/>
              </a:spcBef>
            </a:pPr>
            <a:r>
              <a:rPr lang="en-US" sz="2400" dirty="0"/>
              <a:t>If your product stores sensitive user data, you should encrypt that data when it is not in use.</a:t>
            </a:r>
          </a:p>
          <a:p>
            <a:pPr>
              <a:spcBef>
                <a:spcPts val="1200"/>
              </a:spcBef>
            </a:pPr>
            <a:r>
              <a:rPr lang="en-US" sz="2400" dirty="0"/>
              <a:t>A key management system (KMS) stores encryption keys. Using a KMS is essential because a business may have to manage thousands or even millions of keys and may have to decrypt historic data that was encrypted using an obsolete encryption key.</a:t>
            </a:r>
          </a:p>
        </p:txBody>
      </p:sp>
      <p:sp>
        <p:nvSpPr>
          <p:cNvPr id="4" name="Title 3"/>
          <p:cNvSpPr>
            <a:spLocks noGrp="1"/>
          </p:cNvSpPr>
          <p:nvPr>
            <p:ph type="title"/>
          </p:nvPr>
        </p:nvSpPr>
        <p:spPr/>
        <p:txBody>
          <a:bodyPr/>
          <a:lstStyle/>
          <a:p>
            <a:r>
              <a:rPr lang="en-AU" dirty="0"/>
              <a:t>Key points 2</a:t>
            </a:r>
            <a:r>
              <a:rPr lang="en-AU" sz="2000" dirty="0"/>
              <a:t> </a:t>
            </a:r>
            <a:r>
              <a:rPr lang="en-AU" sz="2000" b="0" dirty="0"/>
              <a:t>(1 of 2)</a:t>
            </a:r>
          </a:p>
        </p:txBody>
      </p:sp>
    </p:spTree>
    <p:extLst>
      <p:ext uri="{BB962C8B-B14F-4D97-AF65-F5344CB8AC3E}">
        <p14:creationId xmlns:p14="http://schemas.microsoft.com/office/powerpoint/2010/main" val="52849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Operational security </a:t>
            </a:r>
            <a:r>
              <a:rPr lang="en-US" u="sng" dirty="0"/>
              <a:t>procedures and practices</a:t>
            </a:r>
          </a:p>
          <a:p>
            <a:pPr lvl="1"/>
            <a:r>
              <a:rPr lang="en-US" b="1" i="1" u="sng" dirty="0"/>
              <a:t>Auto-logout</a:t>
            </a:r>
            <a:r>
              <a:rPr lang="en-US" dirty="0"/>
              <a:t>, which addresses the </a:t>
            </a:r>
            <a:r>
              <a:rPr lang="en-US" u="sng" dirty="0"/>
              <a:t>common problem </a:t>
            </a:r>
            <a:r>
              <a:rPr lang="en-US" dirty="0"/>
              <a:t>of users forgetting to logout from a computer used in a shared space. </a:t>
            </a:r>
          </a:p>
          <a:p>
            <a:pPr lvl="1"/>
            <a:r>
              <a:rPr lang="en-US" b="1" i="1" u="sng" dirty="0"/>
              <a:t>User command logging</a:t>
            </a:r>
            <a:r>
              <a:rPr lang="en-US" dirty="0"/>
              <a:t>, which makes it possible to discover actions taken by users that have deliberately or accidentally damaged some system resources. </a:t>
            </a:r>
          </a:p>
          <a:p>
            <a:pPr lvl="1"/>
            <a:r>
              <a:rPr lang="en-US" b="1" i="1" u="sng" dirty="0"/>
              <a:t>Multi-factor authentication</a:t>
            </a:r>
            <a:r>
              <a:rPr lang="en-US" dirty="0"/>
              <a:t>, which reduces the chances of an intruder gaining access to the system using stolen credentials.</a:t>
            </a:r>
          </a:p>
        </p:txBody>
      </p:sp>
      <p:sp>
        <p:nvSpPr>
          <p:cNvPr id="4" name="Title 3"/>
          <p:cNvSpPr>
            <a:spLocks noGrp="1"/>
          </p:cNvSpPr>
          <p:nvPr>
            <p:ph type="title"/>
          </p:nvPr>
        </p:nvSpPr>
        <p:spPr/>
        <p:txBody>
          <a:bodyPr/>
          <a:lstStyle/>
          <a:p>
            <a:r>
              <a:rPr lang="en-AU" dirty="0"/>
              <a:t>Operational security</a:t>
            </a:r>
            <a:r>
              <a:rPr lang="en-AU" sz="2000" dirty="0"/>
              <a:t> </a:t>
            </a:r>
            <a:r>
              <a:rPr lang="en-AU" sz="2000" b="0" dirty="0"/>
              <a:t>(2 of 2)</a:t>
            </a:r>
          </a:p>
        </p:txBody>
      </p:sp>
    </p:spTree>
    <p:extLst>
      <p:ext uri="{BB962C8B-B14F-4D97-AF65-F5344CB8AC3E}">
        <p14:creationId xmlns:p14="http://schemas.microsoft.com/office/powerpoint/2010/main" val="1497685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1200"/>
              </a:spcBef>
            </a:pPr>
            <a:r>
              <a:rPr lang="en-US" sz="2400" dirty="0"/>
              <a:t>Privacy is a social concept that relates to how people feel about the release of their personal information to others. Different countries and cultures have different ideas on what information should and should not be private.</a:t>
            </a:r>
          </a:p>
          <a:p>
            <a:pPr>
              <a:spcBef>
                <a:spcPts val="1200"/>
              </a:spcBef>
            </a:pPr>
            <a:r>
              <a:rPr lang="en-US" sz="2400" dirty="0"/>
              <a:t>Data protection laws have been made in many countries to protect individual privacy. They require companies who manage user data to store it securely, to ensure that it is not used or sold without the permission of users, and to allow users to view and correct personal data held by the system.</a:t>
            </a:r>
          </a:p>
        </p:txBody>
      </p:sp>
      <p:sp>
        <p:nvSpPr>
          <p:cNvPr id="4" name="Title 3"/>
          <p:cNvSpPr>
            <a:spLocks noGrp="1"/>
          </p:cNvSpPr>
          <p:nvPr>
            <p:ph type="title"/>
          </p:nvPr>
        </p:nvSpPr>
        <p:spPr/>
        <p:txBody>
          <a:bodyPr/>
          <a:lstStyle/>
          <a:p>
            <a:r>
              <a:rPr lang="en-AU" dirty="0"/>
              <a:t>Key points 2</a:t>
            </a:r>
            <a:r>
              <a:rPr lang="en-AU" sz="2000" dirty="0"/>
              <a:t> </a:t>
            </a:r>
            <a:r>
              <a:rPr lang="en-AU" sz="2000" b="0" dirty="0"/>
              <a:t>(2 of 2)</a:t>
            </a:r>
            <a:endParaRPr lang="en-AU" sz="2000" dirty="0"/>
          </a:p>
        </p:txBody>
      </p:sp>
    </p:spTree>
    <p:extLst>
      <p:ext uri="{BB962C8B-B14F-4D97-AF65-F5344CB8AC3E}">
        <p14:creationId xmlns:p14="http://schemas.microsoft.com/office/powerpoint/2010/main" val="9653638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indent="0">
              <a:buFont typeface="Arial" panose="020B0604020202020204" pitchFamily="34" charset="0"/>
              <a:buNone/>
            </a:pPr>
            <a:r>
              <a:rPr lang="en-US" sz="1600"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194580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t>Injection attacks </a:t>
            </a:r>
            <a:r>
              <a:rPr lang="en-US" dirty="0"/>
              <a:t>are a type of attack where a malicious user </a:t>
            </a:r>
            <a:r>
              <a:rPr lang="en-US" u="sng" dirty="0"/>
              <a:t>uses a valid input field </a:t>
            </a:r>
            <a:r>
              <a:rPr lang="en-US" dirty="0"/>
              <a:t>to </a:t>
            </a:r>
            <a:r>
              <a:rPr lang="en-US" u="sng" dirty="0"/>
              <a:t>input malicious code or database commands. </a:t>
            </a:r>
          </a:p>
          <a:p>
            <a:r>
              <a:rPr lang="en-US" dirty="0"/>
              <a:t>These malicious instructions are then executed, causing some damage to the system. Code can be injected that leaks system data to the attackers. </a:t>
            </a:r>
          </a:p>
          <a:p>
            <a:r>
              <a:rPr lang="en-US" dirty="0"/>
              <a:t>Common types of injection attack include </a:t>
            </a:r>
            <a:r>
              <a:rPr lang="en-US" u="sng" dirty="0"/>
              <a:t>buffer overflow attacks</a:t>
            </a:r>
            <a:r>
              <a:rPr lang="en-US" dirty="0"/>
              <a:t> and </a:t>
            </a:r>
            <a:r>
              <a:rPr lang="en-US" u="sng" dirty="0"/>
              <a:t>SQL poisoning attacks</a:t>
            </a:r>
            <a:r>
              <a:rPr lang="en-US" dirty="0"/>
              <a:t>.</a:t>
            </a:r>
          </a:p>
        </p:txBody>
      </p:sp>
      <p:sp>
        <p:nvSpPr>
          <p:cNvPr id="4" name="Title 3"/>
          <p:cNvSpPr>
            <a:spLocks noGrp="1"/>
          </p:cNvSpPr>
          <p:nvPr>
            <p:ph type="title"/>
          </p:nvPr>
        </p:nvSpPr>
        <p:spPr/>
        <p:txBody>
          <a:bodyPr/>
          <a:lstStyle/>
          <a:p>
            <a:r>
              <a:rPr lang="en-AU" dirty="0"/>
              <a:t>Injection attacks</a:t>
            </a:r>
          </a:p>
        </p:txBody>
      </p:sp>
    </p:spTree>
    <p:extLst>
      <p:ext uri="{BB962C8B-B14F-4D97-AF65-F5344CB8AC3E}">
        <p14:creationId xmlns:p14="http://schemas.microsoft.com/office/powerpoint/2010/main" val="1414550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r>
              <a:rPr lang="en-US" dirty="0"/>
              <a:t>SQL poisoning attacks are attacks on software products that use an </a:t>
            </a:r>
            <a:r>
              <a:rPr lang="en-US" u="sng" dirty="0"/>
              <a:t>SQL database</a:t>
            </a:r>
            <a:r>
              <a:rPr lang="en-US" dirty="0"/>
              <a:t>. </a:t>
            </a:r>
          </a:p>
          <a:p>
            <a:r>
              <a:rPr lang="en-US" dirty="0"/>
              <a:t>They take advantage of a situation where a </a:t>
            </a:r>
            <a:r>
              <a:rPr lang="en-US" u="sng" dirty="0"/>
              <a:t>user input is used as </a:t>
            </a:r>
            <a:r>
              <a:rPr lang="en-US" b="1" u="sng" dirty="0"/>
              <a:t>part of an SQL command</a:t>
            </a:r>
            <a:r>
              <a:rPr lang="en-US" u="sng" dirty="0"/>
              <a:t>. </a:t>
            </a:r>
          </a:p>
          <a:p>
            <a:r>
              <a:rPr lang="en-US" dirty="0"/>
              <a:t>A malicious user uses a form input field to input a </a:t>
            </a:r>
            <a:r>
              <a:rPr lang="en-US" u="sng" dirty="0"/>
              <a:t>fragment of SQL </a:t>
            </a:r>
            <a:r>
              <a:rPr lang="en-US" dirty="0"/>
              <a:t>that allows access to the database.</a:t>
            </a:r>
          </a:p>
          <a:p>
            <a:r>
              <a:rPr lang="en-US" dirty="0"/>
              <a:t>The </a:t>
            </a:r>
            <a:r>
              <a:rPr lang="en-US" u="sng" dirty="0"/>
              <a:t>form field is added to the SQL query</a:t>
            </a:r>
            <a:r>
              <a:rPr lang="en-US" dirty="0"/>
              <a:t>, which is executed and returns the information to the attacker. </a:t>
            </a:r>
          </a:p>
        </p:txBody>
      </p:sp>
      <p:sp>
        <p:nvSpPr>
          <p:cNvPr id="4" name="Title 3"/>
          <p:cNvSpPr>
            <a:spLocks noGrp="1"/>
          </p:cNvSpPr>
          <p:nvPr>
            <p:ph type="title"/>
          </p:nvPr>
        </p:nvSpPr>
        <p:spPr/>
        <p:txBody>
          <a:bodyPr/>
          <a:lstStyle/>
          <a:p>
            <a:r>
              <a:rPr lang="en-AU" dirty="0"/>
              <a:t>SQL poisoning attacks</a:t>
            </a:r>
          </a:p>
        </p:txBody>
      </p:sp>
    </p:spTree>
    <p:extLst>
      <p:ext uri="{BB962C8B-B14F-4D97-AF65-F5344CB8AC3E}">
        <p14:creationId xmlns:p14="http://schemas.microsoft.com/office/powerpoint/2010/main" val="3391751099"/>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9370</TotalTime>
  <Words>5071</Words>
  <Application>Microsoft Office PowerPoint</Application>
  <PresentationFormat>On-screen Show (4:3)</PresentationFormat>
  <Paragraphs>292</Paragraphs>
  <Slides>71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Noto Sans Symbols</vt:lpstr>
      <vt:lpstr>Times New Roman</vt:lpstr>
      <vt:lpstr>Verdana</vt:lpstr>
      <vt:lpstr>VerdanaPro-Regular</vt:lpstr>
      <vt:lpstr>Wingdings</vt:lpstr>
      <vt:lpstr>1_508 Lecture</vt:lpstr>
      <vt:lpstr>Engineering Software Products</vt:lpstr>
      <vt:lpstr>Software security</vt:lpstr>
      <vt:lpstr>Figure 7.1</vt:lpstr>
      <vt:lpstr>Figure 7.2</vt:lpstr>
      <vt:lpstr>Table 7.1 Security management</vt:lpstr>
      <vt:lpstr>Operational security (1 of 2)</vt:lpstr>
      <vt:lpstr>Operational security (2 of 2)</vt:lpstr>
      <vt:lpstr>Injection attacks</vt:lpstr>
      <vt:lpstr>SQL poisoning attacks</vt:lpstr>
      <vt:lpstr>Cross-site scripting attacks (1 of 2)</vt:lpstr>
      <vt:lpstr>Cross-site scripting attacks (2 of 2)</vt:lpstr>
      <vt:lpstr>Figure 7.3</vt:lpstr>
      <vt:lpstr>Session hijacking attacks (1 of 2)</vt:lpstr>
      <vt:lpstr>Session hijacking attacks (2 of 2)</vt:lpstr>
      <vt:lpstr>Table 7.2 Actions to reduce the likelihood of hacking</vt:lpstr>
      <vt:lpstr>Denial of service attacks (1 of 2)</vt:lpstr>
      <vt:lpstr>Denial of service attacks (2 of 2)</vt:lpstr>
      <vt:lpstr>Brute force attacks (1 of 2)</vt:lpstr>
      <vt:lpstr>Brute force attacks (2 of 2)</vt:lpstr>
      <vt:lpstr>Authentication</vt:lpstr>
      <vt:lpstr>Figure 7.4</vt:lpstr>
      <vt:lpstr>Authentication methods (1 of 2)</vt:lpstr>
      <vt:lpstr>Authentication methods (2 of 2)</vt:lpstr>
      <vt:lpstr>Table 7.3 Weaknesses of password-based authentication</vt:lpstr>
      <vt:lpstr>Federated identity (1 of 2)</vt:lpstr>
      <vt:lpstr>Federated identity (2 of 2)</vt:lpstr>
      <vt:lpstr>Figure 7.5</vt:lpstr>
      <vt:lpstr>Authorization (1 of 2)</vt:lpstr>
      <vt:lpstr>Authorization (2 of 2)</vt:lpstr>
      <vt:lpstr>Access control policies</vt:lpstr>
      <vt:lpstr>Access control lists (1 of 2)</vt:lpstr>
      <vt:lpstr>Access control lists (2 of 2)</vt:lpstr>
      <vt:lpstr>Figure 7.8</vt:lpstr>
      <vt:lpstr>Encryption (1 of 2)</vt:lpstr>
      <vt:lpstr>Encryption (2 of 2)</vt:lpstr>
      <vt:lpstr>Figure 7.9</vt:lpstr>
      <vt:lpstr>Symmetric encryption</vt:lpstr>
      <vt:lpstr>Figure 7.10</vt:lpstr>
      <vt:lpstr>Asymmetric encryption</vt:lpstr>
      <vt:lpstr>Figure 7.11</vt:lpstr>
      <vt:lpstr>Encryption and authentication (1 of 2)</vt:lpstr>
      <vt:lpstr>Encryption and authentication (2 of 2)</vt:lpstr>
      <vt:lpstr>Figure 7.12</vt:lpstr>
      <vt:lpstr>TLS and digital certificates (1 of 2)</vt:lpstr>
      <vt:lpstr>TLS and digital certificates (2 of 2)</vt:lpstr>
      <vt:lpstr>Table 7.5 Digital certificates</vt:lpstr>
      <vt:lpstr>Figure 7.13</vt:lpstr>
      <vt:lpstr>TLS explained (1 of 2)</vt:lpstr>
      <vt:lpstr>TLS explained (2 of 2)</vt:lpstr>
      <vt:lpstr>Data encryption</vt:lpstr>
      <vt:lpstr>Figure 7.14</vt:lpstr>
      <vt:lpstr>Key management (1 of 2)</vt:lpstr>
      <vt:lpstr>Key management (2 of 2)</vt:lpstr>
      <vt:lpstr>Figure 7.15</vt:lpstr>
      <vt:lpstr>Long-term key storage (1 of 2)</vt:lpstr>
      <vt:lpstr>Long-term key storage (2 of 2)</vt:lpstr>
      <vt:lpstr>Privacy (1 of 2)</vt:lpstr>
      <vt:lpstr>Privacy (2 of 2)</vt:lpstr>
      <vt:lpstr>Business reasons for privacy (1 of 2)</vt:lpstr>
      <vt:lpstr>Business reasons for privacy (2 of 2)</vt:lpstr>
      <vt:lpstr>Data protection laws</vt:lpstr>
      <vt:lpstr>Figure 7.16</vt:lpstr>
      <vt:lpstr>Table 7.6 Data protection principles (1 of 2)</vt:lpstr>
      <vt:lpstr>Table 7.6 Data protection principles (2 of 2)</vt:lpstr>
      <vt:lpstr>Privacy policy (1 of 2)</vt:lpstr>
      <vt:lpstr>Privacy policy (2 of 2)</vt:lpstr>
      <vt:lpstr>Key points 1 (1 of 2)</vt:lpstr>
      <vt:lpstr>Key points 1 (2 of 2)</vt:lpstr>
      <vt:lpstr>Key points 2 (1 of 2)</vt:lpstr>
      <vt:lpstr>Key points 2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Alireza Izaddoost</cp:lastModifiedBy>
  <cp:revision>703</cp:revision>
  <dcterms:created xsi:type="dcterms:W3CDTF">2014-07-14T20:04:21Z</dcterms:created>
  <dcterms:modified xsi:type="dcterms:W3CDTF">2025-04-10T02:25:27Z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