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ABFE9-ED07-8C6F-358E-2FDE11AC5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CB133D-9A1B-76B9-993D-66971AE3E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639054-2B92-5573-8A55-8E4008D60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7D44A-E3B6-400A-899A-4AB3EC3A908C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8BE3C1-19DC-F9E8-20E9-90D7E59F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B1F9ED-E182-0366-40FF-73F337B4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791F-6048-4627-9389-A2EF41CD6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54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7F5C4-49FB-0454-1725-61061F3A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250741-2F5F-0EFF-9AB4-AFB7C8638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C938D-95CF-71E0-A669-0DF4D487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7D44A-E3B6-400A-899A-4AB3EC3A908C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B37500-E922-7722-8876-DD36D383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824ADE-CA13-1F9C-4EE4-571607A36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791F-6048-4627-9389-A2EF41CD6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947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0A7789-2F2C-5A86-5DA7-C35B4C38D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E12E18-EEA1-2965-7D00-DA2BCE335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EA7269-34CC-FFA6-108B-10D69C4C1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7D44A-E3B6-400A-899A-4AB3EC3A908C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0E15B5-74E0-3C27-E65A-9B004854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B7C5A1-BDDF-0FBE-B236-5A42305F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791F-6048-4627-9389-A2EF41CD6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29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F944C-179D-4B3B-2D74-159F014E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60514-DD01-AF6E-D7CB-B5E5AFFB8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188ABA-4A13-7C95-7D9C-0276891BB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7D44A-E3B6-400A-899A-4AB3EC3A908C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C4D8C0-BEDC-E649-9232-E2F663430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40E6E-A43A-0C8F-DD8B-06BFBC9E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791F-6048-4627-9389-A2EF41CD6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37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CFEF4-FFFD-27B2-1230-22A0A392A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DA7A92-FB14-B070-C534-E676C3346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962D03-B1A2-C35D-1935-6E1309472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7D44A-E3B6-400A-899A-4AB3EC3A908C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3235D1-3A6A-D4AC-6D1D-7B9EF93C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6314E2-5958-AE0A-254A-B5D388D7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791F-6048-4627-9389-A2EF41CD6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37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5EA90-9431-B6E6-DDE4-61F80FAA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57703C-613F-5D35-F858-B89FAAA6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3297C5-3320-79D7-7459-1B615E1DE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83AB3C-C745-EC41-7A48-F9978D49F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7D44A-E3B6-400A-899A-4AB3EC3A908C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C65863-8089-7675-F50F-50BCA339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1D6F2C-48CA-E203-59F5-1CC31BE6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791F-6048-4627-9389-A2EF41CD6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95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757F3-9ED0-D802-567B-3C0426661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E8ADB6-83FC-1ADD-02C6-B6DBE1F6B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754DE8-A09B-C84A-E51A-35C924C9B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B0E6A7-A4FA-EE1F-5487-4C0EF92CA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12F545-9DE0-0768-C23B-5C1B2E103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4EDAD5-0217-BE36-39A2-2F092F9B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7D44A-E3B6-400A-899A-4AB3EC3A908C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4C8787-3185-9B12-F36B-DF006E4A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3E3A9-3F13-7A1A-3375-6810E0404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791F-6048-4627-9389-A2EF41CD6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49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7A661-A627-7539-86A2-0399541C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2BE046-4016-F2EC-7043-64215BDCC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7D44A-E3B6-400A-899A-4AB3EC3A908C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92BD66-63A3-665C-3002-FAC1ED698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16A428-BD11-91E2-BD19-0DDA3EF9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791F-6048-4627-9389-A2EF41CD6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50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BD6AD8-7135-EB9C-FFB6-C027A4310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7D44A-E3B6-400A-899A-4AB3EC3A908C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AD259F-6318-5437-F10D-FAB3D1FD0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6EBF58-9DDF-6F4A-487C-F5099F1D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791F-6048-4627-9389-A2EF41CD6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14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83230-B622-E763-B153-6887F8D3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AB385A-2373-FA47-B198-077924693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D4301B-A4EF-860E-2900-B5771F2F1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A248BC-63B7-8B8D-F91E-AB92A7185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7D44A-E3B6-400A-899A-4AB3EC3A908C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85EB8C-7868-4C14-25F0-6003507C7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1C3D20-805C-5982-9A2F-D4ECA5778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791F-6048-4627-9389-A2EF41CD6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98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48388-C040-274D-280C-CF4BA524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E3CD06-16A2-2591-EABB-4EAF04467B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9CEE06-E2D9-36D7-C208-CF161C931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CFBB91-B2BC-07C1-E9BE-9170464A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7D44A-E3B6-400A-899A-4AB3EC3A908C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B8450C-512A-4181-182F-81C3557A8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122DDA-3FE9-09F4-3324-6479424F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791F-6048-4627-9389-A2EF41CD6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25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BBC173-5054-C6B6-D596-7ADD4C939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F927F9-7FB2-17B6-F5C4-BC1F60BCF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9E6BB4-A3DA-6EE1-3168-9BC3AA0B7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7D44A-E3B6-400A-899A-4AB3EC3A908C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8F69BA-0FA1-991A-CCE4-80947F587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BB4EA6-5709-31B4-D77E-802491354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E791F-6048-4627-9389-A2EF41CD6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87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791E5B0-B001-AA30-7CEA-0A8B374AD0E8}"/>
              </a:ext>
            </a:extLst>
          </p:cNvPr>
          <p:cNvSpPr/>
          <p:nvPr/>
        </p:nvSpPr>
        <p:spPr>
          <a:xfrm>
            <a:off x="1085850" y="1188720"/>
            <a:ext cx="10104120" cy="5372100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336694-7A40-B2DB-CF1D-B6790FC3954B}"/>
              </a:ext>
            </a:extLst>
          </p:cNvPr>
          <p:cNvSpPr/>
          <p:nvPr/>
        </p:nvSpPr>
        <p:spPr>
          <a:xfrm>
            <a:off x="3548062" y="2663190"/>
            <a:ext cx="5095875" cy="317754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0E2B75-E6E7-35DF-9EF0-C0ED7184E455}"/>
              </a:ext>
            </a:extLst>
          </p:cNvPr>
          <p:cNvSpPr/>
          <p:nvPr/>
        </p:nvSpPr>
        <p:spPr>
          <a:xfrm>
            <a:off x="5346383" y="4123372"/>
            <a:ext cx="2617470" cy="577215"/>
          </a:xfrm>
          <a:prstGeom prst="rect">
            <a:avLst/>
          </a:prstGeom>
          <a:noFill/>
          <a:ln w="19050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452C94-927A-AB21-F894-8C83C3327209}"/>
              </a:ext>
            </a:extLst>
          </p:cNvPr>
          <p:cNvSpPr/>
          <p:nvPr/>
        </p:nvSpPr>
        <p:spPr>
          <a:xfrm>
            <a:off x="5346383" y="3246120"/>
            <a:ext cx="2617470" cy="577215"/>
          </a:xfrm>
          <a:prstGeom prst="rect">
            <a:avLst/>
          </a:prstGeom>
          <a:noFill/>
          <a:ln w="19050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89892-0986-206B-B5D1-6540BE7D9508}"/>
              </a:ext>
            </a:extLst>
          </p:cNvPr>
          <p:cNvSpPr txBox="1"/>
          <p:nvPr/>
        </p:nvSpPr>
        <p:spPr>
          <a:xfrm>
            <a:off x="4057651" y="3454003"/>
            <a:ext cx="156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0F3713-2132-670B-32D1-F4DBB1E64B0E}"/>
              </a:ext>
            </a:extLst>
          </p:cNvPr>
          <p:cNvSpPr txBox="1"/>
          <p:nvPr/>
        </p:nvSpPr>
        <p:spPr>
          <a:xfrm>
            <a:off x="4057651" y="4246245"/>
            <a:ext cx="156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Password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05AE91-3832-A0FD-38FD-4302CE90BE60}"/>
              </a:ext>
            </a:extLst>
          </p:cNvPr>
          <p:cNvSpPr/>
          <p:nvPr/>
        </p:nvSpPr>
        <p:spPr>
          <a:xfrm>
            <a:off x="4062413" y="5038487"/>
            <a:ext cx="3901440" cy="370046"/>
          </a:xfrm>
          <a:prstGeom prst="rect">
            <a:avLst/>
          </a:prstGeom>
          <a:solidFill>
            <a:srgbClr val="6699FF"/>
          </a:solidFill>
          <a:ln w="19050"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로그인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BC9436-F5AF-64BA-4599-71B8171C579E}"/>
              </a:ext>
            </a:extLst>
          </p:cNvPr>
          <p:cNvSpPr txBox="1"/>
          <p:nvPr/>
        </p:nvSpPr>
        <p:spPr>
          <a:xfrm>
            <a:off x="4751649" y="2051506"/>
            <a:ext cx="2772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Shinhan Admin</a:t>
            </a:r>
            <a:endParaRPr lang="ko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9CCEF2-DEDE-64AD-0442-0BCCD4DDCEB9}"/>
              </a:ext>
            </a:extLst>
          </p:cNvPr>
          <p:cNvSpPr txBox="1"/>
          <p:nvPr/>
        </p:nvSpPr>
        <p:spPr>
          <a:xfrm>
            <a:off x="434159" y="297180"/>
            <a:ext cx="3113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Login</a:t>
            </a:r>
            <a:r>
              <a:rPr lang="ko-KR" altLang="en-US" dirty="0"/>
              <a:t> 페이지</a:t>
            </a:r>
            <a:r>
              <a:rPr lang="en-US" altLang="ko-KR" dirty="0"/>
              <a:t>(GET /login)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9579A58-D05D-F1BA-B2CD-51F42E7A8715}"/>
              </a:ext>
            </a:extLst>
          </p:cNvPr>
          <p:cNvCxnSpPr>
            <a:cxnSpLocks/>
          </p:cNvCxnSpPr>
          <p:nvPr/>
        </p:nvCxnSpPr>
        <p:spPr>
          <a:xfrm flipH="1">
            <a:off x="7599405" y="5226908"/>
            <a:ext cx="1532238" cy="0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BEBE42A-BEC4-E635-316D-DD6920E5BAE3}"/>
              </a:ext>
            </a:extLst>
          </p:cNvPr>
          <p:cNvSpPr txBox="1"/>
          <p:nvPr/>
        </p:nvSpPr>
        <p:spPr>
          <a:xfrm>
            <a:off x="9158288" y="4771329"/>
            <a:ext cx="2767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1. &lt;button&gt; </a:t>
            </a:r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2. POST /login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3. /home</a:t>
            </a:r>
            <a:r>
              <a:rPr lang="ko-KR" altLang="en-US" sz="1600" dirty="0">
                <a:solidFill>
                  <a:srgbClr val="FF0000"/>
                </a:solidFill>
              </a:rPr>
              <a:t>으로 </a:t>
            </a:r>
            <a:r>
              <a:rPr lang="en-US" altLang="ko-KR" sz="1600" dirty="0">
                <a:solidFill>
                  <a:srgbClr val="FF0000"/>
                </a:solidFill>
              </a:rPr>
              <a:t>redirect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156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791E5B0-B001-AA30-7CEA-0A8B374AD0E8}"/>
              </a:ext>
            </a:extLst>
          </p:cNvPr>
          <p:cNvSpPr/>
          <p:nvPr/>
        </p:nvSpPr>
        <p:spPr>
          <a:xfrm>
            <a:off x="1085850" y="1188720"/>
            <a:ext cx="10104120" cy="5372100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9CCEF2-DEDE-64AD-0442-0BCCD4DDCEB9}"/>
              </a:ext>
            </a:extLst>
          </p:cNvPr>
          <p:cNvSpPr txBox="1"/>
          <p:nvPr/>
        </p:nvSpPr>
        <p:spPr>
          <a:xfrm>
            <a:off x="434159" y="297180"/>
            <a:ext cx="3113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home</a:t>
            </a:r>
            <a:r>
              <a:rPr lang="ko-KR" altLang="en-US" dirty="0"/>
              <a:t> 페이지</a:t>
            </a:r>
            <a:r>
              <a:rPr lang="en-US" altLang="ko-KR" dirty="0"/>
              <a:t>(GET /)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898D6E8-87C9-8063-C950-2CD1E6E1547A}"/>
              </a:ext>
            </a:extLst>
          </p:cNvPr>
          <p:cNvSpPr/>
          <p:nvPr/>
        </p:nvSpPr>
        <p:spPr>
          <a:xfrm>
            <a:off x="1085850" y="1188719"/>
            <a:ext cx="10104120" cy="830997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E4D20-2DDF-E4A1-5F9B-0CE120AE0D21}"/>
              </a:ext>
            </a:extLst>
          </p:cNvPr>
          <p:cNvSpPr txBox="1"/>
          <p:nvPr/>
        </p:nvSpPr>
        <p:spPr>
          <a:xfrm>
            <a:off x="1085850" y="1373384"/>
            <a:ext cx="259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Shinhan Admin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E4CA1B-E759-6355-C359-DDAECC238FB0}"/>
              </a:ext>
            </a:extLst>
          </p:cNvPr>
          <p:cNvSpPr txBox="1"/>
          <p:nvPr/>
        </p:nvSpPr>
        <p:spPr>
          <a:xfrm>
            <a:off x="9023006" y="1465717"/>
            <a:ext cx="87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승인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747180-0998-2761-6BD8-9E3611F6F7E5}"/>
              </a:ext>
            </a:extLst>
          </p:cNvPr>
          <p:cNvSpPr txBox="1"/>
          <p:nvPr/>
        </p:nvSpPr>
        <p:spPr>
          <a:xfrm>
            <a:off x="10106488" y="1465717"/>
            <a:ext cx="87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요청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E9D7EDE-801E-20DD-6E59-B884E42A1A27}"/>
              </a:ext>
            </a:extLst>
          </p:cNvPr>
          <p:cNvCxnSpPr>
            <a:cxnSpLocks/>
          </p:cNvCxnSpPr>
          <p:nvPr/>
        </p:nvCxnSpPr>
        <p:spPr>
          <a:xfrm flipV="1">
            <a:off x="7946862" y="1775292"/>
            <a:ext cx="1299236" cy="646329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0A68690-3AA3-1195-511A-ED38ED8D90E9}"/>
              </a:ext>
            </a:extLst>
          </p:cNvPr>
          <p:cNvSpPr txBox="1"/>
          <p:nvPr/>
        </p:nvSpPr>
        <p:spPr>
          <a:xfrm>
            <a:off x="5178948" y="2281322"/>
            <a:ext cx="27679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1. &lt;a </a:t>
            </a:r>
            <a:r>
              <a:rPr lang="en-US" altLang="ko-KR" sz="1600" dirty="0" err="1">
                <a:solidFill>
                  <a:srgbClr val="FF0000"/>
                </a:solidFill>
              </a:rPr>
              <a:t>href</a:t>
            </a:r>
            <a:r>
              <a:rPr lang="en-US" altLang="ko-KR" sz="1600" dirty="0">
                <a:solidFill>
                  <a:srgbClr val="FF0000"/>
                </a:solidFill>
              </a:rPr>
              <a:t>=“/admin” .. </a:t>
            </a:r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>
                <a:solidFill>
                  <a:srgbClr val="FF0000"/>
                </a:solidFill>
              </a:rPr>
              <a:t>2. GET /admin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3. </a:t>
            </a:r>
            <a:r>
              <a:rPr lang="ko-KR" altLang="en-US" sz="1600" dirty="0">
                <a:solidFill>
                  <a:srgbClr val="FF0000"/>
                </a:solidFill>
              </a:rPr>
              <a:t>승인 요청한 사용자 리스트 함께 전송 받기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03530BC-C864-0C97-772F-4733E77992A3}"/>
              </a:ext>
            </a:extLst>
          </p:cNvPr>
          <p:cNvCxnSpPr>
            <a:cxnSpLocks/>
          </p:cNvCxnSpPr>
          <p:nvPr/>
        </p:nvCxnSpPr>
        <p:spPr>
          <a:xfrm flipV="1">
            <a:off x="9755812" y="1775292"/>
            <a:ext cx="623864" cy="1195614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625B026-2CF0-DCC0-F4DF-43ECF6E9CFEF}"/>
              </a:ext>
            </a:extLst>
          </p:cNvPr>
          <p:cNvSpPr txBox="1"/>
          <p:nvPr/>
        </p:nvSpPr>
        <p:spPr>
          <a:xfrm>
            <a:off x="8213328" y="2970906"/>
            <a:ext cx="29766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1. &lt;a </a:t>
            </a:r>
            <a:r>
              <a:rPr lang="en-US" altLang="ko-KR" sz="1600" dirty="0" err="1">
                <a:solidFill>
                  <a:srgbClr val="FF0000"/>
                </a:solidFill>
              </a:rPr>
              <a:t>href</a:t>
            </a:r>
            <a:r>
              <a:rPr lang="en-US" altLang="ko-KR" sz="1600" dirty="0">
                <a:solidFill>
                  <a:srgbClr val="FF0000"/>
                </a:solidFill>
              </a:rPr>
              <a:t>=“/request” .. </a:t>
            </a:r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>
                <a:solidFill>
                  <a:srgbClr val="FF0000"/>
                </a:solidFill>
              </a:rPr>
              <a:t>2. GET /request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3. </a:t>
            </a:r>
            <a:r>
              <a:rPr lang="ko-KR" altLang="en-US" sz="1600" dirty="0">
                <a:solidFill>
                  <a:srgbClr val="FF0000"/>
                </a:solidFill>
              </a:rPr>
              <a:t>사용자가 신청한 리스트 함께 전송 받기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B353E3-4585-5C43-9A3D-681FEE19ECE5}"/>
              </a:ext>
            </a:extLst>
          </p:cNvPr>
          <p:cNvSpPr/>
          <p:nvPr/>
        </p:nvSpPr>
        <p:spPr>
          <a:xfrm>
            <a:off x="1544595" y="2606288"/>
            <a:ext cx="9168713" cy="375744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CA94FF-2AC3-64F4-12F9-70DA4DF342EF}"/>
              </a:ext>
            </a:extLst>
          </p:cNvPr>
          <p:cNvSpPr txBox="1"/>
          <p:nvPr/>
        </p:nvSpPr>
        <p:spPr>
          <a:xfrm>
            <a:off x="1489309" y="2296713"/>
            <a:ext cx="291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&lt;div class=“contents”&gt;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6454D4-6A95-898B-2159-951ECD5AAFAE}"/>
              </a:ext>
            </a:extLst>
          </p:cNvPr>
          <p:cNvSpPr txBox="1"/>
          <p:nvPr/>
        </p:nvSpPr>
        <p:spPr>
          <a:xfrm>
            <a:off x="5060937" y="4125064"/>
            <a:ext cx="6111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추가기능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ko-KR" altLang="en-US" dirty="0">
                <a:solidFill>
                  <a:srgbClr val="FF0000"/>
                </a:solidFill>
              </a:rPr>
              <a:t>로그인한 사용자에 따라 인가처리 필요</a:t>
            </a:r>
          </a:p>
        </p:txBody>
      </p:sp>
    </p:spTree>
    <p:extLst>
      <p:ext uri="{BB962C8B-B14F-4D97-AF65-F5344CB8AC3E}">
        <p14:creationId xmlns:p14="http://schemas.microsoft.com/office/powerpoint/2010/main" val="236306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791E5B0-B001-AA30-7CEA-0A8B374AD0E8}"/>
              </a:ext>
            </a:extLst>
          </p:cNvPr>
          <p:cNvSpPr/>
          <p:nvPr/>
        </p:nvSpPr>
        <p:spPr>
          <a:xfrm>
            <a:off x="1085850" y="1188720"/>
            <a:ext cx="10104120" cy="5372100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9CCEF2-DEDE-64AD-0442-0BCCD4DDCEB9}"/>
              </a:ext>
            </a:extLst>
          </p:cNvPr>
          <p:cNvSpPr txBox="1"/>
          <p:nvPr/>
        </p:nvSpPr>
        <p:spPr>
          <a:xfrm>
            <a:off x="434159" y="297180"/>
            <a:ext cx="366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승인 페이지</a:t>
            </a:r>
            <a:r>
              <a:rPr lang="en-US" altLang="ko-KR" dirty="0"/>
              <a:t>(GET /admin)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898D6E8-87C9-8063-C950-2CD1E6E1547A}"/>
              </a:ext>
            </a:extLst>
          </p:cNvPr>
          <p:cNvSpPr/>
          <p:nvPr/>
        </p:nvSpPr>
        <p:spPr>
          <a:xfrm>
            <a:off x="1085850" y="1188719"/>
            <a:ext cx="10104120" cy="830997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E4D20-2DDF-E4A1-5F9B-0CE120AE0D21}"/>
              </a:ext>
            </a:extLst>
          </p:cNvPr>
          <p:cNvSpPr txBox="1"/>
          <p:nvPr/>
        </p:nvSpPr>
        <p:spPr>
          <a:xfrm>
            <a:off x="1085850" y="1373384"/>
            <a:ext cx="259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Shinhan Admin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E4CA1B-E759-6355-C359-DDAECC238FB0}"/>
              </a:ext>
            </a:extLst>
          </p:cNvPr>
          <p:cNvSpPr txBox="1"/>
          <p:nvPr/>
        </p:nvSpPr>
        <p:spPr>
          <a:xfrm>
            <a:off x="9023006" y="1465717"/>
            <a:ext cx="87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승인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747180-0998-2761-6BD8-9E3611F6F7E5}"/>
              </a:ext>
            </a:extLst>
          </p:cNvPr>
          <p:cNvSpPr txBox="1"/>
          <p:nvPr/>
        </p:nvSpPr>
        <p:spPr>
          <a:xfrm>
            <a:off x="10106488" y="1465717"/>
            <a:ext cx="87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요청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3564CC-19E3-4D5A-013B-558E3B493FA9}"/>
              </a:ext>
            </a:extLst>
          </p:cNvPr>
          <p:cNvSpPr/>
          <p:nvPr/>
        </p:nvSpPr>
        <p:spPr>
          <a:xfrm>
            <a:off x="1544594" y="2249087"/>
            <a:ext cx="2014151" cy="320221"/>
          </a:xfrm>
          <a:prstGeom prst="rect">
            <a:avLst/>
          </a:prstGeom>
          <a:solidFill>
            <a:srgbClr val="6699FF"/>
          </a:solidFill>
          <a:ln w="19050"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새로 불러오기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8F5EF0-4C1A-7D10-5542-F6D19D37F10F}"/>
              </a:ext>
            </a:extLst>
          </p:cNvPr>
          <p:cNvSpPr/>
          <p:nvPr/>
        </p:nvSpPr>
        <p:spPr>
          <a:xfrm>
            <a:off x="1544595" y="2606288"/>
            <a:ext cx="9168713" cy="375744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55D65C9-1293-E618-9DFC-1FE2E63AEE62}"/>
              </a:ext>
            </a:extLst>
          </p:cNvPr>
          <p:cNvCxnSpPr>
            <a:cxnSpLocks/>
          </p:cNvCxnSpPr>
          <p:nvPr/>
        </p:nvCxnSpPr>
        <p:spPr>
          <a:xfrm flipH="1">
            <a:off x="3410465" y="2409197"/>
            <a:ext cx="924801" cy="0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10E1D2F-20B5-C09C-55DF-FA33189ED39C}"/>
              </a:ext>
            </a:extLst>
          </p:cNvPr>
          <p:cNvSpPr txBox="1"/>
          <p:nvPr/>
        </p:nvSpPr>
        <p:spPr>
          <a:xfrm>
            <a:off x="4291346" y="2053405"/>
            <a:ext cx="2767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1. &lt;a </a:t>
            </a:r>
            <a:r>
              <a:rPr lang="en-US" altLang="ko-KR" sz="1600" dirty="0" err="1">
                <a:solidFill>
                  <a:srgbClr val="FF0000"/>
                </a:solidFill>
              </a:rPr>
              <a:t>href</a:t>
            </a:r>
            <a:r>
              <a:rPr lang="en-US" altLang="ko-KR" sz="1600" dirty="0">
                <a:solidFill>
                  <a:srgbClr val="FF0000"/>
                </a:solidFill>
              </a:rPr>
              <a:t>=“/admin” .. </a:t>
            </a:r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>
                <a:solidFill>
                  <a:srgbClr val="FF0000"/>
                </a:solidFill>
              </a:rPr>
              <a:t>2. GET /admin </a:t>
            </a:r>
            <a:r>
              <a:rPr lang="ko-KR" altLang="en-US" sz="1600" dirty="0" err="1">
                <a:solidFill>
                  <a:srgbClr val="FF0000"/>
                </a:solidFill>
              </a:rPr>
              <a:t>재요청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CA1B04-D310-95D4-7A67-4364EACF4B06}"/>
              </a:ext>
            </a:extLst>
          </p:cNvPr>
          <p:cNvSpPr txBox="1"/>
          <p:nvPr/>
        </p:nvSpPr>
        <p:spPr>
          <a:xfrm>
            <a:off x="1679180" y="2682885"/>
            <a:ext cx="8427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동적으로 표 생성하는 부분은 고려하지 않아도 됩니다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9F35A5C-2E5D-8AFB-AF68-7CB35A19DB08}"/>
              </a:ext>
            </a:extLst>
          </p:cNvPr>
          <p:cNvSpPr/>
          <p:nvPr/>
        </p:nvSpPr>
        <p:spPr>
          <a:xfrm>
            <a:off x="8609618" y="5963452"/>
            <a:ext cx="946579" cy="320221"/>
          </a:xfrm>
          <a:prstGeom prst="rect">
            <a:avLst/>
          </a:prstGeom>
          <a:solidFill>
            <a:srgbClr val="6699FF"/>
          </a:solidFill>
          <a:ln w="19050"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승인</a:t>
            </a:r>
            <a:endParaRPr lang="en-US" altLang="ko-KR" sz="20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98211FB-7719-64AA-A049-C026E5F93FC4}"/>
              </a:ext>
            </a:extLst>
          </p:cNvPr>
          <p:cNvSpPr/>
          <p:nvPr/>
        </p:nvSpPr>
        <p:spPr>
          <a:xfrm>
            <a:off x="9661463" y="5963452"/>
            <a:ext cx="946579" cy="320221"/>
          </a:xfrm>
          <a:prstGeom prst="rect">
            <a:avLst/>
          </a:prstGeom>
          <a:solidFill>
            <a:srgbClr val="6699FF"/>
          </a:solidFill>
          <a:ln w="19050"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반려</a:t>
            </a:r>
            <a:endParaRPr lang="en-US" altLang="ko-KR" sz="2000" b="1" dirty="0"/>
          </a:p>
        </p:txBody>
      </p:sp>
      <p:graphicFrame>
        <p:nvGraphicFramePr>
          <p:cNvPr id="23" name="표 24">
            <a:extLst>
              <a:ext uri="{FF2B5EF4-FFF2-40B4-BE49-F238E27FC236}">
                <a16:creationId xmlns:a16="http://schemas.microsoft.com/office/drawing/2014/main" id="{C310D5D2-283C-4E03-390A-CEC3263DC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289068"/>
              </p:ext>
            </p:extLst>
          </p:nvPr>
        </p:nvGraphicFramePr>
        <p:xfrm>
          <a:off x="1828832" y="3261144"/>
          <a:ext cx="8128002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087">
                  <a:extLst>
                    <a:ext uri="{9D8B030D-6E8A-4147-A177-3AD203B41FA5}">
                      <a16:colId xmlns:a16="http://schemas.microsoft.com/office/drawing/2014/main" val="2171612397"/>
                    </a:ext>
                  </a:extLst>
                </a:gridCol>
                <a:gridCol w="1943247">
                  <a:extLst>
                    <a:ext uri="{9D8B030D-6E8A-4147-A177-3AD203B41FA5}">
                      <a16:colId xmlns:a16="http://schemas.microsoft.com/office/drawing/2014/main" val="7075819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784987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934953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742615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178260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099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11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351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7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060295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E83174B6-47D8-9542-7208-AFA0E8020209}"/>
              </a:ext>
            </a:extLst>
          </p:cNvPr>
          <p:cNvSpPr/>
          <p:nvPr/>
        </p:nvSpPr>
        <p:spPr>
          <a:xfrm>
            <a:off x="2045178" y="4061980"/>
            <a:ext cx="333959" cy="2535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L 도형 27">
            <a:extLst>
              <a:ext uri="{FF2B5EF4-FFF2-40B4-BE49-F238E27FC236}">
                <a16:creationId xmlns:a16="http://schemas.microsoft.com/office/drawing/2014/main" id="{CDFA9EDC-65ED-F898-99E8-1830B2B61864}"/>
              </a:ext>
            </a:extLst>
          </p:cNvPr>
          <p:cNvSpPr/>
          <p:nvPr/>
        </p:nvSpPr>
        <p:spPr>
          <a:xfrm rot="19020582">
            <a:off x="2091977" y="3955415"/>
            <a:ext cx="160638" cy="268009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FD1F05-ED67-1EAE-0DCD-26CC141F3AF1}"/>
              </a:ext>
            </a:extLst>
          </p:cNvPr>
          <p:cNvSpPr/>
          <p:nvPr/>
        </p:nvSpPr>
        <p:spPr>
          <a:xfrm>
            <a:off x="2068186" y="3646048"/>
            <a:ext cx="333959" cy="2535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L 도형 30">
            <a:extLst>
              <a:ext uri="{FF2B5EF4-FFF2-40B4-BE49-F238E27FC236}">
                <a16:creationId xmlns:a16="http://schemas.microsoft.com/office/drawing/2014/main" id="{52821621-8659-2DFF-A7FE-B567B4374CED}"/>
              </a:ext>
            </a:extLst>
          </p:cNvPr>
          <p:cNvSpPr/>
          <p:nvPr/>
        </p:nvSpPr>
        <p:spPr>
          <a:xfrm rot="19020582">
            <a:off x="2114985" y="3539483"/>
            <a:ext cx="160638" cy="268009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64D9DB5-1F39-028D-A110-EC6A32AB2E13}"/>
              </a:ext>
            </a:extLst>
          </p:cNvPr>
          <p:cNvSpPr/>
          <p:nvPr/>
        </p:nvSpPr>
        <p:spPr>
          <a:xfrm>
            <a:off x="2045177" y="4422734"/>
            <a:ext cx="333959" cy="2535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64E3776-A204-1A01-BA14-AEE3E5705475}"/>
              </a:ext>
            </a:extLst>
          </p:cNvPr>
          <p:cNvSpPr/>
          <p:nvPr/>
        </p:nvSpPr>
        <p:spPr>
          <a:xfrm>
            <a:off x="2037754" y="4796991"/>
            <a:ext cx="333959" cy="2535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6CED315-D7F1-FD3B-D930-285C3C6129A3}"/>
              </a:ext>
            </a:extLst>
          </p:cNvPr>
          <p:cNvCxnSpPr>
            <a:cxnSpLocks/>
          </p:cNvCxnSpPr>
          <p:nvPr/>
        </p:nvCxnSpPr>
        <p:spPr>
          <a:xfrm>
            <a:off x="9598434" y="5399903"/>
            <a:ext cx="0" cy="563549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D4B0477-651C-8F2E-28A5-FBBE987502A2}"/>
              </a:ext>
            </a:extLst>
          </p:cNvPr>
          <p:cNvSpPr txBox="1"/>
          <p:nvPr/>
        </p:nvSpPr>
        <p:spPr>
          <a:xfrm>
            <a:off x="8317300" y="4068844"/>
            <a:ext cx="33250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>
                <a:solidFill>
                  <a:srgbClr val="FF0000"/>
                </a:solidFill>
              </a:rPr>
              <a:t>&lt;button&gt; </a:t>
            </a:r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solidFill>
                  <a:srgbClr val="FF0000"/>
                </a:solidFill>
              </a:rPr>
              <a:t>POST /admin</a:t>
            </a:r>
          </a:p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rgbClr val="FF0000"/>
                </a:solidFill>
              </a:rPr>
              <a:t>체크된 데이터 및 승인</a:t>
            </a:r>
            <a:r>
              <a:rPr lang="en-US" altLang="ko-KR" sz="1600" dirty="0">
                <a:solidFill>
                  <a:srgbClr val="FF0000"/>
                </a:solidFill>
              </a:rPr>
              <a:t>/</a:t>
            </a:r>
            <a:r>
              <a:rPr lang="ko-KR" altLang="en-US" sz="1600" dirty="0">
                <a:solidFill>
                  <a:srgbClr val="FF0000"/>
                </a:solidFill>
              </a:rPr>
              <a:t>반려 </a:t>
            </a:r>
            <a:r>
              <a:rPr lang="en-US" altLang="ko-KR" sz="1600" dirty="0">
                <a:solidFill>
                  <a:srgbClr val="FF0000"/>
                </a:solidFill>
              </a:rPr>
              <a:t>flag</a:t>
            </a:r>
            <a:r>
              <a:rPr lang="ko-KR" altLang="en-US" sz="1600" dirty="0">
                <a:solidFill>
                  <a:srgbClr val="FF0000"/>
                </a:solidFill>
              </a:rPr>
              <a:t> 전송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solidFill>
                  <a:srgbClr val="FF0000"/>
                </a:solidFill>
              </a:rPr>
              <a:t>Redirect /admin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1D016D-0CC5-8FB9-2767-515966A6520F}"/>
              </a:ext>
            </a:extLst>
          </p:cNvPr>
          <p:cNvSpPr txBox="1"/>
          <p:nvPr/>
        </p:nvSpPr>
        <p:spPr>
          <a:xfrm>
            <a:off x="7359098" y="2151287"/>
            <a:ext cx="4893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/admin DTO</a:t>
            </a:r>
            <a:r>
              <a:rPr lang="ko-KR" altLang="en-US" sz="1600" dirty="0">
                <a:solidFill>
                  <a:srgbClr val="FF0000"/>
                </a:solidFill>
              </a:rPr>
              <a:t> 지정해주시면 맞춰서 하겠습니다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1661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791E5B0-B001-AA30-7CEA-0A8B374AD0E8}"/>
              </a:ext>
            </a:extLst>
          </p:cNvPr>
          <p:cNvSpPr/>
          <p:nvPr/>
        </p:nvSpPr>
        <p:spPr>
          <a:xfrm>
            <a:off x="1085850" y="1188720"/>
            <a:ext cx="10104120" cy="5372100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9CCEF2-DEDE-64AD-0442-0BCCD4DDCEB9}"/>
              </a:ext>
            </a:extLst>
          </p:cNvPr>
          <p:cNvSpPr txBox="1"/>
          <p:nvPr/>
        </p:nvSpPr>
        <p:spPr>
          <a:xfrm>
            <a:off x="434159" y="297180"/>
            <a:ext cx="366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신청 페이지</a:t>
            </a:r>
            <a:r>
              <a:rPr lang="en-US" altLang="ko-KR" dirty="0"/>
              <a:t>(GET /request)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898D6E8-87C9-8063-C950-2CD1E6E1547A}"/>
              </a:ext>
            </a:extLst>
          </p:cNvPr>
          <p:cNvSpPr/>
          <p:nvPr/>
        </p:nvSpPr>
        <p:spPr>
          <a:xfrm>
            <a:off x="1085850" y="1188719"/>
            <a:ext cx="10104120" cy="830997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E4D20-2DDF-E4A1-5F9B-0CE120AE0D21}"/>
              </a:ext>
            </a:extLst>
          </p:cNvPr>
          <p:cNvSpPr txBox="1"/>
          <p:nvPr/>
        </p:nvSpPr>
        <p:spPr>
          <a:xfrm>
            <a:off x="1085850" y="1373384"/>
            <a:ext cx="259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Shinhan Admin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E4CA1B-E759-6355-C359-DDAECC238FB0}"/>
              </a:ext>
            </a:extLst>
          </p:cNvPr>
          <p:cNvSpPr txBox="1"/>
          <p:nvPr/>
        </p:nvSpPr>
        <p:spPr>
          <a:xfrm>
            <a:off x="9023006" y="1465717"/>
            <a:ext cx="87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승인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747180-0998-2761-6BD8-9E3611F6F7E5}"/>
              </a:ext>
            </a:extLst>
          </p:cNvPr>
          <p:cNvSpPr txBox="1"/>
          <p:nvPr/>
        </p:nvSpPr>
        <p:spPr>
          <a:xfrm>
            <a:off x="10106488" y="1465717"/>
            <a:ext cx="87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요청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8F5EF0-4C1A-7D10-5542-F6D19D37F10F}"/>
              </a:ext>
            </a:extLst>
          </p:cNvPr>
          <p:cNvSpPr/>
          <p:nvPr/>
        </p:nvSpPr>
        <p:spPr>
          <a:xfrm>
            <a:off x="1544595" y="2606288"/>
            <a:ext cx="9168713" cy="375744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650714-3446-F02D-EAD9-D1A2E5C28DF4}"/>
              </a:ext>
            </a:extLst>
          </p:cNvPr>
          <p:cNvSpPr/>
          <p:nvPr/>
        </p:nvSpPr>
        <p:spPr>
          <a:xfrm>
            <a:off x="1544594" y="2249087"/>
            <a:ext cx="1136822" cy="320221"/>
          </a:xfrm>
          <a:prstGeom prst="rect">
            <a:avLst/>
          </a:prstGeom>
          <a:solidFill>
            <a:srgbClr val="6699FF"/>
          </a:solidFill>
          <a:ln w="19050"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신청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1F1282-D83A-78B6-6682-008164491166}"/>
              </a:ext>
            </a:extLst>
          </p:cNvPr>
          <p:cNvSpPr/>
          <p:nvPr/>
        </p:nvSpPr>
        <p:spPr>
          <a:xfrm>
            <a:off x="9947187" y="2248715"/>
            <a:ext cx="775902" cy="320221"/>
          </a:xfrm>
          <a:prstGeom prst="rect">
            <a:avLst/>
          </a:prstGeom>
          <a:solidFill>
            <a:srgbClr val="6699FF"/>
          </a:solidFill>
          <a:ln w="19050"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검색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8F308A-DB18-CC76-5D6E-4AF8E0847B66}"/>
              </a:ext>
            </a:extLst>
          </p:cNvPr>
          <p:cNvSpPr/>
          <p:nvPr/>
        </p:nvSpPr>
        <p:spPr>
          <a:xfrm>
            <a:off x="8625790" y="2248715"/>
            <a:ext cx="1271971" cy="320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콤보 박스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D2DB515-C1F2-CF59-3FCE-23865264D282}"/>
              </a:ext>
            </a:extLst>
          </p:cNvPr>
          <p:cNvCxnSpPr>
            <a:cxnSpLocks/>
          </p:cNvCxnSpPr>
          <p:nvPr/>
        </p:nvCxnSpPr>
        <p:spPr>
          <a:xfrm flipH="1" flipV="1">
            <a:off x="2520778" y="2514050"/>
            <a:ext cx="503049" cy="641830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49947BA-31D3-EB90-0D7F-FB358F7A0553}"/>
              </a:ext>
            </a:extLst>
          </p:cNvPr>
          <p:cNvSpPr txBox="1"/>
          <p:nvPr/>
        </p:nvSpPr>
        <p:spPr>
          <a:xfrm>
            <a:off x="3023827" y="2899292"/>
            <a:ext cx="2339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solidFill>
                  <a:srgbClr val="FF0000"/>
                </a:solidFill>
              </a:rPr>
              <a:t>GET /request/form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51B283-93C4-7B89-FCDB-5789843316EA}"/>
              </a:ext>
            </a:extLst>
          </p:cNvPr>
          <p:cNvSpPr txBox="1"/>
          <p:nvPr/>
        </p:nvSpPr>
        <p:spPr>
          <a:xfrm>
            <a:off x="7835995" y="3495353"/>
            <a:ext cx="4240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solidFill>
                  <a:srgbClr val="FF0000"/>
                </a:solidFill>
              </a:rPr>
              <a:t>GET /request/list/{</a:t>
            </a:r>
            <a:r>
              <a:rPr lang="ko-KR" altLang="en-US" sz="1600" dirty="0">
                <a:solidFill>
                  <a:srgbClr val="FF0000"/>
                </a:solidFill>
              </a:rPr>
              <a:t>콤보 박스 파라미터</a:t>
            </a:r>
            <a:r>
              <a:rPr lang="en-US" altLang="ko-KR" sz="1600" dirty="0">
                <a:solidFill>
                  <a:srgbClr val="FF0000"/>
                </a:solidFill>
              </a:rPr>
              <a:t>}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D76A731-850A-4B88-ABEA-194C5B54594E}"/>
              </a:ext>
            </a:extLst>
          </p:cNvPr>
          <p:cNvCxnSpPr>
            <a:cxnSpLocks/>
          </p:cNvCxnSpPr>
          <p:nvPr/>
        </p:nvCxnSpPr>
        <p:spPr>
          <a:xfrm flipV="1">
            <a:off x="8824398" y="2514050"/>
            <a:ext cx="1282090" cy="1102232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31C7F01-B9FF-9853-A778-CE9724CAB54B}"/>
              </a:ext>
            </a:extLst>
          </p:cNvPr>
          <p:cNvSpPr txBox="1"/>
          <p:nvPr/>
        </p:nvSpPr>
        <p:spPr>
          <a:xfrm>
            <a:off x="5265525" y="4106410"/>
            <a:ext cx="5906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콤보 박스에서 </a:t>
            </a:r>
            <a:r>
              <a:rPr lang="en-US" altLang="ko-KR" sz="1600" dirty="0">
                <a:solidFill>
                  <a:srgbClr val="FF0000"/>
                </a:solidFill>
              </a:rPr>
              <a:t>{</a:t>
            </a:r>
            <a:r>
              <a:rPr lang="ko-KR" altLang="en-US" sz="1600" dirty="0">
                <a:solidFill>
                  <a:srgbClr val="FF0000"/>
                </a:solidFill>
              </a:rPr>
              <a:t>승인완료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대기 중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반려</a:t>
            </a:r>
            <a:r>
              <a:rPr lang="en-US" altLang="ko-KR" sz="1600" dirty="0">
                <a:solidFill>
                  <a:srgbClr val="FF0000"/>
                </a:solidFill>
              </a:rPr>
              <a:t>} </a:t>
            </a:r>
            <a:r>
              <a:rPr lang="ko-KR" altLang="en-US" sz="1600" dirty="0">
                <a:solidFill>
                  <a:srgbClr val="FF0000"/>
                </a:solidFill>
              </a:rPr>
              <a:t>중 </a:t>
            </a:r>
            <a:r>
              <a:rPr lang="en-US" altLang="ko-KR" sz="1600" dirty="0">
                <a:solidFill>
                  <a:srgbClr val="FF0000"/>
                </a:solidFill>
              </a:rPr>
              <a:t>1</a:t>
            </a:r>
            <a:r>
              <a:rPr lang="ko-KR" altLang="en-US" sz="1600" dirty="0">
                <a:solidFill>
                  <a:srgbClr val="FF0000"/>
                </a:solidFill>
              </a:rPr>
              <a:t>개 선택 가능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7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791E5B0-B001-AA30-7CEA-0A8B374AD0E8}"/>
              </a:ext>
            </a:extLst>
          </p:cNvPr>
          <p:cNvSpPr/>
          <p:nvPr/>
        </p:nvSpPr>
        <p:spPr>
          <a:xfrm>
            <a:off x="1085850" y="1188720"/>
            <a:ext cx="10104120" cy="5372100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9CCEF2-DEDE-64AD-0442-0BCCD4DDCEB9}"/>
              </a:ext>
            </a:extLst>
          </p:cNvPr>
          <p:cNvSpPr txBox="1"/>
          <p:nvPr/>
        </p:nvSpPr>
        <p:spPr>
          <a:xfrm>
            <a:off x="434159" y="297180"/>
            <a:ext cx="466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신청 등록 페이지</a:t>
            </a:r>
            <a:r>
              <a:rPr lang="en-US" altLang="ko-KR" dirty="0"/>
              <a:t>(GET /request/form)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898D6E8-87C9-8063-C950-2CD1E6E1547A}"/>
              </a:ext>
            </a:extLst>
          </p:cNvPr>
          <p:cNvSpPr/>
          <p:nvPr/>
        </p:nvSpPr>
        <p:spPr>
          <a:xfrm>
            <a:off x="1085850" y="1188719"/>
            <a:ext cx="10104120" cy="830997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E4D20-2DDF-E4A1-5F9B-0CE120AE0D21}"/>
              </a:ext>
            </a:extLst>
          </p:cNvPr>
          <p:cNvSpPr txBox="1"/>
          <p:nvPr/>
        </p:nvSpPr>
        <p:spPr>
          <a:xfrm>
            <a:off x="1085850" y="1373384"/>
            <a:ext cx="259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Shinhan Admin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E4CA1B-E759-6355-C359-DDAECC238FB0}"/>
              </a:ext>
            </a:extLst>
          </p:cNvPr>
          <p:cNvSpPr txBox="1"/>
          <p:nvPr/>
        </p:nvSpPr>
        <p:spPr>
          <a:xfrm>
            <a:off x="9023006" y="1465717"/>
            <a:ext cx="87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승인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747180-0998-2761-6BD8-9E3611F6F7E5}"/>
              </a:ext>
            </a:extLst>
          </p:cNvPr>
          <p:cNvSpPr txBox="1"/>
          <p:nvPr/>
        </p:nvSpPr>
        <p:spPr>
          <a:xfrm>
            <a:off x="10106488" y="1465717"/>
            <a:ext cx="87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요청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8F5EF0-4C1A-7D10-5542-F6D19D37F10F}"/>
              </a:ext>
            </a:extLst>
          </p:cNvPr>
          <p:cNvSpPr/>
          <p:nvPr/>
        </p:nvSpPr>
        <p:spPr>
          <a:xfrm>
            <a:off x="1544595" y="2606288"/>
            <a:ext cx="9168713" cy="375744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650714-3446-F02D-EAD9-D1A2E5C28DF4}"/>
              </a:ext>
            </a:extLst>
          </p:cNvPr>
          <p:cNvSpPr/>
          <p:nvPr/>
        </p:nvSpPr>
        <p:spPr>
          <a:xfrm>
            <a:off x="1544594" y="2249087"/>
            <a:ext cx="1136822" cy="320221"/>
          </a:xfrm>
          <a:prstGeom prst="rect">
            <a:avLst/>
          </a:prstGeom>
          <a:solidFill>
            <a:srgbClr val="6699FF"/>
          </a:solidFill>
          <a:ln w="19050"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신청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1F1282-D83A-78B6-6682-008164491166}"/>
              </a:ext>
            </a:extLst>
          </p:cNvPr>
          <p:cNvSpPr/>
          <p:nvPr/>
        </p:nvSpPr>
        <p:spPr>
          <a:xfrm>
            <a:off x="9947187" y="2248715"/>
            <a:ext cx="775902" cy="320221"/>
          </a:xfrm>
          <a:prstGeom prst="rect">
            <a:avLst/>
          </a:prstGeom>
          <a:solidFill>
            <a:srgbClr val="6699FF"/>
          </a:solidFill>
          <a:ln w="19050"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검색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8F308A-DB18-CC76-5D6E-4AF8E0847B66}"/>
              </a:ext>
            </a:extLst>
          </p:cNvPr>
          <p:cNvSpPr/>
          <p:nvPr/>
        </p:nvSpPr>
        <p:spPr>
          <a:xfrm>
            <a:off x="8625790" y="2248715"/>
            <a:ext cx="1271971" cy="320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콤보 박스</a:t>
            </a:r>
          </a:p>
        </p:txBody>
      </p:sp>
      <p:graphicFrame>
        <p:nvGraphicFramePr>
          <p:cNvPr id="9" name="표 12">
            <a:extLst>
              <a:ext uri="{FF2B5EF4-FFF2-40B4-BE49-F238E27FC236}">
                <a16:creationId xmlns:a16="http://schemas.microsoft.com/office/drawing/2014/main" id="{E8C4E8F8-4684-62F2-8B88-0663EB2E4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194892"/>
              </p:ext>
            </p:extLst>
          </p:nvPr>
        </p:nvGraphicFramePr>
        <p:xfrm>
          <a:off x="1978488" y="327379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1220">
                  <a:extLst>
                    <a:ext uri="{9D8B030D-6E8A-4147-A177-3AD203B41FA5}">
                      <a16:colId xmlns:a16="http://schemas.microsoft.com/office/drawing/2014/main" val="1138670337"/>
                    </a:ext>
                  </a:extLst>
                </a:gridCol>
                <a:gridCol w="2384854">
                  <a:extLst>
                    <a:ext uri="{9D8B030D-6E8A-4147-A177-3AD203B41FA5}">
                      <a16:colId xmlns:a16="http://schemas.microsoft.com/office/drawing/2014/main" val="2326530274"/>
                    </a:ext>
                  </a:extLst>
                </a:gridCol>
                <a:gridCol w="919926">
                  <a:extLst>
                    <a:ext uri="{9D8B030D-6E8A-4147-A177-3AD203B41FA5}">
                      <a16:colId xmlns:a16="http://schemas.microsoft.com/office/drawing/2014/main" val="38439801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00560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관리 페이지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1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726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202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71298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43198F9-ADBB-5AA6-8014-964F3D0E9940}"/>
              </a:ext>
            </a:extLst>
          </p:cNvPr>
          <p:cNvSpPr txBox="1"/>
          <p:nvPr/>
        </p:nvSpPr>
        <p:spPr>
          <a:xfrm>
            <a:off x="1978488" y="2916562"/>
            <a:ext cx="6243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하단 표에 </a:t>
            </a:r>
            <a:r>
              <a:rPr lang="en-US" altLang="ko-KR" sz="1600" dirty="0">
                <a:solidFill>
                  <a:srgbClr val="FF0000"/>
                </a:solidFill>
              </a:rPr>
              <a:t>GET /request/form</a:t>
            </a:r>
            <a:r>
              <a:rPr lang="ko-KR" altLang="en-US" sz="1600" dirty="0">
                <a:solidFill>
                  <a:srgbClr val="FF0000"/>
                </a:solidFill>
              </a:rPr>
              <a:t>을 통해 내려온 데이터 바인딩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6197E1-3B65-957A-F7F5-27F0E13117A9}"/>
              </a:ext>
            </a:extLst>
          </p:cNvPr>
          <p:cNvSpPr/>
          <p:nvPr/>
        </p:nvSpPr>
        <p:spPr>
          <a:xfrm>
            <a:off x="8393429" y="3695251"/>
            <a:ext cx="1344313" cy="283625"/>
          </a:xfrm>
          <a:prstGeom prst="rect">
            <a:avLst/>
          </a:prstGeom>
          <a:solidFill>
            <a:srgbClr val="6699FF"/>
          </a:solidFill>
          <a:ln w="19050"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승인 요청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1FBCA7F-B7C8-C90C-5EF3-53A45DC5A04B}"/>
              </a:ext>
            </a:extLst>
          </p:cNvPr>
          <p:cNvSpPr/>
          <p:nvPr/>
        </p:nvSpPr>
        <p:spPr>
          <a:xfrm>
            <a:off x="8390751" y="4084388"/>
            <a:ext cx="1344313" cy="283625"/>
          </a:xfrm>
          <a:prstGeom prst="rect">
            <a:avLst/>
          </a:prstGeom>
          <a:solidFill>
            <a:srgbClr val="6699FF"/>
          </a:solidFill>
          <a:ln w="19050"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승인 요청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548CCC-84E6-95DE-F843-415BAE44142C}"/>
              </a:ext>
            </a:extLst>
          </p:cNvPr>
          <p:cNvSpPr/>
          <p:nvPr/>
        </p:nvSpPr>
        <p:spPr>
          <a:xfrm>
            <a:off x="8390751" y="4448422"/>
            <a:ext cx="1344313" cy="283625"/>
          </a:xfrm>
          <a:prstGeom prst="rect">
            <a:avLst/>
          </a:prstGeom>
          <a:solidFill>
            <a:srgbClr val="6699FF"/>
          </a:solidFill>
          <a:ln w="19050"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승인 요청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4DC33C5-0265-A8AB-BC3D-83C036DAFADD}"/>
              </a:ext>
            </a:extLst>
          </p:cNvPr>
          <p:cNvCxnSpPr>
            <a:cxnSpLocks/>
          </p:cNvCxnSpPr>
          <p:nvPr/>
        </p:nvCxnSpPr>
        <p:spPr>
          <a:xfrm flipV="1">
            <a:off x="8019327" y="4670694"/>
            <a:ext cx="520791" cy="647925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C1F312E-0DDD-87C3-DB9D-9CC00515C3F4}"/>
              </a:ext>
            </a:extLst>
          </p:cNvPr>
          <p:cNvSpPr txBox="1"/>
          <p:nvPr/>
        </p:nvSpPr>
        <p:spPr>
          <a:xfrm>
            <a:off x="7052725" y="5248503"/>
            <a:ext cx="2682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solidFill>
                  <a:srgbClr val="FF0000"/>
                </a:solidFill>
              </a:rPr>
              <a:t>POST /request/form</a:t>
            </a:r>
          </a:p>
        </p:txBody>
      </p:sp>
    </p:spTree>
    <p:extLst>
      <p:ext uri="{BB962C8B-B14F-4D97-AF65-F5344CB8AC3E}">
        <p14:creationId xmlns:p14="http://schemas.microsoft.com/office/powerpoint/2010/main" val="4028819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791E5B0-B001-AA30-7CEA-0A8B374AD0E8}"/>
              </a:ext>
            </a:extLst>
          </p:cNvPr>
          <p:cNvSpPr/>
          <p:nvPr/>
        </p:nvSpPr>
        <p:spPr>
          <a:xfrm>
            <a:off x="1085850" y="1188720"/>
            <a:ext cx="10104120" cy="5372100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9CCEF2-DEDE-64AD-0442-0BCCD4DDCEB9}"/>
              </a:ext>
            </a:extLst>
          </p:cNvPr>
          <p:cNvSpPr txBox="1"/>
          <p:nvPr/>
        </p:nvSpPr>
        <p:spPr>
          <a:xfrm>
            <a:off x="434159" y="297180"/>
            <a:ext cx="466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신청 목록 조회 페이지</a:t>
            </a:r>
            <a:r>
              <a:rPr lang="en-US" altLang="ko-KR" dirty="0"/>
              <a:t>(GET /request/list)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898D6E8-87C9-8063-C950-2CD1E6E1547A}"/>
              </a:ext>
            </a:extLst>
          </p:cNvPr>
          <p:cNvSpPr/>
          <p:nvPr/>
        </p:nvSpPr>
        <p:spPr>
          <a:xfrm>
            <a:off x="1085850" y="1188719"/>
            <a:ext cx="10104120" cy="830997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E4D20-2DDF-E4A1-5F9B-0CE120AE0D21}"/>
              </a:ext>
            </a:extLst>
          </p:cNvPr>
          <p:cNvSpPr txBox="1"/>
          <p:nvPr/>
        </p:nvSpPr>
        <p:spPr>
          <a:xfrm>
            <a:off x="1085850" y="1373384"/>
            <a:ext cx="259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Shinhan Admin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E4CA1B-E759-6355-C359-DDAECC238FB0}"/>
              </a:ext>
            </a:extLst>
          </p:cNvPr>
          <p:cNvSpPr txBox="1"/>
          <p:nvPr/>
        </p:nvSpPr>
        <p:spPr>
          <a:xfrm>
            <a:off x="9023006" y="1465717"/>
            <a:ext cx="87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승인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747180-0998-2761-6BD8-9E3611F6F7E5}"/>
              </a:ext>
            </a:extLst>
          </p:cNvPr>
          <p:cNvSpPr txBox="1"/>
          <p:nvPr/>
        </p:nvSpPr>
        <p:spPr>
          <a:xfrm>
            <a:off x="10106488" y="1465717"/>
            <a:ext cx="87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요청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8F5EF0-4C1A-7D10-5542-F6D19D37F10F}"/>
              </a:ext>
            </a:extLst>
          </p:cNvPr>
          <p:cNvSpPr/>
          <p:nvPr/>
        </p:nvSpPr>
        <p:spPr>
          <a:xfrm>
            <a:off x="1544595" y="2606288"/>
            <a:ext cx="9168713" cy="375744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650714-3446-F02D-EAD9-D1A2E5C28DF4}"/>
              </a:ext>
            </a:extLst>
          </p:cNvPr>
          <p:cNvSpPr/>
          <p:nvPr/>
        </p:nvSpPr>
        <p:spPr>
          <a:xfrm>
            <a:off x="1544594" y="2249087"/>
            <a:ext cx="1136822" cy="320221"/>
          </a:xfrm>
          <a:prstGeom prst="rect">
            <a:avLst/>
          </a:prstGeom>
          <a:solidFill>
            <a:srgbClr val="6699FF"/>
          </a:solidFill>
          <a:ln w="19050"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신청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1F1282-D83A-78B6-6682-008164491166}"/>
              </a:ext>
            </a:extLst>
          </p:cNvPr>
          <p:cNvSpPr/>
          <p:nvPr/>
        </p:nvSpPr>
        <p:spPr>
          <a:xfrm>
            <a:off x="9947187" y="2248715"/>
            <a:ext cx="775902" cy="320221"/>
          </a:xfrm>
          <a:prstGeom prst="rect">
            <a:avLst/>
          </a:prstGeom>
          <a:solidFill>
            <a:srgbClr val="6699FF"/>
          </a:solidFill>
          <a:ln w="19050"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검색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8F308A-DB18-CC76-5D6E-4AF8E0847B66}"/>
              </a:ext>
            </a:extLst>
          </p:cNvPr>
          <p:cNvSpPr/>
          <p:nvPr/>
        </p:nvSpPr>
        <p:spPr>
          <a:xfrm>
            <a:off x="8625790" y="2248715"/>
            <a:ext cx="1271971" cy="320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콤보 박스</a:t>
            </a:r>
          </a:p>
        </p:txBody>
      </p:sp>
      <p:graphicFrame>
        <p:nvGraphicFramePr>
          <p:cNvPr id="3" name="표 24">
            <a:extLst>
              <a:ext uri="{FF2B5EF4-FFF2-40B4-BE49-F238E27FC236}">
                <a16:creationId xmlns:a16="http://schemas.microsoft.com/office/drawing/2014/main" id="{92D3CA8F-823B-A846-ADFB-30669491E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774501"/>
              </p:ext>
            </p:extLst>
          </p:nvPr>
        </p:nvGraphicFramePr>
        <p:xfrm>
          <a:off x="2113005" y="3428999"/>
          <a:ext cx="8128002" cy="1963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087">
                  <a:extLst>
                    <a:ext uri="{9D8B030D-6E8A-4147-A177-3AD203B41FA5}">
                      <a16:colId xmlns:a16="http://schemas.microsoft.com/office/drawing/2014/main" val="2171612397"/>
                    </a:ext>
                  </a:extLst>
                </a:gridCol>
                <a:gridCol w="1943247">
                  <a:extLst>
                    <a:ext uri="{9D8B030D-6E8A-4147-A177-3AD203B41FA5}">
                      <a16:colId xmlns:a16="http://schemas.microsoft.com/office/drawing/2014/main" val="7075819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784987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934953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742615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17826097"/>
                    </a:ext>
                  </a:extLst>
                </a:gridCol>
              </a:tblGrid>
              <a:tr h="38834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099075"/>
                  </a:ext>
                </a:extLst>
              </a:tr>
              <a:tr h="39373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111132"/>
                  </a:ext>
                </a:extLst>
              </a:tr>
              <a:tr h="39373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351220"/>
                  </a:ext>
                </a:extLst>
              </a:tr>
              <a:tr h="39373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71636"/>
                  </a:ext>
                </a:extLst>
              </a:tr>
              <a:tr h="39373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0602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FBED47D-53C9-26E7-2BB3-78F4B0A11D85}"/>
              </a:ext>
            </a:extLst>
          </p:cNvPr>
          <p:cNvSpPr txBox="1"/>
          <p:nvPr/>
        </p:nvSpPr>
        <p:spPr>
          <a:xfrm>
            <a:off x="2382050" y="2976283"/>
            <a:ext cx="6243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하단 표에 </a:t>
            </a:r>
            <a:r>
              <a:rPr lang="en-US" altLang="ko-KR" sz="1600" dirty="0">
                <a:solidFill>
                  <a:srgbClr val="FF0000"/>
                </a:solidFill>
              </a:rPr>
              <a:t>GET /request/list</a:t>
            </a:r>
            <a:r>
              <a:rPr lang="ko-KR" altLang="en-US" sz="1600" dirty="0">
                <a:solidFill>
                  <a:srgbClr val="FF0000"/>
                </a:solidFill>
              </a:rPr>
              <a:t>을 통해 내려온 데이터 바인딩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961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290</Words>
  <Application>Microsoft Office PowerPoint</Application>
  <PresentationFormat>와이드스크린</PresentationFormat>
  <Paragraphs>72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강옥</dc:creator>
  <cp:lastModifiedBy>김 강옥</cp:lastModifiedBy>
  <cp:revision>3</cp:revision>
  <dcterms:created xsi:type="dcterms:W3CDTF">2023-02-01T13:36:58Z</dcterms:created>
  <dcterms:modified xsi:type="dcterms:W3CDTF">2023-02-01T14:52:22Z</dcterms:modified>
</cp:coreProperties>
</file>