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56" r:id="rId3"/>
    <p:sldMasterId id="2147483659" r:id="rId4"/>
  </p:sldMasterIdLst>
  <p:notesMasterIdLst>
    <p:notesMasterId r:id="rId37"/>
  </p:notesMasterIdLst>
  <p:handoutMasterIdLst>
    <p:handoutMasterId r:id="rId38"/>
  </p:handoutMasterIdLst>
  <p:sldIdLst>
    <p:sldId id="258" r:id="rId5"/>
    <p:sldId id="259" r:id="rId6"/>
    <p:sldId id="257" r:id="rId7"/>
    <p:sldId id="481" r:id="rId8"/>
    <p:sldId id="478" r:id="rId9"/>
    <p:sldId id="482" r:id="rId10"/>
    <p:sldId id="484" r:id="rId11"/>
    <p:sldId id="485" r:id="rId12"/>
    <p:sldId id="486" r:id="rId13"/>
    <p:sldId id="487" r:id="rId14"/>
    <p:sldId id="488" r:id="rId15"/>
    <p:sldId id="502" r:id="rId16"/>
    <p:sldId id="503" r:id="rId17"/>
    <p:sldId id="489" r:id="rId18"/>
    <p:sldId id="490" r:id="rId19"/>
    <p:sldId id="491" r:id="rId20"/>
    <p:sldId id="492" r:id="rId21"/>
    <p:sldId id="493" r:id="rId22"/>
    <p:sldId id="498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04" r:id="rId31"/>
    <p:sldId id="505" r:id="rId32"/>
    <p:sldId id="506" r:id="rId33"/>
    <p:sldId id="507" r:id="rId34"/>
    <p:sldId id="371" r:id="rId35"/>
    <p:sldId id="405" r:id="rId3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슬라이드" id="{CD9FE64B-B1E7-1E43-9462-EACB46420A5D}">
          <p14:sldIdLst>
            <p14:sldId id="258"/>
            <p14:sldId id="259"/>
            <p14:sldId id="257"/>
            <p14:sldId id="481"/>
            <p14:sldId id="478"/>
            <p14:sldId id="482"/>
            <p14:sldId id="484"/>
            <p14:sldId id="485"/>
            <p14:sldId id="486"/>
            <p14:sldId id="487"/>
            <p14:sldId id="488"/>
            <p14:sldId id="502"/>
            <p14:sldId id="503"/>
            <p14:sldId id="489"/>
            <p14:sldId id="490"/>
            <p14:sldId id="491"/>
            <p14:sldId id="492"/>
            <p14:sldId id="493"/>
            <p14:sldId id="498"/>
            <p14:sldId id="494"/>
            <p14:sldId id="495"/>
            <p14:sldId id="496"/>
            <p14:sldId id="497"/>
            <p14:sldId id="499"/>
            <p14:sldId id="500"/>
            <p14:sldId id="501"/>
            <p14:sldId id="504"/>
            <p14:sldId id="505"/>
            <p14:sldId id="506"/>
            <p14:sldId id="507"/>
            <p14:sldId id="371"/>
          </p14:sldIdLst>
        </p14:section>
        <p14:section name="슬라이드_템플릿" id="{649E32E1-B900-234C-8FA7-3094BAF80331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96405" autoAdjust="0"/>
  </p:normalViewPr>
  <p:slideViewPr>
    <p:cSldViewPr>
      <p:cViewPr>
        <p:scale>
          <a:sx n="125" d="100"/>
          <a:sy n="125" d="100"/>
        </p:scale>
        <p:origin x="144" y="1448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1312" y="2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2017. 7. 21.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0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2017. 7. 21.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20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15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8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49298"/>
            <a:ext cx="735602" cy="3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7"/>
          <p:cNvCxnSpPr/>
          <p:nvPr userDrawn="1"/>
        </p:nvCxnSpPr>
        <p:spPr>
          <a:xfrm>
            <a:off x="332385" y="632966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hyperlink" Target="mailto:Seunghoon.baek@linecorp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357" y="287066"/>
            <a:ext cx="707236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Spring Framework</a:t>
            </a:r>
          </a:p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Web MVC | </a:t>
            </a:r>
            <a:r>
              <a:rPr lang="en-US" altLang="ko-KR" sz="2400" b="1" spc="-150" dirty="0" smtClean="0">
                <a:latin typeface="맑은 고딕" pitchFamily="50" charset="-127"/>
                <a:ea typeface="맑은 고딕" pitchFamily="50" charset="-127"/>
              </a:rPr>
              <a:t>Model-View-Control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443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백승훈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Seunghoon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Baek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  <a:hlinkClick r:id="rId4"/>
              </a:rPr>
              <a:t>seunghoon.baek@linecorp.com</a:t>
            </a: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spc="-2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(PPT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에서 줄여서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D.S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라 언급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373" r="19810" b="15770"/>
          <a:stretch/>
        </p:blipFill>
        <p:spPr>
          <a:xfrm>
            <a:off x="10017" y="2193456"/>
            <a:ext cx="4778007" cy="2792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3419872" y="3068960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3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09878" y="3668664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4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67618" y="3003646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1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238278" y="2694887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2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77270" y="4129822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5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25363" y="4290139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6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904475" y="1670848"/>
            <a:ext cx="4246547" cy="457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 smtClean="0"/>
              <a:t>① 클라이언트의 요청이 </a:t>
            </a:r>
            <a:r>
              <a:rPr kumimoji="1" lang="en-US" altLang="ko-KR" sz="1400" dirty="0" smtClean="0"/>
              <a:t>D.S </a:t>
            </a:r>
            <a:r>
              <a:rPr kumimoji="1" lang="ko-KR" altLang="en-US" sz="1400" dirty="0" smtClean="0"/>
              <a:t>에 전달</a:t>
            </a:r>
            <a:endParaRPr kumimoji="1" lang="en-US" altLang="ko-KR" sz="1400" dirty="0" smtClean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 smtClean="0"/>
              <a:t>②</a:t>
            </a:r>
            <a:r>
              <a:rPr kumimoji="1" lang="en-US" altLang="ko-KR" sz="1400" dirty="0" smtClean="0"/>
              <a:t> D.S 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err="1" smtClean="0"/>
              <a:t>HandlerMapping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을 사용하여 </a:t>
            </a:r>
            <a:r>
              <a:rPr kumimoji="1" lang="en-US" altLang="ko-KR" sz="1400" dirty="0" smtClean="0"/>
              <a:t>Controller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    </a:t>
            </a:r>
            <a:r>
              <a:rPr kumimoji="1" lang="ko-KR" altLang="en-US" sz="1400" dirty="0" smtClean="0"/>
              <a:t>객체 획득</a:t>
            </a:r>
            <a:endParaRPr kumimoji="1" lang="en-US" altLang="ko-KR" sz="1400" dirty="0" smtClean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 smtClean="0"/>
              <a:t>③ D.S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smtClean="0"/>
              <a:t>Controller </a:t>
            </a:r>
            <a:r>
              <a:rPr kumimoji="1" lang="ko-KR" altLang="en-US" sz="1400" dirty="0" smtClean="0"/>
              <a:t>의 </a:t>
            </a:r>
            <a:r>
              <a:rPr kumimoji="1" lang="en-US" altLang="ko-KR" sz="1400" dirty="0" err="1" smtClean="0"/>
              <a:t>handleRequest</a:t>
            </a:r>
            <a:r>
              <a:rPr kumimoji="1" lang="en-US" altLang="ko-KR" sz="1400" dirty="0" smtClean="0"/>
              <a:t>() </a:t>
            </a:r>
            <a:r>
              <a:rPr kumimoji="1" lang="ko-KR" altLang="en-US" sz="1400" dirty="0" smtClean="0"/>
              <a:t>호출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④ </a:t>
            </a:r>
            <a:r>
              <a:rPr kumimoji="1" lang="en-US" altLang="ko-KR" sz="1400" dirty="0" smtClean="0"/>
              <a:t>Controller </a:t>
            </a:r>
            <a:r>
              <a:rPr kumimoji="1" lang="ko-KR" altLang="en-US" sz="1400" dirty="0" smtClean="0"/>
              <a:t>는 </a:t>
            </a:r>
            <a:r>
              <a:rPr kumimoji="1" lang="en-US" altLang="ko-KR" sz="1400" dirty="0" err="1" smtClean="0"/>
              <a:t>handleRequest</a:t>
            </a:r>
            <a:r>
              <a:rPr kumimoji="1" lang="en-US" altLang="ko-KR" sz="1400" dirty="0" smtClean="0"/>
              <a:t>() </a:t>
            </a:r>
            <a:r>
              <a:rPr kumimoji="1" lang="ko-KR" altLang="en-US" sz="1400" dirty="0" smtClean="0"/>
              <a:t>처리 결과로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    </a:t>
            </a:r>
            <a:r>
              <a:rPr kumimoji="1" lang="en-US" altLang="ko-KR" sz="1400" dirty="0" err="1" smtClean="0"/>
              <a:t>ModelAndView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반환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⑤ </a:t>
            </a:r>
            <a:r>
              <a:rPr kumimoji="1" lang="en-US" altLang="ko-KR" sz="1400" dirty="0" smtClean="0"/>
              <a:t>D.S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err="1" smtClean="0"/>
              <a:t>ViewResolver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로부터 처리 결과를 생성할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    </a:t>
            </a:r>
            <a:r>
              <a:rPr kumimoji="1" lang="en-US" altLang="ko-KR" sz="1400" dirty="0" smtClean="0"/>
              <a:t>View </a:t>
            </a:r>
            <a:r>
              <a:rPr kumimoji="1" lang="ko-KR" altLang="en-US" sz="1400" dirty="0" smtClean="0"/>
              <a:t>객체를 획득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⑥ </a:t>
            </a:r>
            <a:r>
              <a:rPr kumimoji="1" lang="en-US" altLang="ko-KR" sz="1400" dirty="0" smtClean="0"/>
              <a:t>View </a:t>
            </a:r>
            <a:r>
              <a:rPr kumimoji="1" lang="ko-KR" altLang="en-US" sz="1400" dirty="0" smtClean="0"/>
              <a:t>는 클라이언트에 전송할 응답 생성</a:t>
            </a:r>
            <a:endParaRPr kumimoji="1" lang="ko-KR" altLang="en-US" sz="1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21920" y="5024209"/>
            <a:ext cx="3777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</a:t>
            </a:r>
            <a:r>
              <a:rPr kumimoji="1" lang="en-US" altLang="ko-KR" sz="1200" dirty="0"/>
              <a:t> </a:t>
            </a:r>
            <a:r>
              <a:rPr kumimoji="1" lang="en-US" altLang="ko-KR" sz="1200" dirty="0" smtClean="0"/>
              <a:t>Dispatcher Servlet </a:t>
            </a:r>
            <a:r>
              <a:rPr kumimoji="1" lang="ko-KR" altLang="en-US" sz="1200" dirty="0" smtClean="0"/>
              <a:t>이 요청을 처리하는 과정 도식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0164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(XML)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1600" y="3068960"/>
            <a:ext cx="7625536" cy="2256532"/>
            <a:chOff x="971600" y="2796628"/>
            <a:chExt cx="7625536" cy="22565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36" y="3084660"/>
              <a:ext cx="7620000" cy="19685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71600" y="2796628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web.xml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1259632" y="1645912"/>
            <a:ext cx="7632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Dispatcher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/WEB-INF/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web.xml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파일에서 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/WEB-INF/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서블릿이름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servlet.xml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파일을 참고하여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설정함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, Controller,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ViewResolver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, 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을 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(Java Configuration)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mr-IN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(1/2)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Web.xml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사용하는 대신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Java Configuration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사용하여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Dispatcher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AbstractAnnotationConfigDispatcherServletInitializer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클래스를 상속받아 설정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29" y="2788939"/>
            <a:ext cx="5006423" cy="273630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113996" y="5536276"/>
            <a:ext cx="1623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WebAppInitializer</a:t>
            </a:r>
            <a:endParaRPr kumimoji="1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9898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(Java Configuration)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(2/2)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RootConfig</a:t>
            </a:r>
            <a:r>
              <a:rPr lang="ko-KR" altLang="en-US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는 웹 컴포넌트 외에 사용할 요소들이 있을 경우 설정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(ex, DB connection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1" y="2373634"/>
            <a:ext cx="6127071" cy="2571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765163"/>
            <a:ext cx="6908800" cy="1816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290973" y="5013176"/>
            <a:ext cx="153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WebConfig.java</a:t>
            </a:r>
            <a:endParaRPr kumimoji="1" lang="en-US" altLang="ko-KR" sz="1200" dirty="0" smtClean="0"/>
          </a:p>
        </p:txBody>
      </p:sp>
      <p:sp>
        <p:nvSpPr>
          <p:cNvPr id="9" name="텍스트 상자 8"/>
          <p:cNvSpPr txBox="1"/>
          <p:nvPr/>
        </p:nvSpPr>
        <p:spPr>
          <a:xfrm>
            <a:off x="2109613" y="6577816"/>
            <a:ext cx="1541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RootConfig.java</a:t>
            </a:r>
            <a:endParaRPr kumimoji="1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81581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클라이언트의 요청에 해당하는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가 어떤 것인지를 결정하는 역할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 요청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Mapping)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Order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라는 속성을 사용해서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내부적으로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객체를 정렬함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(Order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값이 작을수록 우선순위 높음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기본값은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Interger.MAX_VALUE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81984"/>
              </p:ext>
            </p:extLst>
          </p:nvPr>
        </p:nvGraphicFramePr>
        <p:xfrm>
          <a:off x="467544" y="3096562"/>
          <a:ext cx="8280920" cy="280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472608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SimpleUrlHandlerMapping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이름을 직접 매칭함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BeanNameUrlHandlerMapping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Name </a:t>
                      </a:r>
                      <a:r>
                        <a:rPr lang="ko-KR" altLang="en-US" sz="1200" baseline="0" dirty="0" smtClean="0"/>
                        <a:t>을 </a:t>
                      </a: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ControllerClassNameHandlerMapping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class 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RequestMappingHandlerMapping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@</a:t>
                      </a:r>
                      <a:r>
                        <a:rPr lang="en-US" altLang="ko-KR" sz="1200" baseline="0" dirty="0" err="1" smtClean="0"/>
                        <a:t>RequestMapping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선언된 </a:t>
                      </a:r>
                      <a:r>
                        <a:rPr lang="en-US" altLang="ko-KR" sz="1200" baseline="0" dirty="0" smtClean="0"/>
                        <a:t>URL </a:t>
                      </a:r>
                      <a:r>
                        <a:rPr lang="ko-KR" altLang="en-US" sz="1200" baseline="0" dirty="0" smtClean="0"/>
                        <a:t>과 해당 </a:t>
                      </a:r>
                      <a:r>
                        <a:rPr lang="en-US" altLang="ko-KR" sz="1200" baseline="0" dirty="0" smtClean="0"/>
                        <a:t>@Controller </a:t>
                      </a:r>
                      <a:r>
                        <a:rPr lang="ko-KR" altLang="en-US" sz="1200" baseline="0" dirty="0" smtClean="0"/>
                        <a:t>클래스의 메소드와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텍스트 상자 1"/>
          <p:cNvSpPr txBox="1"/>
          <p:nvPr/>
        </p:nvSpPr>
        <p:spPr>
          <a:xfrm>
            <a:off x="772160" y="5976882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HandlerMapping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클래스의 종류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SimpleUrlHandlerMapping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 방법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7116385" cy="33040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600584"/>
            <a:ext cx="7098441" cy="5706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727696" y="2166625"/>
            <a:ext cx="6085344" cy="28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0736" y="4056384"/>
            <a:ext cx="5201424" cy="698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상자 17"/>
          <p:cNvSpPr txBox="1"/>
          <p:nvPr/>
        </p:nvSpPr>
        <p:spPr>
          <a:xfrm>
            <a:off x="5926603" y="2504341"/>
            <a:ext cx="296587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SimpleUrlHandlerMapping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클래스 선언</a:t>
            </a:r>
            <a:endParaRPr kumimoji="1" lang="ko-KR" altLang="en-US" sz="12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6460102" y="4830981"/>
            <a:ext cx="1756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Url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과 </a:t>
            </a:r>
            <a:r>
              <a:rPr kumimoji="1" lang="en-US" altLang="ko-KR" sz="1200" dirty="0" smtClean="0"/>
              <a:t>Controller </a:t>
            </a:r>
            <a:r>
              <a:rPr kumimoji="1" lang="ko-KR" altLang="en-US" sz="1200" dirty="0" smtClean="0"/>
              <a:t>매핑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287811" y="6222901"/>
            <a:ext cx="19880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</a:t>
            </a:r>
            <a:r>
              <a:rPr kumimoji="1" lang="en-US" altLang="ko-KR" sz="1200" dirty="0" smtClean="0"/>
              <a:t>Handler Mapping </a:t>
            </a:r>
            <a:r>
              <a:rPr kumimoji="1" lang="ko-KR" altLang="en-US" sz="1200" dirty="0" smtClean="0"/>
              <a:t>설정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7154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RequestMappingHandlerMapping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420888"/>
            <a:ext cx="8102600" cy="34163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8496" y="2370832"/>
            <a:ext cx="1096784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1803774" y="2310637"/>
            <a:ext cx="123886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smtClean="0"/>
              <a:t>Controller </a:t>
            </a:r>
            <a:r>
              <a:rPr kumimoji="1" lang="ko-KR" altLang="en-US" sz="1200" dirty="0" smtClean="0"/>
              <a:t>설정</a:t>
            </a:r>
            <a:endParaRPr kumimoji="1"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864096" y="2939792"/>
            <a:ext cx="5658624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6087226" y="2564904"/>
            <a:ext cx="29492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Url</a:t>
            </a:r>
            <a:r>
              <a:rPr kumimoji="1" lang="en-US" altLang="ko-KR" sz="1200" dirty="0" smtClean="0"/>
              <a:t>(”/student)</a:t>
            </a:r>
            <a:r>
              <a:rPr kumimoji="1" lang="ko-KR" altLang="en-US" sz="1200" dirty="0" smtClean="0"/>
              <a:t>과 </a:t>
            </a:r>
            <a:r>
              <a:rPr kumimoji="1" lang="en-US" altLang="ko-KR" sz="1200" dirty="0" smtClean="0"/>
              <a:t>Controller </a:t>
            </a:r>
            <a:r>
              <a:rPr kumimoji="1" lang="ko-KR" altLang="en-US" sz="1200" dirty="0" smtClean="0"/>
              <a:t>클래스 매핑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627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클라이언트의 요청을 분석하고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처리하여 결과를 반환함</a:t>
            </a:r>
            <a:endParaRPr lang="en-US" altLang="ko-KR" sz="1400" spc="-2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반환값 종류에 따라 반환값이 달라짐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(void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ModelAndView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00639"/>
              </p:ext>
            </p:extLst>
          </p:nvPr>
        </p:nvGraphicFramePr>
        <p:xfrm>
          <a:off x="467544" y="2450232"/>
          <a:ext cx="8280920" cy="41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7128792"/>
              </a:tblGrid>
              <a:tr h="35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반환값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void </a:t>
                      </a:r>
                      <a:r>
                        <a:rPr lang="ko-KR" altLang="en-US" sz="1200" dirty="0" smtClean="0"/>
                        <a:t>타입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 정보와 페이지 정보가 없는 경우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student.jsp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 </a:t>
                      </a:r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페이지 정보만 있는 경우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student_other_page.jsp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ModelAnd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View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데이터와 페이지 정보가 있는 경우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Student </a:t>
                      </a:r>
                      <a:r>
                        <a:rPr lang="ko-KR" altLang="en-US" sz="1200" baseline="0" dirty="0" smtClean="0"/>
                        <a:t>데이터와 </a:t>
                      </a:r>
                      <a:r>
                        <a:rPr lang="en-US" altLang="ko-KR" sz="1200" baseline="0" dirty="0" err="1" smtClean="0"/>
                        <a:t>student.jsp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페이지를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04394"/>
            <a:ext cx="5544616" cy="859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20357"/>
            <a:ext cx="5582891" cy="827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654186"/>
            <a:ext cx="7056784" cy="79432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1907704" y="6495147"/>
            <a:ext cx="4995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/>
              <a:t>리다이렉트를 위해 </a:t>
            </a:r>
            <a:r>
              <a:rPr kumimoji="1" lang="en-US" altLang="ko-KR" sz="1100" b="1" dirty="0" smtClean="0">
                <a:solidFill>
                  <a:srgbClr val="0070C0"/>
                </a:solidFill>
              </a:rPr>
              <a:t>new</a:t>
            </a:r>
            <a:r>
              <a:rPr kumimoji="1" lang="en-US" altLang="ko-KR" sz="1100" dirty="0" smtClean="0"/>
              <a:t> </a:t>
            </a:r>
            <a:r>
              <a:rPr kumimoji="1" lang="en-US" altLang="ko-KR" sz="1100" b="1" dirty="0" err="1" smtClean="0"/>
              <a:t>ModelAndView</a:t>
            </a:r>
            <a:r>
              <a:rPr kumimoji="1" lang="en-US" altLang="ko-KR" sz="1100" b="1" dirty="0" smtClean="0"/>
              <a:t>(“redirect:/</a:t>
            </a:r>
            <a:r>
              <a:rPr kumimoji="1" lang="en-US" altLang="ko-KR" sz="1100" b="1" dirty="0" err="1" smtClean="0"/>
              <a:t>emp</a:t>
            </a:r>
            <a:r>
              <a:rPr kumimoji="1" lang="en-US" altLang="ko-KR" sz="1100" b="1" dirty="0" smtClean="0"/>
              <a:t>/list”);</a:t>
            </a:r>
            <a:r>
              <a:rPr kumimoji="1" lang="en-US" altLang="ko-KR" sz="1000" dirty="0" smtClean="0"/>
              <a:t> </a:t>
            </a:r>
            <a:r>
              <a:rPr kumimoji="1" lang="ko-KR" altLang="en-US" sz="1000" dirty="0" smtClean="0"/>
              <a:t>으로 사용 가능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824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Resolver &amp; View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Resolver : 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응답 결과를 화면에 생성해 주는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객체를 반환하는 역할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2684"/>
              </p:ext>
            </p:extLst>
          </p:nvPr>
        </p:nvGraphicFramePr>
        <p:xfrm>
          <a:off x="1403648" y="2085452"/>
          <a:ext cx="7200800" cy="2172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2453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InternalResourceViewResolver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JSP View </a:t>
                      </a:r>
                      <a:r>
                        <a:rPr lang="ko-KR" altLang="en-US" sz="1200" baseline="0" dirty="0" smtClean="0"/>
                        <a:t>객체를 반환함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BeanNameViewResolver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이름과 동일한 이름을 갖는 </a:t>
                      </a: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객체를 </a:t>
                      </a:r>
                      <a:r>
                        <a:rPr lang="en-US" altLang="ko-KR" sz="1200" baseline="0" dirty="0" smtClean="0"/>
                        <a:t>View</a:t>
                      </a:r>
                      <a:r>
                        <a:rPr lang="ko-KR" altLang="en-US" sz="1200" baseline="0" dirty="0" smtClean="0"/>
                        <a:t>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ResourceBundleViewResolver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Properties</a:t>
                      </a:r>
                      <a:r>
                        <a:rPr lang="ko-KR" altLang="en-US" sz="1200" baseline="0" dirty="0" smtClean="0"/>
                        <a:t> 파일을 사용하여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객체를 반환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XmlViewResolver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객체 매핑을 위해</a:t>
                      </a:r>
                      <a:r>
                        <a:rPr lang="en-US" altLang="ko-KR" sz="1200" baseline="0" dirty="0" smtClean="0"/>
                        <a:t> XML </a:t>
                      </a:r>
                      <a:r>
                        <a:rPr lang="ko-KR" altLang="en-US" sz="1200" baseline="0" dirty="0" smtClean="0"/>
                        <a:t>파일을 사용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4"/>
          <p:cNvSpPr txBox="1"/>
          <p:nvPr/>
        </p:nvSpPr>
        <p:spPr>
          <a:xfrm>
            <a:off x="1259632" y="465313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: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클라이언트에 전달할 처리결과가 출력되는 페이지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JSP, XSLT, Velocity, Excel, PDF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 지원 중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64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정보 입력 페이지를 제공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결과 페이지에서 사용자가 입력한 데이터를 출력하는  예제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2882900" cy="186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24439"/>
            <a:ext cx="3517424" cy="1267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오른쪽 화살표[R] 16"/>
          <p:cNvSpPr/>
          <p:nvPr/>
        </p:nvSpPr>
        <p:spPr>
          <a:xfrm>
            <a:off x="4069429" y="3645024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45376" y="4472945"/>
            <a:ext cx="746304" cy="28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080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6837" y="287066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143315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MVC Pattern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40954" y="2146583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240954" y="286630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MVC Annotation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240954" y="3586017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Spring Test MVC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(1/4)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7619999" cy="2281932"/>
            <a:chOff x="1187624" y="1825773"/>
            <a:chExt cx="7619999" cy="2281932"/>
          </a:xfrm>
        </p:grpSpPr>
        <p:sp>
          <p:nvSpPr>
            <p:cNvPr id="9" name="직사각형 8"/>
            <p:cNvSpPr/>
            <p:nvPr/>
          </p:nvSpPr>
          <p:spPr>
            <a:xfrm>
              <a:off x="1187624" y="1825773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web.xml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23" y="2113805"/>
              <a:ext cx="7594600" cy="19939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213023" y="4600179"/>
            <a:ext cx="7213601" cy="1570732"/>
            <a:chOff x="1213023" y="4293096"/>
            <a:chExt cx="7213601" cy="15707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23" y="4581128"/>
              <a:ext cx="7213600" cy="12827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213024" y="4293096"/>
              <a:ext cx="721360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dispatcher-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servlet.xml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Dispathcher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 및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ViewResolver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4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(2/4)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생성 및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RequestMapping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통한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7624" y="2219752"/>
            <a:ext cx="7619999" cy="4470702"/>
            <a:chOff x="1187624" y="2219752"/>
            <a:chExt cx="7619999" cy="4470702"/>
          </a:xfrm>
        </p:grpSpPr>
        <p:sp>
          <p:nvSpPr>
            <p:cNvPr id="9" name="직사각형 8"/>
            <p:cNvSpPr/>
            <p:nvPr/>
          </p:nvSpPr>
          <p:spPr>
            <a:xfrm>
              <a:off x="1187624" y="2219752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StudentController.java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92896"/>
              <a:ext cx="7619999" cy="419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221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(3/4)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: submit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addStudent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77119"/>
            <a:ext cx="3600400" cy="38460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8540"/>
            <a:ext cx="2882900" cy="186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51521" y="2208540"/>
            <a:ext cx="36004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b="1" dirty="0" smtClean="0"/>
              <a:t>  </a:t>
            </a:r>
            <a:r>
              <a:rPr kumimoji="1" lang="en-US" altLang="ko-KR" sz="1400" b="1" dirty="0" err="1" smtClean="0">
                <a:solidFill>
                  <a:schemeClr val="tx1"/>
                </a:solidFill>
              </a:rPr>
              <a:t>student.jsp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오른쪽 화살표[R] 3"/>
          <p:cNvSpPr/>
          <p:nvPr/>
        </p:nvSpPr>
        <p:spPr>
          <a:xfrm>
            <a:off x="3724672" y="2800819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299953" y="4253487"/>
            <a:ext cx="1426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sz="1400" dirty="0" smtClean="0"/>
              <a:t>name :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err="1" smtClean="0"/>
              <a:t>lineplus</a:t>
            </a:r>
            <a:endParaRPr kumimoji="1" lang="en-US" altLang="ko-KR" sz="1400" dirty="0" smtClean="0"/>
          </a:p>
          <a:p>
            <a:r>
              <a:rPr kumimoji="1" lang="en-US" altLang="ko-KR" sz="1400" dirty="0" smtClean="0"/>
              <a:t>Age : 10</a:t>
            </a:r>
          </a:p>
          <a:p>
            <a:r>
              <a:rPr kumimoji="1" lang="en-US" altLang="ko-KR" sz="1400" dirty="0" smtClean="0"/>
              <a:t>Id : 20</a:t>
            </a:r>
          </a:p>
        </p:txBody>
      </p:sp>
    </p:spTree>
    <p:extLst>
      <p:ext uri="{BB962C8B-B14F-4D97-AF65-F5344CB8AC3E}">
        <p14:creationId xmlns:p14="http://schemas.microsoft.com/office/powerpoint/2010/main" val="197246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(4/4)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: submit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addStudent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1" y="2208540"/>
            <a:ext cx="36004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b="1" dirty="0" smtClean="0"/>
              <a:t>  </a:t>
            </a:r>
            <a:r>
              <a:rPr kumimoji="1" lang="en-US" altLang="ko-KR" sz="1400" b="1" dirty="0" err="1" smtClean="0">
                <a:solidFill>
                  <a:schemeClr val="tx1"/>
                </a:solidFill>
              </a:rPr>
              <a:t>result.jsp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오른쪽 화살표[R] 3"/>
          <p:cNvSpPr/>
          <p:nvPr/>
        </p:nvSpPr>
        <p:spPr>
          <a:xfrm>
            <a:off x="3724672" y="2800819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4" y="2432271"/>
            <a:ext cx="3517424" cy="1267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496572"/>
            <a:ext cx="3629152" cy="3092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9697" r="21566" b="9079"/>
          <a:stretch/>
        </p:blipFill>
        <p:spPr>
          <a:xfrm>
            <a:off x="4155129" y="4481202"/>
            <a:ext cx="4988871" cy="1159269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382044" y="5687670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</a:t>
            </a:r>
            <a:r>
              <a:rPr kumimoji="1" lang="en-US" altLang="ko-KR" sz="1100" dirty="0" smtClean="0"/>
              <a:t>Controller</a:t>
            </a:r>
            <a:r>
              <a:rPr kumimoji="1" lang="ko-KR" altLang="en-US" sz="1100" dirty="0" smtClean="0"/>
              <a:t> 에 매핑 된 </a:t>
            </a:r>
            <a:r>
              <a:rPr kumimoji="1" lang="en-US" altLang="ko-KR" sz="1100" dirty="0" smtClean="0"/>
              <a:t>Method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4414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3.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</a:t>
            </a:r>
            <a:r>
              <a:rPr lang="ko-KR" altLang="en-US" sz="3600" b="1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3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@MVC ; Annotation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 중심으로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기능을 구현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  Spring MVC Annotation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89691"/>
              </p:ext>
            </p:extLst>
          </p:nvPr>
        </p:nvGraphicFramePr>
        <p:xfrm>
          <a:off x="1403648" y="2085452"/>
          <a:ext cx="7200800" cy="234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2453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모든 </a:t>
                      </a: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에 대해 정의가 가능함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레이어 별로 구성 요소를 구분하여 아래의 </a:t>
                      </a:r>
                      <a:r>
                        <a:rPr lang="en-US" altLang="ko-KR" sz="1200" baseline="0" dirty="0" smtClean="0"/>
                        <a:t>Annotation </a:t>
                      </a:r>
                      <a:r>
                        <a:rPr lang="ko-KR" altLang="en-US" sz="1200" baseline="0" dirty="0" smtClean="0"/>
                        <a:t>사용 권장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Spring MVC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Controller Bean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@Service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비즈니스 로직을 처리하는 </a:t>
                      </a:r>
                      <a:r>
                        <a:rPr lang="en-US" altLang="ko-KR" sz="1200" baseline="0" dirty="0" smtClean="0"/>
                        <a:t>Bean (BO)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@Repository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 </a:t>
                      </a:r>
                      <a:r>
                        <a:rPr lang="en-US" altLang="ko-KR" sz="1200" baseline="0" dirty="0" smtClean="0"/>
                        <a:t>Access </a:t>
                      </a:r>
                      <a:r>
                        <a:rPr lang="ko-KR" altLang="en-US" sz="1200" baseline="0" dirty="0" smtClean="0"/>
                        <a:t>로직을 처리하는 </a:t>
                      </a:r>
                      <a:r>
                        <a:rPr lang="en-US" altLang="ko-KR" sz="1200" baseline="0" dirty="0" smtClean="0"/>
                        <a:t>Bean (DAO)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자동으로 생성하기 위해 사용할 수 있는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6251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@MVC ; Annotation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 중심으로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기능을 구현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  Spring MVC Annotation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6450"/>
              </p:ext>
            </p:extLst>
          </p:nvPr>
        </p:nvGraphicFramePr>
        <p:xfrm>
          <a:off x="1403648" y="2085452"/>
          <a:ext cx="7488832" cy="430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90465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Scope </a:t>
                      </a:r>
                      <a:r>
                        <a:rPr lang="ko-KR" altLang="en-US" sz="1200" baseline="0" dirty="0" smtClean="0"/>
                        <a:t>를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기본값은 </a:t>
                      </a:r>
                      <a:r>
                        <a:rPr lang="en-US" altLang="ko-KR" sz="1200" baseline="0" dirty="0" smtClean="0"/>
                        <a:t>singleton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사용자별로 별개의 처리가 필요한 경우 </a:t>
                      </a:r>
                      <a:r>
                        <a:rPr lang="en-US" altLang="ko-KR" sz="1200" baseline="0" dirty="0" smtClean="0"/>
                        <a:t>prototype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RequestMapping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처리할 요청</a:t>
                      </a:r>
                      <a:r>
                        <a:rPr lang="en-US" altLang="ko-KR" sz="1200" baseline="0" dirty="0" smtClean="0"/>
                        <a:t>URL </a:t>
                      </a:r>
                      <a:r>
                        <a:rPr lang="ko-KR" altLang="en-US" sz="1200" baseline="0" dirty="0" smtClean="0"/>
                        <a:t>을 지정함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@</a:t>
                      </a: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RequestMapping</a:t>
                      </a:r>
                      <a:r>
                        <a:rPr lang="en-US" altLang="ko-KR" sz="1200" dirty="0" smtClean="0"/>
                        <a:t>(value="/article/</a:t>
                      </a:r>
                      <a:r>
                        <a:rPr lang="en-US" altLang="ko-KR" sz="1200" dirty="0" err="1" smtClean="0"/>
                        <a:t>form",method</a:t>
                      </a:r>
                      <a:r>
                        <a:rPr lang="en-US" altLang="ko-KR" sz="1200" dirty="0" smtClean="0"/>
                        <a:t>="</a:t>
                      </a:r>
                      <a:r>
                        <a:rPr lang="en-US" altLang="ko-KR" sz="1200" dirty="0" err="1" smtClean="0"/>
                        <a:t>RequestMethod.GET</a:t>
                      </a:r>
                      <a:r>
                        <a:rPr lang="en-US" altLang="ko-KR" sz="1200" dirty="0" smtClean="0"/>
                        <a:t>")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RequestParam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단일 </a:t>
                      </a:r>
                      <a:r>
                        <a:rPr lang="en-US" altLang="ko-KR" sz="1200" baseline="0" dirty="0" smtClean="0"/>
                        <a:t>HTTP </a:t>
                      </a:r>
                      <a:r>
                        <a:rPr lang="ko-KR" altLang="en-US" sz="1200" baseline="0" dirty="0" smtClean="0"/>
                        <a:t>요청 인자값을 메소드 파라미터에 넣어줌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지정한 파라미터가 반드시 있어야 하며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없을 시 </a:t>
                      </a:r>
                      <a:r>
                        <a:rPr lang="en-US" altLang="ko-KR" sz="1200" baseline="0" dirty="0" smtClean="0"/>
                        <a:t>400-Bad Request </a:t>
                      </a:r>
                      <a:r>
                        <a:rPr lang="ko-KR" altLang="en-US" sz="1200" baseline="0" dirty="0" smtClean="0"/>
                        <a:t>받게 됨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선택적 제공을 위해선 </a:t>
                      </a:r>
                      <a:r>
                        <a:rPr lang="en-US" altLang="ko-KR" sz="1200" baseline="0" dirty="0" smtClean="0"/>
                        <a:t>required=false </a:t>
                      </a:r>
                      <a:r>
                        <a:rPr lang="ko-KR" altLang="en-US" sz="1200" baseline="0" dirty="0" smtClean="0"/>
                        <a:t>설정 필요</a:t>
                      </a:r>
                      <a:r>
                        <a:rPr lang="en-US" altLang="ko-KR" sz="1200" baseline="0" dirty="0" smtClean="0"/>
                        <a:t>)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public String view(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@</a:t>
                      </a:r>
                      <a:r>
                        <a:rPr lang="en-US" altLang="ko-KR" sz="1200" b="1" baseline="0" dirty="0" err="1" smtClean="0">
                          <a:solidFill>
                            <a:schemeClr val="tx2"/>
                          </a:solidFill>
                        </a:rPr>
                        <a:t>RequestParam</a:t>
                      </a:r>
                      <a:r>
                        <a:rPr lang="en-US" altLang="ko-KR" sz="1200" baseline="0" dirty="0" smtClean="0"/>
                        <a:t>(value=“id”, required=false)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id ) {</a:t>
                      </a:r>
                      <a:r>
                        <a:rPr lang="mr-IN" altLang="ko-KR" sz="1200" baseline="0" dirty="0" smtClean="0"/>
                        <a:t>…</a:t>
                      </a:r>
                      <a:r>
                        <a:rPr lang="en-US" altLang="ko-KR" sz="1200" baseline="0" dirty="0" smtClean="0"/>
                        <a:t>} 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ModelAttribute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요청된 파라미터를 </a:t>
                      </a:r>
                      <a:r>
                        <a:rPr lang="en-US" altLang="ko-KR" sz="1200" baseline="0" dirty="0" err="1" smtClean="0"/>
                        <a:t>Ojbect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형태로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로부터 전달받을 수 있음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public String write(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@</a:t>
                      </a:r>
                      <a:r>
                        <a:rPr lang="en-US" altLang="ko-KR" sz="1200" b="1" baseline="0" dirty="0" err="1" smtClean="0">
                          <a:solidFill>
                            <a:schemeClr val="tx2"/>
                          </a:solidFill>
                        </a:rPr>
                        <a:t>ModelAttribute</a:t>
                      </a:r>
                      <a:r>
                        <a:rPr lang="en-US" altLang="ko-KR" sz="1200" baseline="0" dirty="0" smtClean="0"/>
                        <a:t>(“student”) Student student){ </a:t>
                      </a:r>
                      <a:r>
                        <a:rPr lang="mr-IN" altLang="ko-KR" sz="1200" baseline="0" dirty="0" smtClean="0"/>
                        <a:t>…</a:t>
                      </a:r>
                      <a:r>
                        <a:rPr lang="en-US" altLang="ko-KR" sz="1200" baseline="0" dirty="0" smtClean="0"/>
                        <a:t> }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@Valid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요청된 파라미터의 유효성 검증을 위해 사용할 수 있음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public String registration(</a:t>
                      </a:r>
                      <a:r>
                        <a:rPr lang="en-US" altLang="ko-KR" sz="1200" b="1" baseline="0" dirty="0" smtClean="0">
                          <a:solidFill>
                            <a:schemeClr val="tx2"/>
                          </a:solidFill>
                        </a:rPr>
                        <a:t>@Valid</a:t>
                      </a:r>
                      <a:r>
                        <a:rPr lang="en-US" altLang="ko-KR" sz="1200" baseline="0" dirty="0" smtClean="0"/>
                        <a:t> Student student, Errors errors)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  if(</a:t>
                      </a:r>
                      <a:r>
                        <a:rPr lang="en-US" altLang="ko-KR" sz="1200" baseline="0" dirty="0" err="1" smtClean="0"/>
                        <a:t>errors.hasErrors</a:t>
                      </a:r>
                      <a:r>
                        <a:rPr lang="en-US" altLang="ko-KR" sz="1200" baseline="0" dirty="0" smtClean="0"/>
                        <a:t>()){ return “</a:t>
                      </a:r>
                      <a:r>
                        <a:rPr lang="en-US" altLang="ko-KR" sz="1200" baseline="0" dirty="0" err="1" smtClean="0"/>
                        <a:t>errorForm</a:t>
                      </a:r>
                      <a:r>
                        <a:rPr lang="en-US" altLang="ko-KR" sz="1200" baseline="0" dirty="0" smtClean="0"/>
                        <a:t>”; } else { </a:t>
                      </a:r>
                      <a:r>
                        <a:rPr lang="mr-IN" altLang="ko-KR" sz="1200" baseline="0" dirty="0" smtClean="0"/>
                        <a:t>…</a:t>
                      </a:r>
                      <a:r>
                        <a:rPr lang="en-US" altLang="ko-KR" sz="1200" baseline="0" dirty="0" smtClean="0"/>
                        <a:t> 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7494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4.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Test MVC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0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String Test MVC( Spring </a:t>
            </a: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  Spring Test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3.2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버전부터 사용이 가능하며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클래스를 제공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Mock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객체들은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Request, Response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등의 검증 결과를 보여줄 수 없던 문제를 개선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13" y="2491844"/>
            <a:ext cx="3835400" cy="12954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2811773" y="3932004"/>
            <a:ext cx="3307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테스트를 위해 </a:t>
            </a:r>
            <a:r>
              <a:rPr kumimoji="1" lang="en-US" altLang="ko-KR" sz="1100" dirty="0" err="1" smtClean="0"/>
              <a:t>StudentController</a:t>
            </a:r>
            <a:r>
              <a:rPr kumimoji="1" lang="en-US" altLang="ko-KR" sz="1100" dirty="0" smtClean="0"/>
              <a:t> </a:t>
            </a:r>
            <a:r>
              <a:rPr kumimoji="1" lang="ko-KR" altLang="en-US" sz="1100" dirty="0" smtClean="0"/>
              <a:t>를 미리 생성</a:t>
            </a:r>
            <a:endParaRPr kumimoji="1"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40006"/>
            <a:ext cx="6692900" cy="1409700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1430013" y="5801444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</a:t>
            </a:r>
            <a:r>
              <a:rPr kumimoji="1" lang="en-US" altLang="ko-KR" sz="1100" dirty="0" smtClean="0"/>
              <a:t>welcome page </a:t>
            </a:r>
            <a:r>
              <a:rPr kumimoji="1" lang="ko-KR" altLang="en-US" sz="1100" dirty="0" smtClean="0"/>
              <a:t>테스트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949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String Test MVC( Spring </a:t>
            </a: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  Spring Test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864141"/>
            <a:ext cx="7632700" cy="184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3861048"/>
            <a:ext cx="755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3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4000" b="1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 Pattern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String Test MVC( Spring </a:t>
            </a: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4.  Spring Test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182"/>
            <a:ext cx="9144000" cy="3273663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1259632" y="1645912"/>
            <a:ext cx="7632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MockMvc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테스트 출력 로그를 확인 시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어떤 클래스를 거쳐서 요청이 처리되는지 확인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420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Rubrik Medium" pitchFamily="50" charset="0"/>
                <a:ea typeface="맑은 고딕" pitchFamily="50" charset="-127"/>
              </a:rPr>
              <a:t>Thank you.</a:t>
            </a:r>
            <a:endParaRPr lang="ko-KR" altLang="en-US" sz="5400" b="1" dirty="0">
              <a:latin typeface="Rubrik Medium" pitchFamily="50" charset="0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예제 템플릿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705778" y="1155366"/>
            <a:ext cx="422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내용 제목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B, 12pt</a:t>
            </a:r>
          </a:p>
        </p:txBody>
      </p:sp>
      <p:sp>
        <p:nvSpPr>
          <p:cNvPr id="4" name="TextBox 13"/>
          <p:cNvSpPr txBox="1"/>
          <p:nvPr/>
        </p:nvSpPr>
        <p:spPr>
          <a:xfrm>
            <a:off x="705778" y="1492554"/>
            <a:ext cx="522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소제목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B , 10pt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소제목 이하의 본문내용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, 10pt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① 상세항목의 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상세항목의 내용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705778" y="257460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글꼴 크기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화면에서의 가독성을 고려하여 최소 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10pt</a:t>
            </a: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로 권장합니다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다만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캡션으로 사용하는 경우 등 상황에 따라 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pt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미만으로 사용하실 수 있습니다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705778" y="344138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줄간격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줄간격은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705778" y="4293876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글자간격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글자간격은  좁게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0.2pt 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484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MV</a:t>
            </a:r>
            <a:r>
              <a:rPr lang="en-US" altLang="ko-KR" sz="1600" b="1" spc="-2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JSP Model 1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JSP Model 2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방식의 비교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1" y="1683287"/>
            <a:ext cx="5408792" cy="180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0659"/>
            <a:ext cx="5400601" cy="2438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텍스트 상자 2"/>
          <p:cNvSpPr txBox="1"/>
          <p:nvPr/>
        </p:nvSpPr>
        <p:spPr>
          <a:xfrm>
            <a:off x="611560" y="3331961"/>
            <a:ext cx="16241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1 </a:t>
            </a:r>
            <a:r>
              <a:rPr kumimoji="1" lang="ko-KR" altLang="en-US" sz="1200" dirty="0" smtClean="0"/>
              <a:t>구조</a:t>
            </a:r>
            <a:endParaRPr kumimoji="1" lang="ko-KR" altLang="en-US" sz="12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81300" y="5960187"/>
            <a:ext cx="253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2 </a:t>
            </a:r>
            <a:r>
              <a:rPr kumimoji="1" lang="ko-KR" altLang="en-US" sz="1200" dirty="0" smtClean="0"/>
              <a:t>구조 </a:t>
            </a:r>
            <a:r>
              <a:rPr kumimoji="1" lang="en-US" altLang="ko-KR" sz="1200" dirty="0" smtClean="0"/>
              <a:t>=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MVC</a:t>
            </a:r>
            <a:r>
              <a:rPr kumimoji="1" lang="ko-KR" altLang="en-US" sz="1200" dirty="0" smtClean="0"/>
              <a:t> 패턴</a:t>
            </a:r>
            <a:endParaRPr kumimoji="1" lang="ko-KR" altLang="en-US" sz="1200" dirty="0"/>
          </a:p>
        </p:txBody>
      </p:sp>
      <p:sp>
        <p:nvSpPr>
          <p:cNvPr id="9" name="TextBox 14"/>
          <p:cNvSpPr txBox="1"/>
          <p:nvPr/>
        </p:nvSpPr>
        <p:spPr>
          <a:xfrm>
            <a:off x="6156176" y="1868094"/>
            <a:ext cx="29523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브라우저의 요청과 응답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비즈니스 로직을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JSP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페이지에서 처리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장점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쉽고 빠른 구현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단점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유지보수 힘듬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56176" y="3988221"/>
            <a:ext cx="29523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브라우저의 요청과 응답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비즈니스 로직을 별도의 로직에서 각각 처리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장점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코드 모듈화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단점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구조 설계 복잡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MVC(Model-View-Controller)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1259632" y="164591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웹 환경에서 비즈니스 로직과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프리젠테이션 로직을 분리하기 위한 패턴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①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비즈니스 로직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코드를 재사용 가능하도록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Java Class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로 독립적으로 분리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View(JSP, Velocity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가 어느 것이든 동작해야 함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②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프리젠테이션 로직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페이지에 비즈니스 로직이 빠져 있으므로 유지보수 용이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7" y="3284984"/>
            <a:ext cx="5677885" cy="256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4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각 모듈의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07" y="1525147"/>
            <a:ext cx="526378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1940107" y="3576475"/>
            <a:ext cx="253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2 </a:t>
            </a:r>
            <a:r>
              <a:rPr kumimoji="1" lang="ko-KR" altLang="en-US" sz="1200" dirty="0" smtClean="0"/>
              <a:t>구조 </a:t>
            </a:r>
            <a:r>
              <a:rPr kumimoji="1" lang="en-US" altLang="ko-KR" sz="1200" dirty="0" smtClean="0"/>
              <a:t>=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MVC</a:t>
            </a:r>
            <a:r>
              <a:rPr kumimoji="1" lang="ko-KR" altLang="en-US" sz="1200" dirty="0" smtClean="0"/>
              <a:t> 패턴</a:t>
            </a:r>
            <a:endParaRPr kumimoji="1"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74033"/>
              </p:ext>
            </p:extLst>
          </p:nvPr>
        </p:nvGraphicFramePr>
        <p:xfrm>
          <a:off x="467544" y="4005064"/>
          <a:ext cx="8280920" cy="224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4"/>
                <a:gridCol w="6973406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MVC </a:t>
                      </a:r>
                      <a:r>
                        <a:rPr lang="ko-KR" altLang="en-US" sz="1200" dirty="0" smtClean="0"/>
                        <a:t>모델의 각 계층 사이에 데이터를 전송하는데 사용되는 모듈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(=</a:t>
                      </a:r>
                      <a:r>
                        <a:rPr lang="ko-KR" altLang="en-US" sz="1200" dirty="0" smtClean="0"/>
                        <a:t>프리젠테이션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정보를 </a:t>
                      </a:r>
                      <a:r>
                        <a:rPr lang="en-US" altLang="ko-KR" sz="1200" dirty="0" smtClean="0"/>
                        <a:t>Controller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넘겨주거나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로부터 처리 결과를 받음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Controller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의 처리 결과 화면을 생성함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Brower</a:t>
                      </a:r>
                      <a:r>
                        <a:rPr lang="ko-KR" altLang="en-US" sz="1200" baseline="0" dirty="0" smtClean="0"/>
                        <a:t>로부터 요청을 받아서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비즈니스 로직에 처리를 요청하는 제어 역할을 수행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처리 결과를 받아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로 응답하는 역할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5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2.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6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9540"/>
              </p:ext>
            </p:extLst>
          </p:nvPr>
        </p:nvGraphicFramePr>
        <p:xfrm>
          <a:off x="467544" y="2708920"/>
          <a:ext cx="8280920" cy="340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4"/>
                <a:gridCol w="6973406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Dispatcher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클라이언트의 요청을 받아 </a:t>
                      </a:r>
                      <a:r>
                        <a:rPr lang="en-US" altLang="ko-KR" sz="1200" dirty="0" smtClean="0"/>
                        <a:t>Controll</a:t>
                      </a:r>
                      <a:r>
                        <a:rPr lang="en-US" altLang="ko-KR" sz="1200" baseline="0" dirty="0" smtClean="0"/>
                        <a:t>er </a:t>
                      </a:r>
                      <a:r>
                        <a:rPr lang="ko-KR" altLang="en-US" sz="1200" baseline="0" dirty="0" smtClean="0"/>
                        <a:t>에 전달하고 처리한 결과를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로 전달함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Handler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클라이언트의 요청</a:t>
                      </a:r>
                      <a:r>
                        <a:rPr lang="en-US" altLang="ko-KR" sz="1200" baseline="0" dirty="0" smtClean="0"/>
                        <a:t>(URL) </a:t>
                      </a:r>
                      <a:r>
                        <a:rPr lang="ko-KR" altLang="en-US" sz="1200" baseline="0" dirty="0" smtClean="0"/>
                        <a:t>을 어떤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가 처리할 지 결정함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클라이언트의 요청을 처리하고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처리 결과를 </a:t>
                      </a:r>
                      <a:r>
                        <a:rPr lang="en-US" altLang="ko-KR" sz="1200" baseline="0" dirty="0" err="1" smtClean="0"/>
                        <a:t>DispatcherServlet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전달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ModelAndView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처리 결과를 담아서 전달함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r>
                        <a:rPr lang="en-US" altLang="ko-KR" sz="1200" baseline="0" dirty="0" smtClean="0"/>
                        <a:t> 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의 처리 결과를 출력할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를 결정함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의 처리 결과를 사용하여 화면을 생성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21" y="188640"/>
            <a:ext cx="4968552" cy="2995481"/>
          </a:xfrm>
          <a:prstGeom prst="rect">
            <a:avLst/>
          </a:prstGeom>
        </p:spPr>
      </p:pic>
      <p:sp>
        <p:nvSpPr>
          <p:cNvPr id="25" name="TextBox 14"/>
          <p:cNvSpPr txBox="1"/>
          <p:nvPr/>
        </p:nvSpPr>
        <p:spPr>
          <a:xfrm>
            <a:off x="311501" y="1588171"/>
            <a:ext cx="7632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사용자의 요청은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구성 요소들을 거쳐 처리가 됨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회색 박스들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81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34" y="2091933"/>
            <a:ext cx="7005742" cy="421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에서의 개발자의 구현 범위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붉은 박스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3213104"/>
            <a:ext cx="2823649" cy="1702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94892" y="5003386"/>
            <a:ext cx="1256045" cy="69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684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린 컬러 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11703</TotalTime>
  <Words>1147</Words>
  <Application>Microsoft Macintosh PowerPoint</Application>
  <PresentationFormat>화면 슬라이드 쇼(4:3)</PresentationFormat>
  <Paragraphs>223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나눔고딕</vt:lpstr>
      <vt:lpstr>맑은 고딕</vt:lpstr>
      <vt:lpstr>Rix고딕 EB</vt:lpstr>
      <vt:lpstr>Rubrik Medium</vt:lpstr>
      <vt:lpstr>Wingdings</vt:lpstr>
      <vt:lpstr>Arial</vt:lpstr>
      <vt:lpstr>표지</vt:lpstr>
      <vt:lpstr>그린 컬러 표지</vt:lpstr>
      <vt:lpstr>대외비</vt:lpstr>
      <vt:lpstr>기밀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Microsoft Office 사용자</cp:lastModifiedBy>
  <cp:revision>1700</cp:revision>
  <cp:lastPrinted>2017-07-13T10:37:51Z</cp:lastPrinted>
  <dcterms:created xsi:type="dcterms:W3CDTF">2007-04-27T09:07:31Z</dcterms:created>
  <dcterms:modified xsi:type="dcterms:W3CDTF">2017-07-20T23:29:11Z</dcterms:modified>
</cp:coreProperties>
</file>