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tiff" ContentType="image/tif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62" r:id="rId2"/>
    <p:sldMasterId id="2147483656" r:id="rId3"/>
    <p:sldMasterId id="2147483659" r:id="rId4"/>
  </p:sldMasterIdLst>
  <p:notesMasterIdLst>
    <p:notesMasterId r:id="rId32"/>
  </p:notesMasterIdLst>
  <p:handoutMasterIdLst>
    <p:handoutMasterId r:id="rId33"/>
  </p:handoutMasterIdLst>
  <p:sldIdLst>
    <p:sldId id="258" r:id="rId5"/>
    <p:sldId id="259" r:id="rId6"/>
    <p:sldId id="257" r:id="rId7"/>
    <p:sldId id="481" r:id="rId8"/>
    <p:sldId id="478" r:id="rId9"/>
    <p:sldId id="482" r:id="rId10"/>
    <p:sldId id="484" r:id="rId11"/>
    <p:sldId id="485" r:id="rId12"/>
    <p:sldId id="486" r:id="rId13"/>
    <p:sldId id="487" r:id="rId14"/>
    <p:sldId id="488" r:id="rId15"/>
    <p:sldId id="489" r:id="rId16"/>
    <p:sldId id="490" r:id="rId17"/>
    <p:sldId id="491" r:id="rId18"/>
    <p:sldId id="492" r:id="rId19"/>
    <p:sldId id="493" r:id="rId20"/>
    <p:sldId id="498" r:id="rId21"/>
    <p:sldId id="494" r:id="rId22"/>
    <p:sldId id="495" r:id="rId23"/>
    <p:sldId id="496" r:id="rId24"/>
    <p:sldId id="497" r:id="rId25"/>
    <p:sldId id="499" r:id="rId26"/>
    <p:sldId id="500" r:id="rId27"/>
    <p:sldId id="501" r:id="rId28"/>
    <p:sldId id="480" r:id="rId29"/>
    <p:sldId id="371" r:id="rId30"/>
    <p:sldId id="405" r:id="rId31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슬라이드" id="{CD9FE64B-B1E7-1E43-9462-EACB46420A5D}">
          <p14:sldIdLst>
            <p14:sldId id="258"/>
            <p14:sldId id="259"/>
            <p14:sldId id="257"/>
            <p14:sldId id="481"/>
            <p14:sldId id="478"/>
            <p14:sldId id="482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8"/>
            <p14:sldId id="494"/>
            <p14:sldId id="495"/>
            <p14:sldId id="496"/>
            <p14:sldId id="497"/>
            <p14:sldId id="499"/>
            <p14:sldId id="500"/>
            <p14:sldId id="501"/>
            <p14:sldId id="480"/>
            <p14:sldId id="371"/>
          </p14:sldIdLst>
        </p14:section>
        <p14:section name="슬라이드_템플릿" id="{649E32E1-B900-234C-8FA7-3094BAF80331}">
          <p14:sldIdLst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  <a:srgbClr val="80C535"/>
    <a:srgbClr val="343434"/>
    <a:srgbClr val="333333"/>
    <a:srgbClr val="FFFFCC"/>
    <a:srgbClr val="FFCC66"/>
    <a:srgbClr val="A7C5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85" autoAdjust="0"/>
    <p:restoredTop sz="96405" autoAdjust="0"/>
  </p:normalViewPr>
  <p:slideViewPr>
    <p:cSldViewPr>
      <p:cViewPr>
        <p:scale>
          <a:sx n="125" d="100"/>
          <a:sy n="125" d="100"/>
        </p:scale>
        <p:origin x="2232" y="208"/>
      </p:cViewPr>
      <p:guideLst>
        <p:guide pos="2880"/>
        <p:guide orient="horz"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58" d="100"/>
          <a:sy n="158" d="100"/>
        </p:scale>
        <p:origin x="1312" y="208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handoutMaster" Target="handoutMasters/handout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F5719-E0C8-497A-835A-DC7AF60E9786}" type="datetimeFigureOut">
              <a:rPr lang="ko-KR" altLang="en-US" smtClean="0">
                <a:latin typeface="Rix고딕 EB" pitchFamily="18" charset="-127"/>
                <a:ea typeface="Rix고딕 EB" pitchFamily="18" charset="-127"/>
              </a:rPr>
              <a:pPr/>
              <a:t>2017. 7. 20.</a:t>
            </a:fld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E8AAB-A6E2-4809-921B-690A759FE7B4}" type="slidenum">
              <a:rPr lang="ko-KR" altLang="en-US" smtClean="0">
                <a:latin typeface="Rix고딕 EB" pitchFamily="18" charset="-127"/>
                <a:ea typeface="Rix고딕 EB" pitchFamily="18" charset="-127"/>
              </a:rPr>
              <a:pPr/>
              <a:t>‹#›</a:t>
            </a:fld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9505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fld id="{BC005E11-9FC4-4559-BF01-B81AA1525F34}" type="datetimeFigureOut">
              <a:rPr lang="ko-KR" altLang="en-US" smtClean="0"/>
              <a:pPr/>
              <a:t>2017. 7. 20.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fld id="{E298BA0C-7778-40CB-9F43-9459B3FAC40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2788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890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82021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154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95892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theme" Target="../theme/theme3.xml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58" y="6381328"/>
            <a:ext cx="542434" cy="2115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5" r:id="rId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349298"/>
            <a:ext cx="735602" cy="36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05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6962792" y="6466459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58" y="6381328"/>
            <a:ext cx="542434" cy="211549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>
            <a:off x="332385" y="16095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332385" y="873742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7965446" y="169465"/>
            <a:ext cx="928694" cy="244428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30" b="1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대외비</a:t>
            </a:r>
            <a:endParaRPr lang="en-US" altLang="ko-KR" sz="730" b="1" dirty="0" smtClean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직선 연결선 7"/>
          <p:cNvCxnSpPr/>
          <p:nvPr userDrawn="1"/>
        </p:nvCxnSpPr>
        <p:spPr>
          <a:xfrm>
            <a:off x="332385" y="6329662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5" r:id="rId3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332385" y="16095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332385" y="873742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7965446" y="169465"/>
            <a:ext cx="928694" cy="244428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30" b="1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기밀</a:t>
            </a:r>
            <a:endParaRPr lang="en-US" altLang="ko-KR" sz="730" b="1" dirty="0" smtClean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6962792" y="6466459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58" y="6381328"/>
            <a:ext cx="542434" cy="2115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hyperlink" Target="mailto:Seunghoon.baek@linecorp.com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Relationship Id="rId3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6357" y="287066"/>
            <a:ext cx="7072362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600"/>
              </a:lnSpc>
            </a:pPr>
            <a:r>
              <a:rPr lang="en-US" altLang="ko-KR" sz="4500" b="1" spc="-150" dirty="0" smtClean="0">
                <a:latin typeface="맑은 고딕" pitchFamily="50" charset="-127"/>
                <a:ea typeface="맑은 고딕" pitchFamily="50" charset="-127"/>
              </a:rPr>
              <a:t>Spring Framework</a:t>
            </a:r>
          </a:p>
          <a:p>
            <a:pPr>
              <a:lnSpc>
                <a:spcPts val="5600"/>
              </a:lnSpc>
            </a:pPr>
            <a:r>
              <a:rPr lang="en-US" altLang="ko-KR" sz="4500" b="1" spc="-150" dirty="0" smtClean="0">
                <a:latin typeface="맑은 고딕" pitchFamily="50" charset="-127"/>
                <a:ea typeface="맑은 고딕" pitchFamily="50" charset="-127"/>
              </a:rPr>
              <a:t>Web MVC</a:t>
            </a:r>
            <a:r>
              <a:rPr lang="en-US" altLang="ko-KR" sz="4500" b="1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4500" b="1" spc="-150" dirty="0" smtClean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en-US" altLang="ko-KR" sz="2400" b="1" spc="-150" dirty="0" smtClean="0">
                <a:latin typeface="맑은 고딕" pitchFamily="50" charset="-127"/>
                <a:ea typeface="맑은 고딕" pitchFamily="50" charset="-127"/>
              </a:rPr>
              <a:t>Model-View-Control </a:t>
            </a:r>
            <a:endParaRPr lang="en-US" altLang="ko-KR" sz="2400" b="1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5617" y="2291708"/>
            <a:ext cx="4437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 spc="-20" dirty="0" smtClean="0">
                <a:latin typeface="맑은 고딕" pitchFamily="50" charset="-127"/>
                <a:ea typeface="맑은 고딕" pitchFamily="50" charset="-127"/>
              </a:rPr>
              <a:t>작성자</a:t>
            </a:r>
            <a:r>
              <a:rPr lang="en-US" altLang="ko-KR" sz="1200" b="1" spc="-20" dirty="0" smtClean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1200" b="1" spc="-20" dirty="0" smtClean="0">
                <a:latin typeface="맑은 고딕" pitchFamily="50" charset="-127"/>
                <a:ea typeface="맑은 고딕" pitchFamily="50" charset="-127"/>
              </a:rPr>
              <a:t>백승훈</a:t>
            </a:r>
            <a:r>
              <a:rPr lang="en-US" altLang="ko-KR" sz="1200" b="1" spc="-2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200" b="1" spc="-20" dirty="0" err="1" smtClean="0">
                <a:latin typeface="맑은 고딕" pitchFamily="50" charset="-127"/>
                <a:ea typeface="맑은 고딕" pitchFamily="50" charset="-127"/>
              </a:rPr>
              <a:t>Seunghoon</a:t>
            </a:r>
            <a:r>
              <a:rPr lang="en-US" altLang="ko-KR" sz="1200" b="1" spc="-2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200" b="1" spc="-20" dirty="0" err="1" smtClean="0">
                <a:latin typeface="맑은 고딕" pitchFamily="50" charset="-127"/>
                <a:ea typeface="맑은 고딕" pitchFamily="50" charset="-127"/>
              </a:rPr>
              <a:t>Baek</a:t>
            </a:r>
            <a:r>
              <a:rPr lang="en-US" altLang="ko-KR" sz="1200" b="1" spc="-2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lnSpc>
                <a:spcPct val="200000"/>
              </a:lnSpc>
            </a:pPr>
            <a:r>
              <a:rPr lang="en-US" altLang="en-US" sz="1200" b="1" spc="-20" dirty="0" smtClean="0">
                <a:latin typeface="맑은 고딕" pitchFamily="50" charset="-127"/>
                <a:ea typeface="맑은 고딕" pitchFamily="50" charset="-127"/>
                <a:hlinkClick r:id="rId4"/>
              </a:rPr>
              <a:t>seunghoon.baek@linecorp.com</a:t>
            </a:r>
            <a:r>
              <a:rPr lang="en-US" altLang="en-US" sz="1200" b="1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200" b="1" spc="-2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1200" b="1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34298" y="2214554"/>
            <a:ext cx="3420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9"/>
          <p:cNvSpPr txBox="1"/>
          <p:nvPr/>
        </p:nvSpPr>
        <p:spPr>
          <a:xfrm>
            <a:off x="611560" y="1164759"/>
            <a:ext cx="761063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Spring MVC Architecture</a:t>
            </a:r>
            <a:r>
              <a:rPr lang="ko-KR" altLang="en-US" sz="1400" b="1" spc="-20" dirty="0" smtClean="0">
                <a:latin typeface="맑은 고딕" pitchFamily="50" charset="-127"/>
                <a:ea typeface="맑은 고딕" pitchFamily="50" charset="-127"/>
              </a:rPr>
              <a:t> 설명</a:t>
            </a: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spc="-2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| Dispatcher Servlet </a:t>
            </a:r>
            <a:r>
              <a:rPr lang="en-US" altLang="ko-KR" sz="1400" b="1" spc="-2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(PPT </a:t>
            </a:r>
            <a:r>
              <a:rPr lang="ko-KR" altLang="en-US" sz="1400" b="1" spc="-2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에서 줄여서 </a:t>
            </a:r>
            <a:r>
              <a:rPr lang="en-US" altLang="ko-KR" sz="1400" b="1" spc="-2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D.S </a:t>
            </a:r>
            <a:r>
              <a:rPr lang="ko-KR" altLang="en-US" sz="1400" b="1" spc="-2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라 언급</a:t>
            </a:r>
            <a:r>
              <a:rPr lang="en-US" altLang="ko-KR" sz="1400" b="1" spc="-2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400" spc="-20" dirty="0" smtClean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311501" y="188640"/>
            <a:ext cx="4223412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2.  Spring MVC</a:t>
            </a:r>
            <a:b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600" b="1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t="6373" r="19810" b="15770"/>
          <a:stretch/>
        </p:blipFill>
        <p:spPr>
          <a:xfrm>
            <a:off x="10017" y="2193456"/>
            <a:ext cx="4778007" cy="27926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타원 11"/>
          <p:cNvSpPr/>
          <p:nvPr/>
        </p:nvSpPr>
        <p:spPr>
          <a:xfrm>
            <a:off x="3419872" y="3068960"/>
            <a:ext cx="289702" cy="2897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smtClean="0">
                <a:solidFill>
                  <a:srgbClr val="FF0000"/>
                </a:solidFill>
              </a:rPr>
              <a:t>3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609878" y="3668664"/>
            <a:ext cx="289702" cy="2897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 smtClean="0">
                <a:solidFill>
                  <a:srgbClr val="FF0000"/>
                </a:solidFill>
              </a:rPr>
              <a:t>4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967618" y="3003646"/>
            <a:ext cx="289702" cy="2897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smtClean="0">
                <a:solidFill>
                  <a:srgbClr val="FF0000"/>
                </a:solidFill>
              </a:rPr>
              <a:t>1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238278" y="2694887"/>
            <a:ext cx="289702" cy="2897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 smtClean="0">
                <a:solidFill>
                  <a:srgbClr val="FF0000"/>
                </a:solidFill>
              </a:rPr>
              <a:t>2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477270" y="4129822"/>
            <a:ext cx="289702" cy="2897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smtClean="0">
                <a:solidFill>
                  <a:srgbClr val="FF0000"/>
                </a:solidFill>
              </a:rPr>
              <a:t>5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325363" y="4290139"/>
            <a:ext cx="289702" cy="2897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 smtClean="0">
                <a:solidFill>
                  <a:srgbClr val="FF0000"/>
                </a:solidFill>
              </a:rPr>
              <a:t>6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4" name="텍스트 상자 3"/>
          <p:cNvSpPr txBox="1"/>
          <p:nvPr/>
        </p:nvSpPr>
        <p:spPr>
          <a:xfrm>
            <a:off x="4904475" y="1670848"/>
            <a:ext cx="4246547" cy="4575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400" dirty="0" smtClean="0"/>
              <a:t>① 클라이언트의 요청이 </a:t>
            </a:r>
            <a:r>
              <a:rPr kumimoji="1" lang="en-US" altLang="ko-KR" sz="1400" dirty="0" smtClean="0"/>
              <a:t>D.S </a:t>
            </a:r>
            <a:r>
              <a:rPr kumimoji="1" lang="ko-KR" altLang="en-US" sz="1400" dirty="0" smtClean="0"/>
              <a:t>에 전달</a:t>
            </a:r>
            <a:endParaRPr kumimoji="1" lang="en-US" altLang="ko-KR" sz="1400" dirty="0" smtClean="0"/>
          </a:p>
          <a:p>
            <a:pPr>
              <a:lnSpc>
                <a:spcPct val="150000"/>
              </a:lnSpc>
            </a:pPr>
            <a:endParaRPr kumimoji="1" lang="en-US" altLang="ko-KR" sz="1400" dirty="0"/>
          </a:p>
          <a:p>
            <a:pPr>
              <a:lnSpc>
                <a:spcPct val="150000"/>
              </a:lnSpc>
            </a:pPr>
            <a:r>
              <a:rPr kumimoji="1" lang="ko-KR" altLang="en-US" sz="1400" dirty="0" smtClean="0"/>
              <a:t>②</a:t>
            </a:r>
            <a:r>
              <a:rPr kumimoji="1" lang="en-US" altLang="ko-KR" sz="1400" dirty="0" smtClean="0"/>
              <a:t> D.S </a:t>
            </a:r>
            <a:r>
              <a:rPr kumimoji="1" lang="ko-KR" altLang="en-US" sz="1400" dirty="0" smtClean="0"/>
              <a:t>은 </a:t>
            </a:r>
            <a:r>
              <a:rPr kumimoji="1" lang="en-US" altLang="ko-KR" sz="1400" dirty="0" err="1" smtClean="0"/>
              <a:t>HandlerMapping</a:t>
            </a:r>
            <a:r>
              <a:rPr kumimoji="1" lang="en-US" altLang="ko-KR" sz="1400" dirty="0" smtClean="0"/>
              <a:t> </a:t>
            </a:r>
            <a:r>
              <a:rPr kumimoji="1" lang="ko-KR" altLang="en-US" sz="1400" dirty="0" smtClean="0"/>
              <a:t>을 사용하여 </a:t>
            </a:r>
            <a:r>
              <a:rPr kumimoji="1" lang="en-US" altLang="ko-KR" sz="1400" dirty="0" smtClean="0"/>
              <a:t>Controller</a:t>
            </a:r>
            <a:br>
              <a:rPr kumimoji="1" lang="en-US" altLang="ko-KR" sz="1400" dirty="0" smtClean="0"/>
            </a:br>
            <a:r>
              <a:rPr kumimoji="1" lang="en-US" altLang="ko-KR" sz="1400" dirty="0" smtClean="0"/>
              <a:t>    </a:t>
            </a:r>
            <a:r>
              <a:rPr kumimoji="1" lang="ko-KR" altLang="en-US" sz="1400" dirty="0" smtClean="0"/>
              <a:t>객체 획득</a:t>
            </a:r>
            <a:endParaRPr kumimoji="1" lang="en-US" altLang="ko-KR" sz="1400" dirty="0" smtClean="0"/>
          </a:p>
          <a:p>
            <a:pPr>
              <a:lnSpc>
                <a:spcPct val="150000"/>
              </a:lnSpc>
            </a:pPr>
            <a:endParaRPr kumimoji="1" lang="en-US" altLang="ko-KR" sz="1400" dirty="0"/>
          </a:p>
          <a:p>
            <a:pPr>
              <a:lnSpc>
                <a:spcPct val="150000"/>
              </a:lnSpc>
            </a:pPr>
            <a:r>
              <a:rPr kumimoji="1" lang="en-US" altLang="ko-KR" sz="1400" dirty="0" smtClean="0"/>
              <a:t>③ D.S</a:t>
            </a:r>
            <a:r>
              <a:rPr kumimoji="1" lang="ko-KR" altLang="en-US" sz="1400" dirty="0" smtClean="0"/>
              <a:t>은 </a:t>
            </a:r>
            <a:r>
              <a:rPr kumimoji="1" lang="en-US" altLang="ko-KR" sz="1400" dirty="0" smtClean="0"/>
              <a:t>Controller </a:t>
            </a:r>
            <a:r>
              <a:rPr kumimoji="1" lang="ko-KR" altLang="en-US" sz="1400" dirty="0" smtClean="0"/>
              <a:t>의 </a:t>
            </a:r>
            <a:r>
              <a:rPr kumimoji="1" lang="en-US" altLang="ko-KR" sz="1400" dirty="0" err="1" smtClean="0"/>
              <a:t>handleRequest</a:t>
            </a:r>
            <a:r>
              <a:rPr kumimoji="1" lang="en-US" altLang="ko-KR" sz="1400" dirty="0" smtClean="0"/>
              <a:t>() </a:t>
            </a:r>
            <a:r>
              <a:rPr kumimoji="1" lang="ko-KR" altLang="en-US" sz="1400" dirty="0" smtClean="0"/>
              <a:t>호출</a:t>
            </a:r>
            <a:r>
              <a:rPr kumimoji="1" lang="en-US" altLang="ko-KR" sz="1400" dirty="0" smtClean="0"/>
              <a:t/>
            </a:r>
            <a:br>
              <a:rPr kumimoji="1" lang="en-US" altLang="ko-KR" sz="1400" dirty="0" smtClean="0"/>
            </a:br>
            <a:r>
              <a:rPr kumimoji="1" lang="en-US" altLang="ko-KR" sz="1400" dirty="0" smtClean="0"/>
              <a:t/>
            </a:r>
            <a:br>
              <a:rPr kumimoji="1" lang="en-US" altLang="ko-KR" sz="1400" dirty="0" smtClean="0"/>
            </a:br>
            <a:r>
              <a:rPr kumimoji="1" lang="ko-KR" altLang="en-US" sz="1400" dirty="0" smtClean="0"/>
              <a:t>④ </a:t>
            </a:r>
            <a:r>
              <a:rPr kumimoji="1" lang="en-US" altLang="ko-KR" sz="1400" dirty="0" smtClean="0"/>
              <a:t>Controller </a:t>
            </a:r>
            <a:r>
              <a:rPr kumimoji="1" lang="ko-KR" altLang="en-US" sz="1400" dirty="0" smtClean="0"/>
              <a:t>는 </a:t>
            </a:r>
            <a:r>
              <a:rPr kumimoji="1" lang="en-US" altLang="ko-KR" sz="1400" dirty="0" err="1" smtClean="0"/>
              <a:t>handleRequest</a:t>
            </a:r>
            <a:r>
              <a:rPr kumimoji="1" lang="en-US" altLang="ko-KR" sz="1400" dirty="0" smtClean="0"/>
              <a:t>() </a:t>
            </a:r>
            <a:r>
              <a:rPr kumimoji="1" lang="ko-KR" altLang="en-US" sz="1400" dirty="0" smtClean="0"/>
              <a:t>처리 결과로</a:t>
            </a:r>
            <a:r>
              <a:rPr kumimoji="1" lang="en-US" altLang="ko-KR" sz="1400" dirty="0" smtClean="0"/>
              <a:t/>
            </a:r>
            <a:br>
              <a:rPr kumimoji="1" lang="en-US" altLang="ko-KR" sz="1400" dirty="0" smtClean="0"/>
            </a:br>
            <a:r>
              <a:rPr kumimoji="1" lang="ko-KR" altLang="en-US" sz="1400" dirty="0" smtClean="0"/>
              <a:t>    </a:t>
            </a:r>
            <a:r>
              <a:rPr kumimoji="1" lang="en-US" altLang="ko-KR" sz="1400" dirty="0" err="1" smtClean="0"/>
              <a:t>ModelAndView</a:t>
            </a:r>
            <a:r>
              <a:rPr kumimoji="1" lang="en-US" altLang="ko-KR" sz="1400" dirty="0" smtClean="0"/>
              <a:t> </a:t>
            </a:r>
            <a:r>
              <a:rPr kumimoji="1" lang="ko-KR" altLang="en-US" sz="1400" dirty="0" smtClean="0"/>
              <a:t>반환</a:t>
            </a:r>
            <a:r>
              <a:rPr kumimoji="1" lang="en-US" altLang="ko-KR" sz="1400" dirty="0" smtClean="0"/>
              <a:t/>
            </a:r>
            <a:br>
              <a:rPr kumimoji="1" lang="en-US" altLang="ko-KR" sz="1400" dirty="0" smtClean="0"/>
            </a:br>
            <a:r>
              <a:rPr kumimoji="1" lang="en-US" altLang="ko-KR" sz="1400" dirty="0" smtClean="0"/>
              <a:t/>
            </a:r>
            <a:br>
              <a:rPr kumimoji="1" lang="en-US" altLang="ko-KR" sz="1400" dirty="0" smtClean="0"/>
            </a:br>
            <a:r>
              <a:rPr kumimoji="1" lang="ko-KR" altLang="en-US" sz="1400" dirty="0" smtClean="0"/>
              <a:t>⑤ </a:t>
            </a:r>
            <a:r>
              <a:rPr kumimoji="1" lang="en-US" altLang="ko-KR" sz="1400" dirty="0" smtClean="0"/>
              <a:t>D.S</a:t>
            </a:r>
            <a:r>
              <a:rPr kumimoji="1" lang="ko-KR" altLang="en-US" sz="1400" dirty="0" smtClean="0"/>
              <a:t>은 </a:t>
            </a:r>
            <a:r>
              <a:rPr kumimoji="1" lang="en-US" altLang="ko-KR" sz="1400" dirty="0" err="1" smtClean="0"/>
              <a:t>ViewResolver</a:t>
            </a:r>
            <a:r>
              <a:rPr kumimoji="1" lang="en-US" altLang="ko-KR" sz="1400" dirty="0" smtClean="0"/>
              <a:t> </a:t>
            </a:r>
            <a:r>
              <a:rPr kumimoji="1" lang="ko-KR" altLang="en-US" sz="1400" dirty="0" smtClean="0"/>
              <a:t>로부터 처리 결과를 생성할</a:t>
            </a:r>
            <a:r>
              <a:rPr kumimoji="1" lang="en-US" altLang="ko-KR" sz="1400" dirty="0" smtClean="0"/>
              <a:t/>
            </a:r>
            <a:br>
              <a:rPr kumimoji="1" lang="en-US" altLang="ko-KR" sz="1400" dirty="0" smtClean="0"/>
            </a:br>
            <a:r>
              <a:rPr kumimoji="1" lang="ko-KR" altLang="en-US" sz="1400" dirty="0" smtClean="0"/>
              <a:t>    </a:t>
            </a:r>
            <a:r>
              <a:rPr kumimoji="1" lang="en-US" altLang="ko-KR" sz="1400" dirty="0" smtClean="0"/>
              <a:t>View </a:t>
            </a:r>
            <a:r>
              <a:rPr kumimoji="1" lang="ko-KR" altLang="en-US" sz="1400" dirty="0" smtClean="0"/>
              <a:t>객체를 획득</a:t>
            </a:r>
            <a:r>
              <a:rPr kumimoji="1" lang="en-US" altLang="ko-KR" sz="1400" dirty="0" smtClean="0"/>
              <a:t/>
            </a:r>
            <a:br>
              <a:rPr kumimoji="1" lang="en-US" altLang="ko-KR" sz="1400" dirty="0" smtClean="0"/>
            </a:br>
            <a:r>
              <a:rPr kumimoji="1" lang="en-US" altLang="ko-KR" sz="1400" dirty="0" smtClean="0"/>
              <a:t/>
            </a:r>
            <a:br>
              <a:rPr kumimoji="1" lang="en-US" altLang="ko-KR" sz="1400" dirty="0" smtClean="0"/>
            </a:br>
            <a:r>
              <a:rPr kumimoji="1" lang="ko-KR" altLang="en-US" sz="1400" dirty="0" smtClean="0"/>
              <a:t>⑥ </a:t>
            </a:r>
            <a:r>
              <a:rPr kumimoji="1" lang="en-US" altLang="ko-KR" sz="1400" dirty="0" smtClean="0"/>
              <a:t>View </a:t>
            </a:r>
            <a:r>
              <a:rPr kumimoji="1" lang="ko-KR" altLang="en-US" sz="1400" dirty="0" smtClean="0"/>
              <a:t>는 클라이언트에 전송할 응답 생성</a:t>
            </a:r>
            <a:endParaRPr kumimoji="1" lang="ko-KR" altLang="en-US" sz="1400" dirty="0"/>
          </a:p>
        </p:txBody>
      </p:sp>
      <p:sp>
        <p:nvSpPr>
          <p:cNvPr id="6" name="텍스트 상자 5"/>
          <p:cNvSpPr txBox="1"/>
          <p:nvPr/>
        </p:nvSpPr>
        <p:spPr>
          <a:xfrm>
            <a:off x="121920" y="5024209"/>
            <a:ext cx="3777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▲</a:t>
            </a:r>
            <a:r>
              <a:rPr kumimoji="1" lang="en-US" altLang="ko-KR" sz="1200" dirty="0"/>
              <a:t> </a:t>
            </a:r>
            <a:r>
              <a:rPr kumimoji="1" lang="en-US" altLang="ko-KR" sz="1200" dirty="0" smtClean="0"/>
              <a:t>Dispatcher Servlet </a:t>
            </a:r>
            <a:r>
              <a:rPr kumimoji="1" lang="ko-KR" altLang="en-US" sz="1200" dirty="0" smtClean="0"/>
              <a:t>이 요청을 처리하는 과정 도식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801643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9"/>
          <p:cNvSpPr txBox="1"/>
          <p:nvPr/>
        </p:nvSpPr>
        <p:spPr>
          <a:xfrm>
            <a:off x="611560" y="1164759"/>
            <a:ext cx="7610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Spring MVC Architecture</a:t>
            </a:r>
            <a:r>
              <a:rPr lang="ko-KR" altLang="en-US" sz="1400" b="1" spc="-20" dirty="0" smtClean="0">
                <a:latin typeface="맑은 고딕" pitchFamily="50" charset="-127"/>
                <a:ea typeface="맑은 고딕" pitchFamily="50" charset="-127"/>
              </a:rPr>
              <a:t> 설명</a:t>
            </a: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spc="-2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| Dispatcher Servlet </a:t>
            </a:r>
            <a:r>
              <a:rPr lang="ko-KR" altLang="en-US" sz="1400" b="1" spc="-2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설정</a:t>
            </a:r>
            <a:endParaRPr lang="en-US" altLang="ko-KR" sz="1400" spc="-20" dirty="0" smtClean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311501" y="188640"/>
            <a:ext cx="4223412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2.  Spring MVC</a:t>
            </a:r>
            <a:b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600" b="1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971600" y="3068960"/>
            <a:ext cx="7625536" cy="2256532"/>
            <a:chOff x="971600" y="2796628"/>
            <a:chExt cx="7625536" cy="225653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136" y="3084660"/>
              <a:ext cx="7620000" cy="1968500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971600" y="2796628"/>
              <a:ext cx="7619999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1400" b="1" dirty="0" smtClean="0"/>
                <a:t>  </a:t>
              </a:r>
              <a:r>
                <a:rPr kumimoji="1" lang="en-US" altLang="ko-KR" sz="1400" b="1" dirty="0" err="1" smtClean="0">
                  <a:solidFill>
                    <a:schemeClr val="tx1"/>
                  </a:solidFill>
                </a:rPr>
                <a:t>web.xml</a:t>
              </a:r>
              <a:endParaRPr kumimoji="1" lang="ko-KR" alt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14"/>
          <p:cNvSpPr txBox="1"/>
          <p:nvPr/>
        </p:nvSpPr>
        <p:spPr>
          <a:xfrm>
            <a:off x="1259632" y="1645912"/>
            <a:ext cx="763284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Dispatcher Servlet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/WEB-INF/</a:t>
            </a:r>
            <a:r>
              <a:rPr lang="en-US" altLang="ko-KR" sz="1400" spc="-20" dirty="0" err="1" smtClean="0">
                <a:latin typeface="맑은 고딕" pitchFamily="50" charset="-127"/>
                <a:ea typeface="맑은 고딕" pitchFamily="50" charset="-127"/>
              </a:rPr>
              <a:t>web.xml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파일에서 설정 가능</a:t>
            </a:r>
            <a:endParaRPr lang="en-US" altLang="ko-KR" sz="1400" spc="-20" dirty="0" smtClean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/WEB-INF/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서블릿이름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en-US" altLang="ko-KR" sz="1400" spc="-20" dirty="0" err="1" smtClean="0">
                <a:latin typeface="맑은 고딕" pitchFamily="50" charset="-127"/>
                <a:ea typeface="맑은 고딕" pitchFamily="50" charset="-127"/>
              </a:rPr>
              <a:t>servlet.xml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파일을 참고하여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Bean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을 설정함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 </a:t>
            </a:r>
            <a:r>
              <a:rPr lang="en-US" altLang="ko-KR" sz="1400" spc="-20" dirty="0" err="1" smtClean="0">
                <a:latin typeface="맑은 고딕" pitchFamily="50" charset="-127"/>
                <a:ea typeface="맑은 고딕" pitchFamily="50" charset="-127"/>
                <a:sym typeface="Wingdings"/>
              </a:rPr>
              <a:t>HandlerMapping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, Controller, </a:t>
            </a:r>
            <a:r>
              <a:rPr lang="en-US" altLang="ko-KR" sz="1400" spc="-20" dirty="0" err="1" smtClean="0">
                <a:latin typeface="맑은 고딕" pitchFamily="50" charset="-127"/>
                <a:ea typeface="맑은 고딕" pitchFamily="50" charset="-127"/>
                <a:sym typeface="Wingdings"/>
              </a:rPr>
              <a:t>ViewResolver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, View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의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Bean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을 설정 가능</a:t>
            </a:r>
            <a:endParaRPr lang="en-US" altLang="ko-KR" sz="1400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38362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9"/>
          <p:cNvSpPr txBox="1"/>
          <p:nvPr/>
        </p:nvSpPr>
        <p:spPr>
          <a:xfrm>
            <a:off x="611560" y="1164759"/>
            <a:ext cx="7610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Spring MVC Architecture</a:t>
            </a:r>
            <a:r>
              <a:rPr lang="ko-KR" altLang="en-US" sz="1400" b="1" spc="-20" dirty="0" smtClean="0">
                <a:latin typeface="맑은 고딕" pitchFamily="50" charset="-127"/>
                <a:ea typeface="맑은 고딕" pitchFamily="50" charset="-127"/>
              </a:rPr>
              <a:t> 설명</a:t>
            </a: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spc="-2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en-US" altLang="ko-KR" sz="1400" b="1" spc="-20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HandlerMapping</a:t>
            </a:r>
            <a:endParaRPr lang="en-US" altLang="ko-KR" sz="1400" spc="-20" dirty="0" smtClean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311501" y="188640"/>
            <a:ext cx="4223412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2.  Spring MVC</a:t>
            </a:r>
            <a:b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600" b="1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4"/>
          <p:cNvSpPr txBox="1"/>
          <p:nvPr/>
        </p:nvSpPr>
        <p:spPr>
          <a:xfrm>
            <a:off x="1259632" y="1645912"/>
            <a:ext cx="76328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클라이언트의 요청에 해당하는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Controller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가 어떤 것인지를 결정하는 역할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클라이언트 요청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URL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Controller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Mapping)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Order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라는 속성을 사용해서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Spring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내부적으로 </a:t>
            </a:r>
            <a:r>
              <a:rPr lang="en-US" altLang="ko-KR" sz="1400" spc="-20" dirty="0" err="1" smtClean="0">
                <a:latin typeface="맑은 고딕" pitchFamily="50" charset="-127"/>
                <a:ea typeface="맑은 고딕" pitchFamily="50" charset="-127"/>
              </a:rPr>
              <a:t>HandlerMapping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 객체를 정렬함</a:t>
            </a:r>
            <a:r>
              <a:rPr lang="en-US" altLang="ko-KR" sz="1400" spc="-2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400" spc="-2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(Order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값이 작을수록 우선순위 높음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기본값은 </a:t>
            </a:r>
            <a:r>
              <a:rPr lang="en-US" altLang="ko-KR" sz="1400" spc="-20" dirty="0" err="1" smtClean="0">
                <a:latin typeface="맑은 고딕" pitchFamily="50" charset="-127"/>
                <a:ea typeface="맑은 고딕" pitchFamily="50" charset="-127"/>
              </a:rPr>
              <a:t>Interger.MAX_VALUE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781984"/>
              </p:ext>
            </p:extLst>
          </p:nvPr>
        </p:nvGraphicFramePr>
        <p:xfrm>
          <a:off x="467544" y="3096562"/>
          <a:ext cx="8280920" cy="2764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/>
                <a:gridCol w="5472608"/>
              </a:tblGrid>
              <a:tr h="359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구분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600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SimpleUrlHandlerMapping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charset="2"/>
                        <a:buChar char="§"/>
                      </a:pPr>
                      <a:r>
                        <a:rPr lang="en-US" altLang="ko-KR" sz="1200" baseline="0" dirty="0" smtClean="0"/>
                        <a:t>URL</a:t>
                      </a:r>
                      <a:r>
                        <a:rPr lang="ko-KR" altLang="en-US" sz="1200" baseline="0" dirty="0" smtClean="0"/>
                        <a:t>과 </a:t>
                      </a:r>
                      <a:r>
                        <a:rPr lang="en-US" altLang="ko-KR" sz="1200" baseline="0" dirty="0" smtClean="0"/>
                        <a:t>Controller </a:t>
                      </a:r>
                      <a:r>
                        <a:rPr lang="ko-KR" altLang="en-US" sz="1200" baseline="0" dirty="0" smtClean="0"/>
                        <a:t>이름을 직접 매칭함</a:t>
                      </a:r>
                      <a:endParaRPr lang="en-US" altLang="ko-KR" sz="1200" baseline="0" dirty="0" smtClean="0"/>
                    </a:p>
                  </a:txBody>
                  <a:tcPr anchor="ctr"/>
                </a:tc>
              </a:tr>
              <a:tr h="600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BeanNameUrlHandlerMapping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en-US" altLang="ko-KR" sz="1200" baseline="0" dirty="0" smtClean="0"/>
                        <a:t>Bean </a:t>
                      </a:r>
                      <a:r>
                        <a:rPr lang="ko-KR" altLang="en-US" sz="1200" baseline="0" dirty="0" smtClean="0"/>
                        <a:t>의 </a:t>
                      </a:r>
                      <a:r>
                        <a:rPr lang="en-US" altLang="ko-KR" sz="1200" baseline="0" dirty="0" smtClean="0"/>
                        <a:t>Name </a:t>
                      </a:r>
                      <a:r>
                        <a:rPr lang="ko-KR" altLang="en-US" sz="1200" baseline="0" dirty="0" smtClean="0"/>
                        <a:t>을 </a:t>
                      </a:r>
                      <a:r>
                        <a:rPr lang="en-US" altLang="ko-KR" sz="1200" baseline="0" dirty="0" smtClean="0"/>
                        <a:t>URL</a:t>
                      </a:r>
                      <a:r>
                        <a:rPr lang="ko-KR" altLang="en-US" sz="1200" baseline="0" dirty="0" smtClean="0"/>
                        <a:t>과 매핑</a:t>
                      </a:r>
                      <a:endParaRPr lang="en-US" altLang="ko-KR" sz="1200" baseline="0" dirty="0" smtClean="0"/>
                    </a:p>
                  </a:txBody>
                  <a:tcPr anchor="ctr"/>
                </a:tc>
              </a:tr>
              <a:tr h="600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ControllerClassNameHandlerMapping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charset="2"/>
                        <a:buChar char="§"/>
                      </a:pPr>
                      <a:r>
                        <a:rPr lang="en-US" altLang="ko-KR" sz="1200" baseline="0" dirty="0" smtClean="0"/>
                        <a:t>Bean </a:t>
                      </a:r>
                      <a:r>
                        <a:rPr lang="ko-KR" altLang="en-US" sz="1200" baseline="0" dirty="0" smtClean="0"/>
                        <a:t>의 </a:t>
                      </a:r>
                      <a:r>
                        <a:rPr lang="en-US" altLang="ko-KR" sz="1200" baseline="0" dirty="0" smtClean="0"/>
                        <a:t>class </a:t>
                      </a:r>
                      <a:r>
                        <a:rPr lang="ko-KR" altLang="en-US" sz="1200" baseline="0" dirty="0" smtClean="0"/>
                        <a:t>를 </a:t>
                      </a:r>
                      <a:r>
                        <a:rPr lang="en-US" altLang="ko-KR" sz="1200" baseline="0" dirty="0" smtClean="0"/>
                        <a:t>URL</a:t>
                      </a:r>
                      <a:r>
                        <a:rPr lang="ko-KR" altLang="en-US" sz="1200" baseline="0" dirty="0" smtClean="0"/>
                        <a:t>과 매핑</a:t>
                      </a:r>
                      <a:endParaRPr lang="en-US" altLang="ko-KR" sz="1200" baseline="0" dirty="0" smtClean="0"/>
                    </a:p>
                  </a:txBody>
                  <a:tcPr anchor="ctr"/>
                </a:tc>
              </a:tr>
              <a:tr h="600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RequestMappingHandlerMapping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charset="2"/>
                        <a:buChar char="§"/>
                      </a:pPr>
                      <a:r>
                        <a:rPr lang="en-US" altLang="ko-KR" sz="1200" baseline="0" dirty="0" smtClean="0"/>
                        <a:t>@</a:t>
                      </a:r>
                      <a:r>
                        <a:rPr lang="en-US" altLang="ko-KR" sz="1200" baseline="0" dirty="0" err="1" smtClean="0"/>
                        <a:t>RequestMapping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에 선언된 </a:t>
                      </a:r>
                      <a:r>
                        <a:rPr lang="en-US" altLang="ko-KR" sz="1200" baseline="0" dirty="0" smtClean="0"/>
                        <a:t>URL </a:t>
                      </a:r>
                      <a:r>
                        <a:rPr lang="ko-KR" altLang="en-US" sz="1200" baseline="0" dirty="0" smtClean="0"/>
                        <a:t>과 해당 </a:t>
                      </a:r>
                      <a:r>
                        <a:rPr lang="en-US" altLang="ko-KR" sz="1200" baseline="0" dirty="0" smtClean="0"/>
                        <a:t>@Controller </a:t>
                      </a:r>
                      <a:r>
                        <a:rPr lang="ko-KR" altLang="en-US" sz="1200" baseline="0" dirty="0" smtClean="0"/>
                        <a:t>클래스의 메소드와 매핑</a:t>
                      </a:r>
                      <a:endParaRPr lang="en-US" altLang="ko-KR" sz="1200" baseline="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텍스트 상자 1"/>
          <p:cNvSpPr txBox="1"/>
          <p:nvPr/>
        </p:nvSpPr>
        <p:spPr>
          <a:xfrm>
            <a:off x="772160" y="5976882"/>
            <a:ext cx="2659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▲ </a:t>
            </a:r>
            <a:r>
              <a:rPr kumimoji="1" lang="en-US" altLang="ko-KR" sz="1200" dirty="0" err="1" smtClean="0"/>
              <a:t>HandlerMapping</a:t>
            </a:r>
            <a:r>
              <a:rPr kumimoji="1" lang="en-US" altLang="ko-KR" sz="1200" dirty="0" smtClean="0"/>
              <a:t> </a:t>
            </a:r>
            <a:r>
              <a:rPr kumimoji="1" lang="ko-KR" altLang="en-US" sz="1200" dirty="0" smtClean="0"/>
              <a:t>클래스의 종류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4748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9"/>
          <p:cNvSpPr txBox="1"/>
          <p:nvPr/>
        </p:nvSpPr>
        <p:spPr>
          <a:xfrm>
            <a:off x="611560" y="1164759"/>
            <a:ext cx="7610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Spring MVC Architecture</a:t>
            </a:r>
            <a:r>
              <a:rPr lang="ko-KR" altLang="en-US" sz="1400" b="1" spc="-20" dirty="0" smtClean="0">
                <a:latin typeface="맑은 고딕" pitchFamily="50" charset="-127"/>
                <a:ea typeface="맑은 고딕" pitchFamily="50" charset="-127"/>
              </a:rPr>
              <a:t> 설명</a:t>
            </a: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spc="-2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en-US" altLang="ko-KR" sz="1400" b="1" spc="-20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HandlerMapping</a:t>
            </a:r>
            <a:endParaRPr lang="en-US" altLang="ko-KR" sz="1400" spc="-20" dirty="0" smtClean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311501" y="188640"/>
            <a:ext cx="4223412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2.  Spring MVC</a:t>
            </a:r>
            <a:b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600" b="1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4"/>
          <p:cNvSpPr txBox="1"/>
          <p:nvPr/>
        </p:nvSpPr>
        <p:spPr>
          <a:xfrm>
            <a:off x="1259632" y="1645912"/>
            <a:ext cx="763284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altLang="ko-KR" sz="1400" spc="-20" dirty="0" err="1" smtClean="0">
                <a:latin typeface="맑은 고딕" pitchFamily="50" charset="-127"/>
                <a:ea typeface="맑은 고딕" pitchFamily="50" charset="-127"/>
              </a:rPr>
              <a:t>SimpleUrlHandlerMapping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사용 방법</a:t>
            </a:r>
            <a:endParaRPr lang="en-US" altLang="ko-KR" sz="1400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204864"/>
            <a:ext cx="7116385" cy="330403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5600584"/>
            <a:ext cx="7098441" cy="57065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5" name="직사각형 14"/>
          <p:cNvSpPr/>
          <p:nvPr/>
        </p:nvSpPr>
        <p:spPr>
          <a:xfrm>
            <a:off x="1727696" y="2166625"/>
            <a:ext cx="6085344" cy="2819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190736" y="4056384"/>
            <a:ext cx="5201424" cy="6984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텍스트 상자 17"/>
          <p:cNvSpPr txBox="1"/>
          <p:nvPr/>
        </p:nvSpPr>
        <p:spPr>
          <a:xfrm>
            <a:off x="5926603" y="2504341"/>
            <a:ext cx="296587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 err="1" smtClean="0"/>
              <a:t>SimpleUrlHandlerMapping</a:t>
            </a:r>
            <a:r>
              <a:rPr kumimoji="1" lang="en-US" altLang="ko-KR" sz="1200" dirty="0" smtClean="0"/>
              <a:t> </a:t>
            </a:r>
            <a:r>
              <a:rPr kumimoji="1" lang="ko-KR" altLang="en-US" sz="1200" dirty="0" smtClean="0"/>
              <a:t>클래스 선언</a:t>
            </a:r>
            <a:endParaRPr kumimoji="1" lang="ko-KR" altLang="en-US" sz="1200" dirty="0"/>
          </a:p>
        </p:txBody>
      </p:sp>
      <p:sp>
        <p:nvSpPr>
          <p:cNvPr id="19" name="텍스트 상자 18"/>
          <p:cNvSpPr txBox="1"/>
          <p:nvPr/>
        </p:nvSpPr>
        <p:spPr>
          <a:xfrm>
            <a:off x="6460102" y="4830981"/>
            <a:ext cx="175663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 err="1" smtClean="0"/>
              <a:t>Url</a:t>
            </a:r>
            <a:r>
              <a:rPr kumimoji="1" lang="en-US" altLang="ko-KR" sz="1200" dirty="0" smtClean="0"/>
              <a:t> </a:t>
            </a:r>
            <a:r>
              <a:rPr kumimoji="1" lang="ko-KR" altLang="en-US" sz="1200" dirty="0" smtClean="0"/>
              <a:t>과 </a:t>
            </a:r>
            <a:r>
              <a:rPr kumimoji="1" lang="en-US" altLang="ko-KR" sz="1200" dirty="0" smtClean="0"/>
              <a:t>Controller </a:t>
            </a:r>
            <a:r>
              <a:rPr kumimoji="1" lang="ko-KR" altLang="en-US" sz="1200" dirty="0" smtClean="0"/>
              <a:t>매핑</a:t>
            </a:r>
            <a:endParaRPr kumimoji="1" lang="ko-KR" altLang="en-US" sz="1200" dirty="0"/>
          </a:p>
        </p:txBody>
      </p:sp>
      <p:sp>
        <p:nvSpPr>
          <p:cNvPr id="20" name="텍스트 상자 19"/>
          <p:cNvSpPr txBox="1"/>
          <p:nvPr/>
        </p:nvSpPr>
        <p:spPr>
          <a:xfrm>
            <a:off x="1287811" y="6222901"/>
            <a:ext cx="198804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▲</a:t>
            </a:r>
            <a:r>
              <a:rPr kumimoji="1" lang="en-US" altLang="ko-KR" sz="1200" dirty="0" smtClean="0"/>
              <a:t>Handler Mapping </a:t>
            </a:r>
            <a:r>
              <a:rPr kumimoji="1" lang="ko-KR" altLang="en-US" sz="1200" dirty="0" smtClean="0"/>
              <a:t>설정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171548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9"/>
          <p:cNvSpPr txBox="1"/>
          <p:nvPr/>
        </p:nvSpPr>
        <p:spPr>
          <a:xfrm>
            <a:off x="611560" y="1164759"/>
            <a:ext cx="761063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Spring MVC Architecture</a:t>
            </a:r>
            <a:r>
              <a:rPr lang="ko-KR" altLang="en-US" sz="1400" b="1" spc="-20" dirty="0" smtClean="0">
                <a:latin typeface="맑은 고딕" pitchFamily="50" charset="-127"/>
                <a:ea typeface="맑은 고딕" pitchFamily="50" charset="-127"/>
              </a:rPr>
              <a:t> 설명</a:t>
            </a: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spc="-2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en-US" altLang="ko-KR" sz="1400" b="1" spc="-20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HandlerMapping</a:t>
            </a:r>
            <a:endParaRPr lang="en-US" altLang="ko-KR" sz="1400" spc="-2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311501" y="188640"/>
            <a:ext cx="4223412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2.  Spring MVC</a:t>
            </a:r>
            <a:b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600" b="1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4"/>
          <p:cNvSpPr txBox="1"/>
          <p:nvPr/>
        </p:nvSpPr>
        <p:spPr>
          <a:xfrm>
            <a:off x="1259632" y="1645912"/>
            <a:ext cx="763284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altLang="ko-KR" sz="1400" spc="-20" dirty="0" err="1" smtClean="0">
                <a:latin typeface="맑은 고딕" pitchFamily="50" charset="-127"/>
                <a:ea typeface="맑은 고딕" pitchFamily="50" charset="-127"/>
              </a:rPr>
              <a:t>RequestMappingHandlerMapping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1400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2420888"/>
            <a:ext cx="8102600" cy="341630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08496" y="2370832"/>
            <a:ext cx="1096784" cy="25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텍스트 상자 20"/>
          <p:cNvSpPr txBox="1"/>
          <p:nvPr/>
        </p:nvSpPr>
        <p:spPr>
          <a:xfrm>
            <a:off x="1803774" y="2310637"/>
            <a:ext cx="123886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smtClean="0"/>
              <a:t>Controller </a:t>
            </a:r>
            <a:r>
              <a:rPr kumimoji="1" lang="ko-KR" altLang="en-US" sz="1200" dirty="0" smtClean="0"/>
              <a:t>설정</a:t>
            </a:r>
            <a:endParaRPr kumimoji="1"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864096" y="2939792"/>
            <a:ext cx="5658624" cy="203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텍스트 상자 22"/>
          <p:cNvSpPr txBox="1"/>
          <p:nvPr/>
        </p:nvSpPr>
        <p:spPr>
          <a:xfrm>
            <a:off x="6087226" y="2564904"/>
            <a:ext cx="294927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 err="1" smtClean="0"/>
              <a:t>Url</a:t>
            </a:r>
            <a:r>
              <a:rPr kumimoji="1" lang="en-US" altLang="ko-KR" sz="1200" dirty="0" smtClean="0"/>
              <a:t>(”/student)</a:t>
            </a:r>
            <a:r>
              <a:rPr kumimoji="1" lang="ko-KR" altLang="en-US" sz="1200" dirty="0" smtClean="0"/>
              <a:t>과 </a:t>
            </a:r>
            <a:r>
              <a:rPr kumimoji="1" lang="en-US" altLang="ko-KR" sz="1200" dirty="0" smtClean="0"/>
              <a:t>Controller </a:t>
            </a:r>
            <a:r>
              <a:rPr kumimoji="1" lang="ko-KR" altLang="en-US" sz="1200" dirty="0" smtClean="0"/>
              <a:t>클래스 매핑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962749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9"/>
          <p:cNvSpPr txBox="1"/>
          <p:nvPr/>
        </p:nvSpPr>
        <p:spPr>
          <a:xfrm>
            <a:off x="611560" y="1164759"/>
            <a:ext cx="7610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Spring MVC Architecture</a:t>
            </a:r>
            <a:r>
              <a:rPr lang="ko-KR" altLang="en-US" sz="1400" b="1" spc="-20" dirty="0" smtClean="0">
                <a:latin typeface="맑은 고딕" pitchFamily="50" charset="-127"/>
                <a:ea typeface="맑은 고딕" pitchFamily="50" charset="-127"/>
              </a:rPr>
              <a:t> 설명</a:t>
            </a: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spc="-2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en-US" altLang="ko-KR" sz="1400" b="1" spc="-2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Controller</a:t>
            </a:r>
            <a:endParaRPr lang="en-US" altLang="ko-KR" sz="1400" spc="-2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311501" y="188640"/>
            <a:ext cx="4223412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2.  Spring MVC</a:t>
            </a:r>
            <a:b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600" b="1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4"/>
          <p:cNvSpPr txBox="1"/>
          <p:nvPr/>
        </p:nvSpPr>
        <p:spPr>
          <a:xfrm>
            <a:off x="1259632" y="1645912"/>
            <a:ext cx="76328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클라이언트의 요청을 분석하고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 처리하여 결과를 반환함</a:t>
            </a:r>
            <a:endParaRPr lang="en-US" altLang="ko-KR" sz="1400" spc="-2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반환값 종류에 따라 반환값이 달라짐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(void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타입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String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타입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spc="-20" dirty="0" err="1" smtClean="0">
                <a:latin typeface="맑은 고딕" pitchFamily="50" charset="-127"/>
                <a:ea typeface="맑은 고딕" pitchFamily="50" charset="-127"/>
              </a:rPr>
              <a:t>ModelAndView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타입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500639"/>
              </p:ext>
            </p:extLst>
          </p:nvPr>
        </p:nvGraphicFramePr>
        <p:xfrm>
          <a:off x="467544" y="2450232"/>
          <a:ext cx="8280920" cy="414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7128792"/>
              </a:tblGrid>
              <a:tr h="353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반환값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12644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void </a:t>
                      </a:r>
                      <a:r>
                        <a:rPr lang="ko-KR" altLang="en-US" sz="1200" dirty="0" smtClean="0"/>
                        <a:t>타입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charset="2"/>
                        <a:buChar char="§"/>
                      </a:pPr>
                      <a:r>
                        <a:rPr lang="ko-KR" altLang="en-US" sz="1200" baseline="0" dirty="0" smtClean="0"/>
                        <a:t>데이터 정보와 페이지 정보가 없는 경우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en-US" altLang="ko-KR" sz="1200" baseline="0" dirty="0" err="1" smtClean="0"/>
                        <a:t>student.jsp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를 찾음</a:t>
                      </a:r>
                      <a:endParaRPr lang="en-US" altLang="ko-KR" sz="1200" baseline="0" dirty="0" smtClean="0"/>
                    </a:p>
                  </a:txBody>
                  <a:tcPr/>
                </a:tc>
              </a:tr>
              <a:tr h="12644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String </a:t>
                      </a:r>
                      <a:r>
                        <a:rPr lang="ko-KR" altLang="en-US" sz="1200" dirty="0" smtClean="0"/>
                        <a:t>타입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ko-KR" altLang="en-US" sz="1200" baseline="0" dirty="0" smtClean="0"/>
                        <a:t>페이지 정보만 있는 경우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student_other_page.jsp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를 찾음</a:t>
                      </a:r>
                      <a:endParaRPr lang="en-US" altLang="ko-KR" sz="1200" baseline="0" dirty="0" smtClean="0"/>
                    </a:p>
                  </a:txBody>
                  <a:tcPr/>
                </a:tc>
              </a:tr>
              <a:tr h="12644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ModelAnd</a:t>
                      </a:r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smtClean="0"/>
                        <a:t>View</a:t>
                      </a:r>
                    </a:p>
                    <a:p>
                      <a:pPr algn="ctr" latinLnBrk="1"/>
                      <a:r>
                        <a:rPr lang="ko-KR" altLang="en-US" sz="1200" dirty="0" smtClean="0"/>
                        <a:t>타입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charset="2"/>
                        <a:buChar char="§"/>
                      </a:pPr>
                      <a:r>
                        <a:rPr lang="ko-KR" altLang="en-US" sz="1200" baseline="0" dirty="0" smtClean="0"/>
                        <a:t>데이터와 페이지 정보가 있는 경우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Student </a:t>
                      </a:r>
                      <a:r>
                        <a:rPr lang="ko-KR" altLang="en-US" sz="1200" baseline="0" dirty="0" smtClean="0"/>
                        <a:t>데이터와 </a:t>
                      </a:r>
                      <a:r>
                        <a:rPr lang="en-US" altLang="ko-KR" sz="1200" baseline="0" dirty="0" err="1" smtClean="0"/>
                        <a:t>student.jsp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페이지를 찾음</a:t>
                      </a:r>
                      <a:endParaRPr lang="en-US" altLang="ko-KR" sz="1200" baseline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104394"/>
            <a:ext cx="5544616" cy="8595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4420357"/>
            <a:ext cx="5582891" cy="8270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5654186"/>
            <a:ext cx="7056784" cy="794320"/>
          </a:xfrm>
          <a:prstGeom prst="rect">
            <a:avLst/>
          </a:prstGeom>
        </p:spPr>
      </p:pic>
      <p:sp>
        <p:nvSpPr>
          <p:cNvPr id="7" name="텍스트 상자 6"/>
          <p:cNvSpPr txBox="1"/>
          <p:nvPr/>
        </p:nvSpPr>
        <p:spPr>
          <a:xfrm>
            <a:off x="1907704" y="6495147"/>
            <a:ext cx="4995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dirty="0" smtClean="0"/>
              <a:t>리다이렉트를 위해 </a:t>
            </a:r>
            <a:r>
              <a:rPr kumimoji="1" lang="en-US" altLang="ko-KR" sz="1100" b="1" dirty="0" smtClean="0">
                <a:solidFill>
                  <a:srgbClr val="0070C0"/>
                </a:solidFill>
              </a:rPr>
              <a:t>new</a:t>
            </a:r>
            <a:r>
              <a:rPr kumimoji="1" lang="en-US" altLang="ko-KR" sz="1100" dirty="0" smtClean="0"/>
              <a:t> </a:t>
            </a:r>
            <a:r>
              <a:rPr kumimoji="1" lang="en-US" altLang="ko-KR" sz="1100" b="1" dirty="0" err="1" smtClean="0"/>
              <a:t>ModelAndView</a:t>
            </a:r>
            <a:r>
              <a:rPr kumimoji="1" lang="en-US" altLang="ko-KR" sz="1100" b="1" dirty="0" smtClean="0"/>
              <a:t>(“redirect:/</a:t>
            </a:r>
            <a:r>
              <a:rPr kumimoji="1" lang="en-US" altLang="ko-KR" sz="1100" b="1" dirty="0" err="1" smtClean="0"/>
              <a:t>emp</a:t>
            </a:r>
            <a:r>
              <a:rPr kumimoji="1" lang="en-US" altLang="ko-KR" sz="1100" b="1" dirty="0" smtClean="0"/>
              <a:t>/list”);</a:t>
            </a:r>
            <a:r>
              <a:rPr kumimoji="1" lang="en-US" altLang="ko-KR" sz="1000" dirty="0" smtClean="0"/>
              <a:t> </a:t>
            </a:r>
            <a:r>
              <a:rPr kumimoji="1" lang="ko-KR" altLang="en-US" sz="1000" dirty="0" smtClean="0"/>
              <a:t>으로 사용 가능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798242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9"/>
          <p:cNvSpPr txBox="1"/>
          <p:nvPr/>
        </p:nvSpPr>
        <p:spPr>
          <a:xfrm>
            <a:off x="611560" y="1164759"/>
            <a:ext cx="7610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Spring MVC Architecture</a:t>
            </a:r>
            <a:r>
              <a:rPr lang="ko-KR" altLang="en-US" sz="1400" b="1" spc="-20" dirty="0" smtClean="0">
                <a:latin typeface="맑은 고딕" pitchFamily="50" charset="-127"/>
                <a:ea typeface="맑은 고딕" pitchFamily="50" charset="-127"/>
              </a:rPr>
              <a:t> 설명</a:t>
            </a: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spc="-2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en-US" altLang="ko-KR" sz="1400" b="1" spc="-2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View Resolver &amp; View</a:t>
            </a:r>
            <a:endParaRPr lang="en-US" altLang="ko-KR" sz="1400" spc="-2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311501" y="188640"/>
            <a:ext cx="4223412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2.  Spring MVC</a:t>
            </a:r>
            <a:b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600" b="1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4"/>
          <p:cNvSpPr txBox="1"/>
          <p:nvPr/>
        </p:nvSpPr>
        <p:spPr>
          <a:xfrm>
            <a:off x="1259632" y="1645912"/>
            <a:ext cx="763284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View Resolver : Controller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응답 결과를 화면에 생성해 주는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View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객체를 반환하는 역할</a:t>
            </a:r>
            <a:endParaRPr lang="en-US" altLang="ko-KR" sz="1400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382684"/>
              </p:ext>
            </p:extLst>
          </p:nvPr>
        </p:nvGraphicFramePr>
        <p:xfrm>
          <a:off x="1403648" y="2085452"/>
          <a:ext cx="7200800" cy="2172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/>
                <a:gridCol w="4824536"/>
              </a:tblGrid>
              <a:tr h="283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구분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72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InternalResourceViewResolver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charset="2"/>
                        <a:buChar char="§"/>
                      </a:pPr>
                      <a:r>
                        <a:rPr lang="en-US" altLang="ko-KR" sz="1200" baseline="0" dirty="0" smtClean="0"/>
                        <a:t>JSP View </a:t>
                      </a:r>
                      <a:r>
                        <a:rPr lang="ko-KR" altLang="en-US" sz="1200" baseline="0" dirty="0" smtClean="0"/>
                        <a:t>객체를 반환함</a:t>
                      </a:r>
                      <a:endParaRPr lang="en-US" altLang="ko-KR" sz="1200" baseline="0" dirty="0" smtClean="0"/>
                    </a:p>
                  </a:txBody>
                  <a:tcPr anchor="ctr"/>
                </a:tc>
              </a:tr>
              <a:tr h="472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BeanNameViewResolver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en-US" altLang="ko-KR" sz="1200" baseline="0" dirty="0" smtClean="0"/>
                        <a:t>View </a:t>
                      </a:r>
                      <a:r>
                        <a:rPr lang="ko-KR" altLang="en-US" sz="1200" baseline="0" dirty="0" smtClean="0"/>
                        <a:t>이름과 동일한 이름을 갖는 </a:t>
                      </a:r>
                      <a:r>
                        <a:rPr lang="en-US" altLang="ko-KR" sz="1200" baseline="0" dirty="0" smtClean="0"/>
                        <a:t>Bean </a:t>
                      </a:r>
                      <a:r>
                        <a:rPr lang="ko-KR" altLang="en-US" sz="1200" baseline="0" dirty="0" smtClean="0"/>
                        <a:t>객체를 </a:t>
                      </a:r>
                      <a:r>
                        <a:rPr lang="en-US" altLang="ko-KR" sz="1200" baseline="0" dirty="0" smtClean="0"/>
                        <a:t>View</a:t>
                      </a:r>
                      <a:r>
                        <a:rPr lang="ko-KR" altLang="en-US" sz="1200" baseline="0" dirty="0" smtClean="0"/>
                        <a:t>로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반환</a:t>
                      </a:r>
                      <a:endParaRPr lang="en-US" altLang="ko-KR" sz="1200" baseline="0" dirty="0" smtClean="0"/>
                    </a:p>
                  </a:txBody>
                  <a:tcPr anchor="ctr"/>
                </a:tc>
              </a:tr>
              <a:tr h="472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ResourceBundleViewResolver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charset="2"/>
                        <a:buChar char="§"/>
                      </a:pPr>
                      <a:r>
                        <a:rPr lang="en-US" altLang="ko-KR" sz="1200" baseline="0" dirty="0" smtClean="0"/>
                        <a:t>Properties</a:t>
                      </a:r>
                      <a:r>
                        <a:rPr lang="ko-KR" altLang="en-US" sz="1200" baseline="0" dirty="0" smtClean="0"/>
                        <a:t> 파일을 사용하여 </a:t>
                      </a:r>
                      <a:r>
                        <a:rPr lang="en-US" altLang="ko-KR" sz="1200" baseline="0" dirty="0" smtClean="0"/>
                        <a:t>View </a:t>
                      </a:r>
                      <a:r>
                        <a:rPr lang="ko-KR" altLang="en-US" sz="1200" baseline="0" dirty="0" smtClean="0"/>
                        <a:t>객체를 반환</a:t>
                      </a:r>
                      <a:endParaRPr lang="en-US" altLang="ko-KR" sz="1200" baseline="0" dirty="0" smtClean="0"/>
                    </a:p>
                  </a:txBody>
                  <a:tcPr anchor="ctr"/>
                </a:tc>
              </a:tr>
              <a:tr h="472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XmlViewResolver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charset="2"/>
                        <a:buChar char="§"/>
                      </a:pPr>
                      <a:r>
                        <a:rPr lang="en-US" altLang="ko-KR" sz="1200" baseline="0" dirty="0" smtClean="0"/>
                        <a:t>View </a:t>
                      </a:r>
                      <a:r>
                        <a:rPr lang="ko-KR" altLang="en-US" sz="1200" baseline="0" dirty="0" smtClean="0"/>
                        <a:t>객체 매핑을 위해</a:t>
                      </a:r>
                      <a:r>
                        <a:rPr lang="en-US" altLang="ko-KR" sz="1200" baseline="0" dirty="0" smtClean="0"/>
                        <a:t> XML </a:t>
                      </a:r>
                      <a:r>
                        <a:rPr lang="ko-KR" altLang="en-US" sz="1200" baseline="0" dirty="0" smtClean="0"/>
                        <a:t>파일을 사용</a:t>
                      </a:r>
                      <a:endParaRPr lang="en-US" altLang="ko-KR" sz="1200" baseline="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" name="TextBox 14"/>
          <p:cNvSpPr txBox="1"/>
          <p:nvPr/>
        </p:nvSpPr>
        <p:spPr>
          <a:xfrm>
            <a:off x="1259632" y="4653136"/>
            <a:ext cx="76328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View :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클라이언트에 전달할 처리결과가 출력되는 페이지</a:t>
            </a:r>
            <a:r>
              <a:rPr lang="en-US" altLang="ko-KR" sz="1400" spc="-2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400" spc="-2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JSP, XSLT, Velocity, Excel, PDF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등의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View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 페이지를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Spring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에서 지원 중</a:t>
            </a:r>
            <a:endParaRPr lang="en-US" altLang="ko-KR" sz="1400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04646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9"/>
          <p:cNvSpPr txBox="1"/>
          <p:nvPr/>
        </p:nvSpPr>
        <p:spPr>
          <a:xfrm>
            <a:off x="611560" y="1164759"/>
            <a:ext cx="7610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Spring MVC </a:t>
            </a:r>
            <a:r>
              <a:rPr lang="ko-KR" altLang="en-US" sz="1400" b="1" spc="-20" dirty="0" smtClean="0">
                <a:latin typeface="맑은 고딕" pitchFamily="50" charset="-127"/>
                <a:ea typeface="맑은 고딕" pitchFamily="50" charset="-127"/>
              </a:rPr>
              <a:t>사용한 </a:t>
            </a: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Sample Web</a:t>
            </a:r>
            <a:endParaRPr lang="en-US" altLang="ko-KR" sz="1400" spc="-2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311501" y="188640"/>
            <a:ext cx="4223412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2.  Spring MVC</a:t>
            </a:r>
            <a:b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600" b="1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4"/>
          <p:cNvSpPr txBox="1"/>
          <p:nvPr/>
        </p:nvSpPr>
        <p:spPr>
          <a:xfrm>
            <a:off x="1259632" y="1645912"/>
            <a:ext cx="76328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정보 입력 페이지를 제공</a:t>
            </a:r>
            <a:endParaRPr lang="en-US" altLang="ko-KR" sz="1400" spc="-20" dirty="0" smtClean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결과 페이지에서 사용자가 입력한 데이터를 출력하는  예제</a:t>
            </a:r>
            <a:endParaRPr lang="en-US" altLang="ko-KR" sz="1400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924944"/>
            <a:ext cx="2882900" cy="18669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224439"/>
            <a:ext cx="3517424" cy="126790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7" name="오른쪽 화살표[R] 16"/>
          <p:cNvSpPr/>
          <p:nvPr/>
        </p:nvSpPr>
        <p:spPr>
          <a:xfrm>
            <a:off x="4069429" y="3645024"/>
            <a:ext cx="827009" cy="64807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45376" y="4472945"/>
            <a:ext cx="746304" cy="2819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00801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9"/>
          <p:cNvSpPr txBox="1"/>
          <p:nvPr/>
        </p:nvSpPr>
        <p:spPr>
          <a:xfrm>
            <a:off x="611560" y="1164759"/>
            <a:ext cx="761063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Spring MVC </a:t>
            </a:r>
            <a:r>
              <a:rPr lang="ko-KR" altLang="en-US" sz="1400" b="1" spc="-20" dirty="0" smtClean="0">
                <a:latin typeface="맑은 고딕" pitchFamily="50" charset="-127"/>
                <a:ea typeface="맑은 고딕" pitchFamily="50" charset="-127"/>
              </a:rPr>
              <a:t>사용한 </a:t>
            </a: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Sample Web</a:t>
            </a:r>
            <a:r>
              <a:rPr lang="ko-KR" altLang="en-US" sz="1400" b="1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(1/4)</a:t>
            </a:r>
            <a:endParaRPr lang="en-US" altLang="ko-KR" sz="1400" spc="-2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311501" y="188640"/>
            <a:ext cx="4223412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2.  Spring MVC</a:t>
            </a:r>
            <a:b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600" b="1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187624" y="2132856"/>
            <a:ext cx="7619999" cy="2281932"/>
            <a:chOff x="1187624" y="1825773"/>
            <a:chExt cx="7619999" cy="2281932"/>
          </a:xfrm>
        </p:grpSpPr>
        <p:sp>
          <p:nvSpPr>
            <p:cNvPr id="9" name="직사각형 8"/>
            <p:cNvSpPr/>
            <p:nvPr/>
          </p:nvSpPr>
          <p:spPr>
            <a:xfrm>
              <a:off x="1187624" y="1825773"/>
              <a:ext cx="7619999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1400" b="1" dirty="0" smtClean="0"/>
                <a:t>  </a:t>
              </a:r>
              <a:r>
                <a:rPr kumimoji="1" lang="en-US" altLang="ko-KR" sz="1400" b="1" dirty="0" err="1" smtClean="0">
                  <a:solidFill>
                    <a:schemeClr val="tx1"/>
                  </a:solidFill>
                </a:rPr>
                <a:t>web.xml</a:t>
              </a:r>
              <a:endParaRPr kumimoji="1" lang="ko-KR" altLang="en-US" sz="1400" b="1" dirty="0">
                <a:solidFill>
                  <a:schemeClr val="tx1"/>
                </a:solidFill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3023" y="2113805"/>
              <a:ext cx="7594600" cy="1993900"/>
            </a:xfrm>
            <a:prstGeom prst="rect">
              <a:avLst/>
            </a:prstGeom>
          </p:spPr>
        </p:pic>
      </p:grpSp>
      <p:grpSp>
        <p:nvGrpSpPr>
          <p:cNvPr id="4" name="그룹 3"/>
          <p:cNvGrpSpPr/>
          <p:nvPr/>
        </p:nvGrpSpPr>
        <p:grpSpPr>
          <a:xfrm>
            <a:off x="1213023" y="4600179"/>
            <a:ext cx="7213601" cy="1570732"/>
            <a:chOff x="1213023" y="4293096"/>
            <a:chExt cx="7213601" cy="157073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3023" y="4581128"/>
              <a:ext cx="7213600" cy="1282700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1213024" y="4293096"/>
              <a:ext cx="7213600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1400" b="1" dirty="0" smtClean="0"/>
                <a:t>  </a:t>
              </a:r>
              <a:r>
                <a:rPr kumimoji="1" lang="en-US" altLang="ko-KR" sz="1400" b="1" dirty="0" smtClean="0">
                  <a:solidFill>
                    <a:schemeClr val="tx1"/>
                  </a:solidFill>
                </a:rPr>
                <a:t>dispatcher-</a:t>
              </a:r>
              <a:r>
                <a:rPr kumimoji="1" lang="en-US" altLang="ko-KR" sz="1400" b="1" dirty="0" err="1" smtClean="0">
                  <a:solidFill>
                    <a:schemeClr val="tx1"/>
                  </a:solidFill>
                </a:rPr>
                <a:t>servlet.xml</a:t>
              </a:r>
              <a:endParaRPr kumimoji="1" lang="ko-KR" alt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14"/>
          <p:cNvSpPr txBox="1"/>
          <p:nvPr/>
        </p:nvSpPr>
        <p:spPr>
          <a:xfrm>
            <a:off x="1259632" y="1645912"/>
            <a:ext cx="763284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altLang="ko-KR" sz="1400" spc="-20" dirty="0" err="1" smtClean="0">
                <a:latin typeface="맑은 고딕" pitchFamily="50" charset="-127"/>
                <a:ea typeface="맑은 고딕" pitchFamily="50" charset="-127"/>
              </a:rPr>
              <a:t>Dispathcher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 Servlet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설정 및 </a:t>
            </a:r>
            <a:r>
              <a:rPr lang="en-US" altLang="ko-KR" sz="1400" spc="-20" dirty="0" err="1" smtClean="0">
                <a:latin typeface="맑은 고딕" pitchFamily="50" charset="-127"/>
                <a:ea typeface="맑은 고딕" pitchFamily="50" charset="-127"/>
              </a:rPr>
              <a:t>ViewResolver</a:t>
            </a:r>
            <a:r>
              <a:rPr lang="en-US" altLang="ko-KR" sz="1400" spc="-2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Bean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설정</a:t>
            </a:r>
            <a:endParaRPr lang="en-US" altLang="ko-KR" sz="1400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03468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9"/>
          <p:cNvSpPr txBox="1"/>
          <p:nvPr/>
        </p:nvSpPr>
        <p:spPr>
          <a:xfrm>
            <a:off x="611560" y="1164759"/>
            <a:ext cx="761063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Spring MVC </a:t>
            </a:r>
            <a:r>
              <a:rPr lang="ko-KR" altLang="en-US" sz="1400" b="1" spc="-20" dirty="0" smtClean="0">
                <a:latin typeface="맑은 고딕" pitchFamily="50" charset="-127"/>
                <a:ea typeface="맑은 고딕" pitchFamily="50" charset="-127"/>
              </a:rPr>
              <a:t>사용한 </a:t>
            </a: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Sample Web</a:t>
            </a:r>
            <a:r>
              <a:rPr lang="ko-KR" altLang="en-US" sz="1400" b="1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(2/4)</a:t>
            </a:r>
            <a:endParaRPr lang="en-US" altLang="ko-KR" sz="1400" spc="-2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311501" y="188640"/>
            <a:ext cx="4223412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2.  Spring MVC</a:t>
            </a:r>
            <a:b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600" b="1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4"/>
          <p:cNvSpPr txBox="1"/>
          <p:nvPr/>
        </p:nvSpPr>
        <p:spPr>
          <a:xfrm>
            <a:off x="1259632" y="1645912"/>
            <a:ext cx="763284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Controller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생성 및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@</a:t>
            </a:r>
            <a:r>
              <a:rPr lang="en-US" altLang="ko-KR" sz="1400" spc="-20" dirty="0" err="1" smtClean="0">
                <a:latin typeface="맑은 고딕" pitchFamily="50" charset="-127"/>
                <a:ea typeface="맑은 고딕" pitchFamily="50" charset="-127"/>
              </a:rPr>
              <a:t>RequestMapping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을 통한 </a:t>
            </a:r>
            <a:r>
              <a:rPr lang="en-US" altLang="ko-KR" sz="1400" spc="-20" dirty="0" err="1" smtClean="0">
                <a:latin typeface="맑은 고딕" pitchFamily="50" charset="-127"/>
                <a:ea typeface="맑은 고딕" pitchFamily="50" charset="-127"/>
              </a:rPr>
              <a:t>HandlerMapping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매핑</a:t>
            </a:r>
            <a:endParaRPr lang="en-US" altLang="ko-KR" sz="1400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187624" y="2219752"/>
            <a:ext cx="7619999" cy="4470702"/>
            <a:chOff x="1187624" y="2219752"/>
            <a:chExt cx="7619999" cy="4470702"/>
          </a:xfrm>
        </p:grpSpPr>
        <p:sp>
          <p:nvSpPr>
            <p:cNvPr id="9" name="직사각형 8"/>
            <p:cNvSpPr/>
            <p:nvPr/>
          </p:nvSpPr>
          <p:spPr>
            <a:xfrm>
              <a:off x="1187624" y="2219752"/>
              <a:ext cx="7619999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1400" b="1" dirty="0" smtClean="0"/>
                <a:t>  </a:t>
              </a:r>
              <a:r>
                <a:rPr kumimoji="1" lang="en-US" altLang="ko-KR" sz="1400" b="1" dirty="0" err="1" smtClean="0">
                  <a:solidFill>
                    <a:schemeClr val="tx1"/>
                  </a:solidFill>
                </a:rPr>
                <a:t>StudentController.java</a:t>
              </a:r>
              <a:endParaRPr kumimoji="1" lang="ko-KR" altLang="en-US" sz="1400" b="1" dirty="0">
                <a:solidFill>
                  <a:schemeClr val="tx1"/>
                </a:solidFill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7624" y="2492896"/>
              <a:ext cx="7619999" cy="41975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2211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5" y="0"/>
            <a:ext cx="9137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36837" y="287066"/>
            <a:ext cx="620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 smtClean="0">
                <a:latin typeface="맑은 고딕" pitchFamily="50" charset="-127"/>
                <a:ea typeface="맑은 고딕" pitchFamily="50" charset="-127"/>
              </a:rPr>
              <a:t>목차</a:t>
            </a:r>
            <a:endParaRPr lang="ko-KR" altLang="en-US" sz="1600" b="1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334298" y="653396"/>
            <a:ext cx="342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0954" y="1433150"/>
            <a:ext cx="5915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1.</a:t>
            </a:r>
            <a:r>
              <a:rPr lang="ko-KR" altLang="en-US" sz="1600" b="1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 Aspect Oriented Programming</a:t>
            </a:r>
          </a:p>
        </p:txBody>
      </p:sp>
      <p:sp>
        <p:nvSpPr>
          <p:cNvPr id="6" name="TextBox 19"/>
          <p:cNvSpPr txBox="1"/>
          <p:nvPr/>
        </p:nvSpPr>
        <p:spPr>
          <a:xfrm>
            <a:off x="240954" y="2146583"/>
            <a:ext cx="5915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ko-KR" altLang="en-US" sz="1600" b="1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 Spring AOP</a:t>
            </a:r>
          </a:p>
        </p:txBody>
      </p:sp>
      <p:sp>
        <p:nvSpPr>
          <p:cNvPr id="7" name="TextBox 19"/>
          <p:cNvSpPr txBox="1"/>
          <p:nvPr/>
        </p:nvSpPr>
        <p:spPr>
          <a:xfrm>
            <a:off x="240954" y="2866300"/>
            <a:ext cx="5915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3.</a:t>
            </a:r>
            <a:r>
              <a:rPr lang="ko-KR" altLang="en-US" sz="1600" b="1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 Spring AOP </a:t>
            </a:r>
            <a:r>
              <a:rPr lang="ko-KR" altLang="en-US" sz="1600" b="1" spc="-20" dirty="0" smtClean="0">
                <a:latin typeface="맑은 고딕" pitchFamily="50" charset="-127"/>
                <a:ea typeface="맑은 고딕" pitchFamily="50" charset="-127"/>
              </a:rPr>
              <a:t>매커니즘</a:t>
            </a:r>
            <a:endParaRPr lang="en-US" altLang="ko-KR" sz="1600" b="1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9"/>
          <p:cNvSpPr txBox="1"/>
          <p:nvPr/>
        </p:nvSpPr>
        <p:spPr>
          <a:xfrm>
            <a:off x="611560" y="1164759"/>
            <a:ext cx="761063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Spring MVC </a:t>
            </a:r>
            <a:r>
              <a:rPr lang="ko-KR" altLang="en-US" sz="1400" b="1" spc="-20" dirty="0" smtClean="0">
                <a:latin typeface="맑은 고딕" pitchFamily="50" charset="-127"/>
                <a:ea typeface="맑은 고딕" pitchFamily="50" charset="-127"/>
              </a:rPr>
              <a:t>사용한 </a:t>
            </a: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Sample Web</a:t>
            </a:r>
            <a:r>
              <a:rPr lang="ko-KR" altLang="en-US" sz="1400" b="1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(3/4)</a:t>
            </a:r>
            <a:endParaRPr lang="en-US" altLang="ko-KR" sz="1400" spc="-2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311501" y="188640"/>
            <a:ext cx="4223412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2.  Spring MVC</a:t>
            </a:r>
            <a:b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600" b="1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4"/>
          <p:cNvSpPr txBox="1"/>
          <p:nvPr/>
        </p:nvSpPr>
        <p:spPr>
          <a:xfrm>
            <a:off x="1259632" y="1645912"/>
            <a:ext cx="763284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View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 : submit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발생 시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”/</a:t>
            </a:r>
            <a:r>
              <a:rPr lang="en-US" altLang="ko-KR" sz="1400" spc="-20" dirty="0" err="1" smtClean="0">
                <a:latin typeface="맑은 고딕" pitchFamily="50" charset="-127"/>
                <a:ea typeface="맑은 고딕" pitchFamily="50" charset="-127"/>
              </a:rPr>
              <a:t>addStudent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 페이지로 이동</a:t>
            </a:r>
            <a:endParaRPr lang="en-US" altLang="ko-KR" sz="1400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477119"/>
            <a:ext cx="3600400" cy="384605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08540"/>
            <a:ext cx="2882900" cy="18669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251521" y="2208540"/>
            <a:ext cx="360040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400" b="1" dirty="0" smtClean="0"/>
              <a:t>  </a:t>
            </a:r>
            <a:r>
              <a:rPr kumimoji="1" lang="en-US" altLang="ko-KR" sz="1400" b="1" dirty="0" err="1" smtClean="0">
                <a:solidFill>
                  <a:schemeClr val="tx1"/>
                </a:solidFill>
              </a:rPr>
              <a:t>student.jsp</a:t>
            </a:r>
            <a:endParaRPr kumimoji="1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" name="오른쪽 화살표[R] 3"/>
          <p:cNvSpPr/>
          <p:nvPr/>
        </p:nvSpPr>
        <p:spPr>
          <a:xfrm>
            <a:off x="3724672" y="2800819"/>
            <a:ext cx="827009" cy="64807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텍스트 상자 4"/>
          <p:cNvSpPr txBox="1"/>
          <p:nvPr/>
        </p:nvSpPr>
        <p:spPr>
          <a:xfrm>
            <a:off x="5299953" y="4253487"/>
            <a:ext cx="14269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예시</a:t>
            </a:r>
            <a:r>
              <a:rPr kumimoji="1" lang="en-US" altLang="ko-KR" dirty="0" smtClean="0"/>
              <a:t>)</a:t>
            </a:r>
            <a:br>
              <a:rPr kumimoji="1" lang="en-US" altLang="ko-KR" dirty="0" smtClean="0"/>
            </a:br>
            <a:r>
              <a:rPr kumimoji="1" lang="en-US" altLang="ko-KR" sz="1400" dirty="0" smtClean="0"/>
              <a:t>name :</a:t>
            </a:r>
            <a:r>
              <a:rPr kumimoji="1" lang="ko-KR" altLang="en-US" sz="1400" dirty="0" smtClean="0"/>
              <a:t> </a:t>
            </a:r>
            <a:r>
              <a:rPr kumimoji="1" lang="en-US" altLang="ko-KR" sz="1400" dirty="0" err="1" smtClean="0"/>
              <a:t>lineplus</a:t>
            </a:r>
            <a:endParaRPr kumimoji="1" lang="en-US" altLang="ko-KR" sz="1400" dirty="0" smtClean="0"/>
          </a:p>
          <a:p>
            <a:r>
              <a:rPr kumimoji="1" lang="en-US" altLang="ko-KR" sz="1400" dirty="0" smtClean="0"/>
              <a:t>Age : 10</a:t>
            </a:r>
          </a:p>
          <a:p>
            <a:r>
              <a:rPr kumimoji="1" lang="en-US" altLang="ko-KR" sz="1400" dirty="0" smtClean="0"/>
              <a:t>Id : 20</a:t>
            </a:r>
          </a:p>
        </p:txBody>
      </p:sp>
    </p:spTree>
    <p:extLst>
      <p:ext uri="{BB962C8B-B14F-4D97-AF65-F5344CB8AC3E}">
        <p14:creationId xmlns:p14="http://schemas.microsoft.com/office/powerpoint/2010/main" val="19724629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9"/>
          <p:cNvSpPr txBox="1"/>
          <p:nvPr/>
        </p:nvSpPr>
        <p:spPr>
          <a:xfrm>
            <a:off x="611560" y="1164759"/>
            <a:ext cx="7610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Spring MVC </a:t>
            </a:r>
            <a:r>
              <a:rPr lang="ko-KR" altLang="en-US" sz="1400" b="1" spc="-20" dirty="0" smtClean="0">
                <a:latin typeface="맑은 고딕" pitchFamily="50" charset="-127"/>
                <a:ea typeface="맑은 고딕" pitchFamily="50" charset="-127"/>
              </a:rPr>
              <a:t>사용한 </a:t>
            </a: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Sample Web</a:t>
            </a:r>
            <a:r>
              <a:rPr lang="ko-KR" altLang="en-US" sz="1400" b="1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(4/4)</a:t>
            </a:r>
            <a:endParaRPr lang="en-US" altLang="ko-KR" sz="1400" spc="-2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311501" y="188640"/>
            <a:ext cx="4223412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2.  Spring MVC</a:t>
            </a:r>
            <a:b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600" b="1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4"/>
          <p:cNvSpPr txBox="1"/>
          <p:nvPr/>
        </p:nvSpPr>
        <p:spPr>
          <a:xfrm>
            <a:off x="1259632" y="1645912"/>
            <a:ext cx="763284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View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 : submit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발생 시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”/</a:t>
            </a:r>
            <a:r>
              <a:rPr lang="en-US" altLang="ko-KR" sz="1400" spc="-20" dirty="0" err="1" smtClean="0">
                <a:latin typeface="맑은 고딕" pitchFamily="50" charset="-127"/>
                <a:ea typeface="맑은 고딕" pitchFamily="50" charset="-127"/>
              </a:rPr>
              <a:t>addStudent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 페이지로 이동</a:t>
            </a:r>
            <a:endParaRPr lang="en-US" altLang="ko-KR" sz="1400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521" y="2208540"/>
            <a:ext cx="360040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400" b="1" dirty="0" smtClean="0"/>
              <a:t>  </a:t>
            </a:r>
            <a:r>
              <a:rPr kumimoji="1" lang="en-US" altLang="ko-KR" sz="1400" b="1" dirty="0" err="1" smtClean="0">
                <a:solidFill>
                  <a:schemeClr val="tx1"/>
                </a:solidFill>
              </a:rPr>
              <a:t>result.jsp</a:t>
            </a:r>
            <a:endParaRPr kumimoji="1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" name="오른쪽 화살표[R] 3"/>
          <p:cNvSpPr/>
          <p:nvPr/>
        </p:nvSpPr>
        <p:spPr>
          <a:xfrm>
            <a:off x="3724672" y="2800819"/>
            <a:ext cx="827009" cy="64807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774" y="2432271"/>
            <a:ext cx="3517424" cy="126790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2496572"/>
            <a:ext cx="3629152" cy="309266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5" t="59697" r="21566" b="9079"/>
          <a:stretch/>
        </p:blipFill>
        <p:spPr>
          <a:xfrm>
            <a:off x="4155129" y="4481202"/>
            <a:ext cx="4988871" cy="1159269"/>
          </a:xfrm>
          <a:prstGeom prst="rect">
            <a:avLst/>
          </a:prstGeom>
        </p:spPr>
      </p:pic>
      <p:sp>
        <p:nvSpPr>
          <p:cNvPr id="8" name="텍스트 상자 7"/>
          <p:cNvSpPr txBox="1"/>
          <p:nvPr/>
        </p:nvSpPr>
        <p:spPr>
          <a:xfrm>
            <a:off x="4382044" y="5687670"/>
            <a:ext cx="22781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 smtClean="0"/>
              <a:t>▲ </a:t>
            </a:r>
            <a:r>
              <a:rPr kumimoji="1" lang="en-US" altLang="ko-KR" sz="1100" dirty="0" smtClean="0"/>
              <a:t>Controller</a:t>
            </a:r>
            <a:r>
              <a:rPr kumimoji="1" lang="ko-KR" altLang="en-US" sz="1100" dirty="0" smtClean="0"/>
              <a:t> 에 매핑 된 </a:t>
            </a:r>
            <a:r>
              <a:rPr kumimoji="1" lang="en-US" altLang="ko-KR" sz="1100" dirty="0" smtClean="0"/>
              <a:t>Method</a:t>
            </a:r>
            <a:endParaRPr kumimoji="1"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0644143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3036" y="2344094"/>
            <a:ext cx="8003379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US" altLang="ko-KR" sz="4000" b="1" spc="-100" dirty="0" smtClean="0">
                <a:latin typeface="맑은 고딕" pitchFamily="50" charset="-127"/>
                <a:ea typeface="맑은 고딕" pitchFamily="50" charset="-127"/>
              </a:rPr>
              <a:t>3.  Spring </a:t>
            </a:r>
            <a:r>
              <a:rPr lang="en-US" altLang="ko-KR" sz="3600" b="1" spc="-100" dirty="0" smtClean="0">
                <a:latin typeface="맑은 고딕" pitchFamily="50" charset="-127"/>
                <a:ea typeface="맑은 고딕" pitchFamily="50" charset="-127"/>
              </a:rPr>
              <a:t>MVC</a:t>
            </a:r>
            <a:r>
              <a:rPr lang="ko-KR" altLang="en-US" sz="3600" b="1" spc="-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3600" b="1" spc="-100" dirty="0" smtClean="0">
                <a:latin typeface="맑은 고딕" pitchFamily="50" charset="-127"/>
                <a:ea typeface="맑은 고딕" pitchFamily="50" charset="-127"/>
              </a:rPr>
              <a:t>Annotation</a:t>
            </a:r>
            <a:endParaRPr lang="en-US" altLang="ko-KR" sz="3600" b="1" spc="-10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8596" y="2214554"/>
            <a:ext cx="828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736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9"/>
          <p:cNvSpPr txBox="1"/>
          <p:nvPr/>
        </p:nvSpPr>
        <p:spPr>
          <a:xfrm>
            <a:off x="611560" y="1164759"/>
            <a:ext cx="7610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Spring @MVC ; Annotation</a:t>
            </a:r>
            <a:r>
              <a:rPr lang="ko-KR" altLang="en-US" sz="1400" b="1" spc="-20" dirty="0" smtClean="0">
                <a:latin typeface="맑은 고딕" pitchFamily="50" charset="-127"/>
                <a:ea typeface="맑은 고딕" pitchFamily="50" charset="-127"/>
              </a:rPr>
              <a:t>  중심으로 </a:t>
            </a: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MVC </a:t>
            </a:r>
            <a:r>
              <a:rPr lang="ko-KR" altLang="en-US" sz="1400" b="1" spc="-20" dirty="0" smtClean="0">
                <a:latin typeface="맑은 고딕" pitchFamily="50" charset="-127"/>
                <a:ea typeface="맑은 고딕" pitchFamily="50" charset="-127"/>
              </a:rPr>
              <a:t>기능을 구현</a:t>
            </a:r>
            <a:endParaRPr lang="en-US" altLang="ko-KR" sz="1400" spc="-2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311501" y="188640"/>
            <a:ext cx="4223412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3.  Spring MVC Annotation</a:t>
            </a:r>
            <a:b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600" b="1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189691"/>
              </p:ext>
            </p:extLst>
          </p:nvPr>
        </p:nvGraphicFramePr>
        <p:xfrm>
          <a:off x="1403648" y="2085452"/>
          <a:ext cx="7200800" cy="2304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/>
                <a:gridCol w="4824536"/>
              </a:tblGrid>
              <a:tr h="283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구분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72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@Component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charset="2"/>
                        <a:buChar char="§"/>
                      </a:pPr>
                      <a:r>
                        <a:rPr lang="ko-KR" altLang="en-US" sz="1200" baseline="0" dirty="0" smtClean="0"/>
                        <a:t>모든 </a:t>
                      </a:r>
                      <a:r>
                        <a:rPr lang="en-US" altLang="ko-KR" sz="1200" baseline="0" dirty="0" smtClean="0"/>
                        <a:t>Bean </a:t>
                      </a:r>
                      <a:r>
                        <a:rPr lang="ko-KR" altLang="en-US" sz="1200" baseline="0" dirty="0" smtClean="0"/>
                        <a:t>에 대해 정의가 가능함</a:t>
                      </a:r>
                      <a:endParaRPr lang="en-US" altLang="ko-KR" sz="1200" baseline="0" dirty="0" smtClean="0"/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charset="2"/>
                        <a:buChar char="§"/>
                      </a:pPr>
                      <a:r>
                        <a:rPr lang="ko-KR" altLang="en-US" sz="1200" baseline="0" dirty="0" smtClean="0"/>
                        <a:t>레이어 별로 구성 요소를 구분하여 아래의 </a:t>
                      </a:r>
                      <a:r>
                        <a:rPr lang="en-US" altLang="ko-KR" sz="1200" baseline="0" dirty="0" smtClean="0"/>
                        <a:t>Annotation </a:t>
                      </a:r>
                      <a:r>
                        <a:rPr lang="ko-KR" altLang="en-US" sz="1200" baseline="0" dirty="0" smtClean="0"/>
                        <a:t>사용 권장</a:t>
                      </a:r>
                      <a:endParaRPr lang="en-US" altLang="ko-KR" sz="1200" baseline="0" dirty="0" smtClean="0"/>
                    </a:p>
                  </a:txBody>
                  <a:tcPr anchor="ctr"/>
                </a:tc>
              </a:tr>
              <a:tr h="472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@Controller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en-US" altLang="ko-KR" sz="1200" baseline="0" dirty="0" smtClean="0"/>
                        <a:t>Spring MVC </a:t>
                      </a:r>
                      <a:r>
                        <a:rPr lang="ko-KR" altLang="en-US" sz="1200" baseline="0" dirty="0" smtClean="0"/>
                        <a:t>의 </a:t>
                      </a:r>
                      <a:r>
                        <a:rPr lang="en-US" altLang="ko-KR" sz="1200" baseline="0" dirty="0" smtClean="0"/>
                        <a:t>Controller Bean</a:t>
                      </a:r>
                    </a:p>
                  </a:txBody>
                  <a:tcPr anchor="ctr"/>
                </a:tc>
              </a:tr>
              <a:tr h="472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@Service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charset="2"/>
                        <a:buChar char="§"/>
                      </a:pPr>
                      <a:r>
                        <a:rPr lang="ko-KR" altLang="en-US" sz="1200" baseline="0" dirty="0" smtClean="0"/>
                        <a:t>비즈니스 로직을 처리하는 </a:t>
                      </a:r>
                      <a:r>
                        <a:rPr lang="en-US" altLang="ko-KR" sz="1200" baseline="0" dirty="0" smtClean="0"/>
                        <a:t>Bean (BO)</a:t>
                      </a:r>
                    </a:p>
                  </a:txBody>
                  <a:tcPr anchor="ctr"/>
                </a:tc>
              </a:tr>
              <a:tr h="472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@Repository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charset="2"/>
                        <a:buChar char="§"/>
                      </a:pPr>
                      <a:r>
                        <a:rPr lang="ko-KR" altLang="en-US" sz="1200" baseline="0" dirty="0" smtClean="0"/>
                        <a:t>데이터 </a:t>
                      </a:r>
                      <a:r>
                        <a:rPr lang="en-US" altLang="ko-KR" sz="1200" baseline="0" dirty="0" smtClean="0"/>
                        <a:t>Access </a:t>
                      </a:r>
                      <a:r>
                        <a:rPr lang="ko-KR" altLang="en-US" sz="1200" baseline="0" dirty="0" smtClean="0"/>
                        <a:t>로직을 처리하는 </a:t>
                      </a:r>
                      <a:r>
                        <a:rPr lang="en-US" altLang="ko-KR" sz="1200" baseline="0" dirty="0" smtClean="0"/>
                        <a:t>Bean (DAO)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259632" y="1645912"/>
            <a:ext cx="763284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Bean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을 자동으로 생성하기 위해 사용할 수 있는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Annotation</a:t>
            </a:r>
          </a:p>
        </p:txBody>
      </p:sp>
    </p:spTree>
    <p:extLst>
      <p:ext uri="{BB962C8B-B14F-4D97-AF65-F5344CB8AC3E}">
        <p14:creationId xmlns:p14="http://schemas.microsoft.com/office/powerpoint/2010/main" val="1625157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9"/>
          <p:cNvSpPr txBox="1"/>
          <p:nvPr/>
        </p:nvSpPr>
        <p:spPr>
          <a:xfrm>
            <a:off x="611560" y="1164759"/>
            <a:ext cx="7610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Spring @MVC ; Annotation</a:t>
            </a:r>
            <a:r>
              <a:rPr lang="ko-KR" altLang="en-US" sz="1400" b="1" spc="-20" dirty="0" smtClean="0">
                <a:latin typeface="맑은 고딕" pitchFamily="50" charset="-127"/>
                <a:ea typeface="맑은 고딕" pitchFamily="50" charset="-127"/>
              </a:rPr>
              <a:t>  중심으로 </a:t>
            </a: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MVC </a:t>
            </a:r>
            <a:r>
              <a:rPr lang="ko-KR" altLang="en-US" sz="1400" b="1" spc="-20" dirty="0" smtClean="0">
                <a:latin typeface="맑은 고딕" pitchFamily="50" charset="-127"/>
                <a:ea typeface="맑은 고딕" pitchFamily="50" charset="-127"/>
              </a:rPr>
              <a:t>기능을 구현</a:t>
            </a:r>
            <a:endParaRPr lang="en-US" altLang="ko-KR" sz="1400" spc="-2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311501" y="188640"/>
            <a:ext cx="4223412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3.  Spring MVC Annotation</a:t>
            </a:r>
            <a:b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600" b="1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999108"/>
              </p:ext>
            </p:extLst>
          </p:nvPr>
        </p:nvGraphicFramePr>
        <p:xfrm>
          <a:off x="1403648" y="2085452"/>
          <a:ext cx="7488832" cy="3422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5904656"/>
              </a:tblGrid>
              <a:tr h="283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구분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72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@Scope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charset="2"/>
                        <a:buChar char="§"/>
                      </a:pPr>
                      <a:r>
                        <a:rPr lang="en-US" altLang="ko-KR" sz="1200" baseline="0" dirty="0" smtClean="0"/>
                        <a:t>Bean </a:t>
                      </a:r>
                      <a:r>
                        <a:rPr lang="ko-KR" altLang="en-US" sz="1200" baseline="0" dirty="0" smtClean="0"/>
                        <a:t>의 </a:t>
                      </a:r>
                      <a:r>
                        <a:rPr lang="en-US" altLang="ko-KR" sz="1200" baseline="0" dirty="0" smtClean="0"/>
                        <a:t>Scope </a:t>
                      </a:r>
                      <a:r>
                        <a:rPr lang="ko-KR" altLang="en-US" sz="1200" baseline="0" dirty="0" smtClean="0"/>
                        <a:t>를 설정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 기본값은 </a:t>
                      </a:r>
                      <a:r>
                        <a:rPr lang="en-US" altLang="ko-KR" sz="1200" baseline="0" dirty="0" smtClean="0"/>
                        <a:t>singleton</a:t>
                      </a: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charset="2"/>
                        <a:buChar char="§"/>
                      </a:pPr>
                      <a:r>
                        <a:rPr lang="ko-KR" altLang="en-US" sz="1200" baseline="0" dirty="0" smtClean="0"/>
                        <a:t>사용자별로 별개의 처리가 필요한 경우 </a:t>
                      </a:r>
                      <a:r>
                        <a:rPr lang="en-US" altLang="ko-KR" sz="1200" baseline="0" dirty="0" smtClean="0"/>
                        <a:t>prototype</a:t>
                      </a:r>
                    </a:p>
                  </a:txBody>
                  <a:tcPr anchor="ctr"/>
                </a:tc>
              </a:tr>
              <a:tr h="472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@</a:t>
                      </a:r>
                      <a:r>
                        <a:rPr lang="en-US" altLang="ko-KR" sz="1200" dirty="0" err="1" smtClean="0"/>
                        <a:t>RequestMapping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charset="2"/>
                        <a:buChar char="§"/>
                      </a:pPr>
                      <a:r>
                        <a:rPr lang="ko-KR" altLang="en-US" sz="1200" baseline="0" dirty="0" smtClean="0"/>
                        <a:t>처리할 요청</a:t>
                      </a:r>
                      <a:r>
                        <a:rPr lang="en-US" altLang="ko-KR" sz="1200" baseline="0" dirty="0" smtClean="0"/>
                        <a:t>URL </a:t>
                      </a:r>
                      <a:r>
                        <a:rPr lang="ko-KR" altLang="en-US" sz="1200" baseline="0" dirty="0" smtClean="0"/>
                        <a:t>을 지정함</a:t>
                      </a:r>
                      <a:r>
                        <a:rPr lang="en-US" altLang="ko-KR" sz="1200" baseline="0" dirty="0" smtClean="0"/>
                        <a:t/>
                      </a:r>
                      <a:br>
                        <a:rPr lang="en-US" altLang="ko-KR" sz="1200" baseline="0" dirty="0" smtClean="0"/>
                      </a:br>
                      <a:r>
                        <a:rPr lang="en-US" altLang="ko-KR" sz="1200" b="1" dirty="0" smtClean="0"/>
                        <a:t>@</a:t>
                      </a:r>
                      <a:r>
                        <a:rPr lang="en-US" altLang="ko-KR" sz="1200" b="1" dirty="0" err="1" smtClean="0"/>
                        <a:t>RequestMapping</a:t>
                      </a:r>
                      <a:r>
                        <a:rPr lang="en-US" altLang="ko-KR" sz="1200" dirty="0" smtClean="0"/>
                        <a:t>(value="/article/</a:t>
                      </a:r>
                      <a:r>
                        <a:rPr lang="en-US" altLang="ko-KR" sz="1200" dirty="0" err="1" smtClean="0"/>
                        <a:t>form",method</a:t>
                      </a:r>
                      <a:r>
                        <a:rPr lang="en-US" altLang="ko-KR" sz="1200" dirty="0" smtClean="0"/>
                        <a:t>="</a:t>
                      </a:r>
                      <a:r>
                        <a:rPr lang="en-US" altLang="ko-KR" sz="1200" dirty="0" err="1" smtClean="0"/>
                        <a:t>RequestMethod.GET</a:t>
                      </a:r>
                      <a:r>
                        <a:rPr lang="en-US" altLang="ko-KR" sz="1200" dirty="0" smtClean="0"/>
                        <a:t>")</a:t>
                      </a:r>
                      <a:endParaRPr lang="en-US" altLang="ko-KR" sz="1200" baseline="0" dirty="0" smtClean="0"/>
                    </a:p>
                  </a:txBody>
                  <a:tcPr anchor="ctr"/>
                </a:tc>
              </a:tr>
              <a:tr h="472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@</a:t>
                      </a:r>
                      <a:r>
                        <a:rPr lang="en-US" altLang="ko-KR" sz="1200" dirty="0" err="1" smtClean="0"/>
                        <a:t>RequestParam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ko-KR" altLang="en-US" sz="1200" baseline="0" dirty="0" smtClean="0"/>
                        <a:t>단일 </a:t>
                      </a:r>
                      <a:r>
                        <a:rPr lang="en-US" altLang="ko-KR" sz="1200" baseline="0" dirty="0" smtClean="0"/>
                        <a:t>HTTP </a:t>
                      </a:r>
                      <a:r>
                        <a:rPr lang="ko-KR" altLang="en-US" sz="1200" baseline="0" dirty="0" smtClean="0"/>
                        <a:t>요청 인자값을 메소드 파라미터에 넣어줌</a:t>
                      </a:r>
                      <a:endParaRPr lang="en-US" altLang="ko-KR" sz="1200" baseline="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ko-KR" altLang="en-US" sz="1200" baseline="0" dirty="0" smtClean="0"/>
                        <a:t>지정한 파라미터가 반드시 있어야 하며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 없을 시 </a:t>
                      </a:r>
                      <a:r>
                        <a:rPr lang="en-US" altLang="ko-KR" sz="1200" baseline="0" dirty="0" smtClean="0"/>
                        <a:t>400-Bad Request </a:t>
                      </a:r>
                      <a:r>
                        <a:rPr lang="ko-KR" altLang="en-US" sz="1200" baseline="0" dirty="0" smtClean="0"/>
                        <a:t>받게 됨 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smtClean="0"/>
                        <a:t>선택적 제공을 위해선 </a:t>
                      </a:r>
                      <a:r>
                        <a:rPr lang="en-US" altLang="ko-KR" sz="1200" baseline="0" dirty="0" smtClean="0"/>
                        <a:t>required=false </a:t>
                      </a:r>
                      <a:r>
                        <a:rPr lang="ko-KR" altLang="en-US" sz="1200" baseline="0" dirty="0" smtClean="0"/>
                        <a:t>설정 필요</a:t>
                      </a:r>
                      <a:r>
                        <a:rPr lang="en-US" altLang="ko-KR" sz="1200" baseline="0" dirty="0" smtClean="0"/>
                        <a:t>)</a:t>
                      </a:r>
                    </a:p>
                  </a:txBody>
                  <a:tcPr anchor="ctr"/>
                </a:tc>
              </a:tr>
              <a:tr h="472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@</a:t>
                      </a:r>
                      <a:r>
                        <a:rPr lang="en-US" altLang="ko-KR" sz="1200" dirty="0" err="1" smtClean="0"/>
                        <a:t>ModelAttribute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charset="2"/>
                        <a:buChar char="§"/>
                      </a:pPr>
                      <a:endParaRPr lang="en-US" altLang="ko-KR" sz="1200" baseline="0" dirty="0" smtClean="0"/>
                    </a:p>
                  </a:txBody>
                  <a:tcPr anchor="ctr"/>
                </a:tc>
              </a:tr>
              <a:tr h="472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@Valid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charset="2"/>
                        <a:buChar char="§"/>
                      </a:pPr>
                      <a:endParaRPr lang="en-US" altLang="ko-KR" sz="1200" baseline="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259632" y="1645912"/>
            <a:ext cx="763284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Controller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관련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Annotation</a:t>
            </a:r>
          </a:p>
        </p:txBody>
      </p:sp>
    </p:spTree>
    <p:extLst>
      <p:ext uri="{BB962C8B-B14F-4D97-AF65-F5344CB8AC3E}">
        <p14:creationId xmlns:p14="http://schemas.microsoft.com/office/powerpoint/2010/main" val="749406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/>
          <p:nvPr/>
        </p:nvSpPr>
        <p:spPr>
          <a:xfrm>
            <a:off x="248574" y="169524"/>
            <a:ext cx="4223412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Annotation</a:t>
            </a: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600" b="1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9"/>
          <p:cNvSpPr txBox="1"/>
          <p:nvPr/>
        </p:nvSpPr>
        <p:spPr>
          <a:xfrm>
            <a:off x="705778" y="1155366"/>
            <a:ext cx="761063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pc="-20" dirty="0" smtClean="0">
                <a:latin typeface="맑은 고딕" pitchFamily="50" charset="-127"/>
                <a:ea typeface="맑은 고딕" pitchFamily="50" charset="-127"/>
              </a:rPr>
              <a:t>관점 지향 프로그래밍 </a:t>
            </a: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(AOP</a:t>
            </a:r>
            <a:r>
              <a:rPr lang="en-US" altLang="ko-KR" sz="1400" b="1" spc="-20" dirty="0">
                <a:latin typeface="맑은 고딕" pitchFamily="50" charset="-127"/>
                <a:ea typeface="맑은 고딕" pitchFamily="50" charset="-127"/>
              </a:rPr>
              <a:t>; Aspect Oriented </a:t>
            </a: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Programming)</a:t>
            </a:r>
            <a:endParaRPr lang="en-US" altLang="ko-KR" sz="1400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9"/>
          <p:cNvSpPr txBox="1"/>
          <p:nvPr/>
        </p:nvSpPr>
        <p:spPr>
          <a:xfrm>
            <a:off x="1184242" y="1645912"/>
            <a:ext cx="785225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en-US" altLang="ko-KR" b="1" dirty="0" err="1"/>
              <a:t>context:component-scan</a:t>
            </a:r>
            <a:r>
              <a:rPr lang="en-US" altLang="ko-KR" b="1" dirty="0"/>
              <a:t> /&gt;</a:t>
            </a:r>
          </a:p>
          <a:p>
            <a:r>
              <a:rPr lang="ko-KR" altLang="en-US" dirty="0"/>
              <a:t>어노테이션을 이용하여 자동으로 </a:t>
            </a:r>
            <a:r>
              <a:rPr lang="en-US" altLang="ko-KR" dirty="0"/>
              <a:t>Bean</a:t>
            </a:r>
            <a:r>
              <a:rPr lang="ko-KR" altLang="en-US" dirty="0"/>
              <a:t>을 등록</a:t>
            </a:r>
          </a:p>
          <a:p>
            <a:r>
              <a:rPr lang="en-US" altLang="ko-KR" dirty="0"/>
              <a:t>base-package</a:t>
            </a:r>
            <a:r>
              <a:rPr lang="ko-KR" altLang="en-US" dirty="0"/>
              <a:t>로 자동탐색할 패키지 지정</a:t>
            </a:r>
          </a:p>
          <a:p>
            <a:r>
              <a:rPr lang="en-US" altLang="ko-KR" dirty="0"/>
              <a:t>Bean</a:t>
            </a:r>
            <a:r>
              <a:rPr lang="ko-KR" altLang="en-US" dirty="0"/>
              <a:t>을 자동등록하기 위해 사용할 수 있는 어노테이션은 아래와 같다</a:t>
            </a:r>
            <a:r>
              <a:rPr lang="en-US" altLang="ko-KR" dirty="0"/>
              <a:t>.(Stereotype Annotation)</a:t>
            </a:r>
          </a:p>
          <a:p>
            <a:pPr lvl="1"/>
            <a:r>
              <a:rPr lang="en-US" altLang="ko-KR" dirty="0"/>
              <a:t>@Component : </a:t>
            </a:r>
            <a:r>
              <a:rPr lang="ko-KR" altLang="en-US" dirty="0"/>
              <a:t>모든 </a:t>
            </a:r>
            <a:r>
              <a:rPr lang="en-US" altLang="ko-KR" dirty="0"/>
              <a:t>Bean</a:t>
            </a:r>
            <a:r>
              <a:rPr lang="ko-KR" altLang="en-US" dirty="0"/>
              <a:t>에 대한 정의가 가능하다</a:t>
            </a:r>
            <a:r>
              <a:rPr lang="en-US" altLang="ko-KR" dirty="0"/>
              <a:t>. </a:t>
            </a:r>
            <a:r>
              <a:rPr lang="ko-KR" altLang="en-US" dirty="0"/>
              <a:t>그러나 </a:t>
            </a:r>
            <a:r>
              <a:rPr lang="en-US" altLang="ko-KR" dirty="0"/>
              <a:t>Spring Framework</a:t>
            </a:r>
            <a:r>
              <a:rPr lang="ko-KR" altLang="en-US" dirty="0"/>
              <a:t>에서는 레이어별로 구성 요소를 구분하여 아래의 </a:t>
            </a:r>
            <a:r>
              <a:rPr lang="en-US" altLang="ko-KR" dirty="0"/>
              <a:t>Annotation</a:t>
            </a:r>
            <a:r>
              <a:rPr lang="ko-KR" altLang="en-US" dirty="0"/>
              <a:t>을 사용할 것을 권장한다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@Controller : </a:t>
            </a:r>
            <a:r>
              <a:rPr lang="en-US" altLang="ko-KR" dirty="0" err="1"/>
              <a:t>SpringMVC</a:t>
            </a:r>
            <a:r>
              <a:rPr lang="en-US" altLang="ko-KR" dirty="0"/>
              <a:t> Controller</a:t>
            </a:r>
          </a:p>
          <a:p>
            <a:pPr lvl="1"/>
            <a:r>
              <a:rPr lang="en-US" altLang="ko-KR" dirty="0"/>
              <a:t>@Service : </a:t>
            </a:r>
            <a:r>
              <a:rPr lang="ko-KR" altLang="en-US" dirty="0"/>
              <a:t>비지니스 로직 </a:t>
            </a:r>
            <a:r>
              <a:rPr lang="en-US" altLang="ko-KR" dirty="0"/>
              <a:t>(BO)</a:t>
            </a:r>
          </a:p>
          <a:p>
            <a:pPr lvl="1"/>
            <a:r>
              <a:rPr lang="en-US" altLang="ko-KR" dirty="0"/>
              <a:t>@Repository : </a:t>
            </a:r>
            <a:r>
              <a:rPr lang="ko-KR" altLang="en-US" dirty="0"/>
              <a:t>데이터 </a:t>
            </a:r>
            <a:r>
              <a:rPr lang="en-US" altLang="ko-KR" dirty="0"/>
              <a:t>Access </a:t>
            </a:r>
            <a:r>
              <a:rPr lang="ko-KR" altLang="en-US" dirty="0"/>
              <a:t>로직 </a:t>
            </a:r>
            <a:r>
              <a:rPr lang="en-US" altLang="ko-KR" dirty="0"/>
              <a:t>(DAO)</a:t>
            </a:r>
          </a:p>
          <a:p>
            <a:r>
              <a:rPr lang="en-US" altLang="ko-KR" dirty="0"/>
              <a:t>Spring MVC</a:t>
            </a:r>
            <a:r>
              <a:rPr lang="ko-KR" altLang="en-US" dirty="0"/>
              <a:t>에서 </a:t>
            </a:r>
            <a:r>
              <a:rPr lang="en-US" altLang="ko-KR" dirty="0"/>
              <a:t>Service(BO), Repository(DAO) Bean</a:t>
            </a:r>
            <a:r>
              <a:rPr lang="ko-KR" altLang="en-US" dirty="0"/>
              <a:t>까지 모두 자동탐지를 하면</a:t>
            </a:r>
            <a:r>
              <a:rPr lang="en-US" altLang="ko-KR" dirty="0"/>
              <a:t>, Service, Repository Bean </a:t>
            </a:r>
            <a:r>
              <a:rPr lang="ko-KR" altLang="en-US" dirty="0"/>
              <a:t>이 트랜잭션 처리가 안되는 이슈가 있어</a:t>
            </a:r>
            <a:br>
              <a:rPr lang="ko-KR" altLang="en-US" dirty="0"/>
            </a:br>
            <a:r>
              <a:rPr lang="en-US" altLang="ko-KR" dirty="0"/>
              <a:t>@Service, @Repository </a:t>
            </a:r>
            <a:r>
              <a:rPr lang="ko-KR" altLang="en-US" dirty="0"/>
              <a:t>를 사용하는 </a:t>
            </a:r>
            <a:r>
              <a:rPr lang="en-US" altLang="ko-KR" dirty="0"/>
              <a:t>Bean</a:t>
            </a:r>
            <a:r>
              <a:rPr lang="ko-KR" altLang="en-US" dirty="0"/>
              <a:t>들은 </a:t>
            </a:r>
            <a:r>
              <a:rPr lang="en-US" altLang="ko-KR" dirty="0"/>
              <a:t>dispatcher-servlet</a:t>
            </a:r>
            <a:r>
              <a:rPr lang="ko-KR" altLang="en-US" dirty="0"/>
              <a:t>에서 제외 처리하였다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75716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4770" y="2181216"/>
            <a:ext cx="5214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/>
            <a:r>
              <a:rPr lang="en-US" altLang="ko-KR" sz="5400" b="1" dirty="0" smtClean="0">
                <a:latin typeface="Rubrik Medium" pitchFamily="50" charset="0"/>
                <a:ea typeface="맑은 고딕" pitchFamily="50" charset="-127"/>
              </a:rPr>
              <a:t>Thank you.</a:t>
            </a:r>
            <a:endParaRPr lang="ko-KR" altLang="en-US" sz="5400" b="1" dirty="0">
              <a:latin typeface="Rubrik Medium" pitchFamily="50" charset="0"/>
              <a:ea typeface="맑은 고딕" pitchFamily="50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/>
          <p:nvPr/>
        </p:nvSpPr>
        <p:spPr>
          <a:xfrm>
            <a:off x="248574" y="169524"/>
            <a:ext cx="4223412" cy="3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1.1  </a:t>
            </a:r>
            <a:r>
              <a:rPr lang="ko-KR" altLang="en-US" sz="1600" b="1" spc="-20" dirty="0" smtClean="0">
                <a:latin typeface="맑은 고딕" pitchFamily="50" charset="-127"/>
                <a:ea typeface="맑은 고딕" pitchFamily="50" charset="-127"/>
              </a:rPr>
              <a:t>예제 템플릿</a:t>
            </a:r>
            <a:endParaRPr lang="en-US" altLang="ko-KR" sz="1600" b="1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9"/>
          <p:cNvSpPr txBox="1"/>
          <p:nvPr/>
        </p:nvSpPr>
        <p:spPr>
          <a:xfrm>
            <a:off x="705778" y="1155366"/>
            <a:ext cx="4223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20" dirty="0" smtClean="0">
                <a:latin typeface="맑은 고딕" pitchFamily="50" charset="-127"/>
                <a:ea typeface="맑은 고딕" pitchFamily="50" charset="-127"/>
              </a:rPr>
              <a:t>내용 제목</a:t>
            </a:r>
            <a:r>
              <a:rPr lang="en-US" altLang="ko-KR" sz="1200" b="1" spc="-2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200" b="1" spc="-20" dirty="0" smtClean="0">
                <a:latin typeface="맑은 고딕" pitchFamily="50" charset="-127"/>
                <a:ea typeface="맑은 고딕" pitchFamily="50" charset="-127"/>
              </a:rPr>
              <a:t>맑은 고딕 </a:t>
            </a:r>
            <a:r>
              <a:rPr lang="en-US" altLang="ko-KR" sz="1200" b="1" spc="-20" dirty="0" smtClean="0">
                <a:latin typeface="맑은 고딕" pitchFamily="50" charset="-127"/>
                <a:ea typeface="맑은 고딕" pitchFamily="50" charset="-127"/>
              </a:rPr>
              <a:t>B, 12pt</a:t>
            </a:r>
          </a:p>
        </p:txBody>
      </p:sp>
      <p:sp>
        <p:nvSpPr>
          <p:cNvPr id="4" name="TextBox 13"/>
          <p:cNvSpPr txBox="1"/>
          <p:nvPr/>
        </p:nvSpPr>
        <p:spPr>
          <a:xfrm>
            <a:off x="705778" y="1492554"/>
            <a:ext cx="52235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000" b="1" spc="-2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b="1" spc="-20" dirty="0" smtClean="0">
                <a:latin typeface="맑은 고딕" pitchFamily="50" charset="-127"/>
                <a:ea typeface="맑은 고딕" pitchFamily="50" charset="-127"/>
              </a:rPr>
              <a:t>소제목</a:t>
            </a:r>
            <a:r>
              <a:rPr lang="en-US" altLang="ko-KR" sz="1000" b="1" spc="-2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spc="-20" dirty="0" smtClean="0">
                <a:latin typeface="맑은 고딕" pitchFamily="50" charset="-127"/>
                <a:ea typeface="맑은 고딕" pitchFamily="50" charset="-127"/>
              </a:rPr>
              <a:t>맑은 고딕 </a:t>
            </a:r>
            <a:r>
              <a:rPr lang="en-US" altLang="ko-KR" sz="1000" b="1" spc="-20" dirty="0" smtClean="0">
                <a:latin typeface="맑은 고딕" pitchFamily="50" charset="-127"/>
                <a:ea typeface="맑은 고딕" pitchFamily="50" charset="-127"/>
              </a:rPr>
              <a:t>B , 10pt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000" spc="-20" dirty="0" smtClean="0">
                <a:latin typeface="맑은 고딕" pitchFamily="50" charset="-127"/>
                <a:ea typeface="맑은 고딕" pitchFamily="50" charset="-127"/>
              </a:rPr>
              <a:t>1) </a:t>
            </a:r>
            <a:r>
              <a:rPr lang="ko-KR" altLang="en-US" sz="1000" spc="-20" dirty="0" smtClean="0">
                <a:latin typeface="맑은 고딕" pitchFamily="50" charset="-127"/>
                <a:ea typeface="맑은 고딕" pitchFamily="50" charset="-127"/>
              </a:rPr>
              <a:t>소제목 이하의 본문내용</a:t>
            </a:r>
            <a:r>
              <a:rPr lang="en-US" altLang="ko-KR" sz="1000" spc="-2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spc="-20" dirty="0" smtClean="0">
                <a:latin typeface="맑은 고딕" pitchFamily="50" charset="-127"/>
                <a:ea typeface="맑은 고딕" pitchFamily="50" charset="-127"/>
              </a:rPr>
              <a:t>맑은 고딕</a:t>
            </a:r>
            <a:r>
              <a:rPr lang="en-US" altLang="ko-KR" sz="1000" spc="-20" dirty="0" smtClean="0">
                <a:latin typeface="맑은 고딕" pitchFamily="50" charset="-127"/>
                <a:ea typeface="맑은 고딕" pitchFamily="50" charset="-127"/>
              </a:rPr>
              <a:t>, 10pt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① 상세항목의 내용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0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spc="-2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 - </a:t>
            </a:r>
            <a:r>
              <a:rPr lang="ko-KR" altLang="en-US" sz="1000" spc="-2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상세항목의 내용</a:t>
            </a:r>
            <a:endParaRPr lang="en-US" altLang="ko-KR" sz="1000" spc="-2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14"/>
          <p:cNvSpPr txBox="1"/>
          <p:nvPr/>
        </p:nvSpPr>
        <p:spPr>
          <a:xfrm>
            <a:off x="705778" y="2574602"/>
            <a:ext cx="52235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spc="-20" dirty="0" smtClean="0">
                <a:latin typeface="맑은 고딕" pitchFamily="50" charset="-127"/>
                <a:ea typeface="맑은 고딕" pitchFamily="50" charset="-127"/>
              </a:rPr>
              <a:t>본문 내용의 글꼴 크기</a:t>
            </a:r>
            <a:endParaRPr lang="en-US" altLang="ko-KR" sz="1000" spc="-2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 defTabSz="914400" rtl="0" eaLnBrk="1" latinLnBrk="1" hangingPunct="1">
              <a:lnSpc>
                <a:spcPct val="150000"/>
              </a:lnSpc>
            </a:pPr>
            <a:r>
              <a:rPr lang="ko-KR" altLang="en-US" sz="1000" kern="1200" spc="-20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화면에서의 가독성을 고려하여 최소 </a:t>
            </a:r>
            <a:r>
              <a:rPr lang="en-US" altLang="ko-KR" sz="1000" kern="1200" spc="-20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10pt</a:t>
            </a:r>
            <a:r>
              <a:rPr lang="ko-KR" altLang="en-US" sz="1000" kern="1200" spc="-20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로 권장합니다</a:t>
            </a:r>
            <a:r>
              <a:rPr lang="en-US" altLang="ko-KR" sz="1000" kern="1200" spc="-20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 defTabSz="914400" rtl="0" eaLnBrk="1" latinLnBrk="1" hangingPunct="1">
              <a:lnSpc>
                <a:spcPct val="150000"/>
              </a:lnSpc>
            </a:pPr>
            <a:r>
              <a:rPr lang="ko-KR" altLang="en-US" sz="1000" kern="1200" spc="-2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다만</a:t>
            </a:r>
            <a:r>
              <a:rPr lang="en-US" altLang="ko-KR" sz="1000" kern="1200" spc="-2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kern="1200" spc="-2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캡션으로 사용하는 경우 등 상황에 따라 </a:t>
            </a:r>
            <a:r>
              <a:rPr lang="en-US" altLang="ko-KR" sz="1000" kern="1200" spc="-2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en-US" altLang="ko-KR" sz="1000" spc="-20" dirty="0" smtClean="0">
                <a:latin typeface="맑은 고딕" pitchFamily="50" charset="-127"/>
                <a:ea typeface="맑은 고딕" pitchFamily="50" charset="-127"/>
              </a:rPr>
              <a:t>pt </a:t>
            </a:r>
            <a:r>
              <a:rPr lang="ko-KR" altLang="en-US" sz="1000" kern="1200" spc="-2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미만으로 사용하실 수 있습니다</a:t>
            </a:r>
            <a:r>
              <a:rPr lang="en-US" altLang="ko-KR" sz="1000" kern="1200" spc="-2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" name="TextBox 15"/>
          <p:cNvSpPr txBox="1"/>
          <p:nvPr/>
        </p:nvSpPr>
        <p:spPr>
          <a:xfrm>
            <a:off x="705778" y="3441382"/>
            <a:ext cx="52235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spc="-20" dirty="0" smtClean="0">
                <a:latin typeface="맑은 고딕" pitchFamily="50" charset="-127"/>
                <a:ea typeface="맑은 고딕" pitchFamily="50" charset="-127"/>
              </a:rPr>
              <a:t>본문 내용의 줄간격</a:t>
            </a:r>
            <a:endParaRPr lang="en-US" altLang="ko-KR" sz="1000" spc="-2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 defTabSz="914400" rtl="0" eaLnBrk="1" latinLnBrk="1" hangingPunct="1">
              <a:lnSpc>
                <a:spcPct val="150000"/>
              </a:lnSpc>
            </a:pPr>
            <a:r>
              <a:rPr lang="ko-KR" altLang="en-US" sz="1000" spc="-20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기본 줄간격은 </a:t>
            </a:r>
            <a:r>
              <a:rPr lang="en-US" altLang="ko-KR" sz="1000" spc="-20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1.5</a:t>
            </a:r>
            <a:r>
              <a:rPr lang="ko-KR" altLang="en-US" sz="1000" spc="-20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배입니다</a:t>
            </a:r>
            <a:r>
              <a:rPr lang="en-US" altLang="ko-KR" sz="1000" spc="-20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 defTabSz="914400" rtl="0" eaLnBrk="1" latinLnBrk="1" hangingPunct="1">
              <a:lnSpc>
                <a:spcPct val="150000"/>
              </a:lnSpc>
            </a:pPr>
            <a:r>
              <a:rPr lang="ko-KR" altLang="en-US" sz="1000" spc="-20" dirty="0" smtClean="0">
                <a:latin typeface="맑은 고딕" pitchFamily="50" charset="-127"/>
                <a:ea typeface="맑은 고딕" pitchFamily="50" charset="-127"/>
              </a:rPr>
              <a:t>상황에 따라 조절하실 수 있습니다</a:t>
            </a:r>
            <a:r>
              <a:rPr lang="en-US" altLang="ko-KR" sz="1000" spc="-2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" name="TextBox 16"/>
          <p:cNvSpPr txBox="1"/>
          <p:nvPr/>
        </p:nvSpPr>
        <p:spPr>
          <a:xfrm>
            <a:off x="705778" y="4293876"/>
            <a:ext cx="52235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spc="-20" dirty="0" smtClean="0">
                <a:latin typeface="맑은 고딕" pitchFamily="50" charset="-127"/>
                <a:ea typeface="맑은 고딕" pitchFamily="50" charset="-127"/>
              </a:rPr>
              <a:t>본문 내용의 글자간격</a:t>
            </a:r>
            <a:endParaRPr lang="en-US" altLang="ko-KR" sz="1000" spc="-2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 defTabSz="914400" rtl="0" eaLnBrk="1" latinLnBrk="1" hangingPunct="1">
              <a:lnSpc>
                <a:spcPct val="150000"/>
              </a:lnSpc>
            </a:pPr>
            <a:r>
              <a:rPr lang="ko-KR" altLang="en-US" sz="1000" spc="-20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기본 글자간격은  좁게 </a:t>
            </a:r>
            <a:r>
              <a:rPr lang="en-US" altLang="ko-KR" sz="1000" spc="-20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0.2pt </a:t>
            </a:r>
            <a:r>
              <a:rPr lang="ko-KR" altLang="en-US" sz="1000" spc="-20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000" spc="-20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 defTabSz="914400" rtl="0" eaLnBrk="1" latinLnBrk="1" hangingPunct="1">
              <a:lnSpc>
                <a:spcPct val="150000"/>
              </a:lnSpc>
            </a:pPr>
            <a:r>
              <a:rPr lang="ko-KR" altLang="en-US" sz="1000" spc="-20" dirty="0" smtClean="0">
                <a:latin typeface="맑은 고딕" pitchFamily="50" charset="-127"/>
                <a:ea typeface="맑은 고딕" pitchFamily="50" charset="-127"/>
              </a:rPr>
              <a:t>상황에 따라 조절하실 수 있습니다</a:t>
            </a:r>
            <a:r>
              <a:rPr lang="en-US" altLang="ko-KR" sz="1000" spc="-2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44848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3036" y="2344094"/>
            <a:ext cx="8003379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US" altLang="ko-KR" sz="4000" b="1" spc="-1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en-US" altLang="ko-KR" sz="4000" b="1" spc="-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3600" b="1" spc="-100" dirty="0" smtClean="0">
                <a:latin typeface="맑은 고딕" pitchFamily="50" charset="-127"/>
                <a:ea typeface="맑은 고딕" pitchFamily="50" charset="-127"/>
              </a:rPr>
              <a:t>MVC Pattern</a:t>
            </a:r>
            <a:endParaRPr lang="en-US" altLang="ko-KR" sz="3600" b="1" spc="-10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8596" y="2214554"/>
            <a:ext cx="828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/>
          <p:nvPr/>
        </p:nvSpPr>
        <p:spPr>
          <a:xfrm>
            <a:off x="311501" y="188640"/>
            <a:ext cx="4223412" cy="653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MV</a:t>
            </a:r>
            <a:r>
              <a:rPr lang="en-US" altLang="ko-KR" sz="1600" b="1" spc="-20" dirty="0">
                <a:latin typeface="맑은 고딕" pitchFamily="50" charset="-127"/>
                <a:ea typeface="맑은 고딕" pitchFamily="50" charset="-127"/>
              </a:rPr>
              <a:t>C</a:t>
            </a: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 Pattern</a:t>
            </a:r>
            <a:b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600" b="1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9"/>
          <p:cNvSpPr txBox="1"/>
          <p:nvPr/>
        </p:nvSpPr>
        <p:spPr>
          <a:xfrm>
            <a:off x="705778" y="1155366"/>
            <a:ext cx="761063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JSP Model 1 </a:t>
            </a:r>
            <a:r>
              <a:rPr lang="ko-KR" altLang="en-US" sz="1400" b="1" spc="-20" dirty="0" smtClean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JSP Model 2</a:t>
            </a:r>
            <a:r>
              <a:rPr lang="ko-KR" altLang="en-US" sz="1400" b="1" spc="-20" dirty="0" smtClean="0">
                <a:latin typeface="맑은 고딕" pitchFamily="50" charset="-127"/>
                <a:ea typeface="맑은 고딕" pitchFamily="50" charset="-127"/>
              </a:rPr>
              <a:t> 방식의 비교</a:t>
            </a:r>
            <a:endParaRPr lang="en-US" altLang="ko-KR" sz="1400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61" y="1683287"/>
            <a:ext cx="5408792" cy="18075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660659"/>
            <a:ext cx="5400601" cy="24380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텍스트 상자 2"/>
          <p:cNvSpPr txBox="1"/>
          <p:nvPr/>
        </p:nvSpPr>
        <p:spPr>
          <a:xfrm>
            <a:off x="611560" y="3331961"/>
            <a:ext cx="162416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▲ </a:t>
            </a:r>
            <a:r>
              <a:rPr kumimoji="1" lang="en-US" altLang="ko-KR" sz="1200" dirty="0" smtClean="0"/>
              <a:t>JSP Model 1 </a:t>
            </a:r>
            <a:r>
              <a:rPr kumimoji="1" lang="ko-KR" altLang="en-US" sz="1200" dirty="0" smtClean="0"/>
              <a:t>구조</a:t>
            </a:r>
            <a:endParaRPr kumimoji="1" lang="ko-KR" altLang="en-US" sz="1200" dirty="0"/>
          </a:p>
        </p:txBody>
      </p:sp>
      <p:sp>
        <p:nvSpPr>
          <p:cNvPr id="8" name="텍스트 상자 7"/>
          <p:cNvSpPr txBox="1"/>
          <p:nvPr/>
        </p:nvSpPr>
        <p:spPr>
          <a:xfrm>
            <a:off x="581300" y="5960187"/>
            <a:ext cx="253607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▲ </a:t>
            </a:r>
            <a:r>
              <a:rPr kumimoji="1" lang="en-US" altLang="ko-KR" sz="1200" dirty="0" smtClean="0"/>
              <a:t>JSP Model 2 </a:t>
            </a:r>
            <a:r>
              <a:rPr kumimoji="1" lang="ko-KR" altLang="en-US" sz="1200" dirty="0" smtClean="0"/>
              <a:t>구조 </a:t>
            </a:r>
            <a:r>
              <a:rPr kumimoji="1" lang="en-US" altLang="ko-KR" sz="1200" dirty="0" smtClean="0"/>
              <a:t>=</a:t>
            </a:r>
            <a:r>
              <a:rPr kumimoji="1" lang="ko-KR" altLang="en-US" sz="1200" dirty="0" smtClean="0"/>
              <a:t> </a:t>
            </a:r>
            <a:r>
              <a:rPr kumimoji="1" lang="en-US" altLang="ko-KR" sz="1200" dirty="0" smtClean="0"/>
              <a:t>MVC</a:t>
            </a:r>
            <a:r>
              <a:rPr kumimoji="1" lang="ko-KR" altLang="en-US" sz="1200" dirty="0" smtClean="0"/>
              <a:t> 패턴</a:t>
            </a:r>
            <a:endParaRPr kumimoji="1" lang="ko-KR" altLang="en-US" sz="1200" dirty="0"/>
          </a:p>
        </p:txBody>
      </p:sp>
      <p:sp>
        <p:nvSpPr>
          <p:cNvPr id="9" name="TextBox 14"/>
          <p:cNvSpPr txBox="1"/>
          <p:nvPr/>
        </p:nvSpPr>
        <p:spPr>
          <a:xfrm>
            <a:off x="6156176" y="1868094"/>
            <a:ext cx="295232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브라우저의 요청과 응답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 비즈니스 로직을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JSP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페이지에서 처리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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(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장점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)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 쉽고 빠른 구현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  <a:sym typeface="Wingdings"/>
              </a:rPr>
              <a:t/>
            </a:r>
            <a:br>
              <a:rPr lang="en-US" altLang="ko-KR" sz="1400" spc="-20" dirty="0" smtClean="0">
                <a:latin typeface="맑은 고딕" pitchFamily="50" charset="-127"/>
                <a:ea typeface="맑은 고딕" pitchFamily="50" charset="-127"/>
                <a:sym typeface="Wingdings"/>
              </a:rPr>
            </a:b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     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(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단점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)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 유지보수 힘듬</a:t>
            </a:r>
            <a:endParaRPr lang="en-US" altLang="ko-KR" sz="1400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14"/>
          <p:cNvSpPr txBox="1"/>
          <p:nvPr/>
        </p:nvSpPr>
        <p:spPr>
          <a:xfrm>
            <a:off x="6156176" y="3988221"/>
            <a:ext cx="295232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브라우저의 요청과 응답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 비즈니스 로직을 별도의 로직에서 각각 처리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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(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장점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)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 코드 모듈화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  <a:sym typeface="Wingdings"/>
              </a:rPr>
              <a:t/>
            </a:r>
            <a:br>
              <a:rPr lang="en-US" altLang="ko-KR" sz="1400" spc="-20" dirty="0" smtClean="0">
                <a:latin typeface="맑은 고딕" pitchFamily="50" charset="-127"/>
                <a:ea typeface="맑은 고딕" pitchFamily="50" charset="-127"/>
                <a:sym typeface="Wingdings"/>
              </a:rPr>
            </a:b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     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(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단점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)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 구조 설계 복잡</a:t>
            </a:r>
            <a:endParaRPr lang="en-US" altLang="ko-KR" sz="1400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02120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9"/>
          <p:cNvSpPr txBox="1"/>
          <p:nvPr/>
        </p:nvSpPr>
        <p:spPr>
          <a:xfrm>
            <a:off x="705778" y="1155366"/>
            <a:ext cx="761063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MVC(Model-View-Controller)</a:t>
            </a:r>
            <a:endParaRPr lang="en-US" altLang="ko-KR" sz="1400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14"/>
          <p:cNvSpPr txBox="1"/>
          <p:nvPr/>
        </p:nvSpPr>
        <p:spPr>
          <a:xfrm>
            <a:off x="1259632" y="1645912"/>
            <a:ext cx="76328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웹 환경에서 비즈니스 로직과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 프리젠테이션 로직을 분리하기 위한 패턴</a:t>
            </a:r>
            <a:r>
              <a:rPr lang="en-US" altLang="ko-KR" sz="1400" spc="-2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400" spc="-2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   ① </a:t>
            </a:r>
            <a:r>
              <a:rPr lang="ko-KR" altLang="en-US" sz="1400" b="1" spc="-20" dirty="0" smtClean="0">
                <a:latin typeface="맑은 고딕" pitchFamily="50" charset="-127"/>
                <a:ea typeface="맑은 고딕" pitchFamily="50" charset="-127"/>
              </a:rPr>
              <a:t>비즈니스 로직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 코드를 재사용 가능하도록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Java Class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로 독립적으로 분리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                         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 View(JSP, Velocity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등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가 어느 것이든 동작해야 함</a:t>
            </a:r>
            <a:r>
              <a:rPr lang="en-US" altLang="ko-KR" sz="1400" spc="-2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400" spc="-2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   ② </a:t>
            </a:r>
            <a:r>
              <a:rPr lang="ko-KR" altLang="en-US" sz="1400" b="1" spc="-20" dirty="0" smtClean="0">
                <a:latin typeface="맑은 고딕" pitchFamily="50" charset="-127"/>
                <a:ea typeface="맑은 고딕" pitchFamily="50" charset="-127"/>
              </a:rPr>
              <a:t>프리젠테이션 로직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View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페이지에 비즈니스 로직이 빠져 있으므로 유지보수 용이</a:t>
            </a:r>
            <a:endParaRPr lang="en-US" altLang="ko-KR" sz="1400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057" y="3284984"/>
            <a:ext cx="5677885" cy="25632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311501" y="188640"/>
            <a:ext cx="4223412" cy="653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en-US" altLang="ko-KR" sz="1600" b="1" spc="-20" smtClean="0">
                <a:latin typeface="맑은 고딕" pitchFamily="50" charset="-127"/>
                <a:ea typeface="맑은 고딕" pitchFamily="50" charset="-127"/>
              </a:rPr>
              <a:t>MV</a:t>
            </a:r>
            <a:r>
              <a:rPr lang="en-US" altLang="ko-KR" sz="1600" b="1" spc="-20">
                <a:latin typeface="맑은 고딕" pitchFamily="50" charset="-127"/>
                <a:ea typeface="맑은 고딕" pitchFamily="50" charset="-127"/>
              </a:rPr>
              <a:t>C</a:t>
            </a:r>
            <a:r>
              <a:rPr lang="en-US" altLang="ko-KR" sz="1600" b="1" spc="-2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Pattern</a:t>
            </a:r>
            <a:b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600" b="1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12424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9"/>
          <p:cNvSpPr txBox="1"/>
          <p:nvPr/>
        </p:nvSpPr>
        <p:spPr>
          <a:xfrm>
            <a:off x="705778" y="1155366"/>
            <a:ext cx="761063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MVC </a:t>
            </a:r>
            <a:r>
              <a:rPr lang="ko-KR" altLang="en-US" sz="1400" b="1" spc="-20" dirty="0" smtClean="0">
                <a:latin typeface="맑은 고딕" pitchFamily="50" charset="-127"/>
                <a:ea typeface="맑은 고딕" pitchFamily="50" charset="-127"/>
              </a:rPr>
              <a:t>각 모듈의 설명</a:t>
            </a:r>
            <a:endParaRPr lang="en-US" altLang="ko-KR" sz="1400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107" y="1525147"/>
            <a:ext cx="5263786" cy="23762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텍스트 상자 7"/>
          <p:cNvSpPr txBox="1"/>
          <p:nvPr/>
        </p:nvSpPr>
        <p:spPr>
          <a:xfrm>
            <a:off x="1940107" y="3576475"/>
            <a:ext cx="253607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▲ </a:t>
            </a:r>
            <a:r>
              <a:rPr kumimoji="1" lang="en-US" altLang="ko-KR" sz="1200" dirty="0" smtClean="0"/>
              <a:t>JSP Model 2 </a:t>
            </a:r>
            <a:r>
              <a:rPr kumimoji="1" lang="ko-KR" altLang="en-US" sz="1200" dirty="0" smtClean="0"/>
              <a:t>구조 </a:t>
            </a:r>
            <a:r>
              <a:rPr kumimoji="1" lang="en-US" altLang="ko-KR" sz="1200" dirty="0" smtClean="0"/>
              <a:t>=</a:t>
            </a:r>
            <a:r>
              <a:rPr kumimoji="1" lang="ko-KR" altLang="en-US" sz="1200" dirty="0" smtClean="0"/>
              <a:t> </a:t>
            </a:r>
            <a:r>
              <a:rPr kumimoji="1" lang="en-US" altLang="ko-KR" sz="1200" dirty="0" smtClean="0"/>
              <a:t>MVC</a:t>
            </a:r>
            <a:r>
              <a:rPr kumimoji="1" lang="ko-KR" altLang="en-US" sz="1200" dirty="0" smtClean="0"/>
              <a:t> 패턴</a:t>
            </a:r>
            <a:endParaRPr kumimoji="1" lang="ko-KR" altLang="en-US" sz="12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174033"/>
              </p:ext>
            </p:extLst>
          </p:nvPr>
        </p:nvGraphicFramePr>
        <p:xfrm>
          <a:off x="467544" y="4005064"/>
          <a:ext cx="8280920" cy="2169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514"/>
                <a:gridCol w="6973406"/>
              </a:tblGrid>
              <a:tr h="359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모듈명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600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Model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charset="2"/>
                        <a:buChar char="§"/>
                      </a:pPr>
                      <a:r>
                        <a:rPr lang="en-US" altLang="ko-KR" sz="1200" dirty="0" smtClean="0"/>
                        <a:t>MVC </a:t>
                      </a:r>
                      <a:r>
                        <a:rPr lang="ko-KR" altLang="en-US" sz="1200" dirty="0" smtClean="0"/>
                        <a:t>모델의 각 계층 사이에 데이터를 전송하는데 사용되는 모듈</a:t>
                      </a:r>
                      <a:endParaRPr lang="en-US" altLang="ko-KR" sz="1200" dirty="0" smtClean="0"/>
                    </a:p>
                  </a:txBody>
                  <a:tcPr anchor="ctr"/>
                </a:tc>
              </a:tr>
              <a:tr h="600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View</a:t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smtClean="0"/>
                        <a:t>(=</a:t>
                      </a:r>
                      <a:r>
                        <a:rPr lang="ko-KR" altLang="en-US" sz="1200" dirty="0" smtClean="0"/>
                        <a:t>프리젠테이션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ko-KR" altLang="en-US" sz="1200" dirty="0" smtClean="0"/>
                        <a:t>사용자가 입력한 정보를 </a:t>
                      </a:r>
                      <a:r>
                        <a:rPr lang="en-US" altLang="ko-KR" sz="1200" dirty="0" smtClean="0"/>
                        <a:t>Controller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에게 넘겨주거나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Controller </a:t>
                      </a:r>
                      <a:r>
                        <a:rPr lang="ko-KR" altLang="en-US" sz="1200" baseline="0" dirty="0" smtClean="0"/>
                        <a:t>로부터 처리 결과를 받음</a:t>
                      </a:r>
                      <a:endParaRPr lang="en-US" altLang="ko-KR" sz="1200" dirty="0" smtClean="0"/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charset="2"/>
                        <a:buChar char="§"/>
                      </a:pPr>
                      <a:r>
                        <a:rPr lang="en-US" altLang="ko-KR" sz="1200" dirty="0" smtClean="0"/>
                        <a:t>Controller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의 처리 결과 화면을 생성함</a:t>
                      </a:r>
                      <a:endParaRPr lang="en-US" altLang="ko-KR" sz="1200" baseline="0" dirty="0" smtClean="0"/>
                    </a:p>
                  </a:txBody>
                  <a:tcPr anchor="ctr"/>
                </a:tc>
              </a:tr>
              <a:tr h="600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charset="2"/>
                        <a:buChar char="§"/>
                      </a:pPr>
                      <a:r>
                        <a:rPr lang="en-US" altLang="ko-KR" sz="1200" dirty="0" smtClean="0"/>
                        <a:t>Brower</a:t>
                      </a:r>
                      <a:r>
                        <a:rPr lang="ko-KR" altLang="en-US" sz="1200" baseline="0" dirty="0" smtClean="0"/>
                        <a:t>로부터 요청을 받아서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 비즈니스 로직에 처리를 요청하는 제어 역할을 수행</a:t>
                      </a:r>
                      <a:endParaRPr lang="en-US" altLang="ko-KR" sz="1200" baseline="0" dirty="0" smtClean="0"/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charset="2"/>
                        <a:buChar char="§"/>
                      </a:pPr>
                      <a:r>
                        <a:rPr lang="ko-KR" altLang="en-US" sz="1200" baseline="0" dirty="0" smtClean="0"/>
                        <a:t>처리 결과를 받아 </a:t>
                      </a:r>
                      <a:r>
                        <a:rPr lang="en-US" altLang="ko-KR" sz="1200" baseline="0" dirty="0" smtClean="0"/>
                        <a:t>View </a:t>
                      </a:r>
                      <a:r>
                        <a:rPr lang="ko-KR" altLang="en-US" sz="1200" baseline="0" dirty="0" smtClean="0"/>
                        <a:t>로 응답하는 역할</a:t>
                      </a:r>
                      <a:endParaRPr lang="en-US" altLang="ko-KR" sz="1200" baseline="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TextBox 8"/>
          <p:cNvSpPr txBox="1"/>
          <p:nvPr/>
        </p:nvSpPr>
        <p:spPr>
          <a:xfrm>
            <a:off x="311501" y="188640"/>
            <a:ext cx="4223412" cy="653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en-US" altLang="ko-KR" sz="1600" b="1" spc="-20" smtClean="0">
                <a:latin typeface="맑은 고딕" pitchFamily="50" charset="-127"/>
                <a:ea typeface="맑은 고딕" pitchFamily="50" charset="-127"/>
              </a:rPr>
              <a:t>MV</a:t>
            </a:r>
            <a:r>
              <a:rPr lang="en-US" altLang="ko-KR" sz="1600" b="1" spc="-20">
                <a:latin typeface="맑은 고딕" pitchFamily="50" charset="-127"/>
                <a:ea typeface="맑은 고딕" pitchFamily="50" charset="-127"/>
              </a:rPr>
              <a:t>C</a:t>
            </a:r>
            <a:r>
              <a:rPr lang="en-US" altLang="ko-KR" sz="1600" b="1" spc="-2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Pattern</a:t>
            </a:r>
            <a:b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600" b="1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7550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3036" y="2344094"/>
            <a:ext cx="8003379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US" altLang="ko-KR" sz="4000" b="1" spc="-100" dirty="0" smtClean="0">
                <a:latin typeface="맑은 고딕" pitchFamily="50" charset="-127"/>
                <a:ea typeface="맑은 고딕" pitchFamily="50" charset="-127"/>
              </a:rPr>
              <a:t>2.  Spring </a:t>
            </a:r>
            <a:r>
              <a:rPr lang="en-US" altLang="ko-KR" sz="3600" b="1" spc="-100" dirty="0" smtClean="0">
                <a:latin typeface="맑은 고딕" pitchFamily="50" charset="-127"/>
                <a:ea typeface="맑은 고딕" pitchFamily="50" charset="-127"/>
              </a:rPr>
              <a:t>MVC</a:t>
            </a:r>
            <a:endParaRPr lang="en-US" altLang="ko-KR" sz="3600" b="1" spc="-10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8596" y="2214554"/>
            <a:ext cx="828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2650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9"/>
          <p:cNvSpPr txBox="1"/>
          <p:nvPr/>
        </p:nvSpPr>
        <p:spPr>
          <a:xfrm>
            <a:off x="705778" y="1155366"/>
            <a:ext cx="761063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Spring MVC Architecture</a:t>
            </a:r>
            <a:r>
              <a:rPr lang="ko-KR" altLang="en-US" sz="1400" b="1" spc="-20" dirty="0" smtClean="0">
                <a:latin typeface="맑은 고딕" pitchFamily="50" charset="-127"/>
                <a:ea typeface="맑은 고딕" pitchFamily="50" charset="-127"/>
              </a:rPr>
              <a:t> 설명</a:t>
            </a:r>
            <a:endParaRPr lang="en-US" altLang="ko-KR" sz="1400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311501" y="188640"/>
            <a:ext cx="4223412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2.  Spring MVC</a:t>
            </a:r>
            <a:b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600" b="1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869540"/>
              </p:ext>
            </p:extLst>
          </p:nvPr>
        </p:nvGraphicFramePr>
        <p:xfrm>
          <a:off x="467544" y="2708920"/>
          <a:ext cx="8280920" cy="3365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514"/>
                <a:gridCol w="6973406"/>
              </a:tblGrid>
              <a:tr h="359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모듈명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600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Dispatcher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Servlet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charset="2"/>
                        <a:buChar char="§"/>
                      </a:pPr>
                      <a:r>
                        <a:rPr lang="ko-KR" altLang="en-US" sz="1200" dirty="0" smtClean="0"/>
                        <a:t>클라이언트의 요청을 받아 </a:t>
                      </a:r>
                      <a:r>
                        <a:rPr lang="en-US" altLang="ko-KR" sz="1200" dirty="0" smtClean="0"/>
                        <a:t>Controll</a:t>
                      </a:r>
                      <a:r>
                        <a:rPr lang="en-US" altLang="ko-KR" sz="1200" baseline="0" dirty="0" smtClean="0"/>
                        <a:t>er </a:t>
                      </a:r>
                      <a:r>
                        <a:rPr lang="ko-KR" altLang="en-US" sz="1200" baseline="0" dirty="0" smtClean="0"/>
                        <a:t>에 전달하고 처리한 결과를 </a:t>
                      </a:r>
                      <a:r>
                        <a:rPr lang="en-US" altLang="ko-KR" sz="1200" baseline="0" dirty="0" smtClean="0"/>
                        <a:t>View </a:t>
                      </a:r>
                      <a:r>
                        <a:rPr lang="ko-KR" altLang="en-US" sz="1200" baseline="0" dirty="0" smtClean="0"/>
                        <a:t>로 전달함</a:t>
                      </a:r>
                      <a:endParaRPr lang="en-US" altLang="ko-KR" sz="1200" baseline="0" dirty="0" smtClean="0"/>
                    </a:p>
                  </a:txBody>
                  <a:tcPr anchor="ctr"/>
                </a:tc>
              </a:tr>
              <a:tr h="600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Handler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Mapping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ko-KR" altLang="en-US" sz="1200" baseline="0" dirty="0" smtClean="0"/>
                        <a:t>클라이언트의 요청</a:t>
                      </a:r>
                      <a:r>
                        <a:rPr lang="en-US" altLang="ko-KR" sz="1200" baseline="0" dirty="0" smtClean="0"/>
                        <a:t>(URL) </a:t>
                      </a:r>
                      <a:r>
                        <a:rPr lang="ko-KR" altLang="en-US" sz="1200" baseline="0" dirty="0" smtClean="0"/>
                        <a:t>을 어떤 </a:t>
                      </a:r>
                      <a:r>
                        <a:rPr lang="en-US" altLang="ko-KR" sz="1200" baseline="0" dirty="0" smtClean="0"/>
                        <a:t>Controller </a:t>
                      </a:r>
                      <a:r>
                        <a:rPr lang="ko-KR" altLang="en-US" sz="1200" baseline="0" dirty="0" smtClean="0"/>
                        <a:t>가 처리할 지 결정함</a:t>
                      </a:r>
                      <a:endParaRPr lang="en-US" altLang="ko-KR" sz="1200" baseline="0" dirty="0" smtClean="0"/>
                    </a:p>
                  </a:txBody>
                  <a:tcPr anchor="ctr"/>
                </a:tc>
              </a:tr>
              <a:tr h="600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charset="2"/>
                        <a:buChar char="§"/>
                      </a:pPr>
                      <a:r>
                        <a:rPr lang="ko-KR" altLang="en-US" sz="1200" baseline="0" dirty="0" smtClean="0"/>
                        <a:t>클라이언트의 요청을 처리하고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 처리 결과를 </a:t>
                      </a:r>
                      <a:r>
                        <a:rPr lang="en-US" altLang="ko-KR" sz="1200" baseline="0" dirty="0" err="1" smtClean="0"/>
                        <a:t>DispatcherServlet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에 전달</a:t>
                      </a:r>
                      <a:r>
                        <a:rPr lang="en-US" altLang="ko-KR" sz="1200" baseline="0" dirty="0" smtClean="0"/>
                        <a:t/>
                      </a:r>
                      <a:br>
                        <a:rPr lang="en-US" altLang="ko-KR" sz="1200" baseline="0" dirty="0" smtClean="0"/>
                      </a:b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ModelAndView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에 처리 결과를 담아서 전달함</a:t>
                      </a:r>
                      <a:r>
                        <a:rPr lang="en-US" altLang="ko-KR" sz="1200" baseline="0" dirty="0" smtClean="0"/>
                        <a:t>)</a:t>
                      </a:r>
                    </a:p>
                  </a:txBody>
                  <a:tcPr anchor="ctr"/>
                </a:tc>
              </a:tr>
              <a:tr h="600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View</a:t>
                      </a:r>
                      <a:r>
                        <a:rPr lang="en-US" altLang="ko-KR" sz="1200" baseline="0" dirty="0" smtClean="0"/>
                        <a:t> Resolver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charset="2"/>
                        <a:buChar char="§"/>
                      </a:pPr>
                      <a:r>
                        <a:rPr lang="en-US" altLang="ko-KR" sz="1200" baseline="0" dirty="0" smtClean="0"/>
                        <a:t>Controller </a:t>
                      </a:r>
                      <a:r>
                        <a:rPr lang="ko-KR" altLang="en-US" sz="1200" baseline="0" dirty="0" smtClean="0"/>
                        <a:t>의 처리 결과를 출력할 </a:t>
                      </a:r>
                      <a:r>
                        <a:rPr lang="en-US" altLang="ko-KR" sz="1200" baseline="0" dirty="0" smtClean="0"/>
                        <a:t>View </a:t>
                      </a:r>
                      <a:r>
                        <a:rPr lang="ko-KR" altLang="en-US" sz="1200" baseline="0" dirty="0" smtClean="0"/>
                        <a:t>를 결정함</a:t>
                      </a:r>
                      <a:endParaRPr lang="en-US" altLang="ko-KR" sz="1200" baseline="0" dirty="0" smtClean="0"/>
                    </a:p>
                  </a:txBody>
                  <a:tcPr anchor="ctr"/>
                </a:tc>
              </a:tr>
              <a:tr h="600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charset="2"/>
                        <a:buChar char="§"/>
                      </a:pPr>
                      <a:r>
                        <a:rPr lang="en-US" altLang="ko-KR" sz="1200" baseline="0" dirty="0" smtClean="0"/>
                        <a:t>Controller </a:t>
                      </a:r>
                      <a:r>
                        <a:rPr lang="ko-KR" altLang="en-US" sz="1200" baseline="0" dirty="0" smtClean="0"/>
                        <a:t>의 처리 결과를 사용하여 화면을 생성</a:t>
                      </a:r>
                      <a:endParaRPr lang="en-US" altLang="ko-KR" sz="1200" baseline="0" dirty="0" smtClean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421" y="188640"/>
            <a:ext cx="4968552" cy="2995481"/>
          </a:xfrm>
          <a:prstGeom prst="rect">
            <a:avLst/>
          </a:prstGeom>
        </p:spPr>
      </p:pic>
      <p:sp>
        <p:nvSpPr>
          <p:cNvPr id="25" name="TextBox 14"/>
          <p:cNvSpPr txBox="1"/>
          <p:nvPr/>
        </p:nvSpPr>
        <p:spPr>
          <a:xfrm>
            <a:off x="311501" y="1588171"/>
            <a:ext cx="763284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사용자의 요청은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Spring MVC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구성 요소들을 거쳐 처리가 됨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회색 박스들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08181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9"/>
          <p:cNvSpPr txBox="1"/>
          <p:nvPr/>
        </p:nvSpPr>
        <p:spPr>
          <a:xfrm>
            <a:off x="705778" y="1155366"/>
            <a:ext cx="761063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latin typeface="맑은 고딕" pitchFamily="50" charset="-127"/>
                <a:ea typeface="맑은 고딕" pitchFamily="50" charset="-127"/>
              </a:rPr>
              <a:t>Spring MVC Architecture</a:t>
            </a:r>
            <a:r>
              <a:rPr lang="ko-KR" altLang="en-US" sz="1400" b="1" spc="-20" dirty="0" smtClean="0">
                <a:latin typeface="맑은 고딕" pitchFamily="50" charset="-127"/>
                <a:ea typeface="맑은 고딕" pitchFamily="50" charset="-127"/>
              </a:rPr>
              <a:t> 설명</a:t>
            </a:r>
            <a:endParaRPr lang="en-US" altLang="ko-KR" sz="1400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311501" y="188640"/>
            <a:ext cx="4223412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  <a:t>2.  Spring MVC</a:t>
            </a:r>
            <a:br>
              <a:rPr lang="en-US" altLang="ko-KR" sz="1600" b="1" spc="-2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600" b="1" spc="-2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334" y="2091933"/>
            <a:ext cx="7005742" cy="42173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4"/>
          <p:cNvSpPr txBox="1"/>
          <p:nvPr/>
        </p:nvSpPr>
        <p:spPr>
          <a:xfrm>
            <a:off x="1259632" y="1645912"/>
            <a:ext cx="763284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Spring MVC 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에서의 개발자의 구현 범위 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spc="-20" dirty="0" smtClean="0">
                <a:latin typeface="맑은 고딕" pitchFamily="50" charset="-127"/>
                <a:ea typeface="맑은 고딕" pitchFamily="50" charset="-127"/>
              </a:rPr>
              <a:t>붉은 박스</a:t>
            </a:r>
            <a:r>
              <a:rPr lang="en-US" altLang="ko-KR" sz="1400" spc="-2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436096" y="3213104"/>
            <a:ext cx="2823649" cy="17023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094892" y="5003386"/>
            <a:ext cx="1256045" cy="695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06841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맑은고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그린 컬러 표지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맑은고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대외비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맑은고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기밀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맑은고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11328</TotalTime>
  <Words>1066</Words>
  <Application>Microsoft Macintosh PowerPoint</Application>
  <PresentationFormat>화면 슬라이드 쇼(4:3)</PresentationFormat>
  <Paragraphs>209</Paragraphs>
  <Slides>27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27</vt:i4>
      </vt:variant>
    </vt:vector>
  </HeadingPairs>
  <TitlesOfParts>
    <vt:vector size="37" baseType="lpstr">
      <vt:lpstr>나눔고딕</vt:lpstr>
      <vt:lpstr>맑은 고딕</vt:lpstr>
      <vt:lpstr>Rix고딕 EB</vt:lpstr>
      <vt:lpstr>Rubrik Medium</vt:lpstr>
      <vt:lpstr>Wingdings</vt:lpstr>
      <vt:lpstr>Arial</vt:lpstr>
      <vt:lpstr>표지</vt:lpstr>
      <vt:lpstr>그린 컬러 표지</vt:lpstr>
      <vt:lpstr>대외비</vt:lpstr>
      <vt:lpstr>기밀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Stevia design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NHN</dc:creator>
  <cp:lastModifiedBy>Microsoft Office 사용자</cp:lastModifiedBy>
  <cp:revision>1675</cp:revision>
  <cp:lastPrinted>2017-07-13T10:37:51Z</cp:lastPrinted>
  <dcterms:created xsi:type="dcterms:W3CDTF">2007-04-27T09:07:31Z</dcterms:created>
  <dcterms:modified xsi:type="dcterms:W3CDTF">2017-07-20T11:05:58Z</dcterms:modified>
</cp:coreProperties>
</file>