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62" r:id="rId2"/>
    <p:sldMasterId id="2147483656" r:id="rId3"/>
    <p:sldMasterId id="2147483659" r:id="rId4"/>
  </p:sldMasterIdLst>
  <p:notesMasterIdLst>
    <p:notesMasterId r:id="rId15"/>
  </p:notesMasterIdLst>
  <p:handoutMasterIdLst>
    <p:handoutMasterId r:id="rId16"/>
  </p:handoutMasterIdLst>
  <p:sldIdLst>
    <p:sldId id="258" r:id="rId5"/>
    <p:sldId id="259" r:id="rId6"/>
    <p:sldId id="257" r:id="rId7"/>
    <p:sldId id="478" r:id="rId8"/>
    <p:sldId id="479" r:id="rId9"/>
    <p:sldId id="480" r:id="rId10"/>
    <p:sldId id="481" r:id="rId11"/>
    <p:sldId id="482" r:id="rId12"/>
    <p:sldId id="371" r:id="rId13"/>
    <p:sldId id="405" r:id="rId14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슬라이드" id="{CD9FE64B-B1E7-1E43-9462-EACB46420A5D}">
          <p14:sldIdLst>
            <p14:sldId id="258"/>
            <p14:sldId id="259"/>
            <p14:sldId id="257"/>
            <p14:sldId id="478"/>
            <p14:sldId id="479"/>
            <p14:sldId id="480"/>
            <p14:sldId id="481"/>
            <p14:sldId id="482"/>
            <p14:sldId id="371"/>
          </p14:sldIdLst>
        </p14:section>
        <p14:section name="슬라이드_템플릿" id="{649E32E1-B900-234C-8FA7-3094BAF80331}">
          <p14:sldIdLst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DFD"/>
    <a:srgbClr val="80C535"/>
    <a:srgbClr val="343434"/>
    <a:srgbClr val="333333"/>
    <a:srgbClr val="FFFFCC"/>
    <a:srgbClr val="FFCC66"/>
    <a:srgbClr val="A7C5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테마 스타일 2 - 강조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52" autoAdjust="0"/>
    <p:restoredTop sz="96405" autoAdjust="0"/>
  </p:normalViewPr>
  <p:slideViewPr>
    <p:cSldViewPr>
      <p:cViewPr>
        <p:scale>
          <a:sx n="120" d="100"/>
          <a:sy n="120" d="100"/>
        </p:scale>
        <p:origin x="2288" y="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58" d="100"/>
          <a:sy n="158" d="100"/>
        </p:scale>
        <p:origin x="1312" y="208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Rix고딕 EB" pitchFamily="18" charset="-127"/>
              <a:ea typeface="Rix고딕 EB" pitchFamily="18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5F5719-E0C8-497A-835A-DC7AF60E9786}" type="datetimeFigureOut">
              <a:rPr lang="ko-KR" altLang="en-US" smtClean="0">
                <a:latin typeface="Rix고딕 EB" pitchFamily="18" charset="-127"/>
                <a:ea typeface="Rix고딕 EB" pitchFamily="18" charset="-127"/>
              </a:rPr>
              <a:pPr/>
              <a:t>2017. 7. 14.</a:t>
            </a:fld>
            <a:endParaRPr lang="ko-KR" altLang="en-US" dirty="0">
              <a:latin typeface="Rix고딕 EB" pitchFamily="18" charset="-127"/>
              <a:ea typeface="Rix고딕 EB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BE8AAB-A6E2-4809-921B-690A759FE7B4}" type="slidenum">
              <a:rPr lang="ko-KR" altLang="en-US" smtClean="0">
                <a:latin typeface="Rix고딕 EB" pitchFamily="18" charset="-127"/>
                <a:ea typeface="Rix고딕 EB" pitchFamily="18" charset="-127"/>
              </a:rPr>
              <a:pPr/>
              <a:t>‹#›</a:t>
            </a:fld>
            <a:endParaRPr lang="ko-KR" altLang="en-US" dirty="0">
              <a:latin typeface="Rix고딕 EB" pitchFamily="18" charset="-127"/>
              <a:ea typeface="Rix고딕 EB" pitchFamily="18" charset="-127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Rix고딕 EB" pitchFamily="18" charset="-127"/>
              <a:ea typeface="Rix고딕 E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9505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Rix고딕 EB" pitchFamily="18" charset="-127"/>
                <a:ea typeface="Rix고딕 EB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Rix고딕 EB" pitchFamily="18" charset="-127"/>
                <a:ea typeface="Rix고딕 EB" pitchFamily="18" charset="-127"/>
              </a:defRPr>
            </a:lvl1pPr>
          </a:lstStyle>
          <a:p>
            <a:fld id="{BC005E11-9FC4-4559-BF01-B81AA1525F34}" type="datetimeFigureOut">
              <a:rPr lang="ko-KR" altLang="en-US" smtClean="0"/>
              <a:pPr/>
              <a:t>2017. 7. 14.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Rix고딕 EB" pitchFamily="18" charset="-127"/>
                <a:ea typeface="Rix고딕 EB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Rix고딕 EB" pitchFamily="18" charset="-127"/>
                <a:ea typeface="Rix고딕 EB" pitchFamily="18" charset="-127"/>
              </a:defRPr>
            </a:lvl1pPr>
          </a:lstStyle>
          <a:p>
            <a:fld id="{E298BA0C-7778-40CB-9F43-9459B3FAC40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2788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Rix고딕 EB" pitchFamily="18" charset="-127"/>
        <a:ea typeface="Rix고딕 EB" pitchFamily="18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Rix고딕 EB" pitchFamily="18" charset="-127"/>
        <a:ea typeface="Rix고딕 EB" pitchFamily="18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Rix고딕 EB" pitchFamily="18" charset="-127"/>
        <a:ea typeface="Rix고딕 EB" pitchFamily="18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Rix고딕 EB" pitchFamily="18" charset="-127"/>
        <a:ea typeface="Rix고딕 EB" pitchFamily="18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Rix고딕 EB" pitchFamily="18" charset="-127"/>
        <a:ea typeface="Rix고딕 EB" pitchFamily="18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890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챕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82021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3154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챕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09368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jp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4" Type="http://schemas.openxmlformats.org/officeDocument/2006/relationships/image" Target="../media/image3.jp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theme" Target="../theme/theme3.xml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58" y="6381328"/>
            <a:ext cx="542434" cy="2115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5" r:id="rId2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6349298"/>
            <a:ext cx="735602" cy="36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059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5"/>
          <p:cNvSpPr txBox="1">
            <a:spLocks/>
          </p:cNvSpPr>
          <p:nvPr userDrawn="1"/>
        </p:nvSpPr>
        <p:spPr>
          <a:xfrm>
            <a:off x="6962792" y="6466459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58" y="6381328"/>
            <a:ext cx="542434" cy="211549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>
            <a:off x="332385" y="160950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332385" y="873742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7965446" y="169465"/>
            <a:ext cx="928694" cy="244428"/>
          </a:xfrm>
          <a:prstGeom prst="rect">
            <a:avLst/>
          </a:prstGeom>
          <a:noFill/>
        </p:spPr>
        <p:txBody>
          <a:bodyPr wrap="square" lIns="99569" tIns="49785" rIns="99569" bIns="49785" rtlCol="0">
            <a:spAutoFit/>
          </a:bodyPr>
          <a:lstStyle/>
          <a:p>
            <a:pPr algn="r">
              <a:lnSpc>
                <a:spcPct val="140000"/>
              </a:lnSpc>
            </a:pPr>
            <a:r>
              <a:rPr lang="ko-KR" altLang="en-US" sz="730" b="1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대외비</a:t>
            </a:r>
            <a:endParaRPr lang="en-US" altLang="ko-KR" sz="730" b="1" dirty="0" smtClean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" name="직선 연결선 7"/>
          <p:cNvCxnSpPr/>
          <p:nvPr userDrawn="1"/>
        </p:nvCxnSpPr>
        <p:spPr>
          <a:xfrm>
            <a:off x="332385" y="6329662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5" r:id="rId3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332385" y="160950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332385" y="873742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7965446" y="169465"/>
            <a:ext cx="928694" cy="244428"/>
          </a:xfrm>
          <a:prstGeom prst="rect">
            <a:avLst/>
          </a:prstGeom>
          <a:noFill/>
        </p:spPr>
        <p:txBody>
          <a:bodyPr wrap="square" lIns="99569" tIns="49785" rIns="99569" bIns="49785" rtlCol="0">
            <a:spAutoFit/>
          </a:bodyPr>
          <a:lstStyle/>
          <a:p>
            <a:pPr algn="r">
              <a:lnSpc>
                <a:spcPct val="140000"/>
              </a:lnSpc>
            </a:pPr>
            <a:r>
              <a:rPr lang="ko-KR" altLang="en-US" sz="730" b="1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기밀</a:t>
            </a:r>
            <a:endParaRPr lang="en-US" altLang="ko-KR" sz="730" b="1" dirty="0" smtClean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슬라이드 번호 개체 틀 5"/>
          <p:cNvSpPr txBox="1">
            <a:spLocks/>
          </p:cNvSpPr>
          <p:nvPr userDrawn="1"/>
        </p:nvSpPr>
        <p:spPr>
          <a:xfrm>
            <a:off x="6962792" y="6466459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/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파워포인트 문서 사용 안내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58" y="6381328"/>
            <a:ext cx="542434" cy="2115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hyperlink" Target="mailto:Seunghoon.baek@linecorp.com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376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06357" y="287066"/>
            <a:ext cx="7072362" cy="152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600"/>
              </a:lnSpc>
            </a:pPr>
            <a:r>
              <a:rPr lang="en-US" altLang="ko-KR" sz="4500" b="1" spc="-150" dirty="0" smtClean="0">
                <a:latin typeface="맑은 고딕" pitchFamily="50" charset="-127"/>
                <a:ea typeface="맑은 고딕" pitchFamily="50" charset="-127"/>
              </a:rPr>
              <a:t>Spring Framework</a:t>
            </a:r>
          </a:p>
          <a:p>
            <a:pPr>
              <a:lnSpc>
                <a:spcPts val="5600"/>
              </a:lnSpc>
            </a:pPr>
            <a:r>
              <a:rPr lang="en-US" altLang="ko-KR" sz="4500" b="1" spc="-150" dirty="0" err="1" smtClean="0">
                <a:latin typeface="맑은 고딕" pitchFamily="50" charset="-127"/>
                <a:ea typeface="맑은 고딕" pitchFamily="50" charset="-127"/>
              </a:rPr>
              <a:t>IoC</a:t>
            </a:r>
            <a:r>
              <a:rPr lang="en-US" altLang="ko-KR" sz="4500" b="1" spc="-150" dirty="0" smtClean="0">
                <a:latin typeface="맑은 고딕" pitchFamily="50" charset="-127"/>
                <a:ea typeface="맑은 고딕" pitchFamily="50" charset="-127"/>
              </a:rPr>
              <a:t> | Inversion of Control</a:t>
            </a:r>
            <a:endParaRPr lang="en-US" altLang="ko-KR" sz="4500" b="1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5617" y="2291708"/>
            <a:ext cx="44377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b="1" spc="-20" dirty="0" smtClean="0">
                <a:latin typeface="맑은 고딕" pitchFamily="50" charset="-127"/>
                <a:ea typeface="맑은 고딕" pitchFamily="50" charset="-127"/>
              </a:rPr>
              <a:t>작성자</a:t>
            </a:r>
            <a:r>
              <a:rPr lang="en-US" altLang="ko-KR" sz="1200" b="1" spc="-20" dirty="0" smtClean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sz="1200" b="1" spc="-20" dirty="0" smtClean="0">
                <a:latin typeface="맑은 고딕" pitchFamily="50" charset="-127"/>
                <a:ea typeface="맑은 고딕" pitchFamily="50" charset="-127"/>
              </a:rPr>
              <a:t>백승훈</a:t>
            </a:r>
            <a:r>
              <a:rPr lang="en-US" altLang="ko-KR" sz="1200" b="1" spc="-2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200" b="1" spc="-20" dirty="0" err="1" smtClean="0">
                <a:latin typeface="맑은 고딕" pitchFamily="50" charset="-127"/>
                <a:ea typeface="맑은 고딕" pitchFamily="50" charset="-127"/>
              </a:rPr>
              <a:t>Seunghoon</a:t>
            </a:r>
            <a:r>
              <a:rPr lang="en-US" altLang="ko-KR" sz="1200" b="1" spc="-2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200" b="1" spc="-20" dirty="0" err="1" smtClean="0">
                <a:latin typeface="맑은 고딕" pitchFamily="50" charset="-127"/>
                <a:ea typeface="맑은 고딕" pitchFamily="50" charset="-127"/>
              </a:rPr>
              <a:t>Baek</a:t>
            </a:r>
            <a:r>
              <a:rPr lang="en-US" altLang="ko-KR" sz="1200" b="1" spc="-2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lnSpc>
                <a:spcPct val="200000"/>
              </a:lnSpc>
            </a:pPr>
            <a:r>
              <a:rPr lang="en-US" altLang="en-US" sz="1200" b="1" spc="-20" dirty="0" smtClean="0">
                <a:latin typeface="맑은 고딕" pitchFamily="50" charset="-127"/>
                <a:ea typeface="맑은 고딕" pitchFamily="50" charset="-127"/>
                <a:hlinkClick r:id="rId4"/>
              </a:rPr>
              <a:t>seunghoon.baek@linecorp.com</a:t>
            </a:r>
            <a:r>
              <a:rPr lang="en-US" altLang="en-US" sz="1200" b="1" spc="-2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200" b="1" spc="-2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sz="1200" b="1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34298" y="2214554"/>
            <a:ext cx="3420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/>
          <p:cNvSpPr txBox="1"/>
          <p:nvPr/>
        </p:nvSpPr>
        <p:spPr>
          <a:xfrm>
            <a:off x="248574" y="169524"/>
            <a:ext cx="4223412" cy="358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  <a:t>1.1  </a:t>
            </a:r>
            <a:r>
              <a:rPr lang="ko-KR" altLang="en-US" sz="1600" b="1" spc="-20" dirty="0" smtClean="0">
                <a:latin typeface="맑은 고딕" pitchFamily="50" charset="-127"/>
                <a:ea typeface="맑은 고딕" pitchFamily="50" charset="-127"/>
              </a:rPr>
              <a:t>예제 템플릿</a:t>
            </a:r>
            <a:endParaRPr lang="en-US" altLang="ko-KR" sz="1600" b="1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9"/>
          <p:cNvSpPr txBox="1"/>
          <p:nvPr/>
        </p:nvSpPr>
        <p:spPr>
          <a:xfrm>
            <a:off x="705778" y="1155366"/>
            <a:ext cx="4223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pc="-20" dirty="0" smtClean="0">
                <a:latin typeface="맑은 고딕" pitchFamily="50" charset="-127"/>
                <a:ea typeface="맑은 고딕" pitchFamily="50" charset="-127"/>
              </a:rPr>
              <a:t>내용 제목</a:t>
            </a:r>
            <a:r>
              <a:rPr lang="en-US" altLang="ko-KR" sz="1200" b="1" spc="-2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200" b="1" spc="-20" dirty="0" smtClean="0">
                <a:latin typeface="맑은 고딕" pitchFamily="50" charset="-127"/>
                <a:ea typeface="맑은 고딕" pitchFamily="50" charset="-127"/>
              </a:rPr>
              <a:t>맑은 고딕 </a:t>
            </a:r>
            <a:r>
              <a:rPr lang="en-US" altLang="ko-KR" sz="1200" b="1" spc="-20" dirty="0" smtClean="0">
                <a:latin typeface="맑은 고딕" pitchFamily="50" charset="-127"/>
                <a:ea typeface="맑은 고딕" pitchFamily="50" charset="-127"/>
              </a:rPr>
              <a:t>B, 12pt</a:t>
            </a:r>
          </a:p>
        </p:txBody>
      </p:sp>
      <p:sp>
        <p:nvSpPr>
          <p:cNvPr id="4" name="TextBox 13"/>
          <p:cNvSpPr txBox="1"/>
          <p:nvPr/>
        </p:nvSpPr>
        <p:spPr>
          <a:xfrm>
            <a:off x="705778" y="1492554"/>
            <a:ext cx="52235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000" b="1" spc="-2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b="1" spc="-20" dirty="0" smtClean="0">
                <a:latin typeface="맑은 고딕" pitchFamily="50" charset="-127"/>
                <a:ea typeface="맑은 고딕" pitchFamily="50" charset="-127"/>
              </a:rPr>
              <a:t>소제목</a:t>
            </a:r>
            <a:r>
              <a:rPr lang="en-US" altLang="ko-KR" sz="1000" b="1" spc="-2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spc="-20" dirty="0" smtClean="0">
                <a:latin typeface="맑은 고딕" pitchFamily="50" charset="-127"/>
                <a:ea typeface="맑은 고딕" pitchFamily="50" charset="-127"/>
              </a:rPr>
              <a:t>맑은 고딕 </a:t>
            </a:r>
            <a:r>
              <a:rPr lang="en-US" altLang="ko-KR" sz="1000" b="1" spc="-20" dirty="0" smtClean="0">
                <a:latin typeface="맑은 고딕" pitchFamily="50" charset="-127"/>
                <a:ea typeface="맑은 고딕" pitchFamily="50" charset="-127"/>
              </a:rPr>
              <a:t>B , 10pt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000" spc="-20" dirty="0" smtClean="0">
                <a:latin typeface="맑은 고딕" pitchFamily="50" charset="-127"/>
                <a:ea typeface="맑은 고딕" pitchFamily="50" charset="-127"/>
              </a:rPr>
              <a:t>1) </a:t>
            </a:r>
            <a:r>
              <a:rPr lang="ko-KR" altLang="en-US" sz="1000" spc="-20" dirty="0" smtClean="0">
                <a:latin typeface="맑은 고딕" pitchFamily="50" charset="-127"/>
                <a:ea typeface="맑은 고딕" pitchFamily="50" charset="-127"/>
              </a:rPr>
              <a:t>소제목 이하의 본문내용</a:t>
            </a:r>
            <a:r>
              <a:rPr lang="en-US" altLang="ko-KR" sz="1000" spc="-2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spc="-20" dirty="0" smtClean="0">
                <a:latin typeface="맑은 고딕" pitchFamily="50" charset="-127"/>
                <a:ea typeface="맑은 고딕" pitchFamily="50" charset="-127"/>
              </a:rPr>
              <a:t>맑은 고딕</a:t>
            </a:r>
            <a:r>
              <a:rPr lang="en-US" altLang="ko-KR" sz="1000" spc="-20" dirty="0" smtClean="0">
                <a:latin typeface="맑은 고딕" pitchFamily="50" charset="-127"/>
                <a:ea typeface="맑은 고딕" pitchFamily="50" charset="-127"/>
              </a:rPr>
              <a:t>, 10pt</a:t>
            </a:r>
          </a:p>
          <a:p>
            <a:pPr marL="228600" indent="-228600"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① 상세항목의 내용</a:t>
            </a:r>
            <a:endParaRPr lang="en-US" altLang="ko-KR" sz="1000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0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spc="-2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    - </a:t>
            </a:r>
            <a:r>
              <a:rPr lang="ko-KR" altLang="en-US" sz="1000" spc="-2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상세항목의 내용</a:t>
            </a:r>
            <a:endParaRPr lang="en-US" altLang="ko-KR" sz="1000" spc="-20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14"/>
          <p:cNvSpPr txBox="1"/>
          <p:nvPr/>
        </p:nvSpPr>
        <p:spPr>
          <a:xfrm>
            <a:off x="705778" y="2574602"/>
            <a:ext cx="522354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000" spc="-20" dirty="0" smtClean="0">
                <a:latin typeface="맑은 고딕" pitchFamily="50" charset="-127"/>
                <a:ea typeface="맑은 고딕" pitchFamily="50" charset="-127"/>
              </a:rPr>
              <a:t>본문 내용의 글꼴 크기</a:t>
            </a:r>
            <a:endParaRPr lang="en-US" altLang="ko-KR" sz="1000" spc="-2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 defTabSz="914400" rtl="0" eaLnBrk="1" latinLnBrk="1" hangingPunct="1">
              <a:lnSpc>
                <a:spcPct val="150000"/>
              </a:lnSpc>
            </a:pPr>
            <a:r>
              <a:rPr lang="ko-KR" altLang="en-US" sz="1000" kern="1200" spc="-20" dirty="0" smtClean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화면에서의 가독성을 고려하여 최소 </a:t>
            </a:r>
            <a:r>
              <a:rPr lang="en-US" altLang="ko-KR" sz="1000" kern="1200" spc="-20" dirty="0" smtClean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10pt</a:t>
            </a:r>
            <a:r>
              <a:rPr lang="ko-KR" altLang="en-US" sz="1000" kern="1200" spc="-20" dirty="0" smtClean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로 권장합니다</a:t>
            </a:r>
            <a:r>
              <a:rPr lang="en-US" altLang="ko-KR" sz="1000" kern="1200" spc="-20" dirty="0" smtClean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 defTabSz="914400" rtl="0" eaLnBrk="1" latinLnBrk="1" hangingPunct="1">
              <a:lnSpc>
                <a:spcPct val="150000"/>
              </a:lnSpc>
            </a:pPr>
            <a:r>
              <a:rPr lang="ko-KR" altLang="en-US" sz="1000" kern="1200" spc="-2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다만</a:t>
            </a:r>
            <a:r>
              <a:rPr lang="en-US" altLang="ko-KR" sz="1000" kern="1200" spc="-2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kern="1200" spc="-2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캡션으로 사용하는 경우 등 상황에 따라 </a:t>
            </a:r>
            <a:r>
              <a:rPr lang="en-US" altLang="ko-KR" sz="1000" kern="1200" spc="-2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en-US" altLang="ko-KR" sz="1000" spc="-20" dirty="0" smtClean="0">
                <a:latin typeface="맑은 고딕" pitchFamily="50" charset="-127"/>
                <a:ea typeface="맑은 고딕" pitchFamily="50" charset="-127"/>
              </a:rPr>
              <a:t>pt </a:t>
            </a:r>
            <a:r>
              <a:rPr lang="ko-KR" altLang="en-US" sz="1000" kern="1200" spc="-2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미만으로 사용하실 수 있습니다</a:t>
            </a:r>
            <a:r>
              <a:rPr lang="en-US" altLang="ko-KR" sz="1000" kern="1200" spc="-2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" name="TextBox 15"/>
          <p:cNvSpPr txBox="1"/>
          <p:nvPr/>
        </p:nvSpPr>
        <p:spPr>
          <a:xfrm>
            <a:off x="705778" y="3441382"/>
            <a:ext cx="522354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000" spc="-20" dirty="0" smtClean="0">
                <a:latin typeface="맑은 고딕" pitchFamily="50" charset="-127"/>
                <a:ea typeface="맑은 고딕" pitchFamily="50" charset="-127"/>
              </a:rPr>
              <a:t>본문 내용의 줄간격</a:t>
            </a:r>
            <a:endParaRPr lang="en-US" altLang="ko-KR" sz="1000" spc="-2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 defTabSz="914400" rtl="0" eaLnBrk="1" latinLnBrk="1" hangingPunct="1">
              <a:lnSpc>
                <a:spcPct val="150000"/>
              </a:lnSpc>
            </a:pPr>
            <a:r>
              <a:rPr lang="ko-KR" altLang="en-US" sz="1000" spc="-20" dirty="0" smtClean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기본 줄간격은 </a:t>
            </a:r>
            <a:r>
              <a:rPr lang="en-US" altLang="ko-KR" sz="1000" spc="-20" dirty="0" smtClean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1.5</a:t>
            </a:r>
            <a:r>
              <a:rPr lang="ko-KR" altLang="en-US" sz="1000" spc="-20" dirty="0" smtClean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배입니다</a:t>
            </a:r>
            <a:r>
              <a:rPr lang="en-US" altLang="ko-KR" sz="1000" spc="-20" dirty="0" smtClean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 defTabSz="914400" rtl="0" eaLnBrk="1" latinLnBrk="1" hangingPunct="1">
              <a:lnSpc>
                <a:spcPct val="150000"/>
              </a:lnSpc>
            </a:pPr>
            <a:r>
              <a:rPr lang="ko-KR" altLang="en-US" sz="1000" spc="-20" dirty="0" smtClean="0">
                <a:latin typeface="맑은 고딕" pitchFamily="50" charset="-127"/>
                <a:ea typeface="맑은 고딕" pitchFamily="50" charset="-127"/>
              </a:rPr>
              <a:t>상황에 따라 조절하실 수 있습니다</a:t>
            </a:r>
            <a:r>
              <a:rPr lang="en-US" altLang="ko-KR" sz="1000" spc="-2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" name="TextBox 16"/>
          <p:cNvSpPr txBox="1"/>
          <p:nvPr/>
        </p:nvSpPr>
        <p:spPr>
          <a:xfrm>
            <a:off x="705778" y="4293876"/>
            <a:ext cx="522354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000" spc="-20" dirty="0" smtClean="0">
                <a:latin typeface="맑은 고딕" pitchFamily="50" charset="-127"/>
                <a:ea typeface="맑은 고딕" pitchFamily="50" charset="-127"/>
              </a:rPr>
              <a:t>본문 내용의 글자간격</a:t>
            </a:r>
            <a:endParaRPr lang="en-US" altLang="ko-KR" sz="1000" spc="-2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 defTabSz="914400" rtl="0" eaLnBrk="1" latinLnBrk="1" hangingPunct="1">
              <a:lnSpc>
                <a:spcPct val="150000"/>
              </a:lnSpc>
            </a:pPr>
            <a:r>
              <a:rPr lang="ko-KR" altLang="en-US" sz="1000" spc="-20" dirty="0" smtClean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기본 글자간격은  좁게 </a:t>
            </a:r>
            <a:r>
              <a:rPr lang="en-US" altLang="ko-KR" sz="1000" spc="-20" dirty="0" smtClean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0.2pt </a:t>
            </a:r>
            <a:r>
              <a:rPr lang="ko-KR" altLang="en-US" sz="1000" spc="-20" dirty="0" smtClean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000" spc="-20" dirty="0" smtClean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 defTabSz="914400" rtl="0" eaLnBrk="1" latinLnBrk="1" hangingPunct="1">
              <a:lnSpc>
                <a:spcPct val="150000"/>
              </a:lnSpc>
            </a:pPr>
            <a:r>
              <a:rPr lang="ko-KR" altLang="en-US" sz="1000" spc="-20" dirty="0" smtClean="0">
                <a:latin typeface="맑은 고딕" pitchFamily="50" charset="-127"/>
                <a:ea typeface="맑은 고딕" pitchFamily="50" charset="-127"/>
              </a:rPr>
              <a:t>상황에 따라 조절하실 수 있습니다</a:t>
            </a:r>
            <a:r>
              <a:rPr lang="en-US" altLang="ko-KR" sz="1000" spc="-2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44848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376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236837" y="287066"/>
            <a:ext cx="620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 smtClean="0">
                <a:latin typeface="맑은 고딕" pitchFamily="50" charset="-127"/>
                <a:ea typeface="맑은 고딕" pitchFamily="50" charset="-127"/>
              </a:rPr>
              <a:t>목차</a:t>
            </a:r>
            <a:endParaRPr lang="ko-KR" altLang="en-US" sz="1600" b="1" spc="-15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334298" y="653396"/>
            <a:ext cx="3420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0954" y="1433150"/>
            <a:ext cx="5915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  <a:t>1.</a:t>
            </a:r>
            <a:r>
              <a:rPr lang="ko-KR" altLang="en-US" sz="1600" b="1" spc="-2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  <a:t> Monitoring Tools</a:t>
            </a:r>
          </a:p>
        </p:txBody>
      </p:sp>
      <p:sp>
        <p:nvSpPr>
          <p:cNvPr id="7" name="TextBox 19"/>
          <p:cNvSpPr txBox="1"/>
          <p:nvPr/>
        </p:nvSpPr>
        <p:spPr>
          <a:xfrm>
            <a:off x="240954" y="2111082"/>
            <a:ext cx="27860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  <a:t>2.</a:t>
            </a:r>
            <a:r>
              <a:rPr lang="ko-KR" altLang="en-US" sz="1600" b="1" spc="-2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  <a:t> Utility Commands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376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13036" y="2344094"/>
            <a:ext cx="8003379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US" altLang="ko-KR" sz="4000" b="1" spc="-1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en-US" altLang="ko-KR" sz="4000" b="1" spc="-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4000" b="1" spc="-100" dirty="0" smtClean="0">
                <a:latin typeface="맑은 고딕" pitchFamily="50" charset="-127"/>
                <a:ea typeface="맑은 고딕" pitchFamily="50" charset="-127"/>
              </a:rPr>
              <a:t>Spring Framework?</a:t>
            </a:r>
            <a:endParaRPr lang="en-US" altLang="ko-KR" sz="4000" b="1" spc="-100" dirty="0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28596" y="2214554"/>
            <a:ext cx="828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/>
          <p:cNvSpPr txBox="1"/>
          <p:nvPr/>
        </p:nvSpPr>
        <p:spPr>
          <a:xfrm>
            <a:off x="248574" y="169524"/>
            <a:ext cx="4223412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  <a:t>Spring Framework?</a:t>
            </a:r>
            <a: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600" b="1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9"/>
          <p:cNvSpPr txBox="1"/>
          <p:nvPr/>
        </p:nvSpPr>
        <p:spPr>
          <a:xfrm>
            <a:off x="705778" y="1155366"/>
            <a:ext cx="7610638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latin typeface="맑은 고딕" pitchFamily="50" charset="-127"/>
                <a:ea typeface="맑은 고딕" pitchFamily="50" charset="-127"/>
              </a:rPr>
              <a:t>Spring Framework</a:t>
            </a:r>
            <a:endParaRPr lang="en-US" altLang="ko-KR" sz="1400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9"/>
          <p:cNvSpPr txBox="1"/>
          <p:nvPr/>
        </p:nvSpPr>
        <p:spPr>
          <a:xfrm>
            <a:off x="1184242" y="1645912"/>
            <a:ext cx="7852253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en-US" altLang="ko-KR" sz="1400" spc="-20" dirty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1400" spc="-20" dirty="0">
                <a:latin typeface="맑은 고딕" pitchFamily="50" charset="-127"/>
                <a:ea typeface="맑은 고딕" pitchFamily="50" charset="-127"/>
              </a:rPr>
              <a:t>언어 기반의 </a:t>
            </a:r>
            <a:r>
              <a:rPr lang="en-US" altLang="ko-KR" sz="1400" spc="-20" dirty="0">
                <a:latin typeface="맑은 고딕" pitchFamily="50" charset="-127"/>
                <a:ea typeface="맑은 고딕" pitchFamily="50" charset="-127"/>
              </a:rPr>
              <a:t>Application</a:t>
            </a:r>
            <a:r>
              <a:rPr lang="ko-KR" altLang="en-US" sz="1400" spc="-2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Framework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로써 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Web Application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Server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개발에 주로 사용</a:t>
            </a:r>
            <a:endParaRPr lang="en-US" altLang="ko-KR" sz="1400" spc="-20" dirty="0" smtClean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비즈니스 로직 구현에 좀 더 집중할 수 있도록 개발 인프라를 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Spring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에서 제공함</a:t>
            </a:r>
            <a:endParaRPr lang="en-US" altLang="ko-KR" sz="1400" spc="-2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9"/>
          <p:cNvSpPr txBox="1"/>
          <p:nvPr/>
        </p:nvSpPr>
        <p:spPr>
          <a:xfrm>
            <a:off x="705778" y="2941635"/>
            <a:ext cx="7610638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latin typeface="맑은 고딕" pitchFamily="50" charset="-127"/>
                <a:ea typeface="맑은 고딕" pitchFamily="50" charset="-127"/>
              </a:rPr>
              <a:t>Spring Framework </a:t>
            </a:r>
            <a:r>
              <a:rPr lang="ko-KR" altLang="en-US" sz="1400" b="1" spc="-20" dirty="0" smtClean="0">
                <a:latin typeface="맑은 고딕" pitchFamily="50" charset="-127"/>
                <a:ea typeface="맑은 고딕" pitchFamily="50" charset="-127"/>
              </a:rPr>
              <a:t>핵심 기능</a:t>
            </a:r>
            <a:endParaRPr lang="en-US" altLang="ko-KR" sz="1400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9"/>
          <p:cNvSpPr txBox="1"/>
          <p:nvPr/>
        </p:nvSpPr>
        <p:spPr>
          <a:xfrm>
            <a:off x="1184242" y="3432181"/>
            <a:ext cx="78522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의존 주입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(DI; Dependency Injection)</a:t>
            </a:r>
            <a:r>
              <a:rPr lang="ko-KR" altLang="en-US" sz="1400" spc="-2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과 제어 반전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spc="-20" dirty="0" err="1" smtClean="0">
                <a:latin typeface="맑은 고딕" pitchFamily="50" charset="-127"/>
                <a:ea typeface="맑은 고딕" pitchFamily="50" charset="-127"/>
              </a:rPr>
              <a:t>IoC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; Inversion of Control)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관점지향 프로그래밍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(AOP; Aspect-Oriented Programming)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MVC Web Application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과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 RESTful Web Service F/W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JDBC(DB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연결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), JPA(DB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관련 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API), JMS(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메세지 송수신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 데이터 접근 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F/</a:t>
            </a:r>
            <a:r>
              <a:rPr lang="en-US" altLang="ko-KR" sz="1400" spc="-20" dirty="0">
                <a:latin typeface="맑은 고딕" pitchFamily="50" charset="-127"/>
                <a:ea typeface="맑은 고딕" pitchFamily="50" charset="-127"/>
              </a:rPr>
              <a:t>W</a:t>
            </a:r>
            <a:endParaRPr lang="en-US" altLang="ko-KR" sz="1400" spc="-2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12424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/>
          <p:cNvSpPr txBox="1"/>
          <p:nvPr/>
        </p:nvSpPr>
        <p:spPr>
          <a:xfrm>
            <a:off x="248574" y="169524"/>
            <a:ext cx="4223412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  <a:t>Spring Framework?</a:t>
            </a:r>
            <a: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600" b="1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9"/>
          <p:cNvSpPr txBox="1"/>
          <p:nvPr/>
        </p:nvSpPr>
        <p:spPr>
          <a:xfrm>
            <a:off x="705778" y="1155366"/>
            <a:ext cx="7610638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latin typeface="맑은 고딕" pitchFamily="50" charset="-127"/>
                <a:ea typeface="맑은 고딕" pitchFamily="50" charset="-127"/>
              </a:rPr>
              <a:t>Spring Framework Main Components</a:t>
            </a:r>
            <a:endParaRPr lang="en-US" altLang="ko-KR" sz="1400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74" y="2495790"/>
            <a:ext cx="2533735" cy="18610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텍스트 상자 3"/>
          <p:cNvSpPr txBox="1"/>
          <p:nvPr/>
        </p:nvSpPr>
        <p:spPr>
          <a:xfrm>
            <a:off x="298727" y="4500868"/>
            <a:ext cx="21964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 smtClean="0"/>
              <a:t>▲ Spring Main Components</a:t>
            </a:r>
            <a:endParaRPr kumimoji="1" lang="ko-KR" altLang="en-US" sz="12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8245"/>
              </p:ext>
            </p:extLst>
          </p:nvPr>
        </p:nvGraphicFramePr>
        <p:xfrm>
          <a:off x="2915816" y="1844824"/>
          <a:ext cx="6096000" cy="3226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472784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구분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설명</a:t>
                      </a:r>
                      <a:endParaRPr lang="ko-KR" altLang="en-US" sz="1200" b="1" dirty="0"/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/>
                        <a:t>POJO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/>
                        <a:t>(Plain</a:t>
                      </a:r>
                      <a:r>
                        <a:rPr lang="en-US" altLang="ko-KR" sz="1200" b="0" baseline="0" dirty="0" smtClean="0"/>
                        <a:t>-old Java Object)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Wingdings" charset="2"/>
                        <a:buChar char="§"/>
                      </a:pPr>
                      <a:r>
                        <a:rPr lang="ko-KR" altLang="en-US" sz="1200" dirty="0" smtClean="0"/>
                        <a:t>특정 </a:t>
                      </a:r>
                      <a:r>
                        <a:rPr lang="en-US" altLang="ko-KR" sz="1200" dirty="0" smtClean="0"/>
                        <a:t>API(Servlet,</a:t>
                      </a:r>
                      <a:r>
                        <a:rPr lang="en-US" altLang="ko-KR" sz="1200" baseline="0" dirty="0" smtClean="0"/>
                        <a:t> EJB </a:t>
                      </a:r>
                      <a:r>
                        <a:rPr lang="ko-KR" altLang="en-US" sz="1200" baseline="0" dirty="0" smtClean="0"/>
                        <a:t>등</a:t>
                      </a:r>
                      <a:r>
                        <a:rPr lang="en-US" altLang="ko-KR" sz="1200" baseline="0" dirty="0" smtClean="0"/>
                        <a:t>)</a:t>
                      </a:r>
                      <a:r>
                        <a:rPr lang="ko-KR" altLang="en-US" sz="1200" baseline="0" dirty="0" smtClean="0"/>
                        <a:t>에 구속받지 않고 </a:t>
                      </a:r>
                      <a:r>
                        <a:rPr lang="en-US" altLang="ko-KR" sz="1200" baseline="0" dirty="0" smtClean="0"/>
                        <a:t>Java Object </a:t>
                      </a:r>
                      <a:r>
                        <a:rPr lang="ko-KR" altLang="en-US" sz="1200" baseline="0" dirty="0" smtClean="0"/>
                        <a:t>를 구현할 수 있음</a:t>
                      </a:r>
                      <a:endParaRPr lang="en-US" altLang="ko-KR" sz="1200" baseline="0" dirty="0" smtClean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Wingdings" charset="2"/>
                        <a:buChar char="§"/>
                      </a:pPr>
                      <a:r>
                        <a:rPr lang="ko-KR" altLang="en-US" sz="1200" baseline="0" dirty="0" smtClean="0"/>
                        <a:t>이식성과 테스트 효율이 높아지는 장점</a:t>
                      </a:r>
                      <a:endParaRPr lang="en-US" altLang="ko-KR" sz="1200" baseline="0" dirty="0" smtClean="0"/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/>
                        <a:t>AOP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Wingdings" charset="2"/>
                        <a:buChar char="§"/>
                      </a:pPr>
                      <a:r>
                        <a:rPr lang="ko-KR" altLang="en-US" sz="1200" dirty="0" smtClean="0"/>
                        <a:t>트랜젝션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 로깅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 예외 등의 로직을 공통으로 처리할 수 있게 함</a:t>
                      </a:r>
                      <a:endParaRPr lang="en-US" altLang="ko-KR" sz="1200" dirty="0" smtClean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Wingdings" charset="2"/>
                        <a:buChar char="§"/>
                      </a:pPr>
                      <a:r>
                        <a:rPr lang="ko-KR" altLang="en-US" sz="1200" dirty="0" smtClean="0"/>
                        <a:t>비즈니스 로직과 공통 로직을 분리할 수 있는 장점 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/>
                        <a:t>PSA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/>
                        <a:t>(Portable Service</a:t>
                      </a:r>
                      <a:r>
                        <a:rPr lang="en-US" altLang="ko-KR" sz="1200" b="0" baseline="0" dirty="0" smtClean="0"/>
                        <a:t> Abstraction)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Wingdings" charset="2"/>
                        <a:buChar char="§"/>
                      </a:pPr>
                      <a:r>
                        <a:rPr lang="en-US" altLang="ko-KR" sz="1200" dirty="0" smtClean="0"/>
                        <a:t>Spring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외 모듈을 사용함에 있어 별도의 추상화 레이어를 제공함</a:t>
                      </a:r>
                      <a:endParaRPr lang="en-US" altLang="ko-KR" sz="1200" baseline="0" dirty="0" smtClean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Wingdings" charset="2"/>
                        <a:buChar char="§"/>
                      </a:pPr>
                      <a:r>
                        <a:rPr lang="ko-KR" altLang="en-US" sz="1200" baseline="0" dirty="0" smtClean="0"/>
                        <a:t>실제 구현할 시 모듈의 의존 없이 프로그램에 집중 할 수 있는 장점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38471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376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13036" y="2344094"/>
            <a:ext cx="8003379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US" altLang="ko-KR" sz="4000" b="1" spc="-1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en-US" altLang="ko-KR" sz="4000" b="1" spc="-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4000" b="1" spc="-100" dirty="0" err="1" smtClean="0">
                <a:latin typeface="맑은 고딕" pitchFamily="50" charset="-127"/>
                <a:ea typeface="맑은 고딕" pitchFamily="50" charset="-127"/>
              </a:rPr>
              <a:t>IoC</a:t>
            </a:r>
            <a:r>
              <a:rPr lang="en-US" altLang="ko-KR" sz="4000" b="1" spc="-100" dirty="0" smtClean="0">
                <a:latin typeface="맑은 고딕" pitchFamily="50" charset="-127"/>
                <a:ea typeface="맑은 고딕" pitchFamily="50" charset="-127"/>
              </a:rPr>
              <a:t> Container</a:t>
            </a:r>
            <a:endParaRPr lang="en-US" altLang="ko-KR" sz="4000" b="1" spc="-100" dirty="0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28596" y="2214554"/>
            <a:ext cx="828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9484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/>
          <p:cNvSpPr txBox="1"/>
          <p:nvPr/>
        </p:nvSpPr>
        <p:spPr>
          <a:xfrm>
            <a:off x="248574" y="169524"/>
            <a:ext cx="4223412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en-US" altLang="ko-KR" sz="1600" b="1" spc="-20" dirty="0" err="1" smtClean="0">
                <a:latin typeface="맑은 고딕" pitchFamily="50" charset="-127"/>
                <a:ea typeface="맑은 고딕" pitchFamily="50" charset="-127"/>
              </a:rPr>
              <a:t>IoC</a:t>
            </a:r>
            <a: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  <a:t> Container</a:t>
            </a:r>
            <a: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600" b="1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9"/>
          <p:cNvSpPr txBox="1"/>
          <p:nvPr/>
        </p:nvSpPr>
        <p:spPr>
          <a:xfrm>
            <a:off x="705778" y="1155366"/>
            <a:ext cx="7610638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20" dirty="0" err="1" smtClean="0">
                <a:latin typeface="맑은 고딕" pitchFamily="50" charset="-127"/>
                <a:ea typeface="맑은 고딕" pitchFamily="50" charset="-127"/>
              </a:rPr>
              <a:t>IoC</a:t>
            </a:r>
            <a:r>
              <a:rPr lang="en-US" altLang="ko-KR" sz="1400" b="1" spc="-20" dirty="0" smtClean="0">
                <a:latin typeface="맑은 고딕" pitchFamily="50" charset="-127"/>
                <a:ea typeface="맑은 고딕" pitchFamily="50" charset="-127"/>
              </a:rPr>
              <a:t> Container</a:t>
            </a:r>
            <a:endParaRPr lang="en-US" altLang="ko-KR" sz="1400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9"/>
          <p:cNvSpPr txBox="1"/>
          <p:nvPr/>
        </p:nvSpPr>
        <p:spPr>
          <a:xfrm>
            <a:off x="1184242" y="1645912"/>
            <a:ext cx="785225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객체의 </a:t>
            </a:r>
            <a:r>
              <a:rPr lang="ko-KR" altLang="en-US" sz="1400" b="1" spc="-20" dirty="0" smtClean="0">
                <a:latin typeface="맑은 고딕" pitchFamily="50" charset="-127"/>
                <a:ea typeface="맑은 고딕" pitchFamily="50" charset="-127"/>
              </a:rPr>
              <a:t>생성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과 타 객체에 대한 </a:t>
            </a:r>
            <a:r>
              <a:rPr lang="ko-KR" altLang="en-US" sz="1400" b="1" spc="-20" dirty="0" smtClean="0">
                <a:latin typeface="맑은 고딕" pitchFamily="50" charset="-127"/>
                <a:ea typeface="맑은 고딕" pitchFamily="50" charset="-127"/>
              </a:rPr>
              <a:t>종속성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을 소스코드 내부에서 하드코딩이 아닌</a:t>
            </a:r>
            <a:r>
              <a:rPr lang="en-US" altLang="ko-KR" sz="1400" spc="-2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400" spc="-2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400" b="1" u="sng" spc="-2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소스코드 외부에서 설정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하게 함</a:t>
            </a:r>
            <a:endParaRPr lang="en-US" altLang="ko-KR" sz="1400" spc="-20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프로그램의 유연성과 확장성 확대를 향상시키는 효과 </a:t>
            </a:r>
            <a:endParaRPr lang="en-US" altLang="ko-KR" sz="1400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251004"/>
              </p:ext>
            </p:extLst>
          </p:nvPr>
        </p:nvGraphicFramePr>
        <p:xfrm>
          <a:off x="1196190" y="2824402"/>
          <a:ext cx="7480266" cy="27129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830"/>
                <a:gridCol w="580143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구분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설명</a:t>
                      </a:r>
                      <a:endParaRPr lang="ko-KR" altLang="en-US" sz="1200" b="1" dirty="0"/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err="1" smtClean="0"/>
                        <a:t>IoC</a:t>
                      </a:r>
                      <a:endParaRPr lang="en-US" altLang="ko-KR" sz="1200" b="0" baseline="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baseline="0" dirty="0" smtClean="0"/>
                        <a:t>(Inversion of Control)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Wingdings" charset="2"/>
                        <a:buChar char="§"/>
                      </a:pPr>
                      <a:r>
                        <a:rPr lang="ko-KR" altLang="en-US" sz="1200" baseline="0" dirty="0" smtClean="0"/>
                        <a:t>기존 자바 개발 시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 객체를 생성하고 서로간의 의존 관계를 연결하는 주도권은 어플리케이션에 있었음</a:t>
                      </a:r>
                      <a:endParaRPr lang="en-US" altLang="ko-KR" sz="1200" baseline="0" dirty="0" smtClean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Wingdings" charset="2"/>
                        <a:buChar char="§"/>
                      </a:pPr>
                      <a:r>
                        <a:rPr lang="ko-KR" altLang="en-US" sz="1200" baseline="0" dirty="0" smtClean="0"/>
                        <a:t>객체의 생명주기를 </a:t>
                      </a:r>
                      <a:r>
                        <a:rPr lang="en-US" altLang="ko-KR" sz="1200" baseline="0" dirty="0" smtClean="0"/>
                        <a:t>Container </a:t>
                      </a:r>
                      <a:r>
                        <a:rPr lang="ko-KR" altLang="en-US" sz="1200" baseline="0" dirty="0" smtClean="0"/>
                        <a:t>들이 담당함으로써 객체에 대한 제어권이 바뀌었다는 의미로 </a:t>
                      </a:r>
                      <a:r>
                        <a:rPr lang="en-US" altLang="ko-KR" sz="1200" baseline="0" dirty="0" err="1" smtClean="0"/>
                        <a:t>IoC</a:t>
                      </a:r>
                      <a:r>
                        <a:rPr lang="ko-KR" altLang="en-US" sz="1200" baseline="0" dirty="0" smtClean="0"/>
                        <a:t> 라고 지칭</a:t>
                      </a:r>
                      <a:endParaRPr lang="en-US" altLang="ko-KR" sz="1200" baseline="0" dirty="0" smtClean="0"/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/>
                        <a:t>DI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/>
                        <a:t>(Dependency</a:t>
                      </a:r>
                      <a:r>
                        <a:rPr lang="en-US" altLang="ko-KR" sz="1200" b="0" baseline="0" dirty="0" smtClean="0"/>
                        <a:t> Injection)</a:t>
                      </a:r>
                      <a:endParaRPr lang="en-US" altLang="ko-KR" sz="12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Wingdings" charset="2"/>
                        <a:buChar char="§"/>
                      </a:pPr>
                      <a:r>
                        <a:rPr lang="ko-KR" altLang="en-US" sz="1200" dirty="0" smtClean="0"/>
                        <a:t>각 클래스의 사이의 의존 관계를 빈</a:t>
                      </a:r>
                      <a:r>
                        <a:rPr lang="en-US" altLang="ko-KR" sz="1200" dirty="0" smtClean="0"/>
                        <a:t>(Bean)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설정을 통해 컨테이너가 자동으로 연결해 주는 것</a:t>
                      </a:r>
                      <a:endParaRPr lang="en-US" altLang="ko-KR" sz="1200" baseline="0" dirty="0" smtClean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Wingdings" charset="2"/>
                        <a:buChar char="§"/>
                      </a:pPr>
                      <a:r>
                        <a:rPr lang="ko-KR" altLang="en-US" sz="1200" dirty="0" smtClean="0"/>
                        <a:t>의존관계를 자동으로 연결해주기에 개발자들이 컨테이너 </a:t>
                      </a:r>
                      <a:r>
                        <a:rPr lang="en-US" altLang="ko-KR" sz="1200" dirty="0" smtClean="0"/>
                        <a:t>API</a:t>
                      </a:r>
                      <a:r>
                        <a:rPr lang="ko-KR" altLang="en-US" sz="1200" dirty="0" smtClean="0"/>
                        <a:t>에 종속되지 않아도 되는 장점이 생김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=</a:t>
                      </a:r>
                      <a:r>
                        <a:rPr lang="ko-KR" altLang="en-US" sz="1200" dirty="0" smtClean="0"/>
                        <a:t> 설정만 해주면 의존 관계가 형성됨 </a:t>
                      </a:r>
                      <a:r>
                        <a:rPr lang="en-US" altLang="ko-KR" sz="1200" dirty="0" smtClean="0"/>
                        <a:t>)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텍스트 상자 9"/>
          <p:cNvSpPr txBox="1"/>
          <p:nvPr/>
        </p:nvSpPr>
        <p:spPr>
          <a:xfrm>
            <a:off x="1262062" y="5653974"/>
            <a:ext cx="2291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 smtClean="0"/>
              <a:t>▲ </a:t>
            </a:r>
            <a:r>
              <a:rPr kumimoji="1" lang="en-US" altLang="ko-KR" sz="1200" dirty="0" err="1" smtClean="0"/>
              <a:t>IoC</a:t>
            </a:r>
            <a:r>
              <a:rPr kumimoji="1" lang="en-US" altLang="ko-KR" sz="1200" dirty="0" smtClean="0"/>
              <a:t> Container </a:t>
            </a:r>
            <a:r>
              <a:rPr kumimoji="1" lang="ko-KR" altLang="en-US" sz="1200" dirty="0" smtClean="0"/>
              <a:t>의 주요 개념</a:t>
            </a:r>
            <a:endParaRPr kumimoji="1"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843884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/>
          <p:cNvSpPr txBox="1"/>
          <p:nvPr/>
        </p:nvSpPr>
        <p:spPr>
          <a:xfrm>
            <a:off x="248574" y="169524"/>
            <a:ext cx="4223412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en-US" altLang="ko-KR" sz="1600" b="1" spc="-20" dirty="0" err="1" smtClean="0">
                <a:latin typeface="맑은 고딕" pitchFamily="50" charset="-127"/>
                <a:ea typeface="맑은 고딕" pitchFamily="50" charset="-127"/>
              </a:rPr>
              <a:t>IoC</a:t>
            </a:r>
            <a: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  <a:t> Container</a:t>
            </a:r>
            <a: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600" b="1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9"/>
          <p:cNvSpPr txBox="1"/>
          <p:nvPr/>
        </p:nvSpPr>
        <p:spPr>
          <a:xfrm>
            <a:off x="705778" y="1155366"/>
            <a:ext cx="7610638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latin typeface="맑은 고딕" pitchFamily="50" charset="-127"/>
                <a:ea typeface="맑은 고딕" pitchFamily="50" charset="-127"/>
              </a:rPr>
              <a:t>DI </a:t>
            </a:r>
            <a:r>
              <a:rPr lang="ko-KR" altLang="en-US" sz="1400" b="1" spc="-20" dirty="0" smtClean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400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9"/>
          <p:cNvSpPr txBox="1"/>
          <p:nvPr/>
        </p:nvSpPr>
        <p:spPr>
          <a:xfrm>
            <a:off x="1184242" y="1645912"/>
            <a:ext cx="7852253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예제</a:t>
            </a:r>
            <a:endParaRPr lang="en-US" altLang="ko-KR" sz="1400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65202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376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4770" y="2181216"/>
            <a:ext cx="5214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/>
            <a:r>
              <a:rPr lang="en-US" altLang="ko-KR" sz="5400" b="1" dirty="0" smtClean="0">
                <a:latin typeface="Rubrik Medium" pitchFamily="50" charset="0"/>
                <a:ea typeface="맑은 고딕" pitchFamily="50" charset="-127"/>
              </a:rPr>
              <a:t>Thank you.</a:t>
            </a:r>
            <a:endParaRPr lang="ko-KR" altLang="en-US" sz="5400" b="1" dirty="0">
              <a:latin typeface="Rubrik Medium" pitchFamily="50" charset="0"/>
              <a:ea typeface="맑은 고딕" pitchFamily="50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표지">
  <a:themeElements>
    <a:clrScheme name="NHN">
      <a:dk1>
        <a:sysClr val="windowText" lastClr="000000"/>
      </a:dk1>
      <a:lt1>
        <a:sysClr val="window" lastClr="FFFFFF"/>
      </a:lt1>
      <a:dk2>
        <a:srgbClr val="FF7C19"/>
      </a:dk2>
      <a:lt2>
        <a:srgbClr val="71C31F"/>
      </a:lt2>
      <a:accent1>
        <a:srgbClr val="5DC1E3"/>
      </a:accent1>
      <a:accent2>
        <a:srgbClr val="61BDA1"/>
      </a:accent2>
      <a:accent3>
        <a:srgbClr val="4F79A1"/>
      </a:accent3>
      <a:accent4>
        <a:srgbClr val="758559"/>
      </a:accent4>
      <a:accent5>
        <a:srgbClr val="857155"/>
      </a:accent5>
      <a:accent6>
        <a:srgbClr val="88565B"/>
      </a:accent6>
      <a:hlink>
        <a:srgbClr val="4B5661"/>
      </a:hlink>
      <a:folHlink>
        <a:srgbClr val="523F4B"/>
      </a:folHlink>
    </a:clrScheme>
    <a:fontScheme name="맑은고딕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그린 컬러 표지">
  <a:themeElements>
    <a:clrScheme name="NHN">
      <a:dk1>
        <a:sysClr val="windowText" lastClr="000000"/>
      </a:dk1>
      <a:lt1>
        <a:sysClr val="window" lastClr="FFFFFF"/>
      </a:lt1>
      <a:dk2>
        <a:srgbClr val="FF7C19"/>
      </a:dk2>
      <a:lt2>
        <a:srgbClr val="71C31F"/>
      </a:lt2>
      <a:accent1>
        <a:srgbClr val="5DC1E3"/>
      </a:accent1>
      <a:accent2>
        <a:srgbClr val="61BDA1"/>
      </a:accent2>
      <a:accent3>
        <a:srgbClr val="4F79A1"/>
      </a:accent3>
      <a:accent4>
        <a:srgbClr val="758559"/>
      </a:accent4>
      <a:accent5>
        <a:srgbClr val="857155"/>
      </a:accent5>
      <a:accent6>
        <a:srgbClr val="88565B"/>
      </a:accent6>
      <a:hlink>
        <a:srgbClr val="4B5661"/>
      </a:hlink>
      <a:folHlink>
        <a:srgbClr val="523F4B"/>
      </a:folHlink>
    </a:clrScheme>
    <a:fontScheme name="맑은고딕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대외비">
  <a:themeElements>
    <a:clrScheme name="NHN">
      <a:dk1>
        <a:sysClr val="windowText" lastClr="000000"/>
      </a:dk1>
      <a:lt1>
        <a:sysClr val="window" lastClr="FFFFFF"/>
      </a:lt1>
      <a:dk2>
        <a:srgbClr val="FF7C19"/>
      </a:dk2>
      <a:lt2>
        <a:srgbClr val="71C31F"/>
      </a:lt2>
      <a:accent1>
        <a:srgbClr val="5DC1E3"/>
      </a:accent1>
      <a:accent2>
        <a:srgbClr val="61BDA1"/>
      </a:accent2>
      <a:accent3>
        <a:srgbClr val="4F79A1"/>
      </a:accent3>
      <a:accent4>
        <a:srgbClr val="758559"/>
      </a:accent4>
      <a:accent5>
        <a:srgbClr val="857155"/>
      </a:accent5>
      <a:accent6>
        <a:srgbClr val="88565B"/>
      </a:accent6>
      <a:hlink>
        <a:srgbClr val="4B5661"/>
      </a:hlink>
      <a:folHlink>
        <a:srgbClr val="523F4B"/>
      </a:folHlink>
    </a:clrScheme>
    <a:fontScheme name="맑은고딕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기밀">
  <a:themeElements>
    <a:clrScheme name="NHN">
      <a:dk1>
        <a:sysClr val="windowText" lastClr="000000"/>
      </a:dk1>
      <a:lt1>
        <a:sysClr val="window" lastClr="FFFFFF"/>
      </a:lt1>
      <a:dk2>
        <a:srgbClr val="FF7C19"/>
      </a:dk2>
      <a:lt2>
        <a:srgbClr val="71C31F"/>
      </a:lt2>
      <a:accent1>
        <a:srgbClr val="5DC1E3"/>
      </a:accent1>
      <a:accent2>
        <a:srgbClr val="61BDA1"/>
      </a:accent2>
      <a:accent3>
        <a:srgbClr val="4F79A1"/>
      </a:accent3>
      <a:accent4>
        <a:srgbClr val="758559"/>
      </a:accent4>
      <a:accent5>
        <a:srgbClr val="857155"/>
      </a:accent5>
      <a:accent6>
        <a:srgbClr val="88565B"/>
      </a:accent6>
      <a:hlink>
        <a:srgbClr val="4B5661"/>
      </a:hlink>
      <a:folHlink>
        <a:srgbClr val="523F4B"/>
      </a:folHlink>
    </a:clrScheme>
    <a:fontScheme name="맑은고딕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9521</TotalTime>
  <Words>412</Words>
  <Application>Microsoft Macintosh PowerPoint</Application>
  <PresentationFormat>화면 슬라이드 쇼(4:3)</PresentationFormat>
  <Paragraphs>70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10</vt:i4>
      </vt:variant>
    </vt:vector>
  </HeadingPairs>
  <TitlesOfParts>
    <vt:vector size="20" baseType="lpstr">
      <vt:lpstr>나눔고딕</vt:lpstr>
      <vt:lpstr>맑은 고딕</vt:lpstr>
      <vt:lpstr>Rix고딕 EB</vt:lpstr>
      <vt:lpstr>Rubrik Medium</vt:lpstr>
      <vt:lpstr>Wingdings</vt:lpstr>
      <vt:lpstr>Arial</vt:lpstr>
      <vt:lpstr>표지</vt:lpstr>
      <vt:lpstr>그린 컬러 표지</vt:lpstr>
      <vt:lpstr>대외비</vt:lpstr>
      <vt:lpstr>기밀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Stevia design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NHN</dc:creator>
  <cp:lastModifiedBy>Microsoft Office 사용자</cp:lastModifiedBy>
  <cp:revision>1304</cp:revision>
  <cp:lastPrinted>2017-07-13T10:37:51Z</cp:lastPrinted>
  <dcterms:created xsi:type="dcterms:W3CDTF">2007-04-27T09:07:31Z</dcterms:created>
  <dcterms:modified xsi:type="dcterms:W3CDTF">2017-07-14T10:23:33Z</dcterms:modified>
</cp:coreProperties>
</file>