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24"/>
  </p:notesMasterIdLst>
  <p:sldIdLst>
    <p:sldId id="256" r:id="rId2"/>
    <p:sldId id="257" r:id="rId3"/>
    <p:sldId id="281" r:id="rId4"/>
    <p:sldId id="264" r:id="rId5"/>
    <p:sldId id="282" r:id="rId6"/>
    <p:sldId id="283" r:id="rId7"/>
    <p:sldId id="285" r:id="rId8"/>
    <p:sldId id="288" r:id="rId9"/>
    <p:sldId id="292" r:id="rId10"/>
    <p:sldId id="295" r:id="rId11"/>
    <p:sldId id="277" r:id="rId12"/>
    <p:sldId id="290" r:id="rId13"/>
    <p:sldId id="296" r:id="rId14"/>
    <p:sldId id="301" r:id="rId15"/>
    <p:sldId id="299" r:id="rId16"/>
    <p:sldId id="259" r:id="rId17"/>
    <p:sldId id="278" r:id="rId18"/>
    <p:sldId id="302" r:id="rId19"/>
    <p:sldId id="303" r:id="rId20"/>
    <p:sldId id="304" r:id="rId21"/>
    <p:sldId id="265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E08E"/>
    <a:srgbClr val="44D484"/>
    <a:srgbClr val="BE4449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5B331-AFAD-6450-B3E0-5576240BD3FE}" v="73" dt="2024-03-04T17:28:19.371"/>
    <p1510:client id="{044D8053-8D33-3A2D-31D5-1E45CA870A30}" v="62" dt="2024-03-04T02:34:45.752"/>
    <p1510:client id="{0DBE98BF-B442-FD88-C7E8-F9F70092257B}" v="407" dt="2024-03-04T02:25:26.718"/>
    <p1510:client id="{14364317-8213-89FD-1AC3-23658D0E7391}" v="198" dt="2024-03-04T06:50:35.510"/>
    <p1510:client id="{1A0EE898-10FC-00F2-95C1-C26318F57ED5}" v="32" dt="2024-03-04T02:20:17.025"/>
    <p1510:client id="{26D0E17C-EC53-F542-2EC1-1DF1D6CD49BF}" v="49" dt="2024-03-04T15:58:51.581"/>
    <p1510:client id="{460D73C4-8079-1AA3-A0EE-474AC4ACC98B}" v="1626" dt="2024-03-04T06:20:36.799"/>
    <p1510:client id="{49E3E0F7-D795-37F5-9C15-D1573782DEB8}" v="5" dt="2024-03-04T02:26:24.118"/>
    <p1510:client id="{4A6F6C5F-8ED9-C358-E3CD-B7F7C73F96FE}" v="82" dt="2024-03-04T17:15:00.252"/>
    <p1510:client id="{51EF60C4-E15A-890A-33FE-9E772E1398C6}" v="201" dt="2024-03-04T03:09:22.794"/>
    <p1510:client id="{5C8CC060-9D66-095C-2EC6-B17EC4F4061C}" v="2836" dt="2024-03-04T05:33:46.712"/>
    <p1510:client id="{60C2D970-038C-1931-503B-B77E4BE19065}" v="168" dt="2024-03-04T14:25:15.419"/>
    <p1510:client id="{640ED005-7EEB-28D1-AF6C-C5DAE1942809}" v="1" dt="2024-03-04T02:17:29.720"/>
    <p1510:client id="{6E8C946F-AE66-03B6-A40A-74B30A6FC08D}" v="3" dt="2024-03-04T15:59:35.606"/>
    <p1510:client id="{72B8533B-A2F7-A704-8332-941362FFB8F1}" v="18" dt="2024-03-04T18:20:10.453"/>
    <p1510:client id="{73C5EEA9-4B99-A9EE-1415-7285496A8C87}" v="399" dt="2024-03-04T02:16:29.903"/>
    <p1510:client id="{77527666-42E9-F580-E184-3544A8C47459}" v="662" dt="2024-03-04T06:36:45.783"/>
    <p1510:client id="{79150BCD-2DB5-1B67-E152-D1115055F64A}" v="114" dt="2024-03-04T15:09:13.132"/>
    <p1510:client id="{7BBF8EA9-458A-4AD8-A9F9-83564DEF6DF4}" v="335" dt="2024-03-04T15:51:16.153"/>
    <p1510:client id="{7FC47677-BFE6-4D6E-5DC4-E829463402F1}" v="5" dt="2024-03-04T02:52:36.477"/>
    <p1510:client id="{8F357E6C-D157-AF8C-CBA6-518F0297338D}" v="13" dt="2024-03-04T02:28:57.699"/>
    <p1510:client id="{9851A334-4C3E-55C5-74E2-1E2BFAB83C37}" v="235" dt="2024-03-04T02:51:02.212"/>
    <p1510:client id="{E0453A3B-0A0D-4372-491B-730897B91D72}" v="37" dt="2024-03-04T02:55:18.668"/>
    <p1510:client id="{F48186BD-A4FB-3392-8304-C8DFF4CC55DF}" v="65" dt="2024-03-04T14:20:28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1E9EC-8B2E-4881-8200-3BEEE4B46F37}" type="datetimeFigureOut"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2DC4A-4EC3-48BB-A32C-6B0C8F29F6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1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r>
              <a:rPr lang="en-US"/>
              <a:t>Baltasar Dinis | 6.5810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10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Baltasar Dinis | 6.5810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737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Baltasar Dinis | 6.5810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437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Baltasar Dinis | 6.5810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601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r>
              <a:rPr lang="en-US"/>
              <a:t>Baltasar Dinis | 6.5810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1545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Baltasar Dinis | 6.5810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647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Baltasar Dinis | 6.5810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647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Baltasar Dinis | 6.5810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4943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Baltasar Dinis | 6.5810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754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Baltasar Dinis | 6.5810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59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Baltasar Dinis | 6.5810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643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Baltasar Dinis | 6.5810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8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515" y="1247140"/>
            <a:ext cx="9512395" cy="3450844"/>
          </a:xfrm>
        </p:spPr>
        <p:txBody>
          <a:bodyPr>
            <a:normAutofit/>
          </a:bodyPr>
          <a:lstStyle/>
          <a:p>
            <a:r>
              <a:rPr lang="en-US"/>
              <a:t>Last-Level Cache </a:t>
            </a:r>
            <a:br>
              <a:rPr lang="en-US"/>
            </a:br>
            <a:r>
              <a:rPr lang="en-US"/>
              <a:t>Side-Channel Attacks</a:t>
            </a:r>
            <a:br>
              <a:rPr lang="en-US"/>
            </a:br>
            <a:r>
              <a:rPr lang="en-US"/>
              <a:t>are Practical</a:t>
            </a:r>
            <a:endParaRPr lang="en-US" b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238" y="4561066"/>
            <a:ext cx="9512395" cy="1268984"/>
          </a:xfrm>
        </p:spPr>
        <p:txBody>
          <a:bodyPr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Fangfei</a:t>
            </a:r>
            <a:r>
              <a:rPr lang="en-US">
                <a:ea typeface="+mn-lt"/>
                <a:cs typeface="+mn-lt"/>
              </a:rPr>
              <a:t> Liu, Yuval Yarom, Qian Ge, Gernot Heiser, Ruby B. Lee</a:t>
            </a:r>
            <a:br>
              <a:rPr lang="en-US">
                <a:ea typeface="+mn-lt"/>
                <a:cs typeface="+mn-lt"/>
              </a:rPr>
            </a:br>
            <a:r>
              <a:rPr lang="en-US" sz="1800"/>
              <a:t>Appeared in S&amp;P'15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A40A9E1-A2DE-36C5-DC89-15F701593781}"/>
              </a:ext>
            </a:extLst>
          </p:cNvPr>
          <p:cNvSpPr>
            <a:spLocks noGrp="1"/>
          </p:cNvSpPr>
          <p:nvPr/>
        </p:nvSpPr>
        <p:spPr>
          <a:xfrm>
            <a:off x="1633615" y="60357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Presented by Baltasar Dinis and Rem Yang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EE76-91AB-EE8C-BF0D-9605EBAB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 for </a:t>
            </a:r>
            <a:r>
              <a:rPr lang="en-US">
                <a:latin typeface="Aptos Mono"/>
              </a:rPr>
              <a:t>PRIME+PROBE</a:t>
            </a:r>
            <a:endParaRPr lang="en-US" err="1">
              <a:latin typeface="Aptos Mon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786E-623F-96E7-3C68-8B51B8719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28948" y="4795156"/>
            <a:ext cx="5383379" cy="1362419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en-US" sz="7000">
                <a:ea typeface="+mn-lt"/>
                <a:cs typeface="+mn-lt"/>
              </a:rPr>
              <a:t>Attacker needs to know which memory accesses map </a:t>
            </a:r>
            <a:r>
              <a:rPr lang="en-US" sz="7000">
                <a:solidFill>
                  <a:srgbClr val="FFFFFF"/>
                </a:solidFill>
                <a:ea typeface="+mn-lt"/>
                <a:cs typeface="+mn-lt"/>
              </a:rPr>
              <a:t>to the </a:t>
            </a:r>
            <a:r>
              <a:rPr lang="en-US" sz="7000" b="1">
                <a:solidFill>
                  <a:schemeClr val="accent4"/>
                </a:solidFill>
                <a:ea typeface="+mn-lt"/>
                <a:cs typeface="+mn-lt"/>
              </a:rPr>
              <a:t>same cache set (the eviction set)</a:t>
            </a:r>
            <a:endParaRPr lang="en-US" b="1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3448B-0DA7-2022-DE81-61DC077A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10</a:t>
            </a:fld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28F3C7-2202-9EC5-F0CF-D2B4633096F3}"/>
              </a:ext>
            </a:extLst>
          </p:cNvPr>
          <p:cNvSpPr/>
          <p:nvPr/>
        </p:nvSpPr>
        <p:spPr>
          <a:xfrm>
            <a:off x="7946016" y="3338200"/>
            <a:ext cx="2696881" cy="73958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ptos Mono"/>
              </a:rPr>
              <a:t>LLC</a:t>
            </a:r>
          </a:p>
        </p:txBody>
      </p:sp>
      <p:pic>
        <p:nvPicPr>
          <p:cNvPr id="18" name="Content Placeholder 7" descr="Processor with solid fill">
            <a:extLst>
              <a:ext uri="{FF2B5EF4-FFF2-40B4-BE49-F238E27FC236}">
                <a16:creationId xmlns:a16="http://schemas.microsoft.com/office/drawing/2014/main" id="{3D0FC3D0-33B7-7827-1C7A-9BAC6B63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5066" y="4857882"/>
            <a:ext cx="914400" cy="9144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FDD9DF-3BA6-064A-14F2-4161A1512A35}"/>
              </a:ext>
            </a:extLst>
          </p:cNvPr>
          <p:cNvSpPr/>
          <p:nvPr/>
        </p:nvSpPr>
        <p:spPr>
          <a:xfrm>
            <a:off x="8216537" y="4366452"/>
            <a:ext cx="806823" cy="455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ptos Mono"/>
              </a:rPr>
              <a:t>L1</a:t>
            </a:r>
          </a:p>
        </p:txBody>
      </p:sp>
      <p:pic>
        <p:nvPicPr>
          <p:cNvPr id="22" name="Content Placeholder 7" descr="Processor with solid fill">
            <a:extLst>
              <a:ext uri="{FF2B5EF4-FFF2-40B4-BE49-F238E27FC236}">
                <a16:creationId xmlns:a16="http://schemas.microsoft.com/office/drawing/2014/main" id="{1507422A-F55C-23FD-88BD-E9710AA4F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6217" y="4850924"/>
            <a:ext cx="914400" cy="9144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F95A94-E790-5B7E-C8A9-27BD32153BCF}"/>
              </a:ext>
            </a:extLst>
          </p:cNvPr>
          <p:cNvSpPr/>
          <p:nvPr/>
        </p:nvSpPr>
        <p:spPr>
          <a:xfrm>
            <a:off x="9557229" y="4349035"/>
            <a:ext cx="806823" cy="45570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ptos Mono"/>
              </a:rPr>
              <a:t>L1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2E258E-1AB1-79AC-5313-EAC2E04C212C}"/>
              </a:ext>
            </a:extLst>
          </p:cNvPr>
          <p:cNvSpPr/>
          <p:nvPr/>
        </p:nvSpPr>
        <p:spPr>
          <a:xfrm>
            <a:off x="7932953" y="1754436"/>
            <a:ext cx="2689411" cy="134470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Aptos Mono"/>
              </a:rPr>
              <a:t>DRAM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6192E0-9BA9-3E88-6F57-4AF5C61F0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17981"/>
              </p:ext>
            </p:extLst>
          </p:nvPr>
        </p:nvGraphicFramePr>
        <p:xfrm>
          <a:off x="2522506" y="2573338"/>
          <a:ext cx="4615656" cy="194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57">
                  <a:extLst>
                    <a:ext uri="{9D8B030D-6E8A-4147-A177-3AD203B41FA5}">
                      <a16:colId xmlns:a16="http://schemas.microsoft.com/office/drawing/2014/main" val="3469199269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2240926076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3063135691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331320133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412890773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809516262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482679749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3699371892"/>
                    </a:ext>
                  </a:extLst>
                </a:gridCol>
              </a:tblGrid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204639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72256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96545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816538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BD22426D-8107-7B32-DDD3-EB98FA5717EF}"/>
              </a:ext>
            </a:extLst>
          </p:cNvPr>
          <p:cNvSpPr/>
          <p:nvPr/>
        </p:nvSpPr>
        <p:spPr>
          <a:xfrm>
            <a:off x="2243869" y="2572502"/>
            <a:ext cx="168584" cy="194883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44422-A553-DAF6-CC32-DF87A5CA221A}"/>
              </a:ext>
            </a:extLst>
          </p:cNvPr>
          <p:cNvSpPr txBox="1"/>
          <p:nvPr/>
        </p:nvSpPr>
        <p:spPr>
          <a:xfrm>
            <a:off x="1380719" y="3334501"/>
            <a:ext cx="86315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Sets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427256D-DD07-20D0-7D82-8CEBCF5480FB}"/>
              </a:ext>
            </a:extLst>
          </p:cNvPr>
          <p:cNvSpPr/>
          <p:nvPr/>
        </p:nvSpPr>
        <p:spPr>
          <a:xfrm rot="5400000">
            <a:off x="4752399" y="104431"/>
            <a:ext cx="148354" cy="4612459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61A8C-DADB-A036-8F8B-2E3C8773DC53}"/>
              </a:ext>
            </a:extLst>
          </p:cNvPr>
          <p:cNvSpPr txBox="1"/>
          <p:nvPr/>
        </p:nvSpPr>
        <p:spPr>
          <a:xfrm>
            <a:off x="4172472" y="1803757"/>
            <a:ext cx="130821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Ways</a:t>
            </a:r>
          </a:p>
        </p:txBody>
      </p:sp>
    </p:spTree>
    <p:extLst>
      <p:ext uri="{BB962C8B-B14F-4D97-AF65-F5344CB8AC3E}">
        <p14:creationId xmlns:p14="http://schemas.microsoft.com/office/powerpoint/2010/main" val="207848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4B9565-5196-890B-9A0E-0945EAFE4A5C}"/>
              </a:ext>
            </a:extLst>
          </p:cNvPr>
          <p:cNvSpPr/>
          <p:nvPr/>
        </p:nvSpPr>
        <p:spPr>
          <a:xfrm>
            <a:off x="8547462" y="3988525"/>
            <a:ext cx="148045" cy="133241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45A8BF-FC2F-5433-D1DE-BDA52FE09EC8}"/>
              </a:ext>
            </a:extLst>
          </p:cNvPr>
          <p:cNvSpPr/>
          <p:nvPr/>
        </p:nvSpPr>
        <p:spPr>
          <a:xfrm>
            <a:off x="9888582" y="3971107"/>
            <a:ext cx="148045" cy="1354182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48CE7-F779-A71F-7F56-AB8B53B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LLC is sliced, and that's complicated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0F7D-F1B2-4236-69A7-8E0CAF6A4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5500945" cy="3927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Each core is connected to a </a:t>
            </a:r>
            <a:r>
              <a:rPr lang="en-US" b="1">
                <a:solidFill>
                  <a:schemeClr val="accent1"/>
                </a:solidFill>
              </a:rPr>
              <a:t>local slice</a:t>
            </a:r>
            <a:r>
              <a:rPr lang="en-US"/>
              <a:t> of the LLC, use a ring bus to handle remote accesses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Slice ID is computed from a </a:t>
            </a:r>
            <a:r>
              <a:rPr lang="en-US" b="1">
                <a:solidFill>
                  <a:schemeClr val="accent4"/>
                </a:solidFill>
              </a:rPr>
              <a:t>hash of the address</a:t>
            </a:r>
          </a:p>
          <a:p>
            <a:r>
              <a:rPr lang="en-US"/>
              <a:t>The </a:t>
            </a:r>
            <a:r>
              <a:rPr lang="en-US" b="1">
                <a:solidFill>
                  <a:schemeClr val="accent1"/>
                </a:solidFill>
              </a:rPr>
              <a:t>access latency varies</a:t>
            </a:r>
            <a:r>
              <a:rPr lang="en-US"/>
              <a:t> with which slice we are targeting </a:t>
            </a:r>
            <a:r>
              <a:rPr lang="en-US" sz="1700">
                <a:ea typeface="+mn-lt"/>
                <a:cs typeface="+mn-lt"/>
              </a:rPr>
              <a:t>→</a:t>
            </a:r>
            <a:r>
              <a:rPr lang="en-US"/>
              <a:t> we need to </a:t>
            </a:r>
            <a:r>
              <a:rPr lang="en-US">
                <a:solidFill>
                  <a:srgbClr val="FFFFFF"/>
                </a:solidFill>
                <a:latin typeface="Aptos Mono"/>
              </a:rPr>
              <a:t>PRIME</a:t>
            </a:r>
            <a:r>
              <a:rPr lang="en-US">
                <a:latin typeface="Aptos Mono"/>
              </a:rPr>
              <a:t>+PROBE</a:t>
            </a:r>
            <a:r>
              <a:rPr lang="en-US"/>
              <a:t> </a:t>
            </a:r>
            <a:r>
              <a:rPr lang="en-US" b="1">
                <a:solidFill>
                  <a:schemeClr val="accent4"/>
                </a:solidFill>
              </a:rPr>
              <a:t>within the same slice</a:t>
            </a:r>
            <a:r>
              <a:rPr lang="en-US"/>
              <a:t> to get consistent time readings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187B-529F-E62B-C2CA-A0F863CA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11</a:t>
            </a:fld>
            <a:endParaRPr lang="en-US"/>
          </a:p>
        </p:txBody>
      </p:sp>
      <p:pic>
        <p:nvPicPr>
          <p:cNvPr id="9" name="Content Placeholder 7" descr="Processor with solid fill">
            <a:extLst>
              <a:ext uri="{FF2B5EF4-FFF2-40B4-BE49-F238E27FC236}">
                <a16:creationId xmlns:a16="http://schemas.microsoft.com/office/drawing/2014/main" id="{6A34C821-CEC1-6408-D7E7-DF7FCCE2E3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5066" y="4857882"/>
            <a:ext cx="914400" cy="914400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073597-C46A-9DB3-47F1-431C9E160DCB}"/>
              </a:ext>
            </a:extLst>
          </p:cNvPr>
          <p:cNvSpPr/>
          <p:nvPr/>
        </p:nvSpPr>
        <p:spPr>
          <a:xfrm>
            <a:off x="8216537" y="4366452"/>
            <a:ext cx="806823" cy="455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ptos Mono"/>
              </a:rPr>
              <a:t>L1</a:t>
            </a:r>
          </a:p>
        </p:txBody>
      </p:sp>
      <p:pic>
        <p:nvPicPr>
          <p:cNvPr id="13" name="Content Placeholder 7" descr="Processor with solid fill">
            <a:extLst>
              <a:ext uri="{FF2B5EF4-FFF2-40B4-BE49-F238E27FC236}">
                <a16:creationId xmlns:a16="http://schemas.microsoft.com/office/drawing/2014/main" id="{D2299C16-D67B-B4DF-1EFB-B1AB9667A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6217" y="4850924"/>
            <a:ext cx="914400" cy="9144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7E8EF1-E623-0292-D5C8-D951FA9664E7}"/>
              </a:ext>
            </a:extLst>
          </p:cNvPr>
          <p:cNvSpPr/>
          <p:nvPr/>
        </p:nvSpPr>
        <p:spPr>
          <a:xfrm>
            <a:off x="9557229" y="4349035"/>
            <a:ext cx="806823" cy="45570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ptos Mono"/>
              </a:rPr>
              <a:t>L1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3DAF9E-AD64-C049-6C40-1D926AD35879}"/>
              </a:ext>
            </a:extLst>
          </p:cNvPr>
          <p:cNvSpPr/>
          <p:nvPr/>
        </p:nvSpPr>
        <p:spPr>
          <a:xfrm>
            <a:off x="7946016" y="3338200"/>
            <a:ext cx="1347053" cy="73958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Aptos Mono"/>
              </a:rPr>
              <a:t>LLC</a:t>
            </a:r>
            <a:r>
              <a:rPr lang="en-US" b="1" baseline="-25000">
                <a:latin typeface="Aptos Mono"/>
              </a:rPr>
              <a:t>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67FC52-4E04-C320-3182-03019B7ECF3B}"/>
              </a:ext>
            </a:extLst>
          </p:cNvPr>
          <p:cNvSpPr/>
          <p:nvPr/>
        </p:nvSpPr>
        <p:spPr>
          <a:xfrm>
            <a:off x="7932953" y="1754436"/>
            <a:ext cx="2689411" cy="134470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Aptos Mono"/>
              </a:rPr>
              <a:t>DRAM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6587490-B222-4DB3-FEB2-C37B39B570B5}"/>
              </a:ext>
            </a:extLst>
          </p:cNvPr>
          <p:cNvSpPr/>
          <p:nvPr/>
        </p:nvSpPr>
        <p:spPr>
          <a:xfrm>
            <a:off x="9291490" y="3338200"/>
            <a:ext cx="1347053" cy="73958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Aptos Mono"/>
              </a:rPr>
              <a:t>LLC</a:t>
            </a:r>
            <a:r>
              <a:rPr lang="en-US" b="1" baseline="-25000">
                <a:latin typeface="Aptos Mono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FC8410-2C18-B4A3-97E6-D59E33A02F8A}"/>
              </a:ext>
            </a:extLst>
          </p:cNvPr>
          <p:cNvCxnSpPr/>
          <p:nvPr/>
        </p:nvCxnSpPr>
        <p:spPr>
          <a:xfrm flipV="1">
            <a:off x="7706269" y="3946343"/>
            <a:ext cx="3169920" cy="4354"/>
          </a:xfrm>
          <a:prstGeom prst="straightConnector1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67738D-C940-04CB-C519-7ABAA19A88AC}"/>
              </a:ext>
            </a:extLst>
          </p:cNvPr>
          <p:cNvCxnSpPr>
            <a:cxnSpLocks/>
          </p:cNvCxnSpPr>
          <p:nvPr/>
        </p:nvCxnSpPr>
        <p:spPr>
          <a:xfrm flipH="1" flipV="1">
            <a:off x="7704545" y="3937079"/>
            <a:ext cx="10227" cy="1395097"/>
          </a:xfrm>
          <a:prstGeom prst="straightConnector1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FF0BF19-054A-93E7-BDC0-689C3BBEF95D}"/>
              </a:ext>
            </a:extLst>
          </p:cNvPr>
          <p:cNvSpPr/>
          <p:nvPr/>
        </p:nvSpPr>
        <p:spPr>
          <a:xfrm>
            <a:off x="7586603" y="4578202"/>
            <a:ext cx="217714" cy="1654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94EC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2E928F-49E2-CFD8-B78D-44AA221261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99528" y="5324158"/>
            <a:ext cx="3169920" cy="4354"/>
          </a:xfrm>
          <a:prstGeom prst="straightConnector1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DF2EC8-BD53-3AF1-35C2-5970CD779B67}"/>
              </a:ext>
            </a:extLst>
          </p:cNvPr>
          <p:cNvCxnSpPr>
            <a:cxnSpLocks/>
          </p:cNvCxnSpPr>
          <p:nvPr/>
        </p:nvCxnSpPr>
        <p:spPr>
          <a:xfrm flipH="1">
            <a:off x="10868841" y="3947565"/>
            <a:ext cx="2835" cy="1382036"/>
          </a:xfrm>
          <a:prstGeom prst="straightConnector1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CA70D85-936F-76BA-D304-ABEE4607EC15}"/>
              </a:ext>
            </a:extLst>
          </p:cNvPr>
          <p:cNvSpPr/>
          <p:nvPr/>
        </p:nvSpPr>
        <p:spPr>
          <a:xfrm rot="10800000">
            <a:off x="10754399" y="4567527"/>
            <a:ext cx="217714" cy="1654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94E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8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FE9E-FAB2-F452-D81E-D84FAD27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9716"/>
            <a:ext cx="9782781" cy="77493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ptos Mono"/>
              </a:rPr>
              <a:t>PRIME+PROBE</a:t>
            </a:r>
            <a:r>
              <a:rPr lang="en-US"/>
              <a:t> on the sliced LLC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894C-CAF1-EB32-420E-7C1909F4F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674" y="3077059"/>
            <a:ext cx="5621964" cy="1685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/>
              <a:t>Attacker needs to know which memory accesses map to the </a:t>
            </a:r>
            <a:r>
              <a:rPr lang="en-US" sz="2800" b="1">
                <a:solidFill>
                  <a:schemeClr val="accent1"/>
                </a:solidFill>
              </a:rPr>
              <a:t>same cache set </a:t>
            </a:r>
            <a:r>
              <a:rPr lang="en-US" sz="2800" b="1"/>
              <a:t>and </a:t>
            </a:r>
            <a:r>
              <a:rPr lang="en-US" sz="2800" b="1">
                <a:solidFill>
                  <a:schemeClr val="accent4"/>
                </a:solidFill>
              </a:rPr>
              <a:t>cache slice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B656F-A77C-96BE-9089-C4E4BD8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4A00CF-B3DD-CCB3-64C1-43A01FF1B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04137"/>
              </p:ext>
            </p:extLst>
          </p:nvPr>
        </p:nvGraphicFramePr>
        <p:xfrm>
          <a:off x="2459975" y="1448987"/>
          <a:ext cx="31993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14">
                  <a:extLst>
                    <a:ext uri="{9D8B030D-6E8A-4147-A177-3AD203B41FA5}">
                      <a16:colId xmlns:a16="http://schemas.microsoft.com/office/drawing/2014/main" val="3469199269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2240926076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3063135691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1331320133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412890773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1809516262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1482679749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3699371892"/>
                    </a:ext>
                  </a:extLst>
                </a:gridCol>
              </a:tblGrid>
              <a:tr h="262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204639"/>
                  </a:ext>
                </a:extLst>
              </a:tr>
              <a:tr h="262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372256"/>
                  </a:ext>
                </a:extLst>
              </a:tr>
              <a:tr h="262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96545"/>
                  </a:ext>
                </a:extLst>
              </a:tr>
              <a:tr h="262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8165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2BA226-6A4B-3B51-2ACA-CFF954FB7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29502"/>
              </p:ext>
            </p:extLst>
          </p:nvPr>
        </p:nvGraphicFramePr>
        <p:xfrm>
          <a:off x="2459974" y="3193399"/>
          <a:ext cx="31993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14">
                  <a:extLst>
                    <a:ext uri="{9D8B030D-6E8A-4147-A177-3AD203B41FA5}">
                      <a16:colId xmlns:a16="http://schemas.microsoft.com/office/drawing/2014/main" val="3469199269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2240926076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3063135691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1331320133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412890773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1809516262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1482679749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3699371892"/>
                    </a:ext>
                  </a:extLst>
                </a:gridCol>
              </a:tblGrid>
              <a:tr h="262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204639"/>
                  </a:ext>
                </a:extLst>
              </a:tr>
              <a:tr h="262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72256"/>
                  </a:ext>
                </a:extLst>
              </a:tr>
              <a:tr h="262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96545"/>
                  </a:ext>
                </a:extLst>
              </a:tr>
              <a:tr h="262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8165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3FABAD-43AA-FD08-CE41-E954108DD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01906"/>
              </p:ext>
            </p:extLst>
          </p:nvPr>
        </p:nvGraphicFramePr>
        <p:xfrm>
          <a:off x="2459974" y="4937813"/>
          <a:ext cx="31993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14">
                  <a:extLst>
                    <a:ext uri="{9D8B030D-6E8A-4147-A177-3AD203B41FA5}">
                      <a16:colId xmlns:a16="http://schemas.microsoft.com/office/drawing/2014/main" val="3469199269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2240926076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3063135691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1331320133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412890773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1809516262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1482679749"/>
                    </a:ext>
                  </a:extLst>
                </a:gridCol>
                <a:gridCol w="399914">
                  <a:extLst>
                    <a:ext uri="{9D8B030D-6E8A-4147-A177-3AD203B41FA5}">
                      <a16:colId xmlns:a16="http://schemas.microsoft.com/office/drawing/2014/main" val="3699371892"/>
                    </a:ext>
                  </a:extLst>
                </a:gridCol>
              </a:tblGrid>
              <a:tr h="262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204639"/>
                  </a:ext>
                </a:extLst>
              </a:tr>
              <a:tr h="262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372256"/>
                  </a:ext>
                </a:extLst>
              </a:tr>
              <a:tr h="262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96545"/>
                  </a:ext>
                </a:extLst>
              </a:tr>
              <a:tr h="262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8165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EC878B-9FD3-651A-F4F9-03B44672BEBC}"/>
              </a:ext>
            </a:extLst>
          </p:cNvPr>
          <p:cNvSpPr txBox="1"/>
          <p:nvPr/>
        </p:nvSpPr>
        <p:spPr>
          <a:xfrm>
            <a:off x="1230023" y="3702663"/>
            <a:ext cx="122840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Slice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D5853-9323-21F3-1D56-7FC1468853D4}"/>
              </a:ext>
            </a:extLst>
          </p:cNvPr>
          <p:cNvSpPr txBox="1"/>
          <p:nvPr/>
        </p:nvSpPr>
        <p:spPr>
          <a:xfrm>
            <a:off x="1230022" y="1996034"/>
            <a:ext cx="122840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Slice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C38627-D27F-6EB4-D434-A4AFA620B1E1}"/>
              </a:ext>
            </a:extLst>
          </p:cNvPr>
          <p:cNvSpPr txBox="1"/>
          <p:nvPr/>
        </p:nvSpPr>
        <p:spPr>
          <a:xfrm>
            <a:off x="1230022" y="5447075"/>
            <a:ext cx="122840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Slice 2</a:t>
            </a:r>
          </a:p>
        </p:txBody>
      </p:sp>
    </p:spTree>
    <p:extLst>
      <p:ext uri="{BB962C8B-B14F-4D97-AF65-F5344CB8AC3E}">
        <p14:creationId xmlns:p14="http://schemas.microsoft.com/office/powerpoint/2010/main" val="370439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02E6-30F6-8138-D3B9-1BDCF1E5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the Eviction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78F6-B743-3A0C-C754-7FBA63F73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640" y="1812074"/>
            <a:ext cx="4643805" cy="4086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Goal: partition </a:t>
            </a:r>
            <a:r>
              <a:rPr lang="en-US" sz="2400" b="1">
                <a:latin typeface="Consolas"/>
                <a:ea typeface="+mn-lt"/>
                <a:cs typeface="+mn-lt"/>
              </a:rPr>
              <a:t>lines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(in the same set) into per-slice eviction sets</a:t>
            </a:r>
          </a:p>
          <a:p>
            <a:r>
              <a:rPr lang="en-US" sz="2400">
                <a:latin typeface="Neue Haas Grotesk Text Pro"/>
                <a:cs typeface="Arial"/>
              </a:rPr>
              <a:t>For illustration, assume LLC has </a:t>
            </a:r>
            <a:r>
              <a:rPr lang="en-US" b="1">
                <a:latin typeface="Neue Haas Grotesk Text Pro"/>
                <a:cs typeface="Arial"/>
              </a:rPr>
              <a:t>2 ways</a:t>
            </a:r>
            <a:r>
              <a:rPr lang="en-US">
                <a:latin typeface="Neue Haas Grotesk Text Pro"/>
                <a:cs typeface="Arial"/>
              </a:rPr>
              <a:t> and </a:t>
            </a:r>
            <a:r>
              <a:rPr lang="en-US" b="1">
                <a:latin typeface="Neue Haas Grotesk Text Pro"/>
                <a:cs typeface="Arial"/>
              </a:rPr>
              <a:t>2 slices</a:t>
            </a:r>
            <a:endParaRPr lang="en-US">
              <a:latin typeface="Neue Haas Grotesk Text Pro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3578F-5AB9-256F-4680-50D34A68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D8F07B-234B-61DB-5245-87D6B769D379}"/>
              </a:ext>
            </a:extLst>
          </p:cNvPr>
          <p:cNvSpPr/>
          <p:nvPr/>
        </p:nvSpPr>
        <p:spPr>
          <a:xfrm>
            <a:off x="6329019" y="2005049"/>
            <a:ext cx="2399863" cy="16378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32E52FF-D509-F373-8254-8C8A93F25F6C}"/>
              </a:ext>
            </a:extLst>
          </p:cNvPr>
          <p:cNvSpPr/>
          <p:nvPr/>
        </p:nvSpPr>
        <p:spPr>
          <a:xfrm>
            <a:off x="6958082" y="2178420"/>
            <a:ext cx="499241" cy="45544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C6EE30C-0D3F-A117-4D74-498BB1F9B20C}"/>
              </a:ext>
            </a:extLst>
          </p:cNvPr>
          <p:cNvSpPr/>
          <p:nvPr/>
        </p:nvSpPr>
        <p:spPr>
          <a:xfrm>
            <a:off x="7528794" y="2159102"/>
            <a:ext cx="499241" cy="45544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406DA0B5-79DC-9C8E-6FAC-BDDC488FFB6D}"/>
              </a:ext>
            </a:extLst>
          </p:cNvPr>
          <p:cNvSpPr/>
          <p:nvPr/>
        </p:nvSpPr>
        <p:spPr>
          <a:xfrm>
            <a:off x="6958732" y="3001130"/>
            <a:ext cx="499241" cy="45544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D53C4E-FBC5-781F-0F3F-C8DE440127DF}"/>
              </a:ext>
            </a:extLst>
          </p:cNvPr>
          <p:cNvSpPr/>
          <p:nvPr/>
        </p:nvSpPr>
        <p:spPr>
          <a:xfrm>
            <a:off x="6381270" y="4156066"/>
            <a:ext cx="2399863" cy="1637862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A5E8"/>
              </a:solidFill>
              <a:highlight>
                <a:srgbClr val="FFFF00"/>
              </a:highligh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02580F-A1A2-966D-C7E7-AE0265C9E13A}"/>
              </a:ext>
            </a:extLst>
          </p:cNvPr>
          <p:cNvSpPr/>
          <p:nvPr/>
        </p:nvSpPr>
        <p:spPr>
          <a:xfrm>
            <a:off x="9425513" y="4187543"/>
            <a:ext cx="2303518" cy="1637862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5419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9E894-EF42-490F-CF5E-CFA79CB54CD0}"/>
              </a:ext>
            </a:extLst>
          </p:cNvPr>
          <p:cNvSpPr txBox="1"/>
          <p:nvPr/>
        </p:nvSpPr>
        <p:spPr>
          <a:xfrm>
            <a:off x="6413148" y="1534561"/>
            <a:ext cx="20932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solas"/>
              </a:rPr>
              <a:t>lines</a:t>
            </a:r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A72DBC38-65E2-4483-20FC-57AFE1C72D48}"/>
              </a:ext>
            </a:extLst>
          </p:cNvPr>
          <p:cNvSpPr/>
          <p:nvPr/>
        </p:nvSpPr>
        <p:spPr>
          <a:xfrm>
            <a:off x="7567982" y="2999479"/>
            <a:ext cx="499241" cy="45544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B0006645-0518-5CBE-19FF-3CCB60CE9B4B}"/>
              </a:ext>
            </a:extLst>
          </p:cNvPr>
          <p:cNvSpPr/>
          <p:nvPr/>
        </p:nvSpPr>
        <p:spPr>
          <a:xfrm>
            <a:off x="8055663" y="2490028"/>
            <a:ext cx="499241" cy="45544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02E18C44-1693-2948-E21F-3A0361C723E6}"/>
              </a:ext>
            </a:extLst>
          </p:cNvPr>
          <p:cNvSpPr/>
          <p:nvPr/>
        </p:nvSpPr>
        <p:spPr>
          <a:xfrm>
            <a:off x="6422505" y="2583369"/>
            <a:ext cx="499241" cy="45544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9FC950-A6E9-FC32-78A6-4BA02B95EA96}"/>
              </a:ext>
            </a:extLst>
          </p:cNvPr>
          <p:cNvSpPr txBox="1"/>
          <p:nvPr/>
        </p:nvSpPr>
        <p:spPr>
          <a:xfrm>
            <a:off x="6259861" y="5922138"/>
            <a:ext cx="261244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BA5E8"/>
                </a:solidFill>
                <a:latin typeface="Consolas"/>
              </a:rPr>
              <a:t>eviction_set_0</a:t>
            </a:r>
            <a:endParaRPr lang="en-US" baseline="-25000">
              <a:solidFill>
                <a:srgbClr val="0BA5E8"/>
              </a:solidFill>
              <a:latin typeface="Consola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58423F-D429-2818-AF9E-AC57E02D55E3}"/>
              </a:ext>
            </a:extLst>
          </p:cNvPr>
          <p:cNvSpPr txBox="1"/>
          <p:nvPr/>
        </p:nvSpPr>
        <p:spPr>
          <a:xfrm>
            <a:off x="9528349" y="5915240"/>
            <a:ext cx="209320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E54196"/>
                </a:solidFill>
                <a:latin typeface="Consolas"/>
              </a:rPr>
              <a:t>eviction_set_1</a:t>
            </a:r>
            <a:endParaRPr lang="en-US" baseline="-25000">
              <a:solidFill>
                <a:srgbClr val="E54196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20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02E6-30F6-8138-D3B9-1BDCF1E5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the Eviction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78F6-B743-3A0C-C754-7FBA63F73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5359" y="1897293"/>
            <a:ext cx="5282650" cy="4208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Neue Haas Grotesk Text Pro"/>
                <a:cs typeface="Arial"/>
              </a:rPr>
              <a:t>Construct the minimal group of lines that span the entire set </a:t>
            </a:r>
            <a:r>
              <a:rPr lang="en-US" sz="2400" b="1">
                <a:solidFill>
                  <a:schemeClr val="accent4"/>
                </a:solidFill>
                <a:latin typeface="Neue Haas Grotesk Text Pro"/>
                <a:cs typeface="Arial"/>
              </a:rPr>
              <a:t>across all slices</a:t>
            </a:r>
          </a:p>
          <a:p>
            <a:r>
              <a:rPr lang="en-US" sz="2400">
                <a:latin typeface="Neue Haas Grotesk Text Pro"/>
                <a:cs typeface="Arial"/>
              </a:rPr>
              <a:t>For each </a:t>
            </a:r>
            <a:r>
              <a:rPr lang="en-US" sz="2400">
                <a:latin typeface="Consolas"/>
                <a:cs typeface="Arial"/>
              </a:rPr>
              <a:t>candidate</a:t>
            </a:r>
            <a:r>
              <a:rPr lang="en-US" sz="2400">
                <a:latin typeface="Neue Haas Grotesk Text Pro"/>
                <a:cs typeface="Arial"/>
              </a:rPr>
              <a:t> in </a:t>
            </a:r>
            <a:r>
              <a:rPr lang="en-US" sz="2400">
                <a:latin typeface="Consolas"/>
                <a:cs typeface="Arial"/>
              </a:rPr>
              <a:t>lines: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latin typeface="Neue Haas Grotesk Text Pro"/>
                <a:cs typeface="Arial"/>
              </a:rPr>
              <a:t>If not conflicts with </a:t>
            </a:r>
            <a:r>
              <a:rPr lang="en-US" sz="2200" err="1">
                <a:latin typeface="Consolas"/>
                <a:cs typeface="Arial"/>
              </a:rPr>
              <a:t>conflict_group</a:t>
            </a:r>
            <a:r>
              <a:rPr lang="en-US" sz="2200">
                <a:latin typeface="Consolas"/>
                <a:cs typeface="Arial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>
                <a:latin typeface="Neue Haas Grotesk Text Pro"/>
                <a:cs typeface="Arial"/>
              </a:rPr>
              <a:t>Move to </a:t>
            </a:r>
            <a:r>
              <a:rPr lang="en-US" sz="2000" err="1">
                <a:latin typeface="Consolas"/>
                <a:cs typeface="Arial"/>
              </a:rPr>
              <a:t>conflict_group</a:t>
            </a:r>
            <a:endParaRPr lang="en-US" sz="2000">
              <a:latin typeface="Consolas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3578F-5AB9-256F-4680-50D34A68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D8F07B-234B-61DB-5245-87D6B769D379}"/>
              </a:ext>
            </a:extLst>
          </p:cNvPr>
          <p:cNvSpPr/>
          <p:nvPr/>
        </p:nvSpPr>
        <p:spPr>
          <a:xfrm>
            <a:off x="6329019" y="2005049"/>
            <a:ext cx="2399863" cy="16378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71A37F-05F0-0E0F-9830-5435DE31DB7E}"/>
              </a:ext>
            </a:extLst>
          </p:cNvPr>
          <p:cNvSpPr/>
          <p:nvPr/>
        </p:nvSpPr>
        <p:spPr>
          <a:xfrm>
            <a:off x="9373262" y="2036526"/>
            <a:ext cx="2303518" cy="16378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32E52FF-D509-F373-8254-8C8A93F25F6C}"/>
              </a:ext>
            </a:extLst>
          </p:cNvPr>
          <p:cNvSpPr/>
          <p:nvPr/>
        </p:nvSpPr>
        <p:spPr>
          <a:xfrm>
            <a:off x="6958082" y="2178420"/>
            <a:ext cx="499241" cy="45544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C6EE30C-0D3F-A117-4D74-498BB1F9B20C}"/>
              </a:ext>
            </a:extLst>
          </p:cNvPr>
          <p:cNvSpPr/>
          <p:nvPr/>
        </p:nvSpPr>
        <p:spPr>
          <a:xfrm>
            <a:off x="7528794" y="2159102"/>
            <a:ext cx="499241" cy="45544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406DA0B5-79DC-9C8E-6FAC-BDDC488FFB6D}"/>
              </a:ext>
            </a:extLst>
          </p:cNvPr>
          <p:cNvSpPr/>
          <p:nvPr/>
        </p:nvSpPr>
        <p:spPr>
          <a:xfrm>
            <a:off x="6958732" y="3001130"/>
            <a:ext cx="499241" cy="45544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9E894-EF42-490F-CF5E-CFA79CB54CD0}"/>
              </a:ext>
            </a:extLst>
          </p:cNvPr>
          <p:cNvSpPr txBox="1"/>
          <p:nvPr/>
        </p:nvSpPr>
        <p:spPr>
          <a:xfrm>
            <a:off x="6413148" y="1534561"/>
            <a:ext cx="20932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solas"/>
              </a:rPr>
              <a:t>lines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AA3CC0-BAC7-D11A-51EF-7204EF9E901D}"/>
              </a:ext>
            </a:extLst>
          </p:cNvPr>
          <p:cNvSpPr txBox="1"/>
          <p:nvPr/>
        </p:nvSpPr>
        <p:spPr>
          <a:xfrm>
            <a:off x="9422153" y="1535253"/>
            <a:ext cx="20932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err="1">
                <a:latin typeface="Consolas"/>
              </a:rPr>
              <a:t>conflict_group</a:t>
            </a:r>
            <a:endParaRPr lang="en-US" err="1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A72DBC38-65E2-4483-20FC-57AFE1C72D48}"/>
              </a:ext>
            </a:extLst>
          </p:cNvPr>
          <p:cNvSpPr/>
          <p:nvPr/>
        </p:nvSpPr>
        <p:spPr>
          <a:xfrm>
            <a:off x="7567982" y="2999479"/>
            <a:ext cx="499241" cy="45544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B0006645-0518-5CBE-19FF-3CCB60CE9B4B}"/>
              </a:ext>
            </a:extLst>
          </p:cNvPr>
          <p:cNvSpPr/>
          <p:nvPr/>
        </p:nvSpPr>
        <p:spPr>
          <a:xfrm>
            <a:off x="8055663" y="2490028"/>
            <a:ext cx="499241" cy="45544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02E18C44-1693-2948-E21F-3A0361C723E6}"/>
              </a:ext>
            </a:extLst>
          </p:cNvPr>
          <p:cNvSpPr/>
          <p:nvPr/>
        </p:nvSpPr>
        <p:spPr>
          <a:xfrm>
            <a:off x="6422505" y="2583369"/>
            <a:ext cx="499241" cy="45544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B8B8B5B5-6BAF-B610-FA01-46D36698BE46}"/>
              </a:ext>
            </a:extLst>
          </p:cNvPr>
          <p:cNvSpPr/>
          <p:nvPr/>
        </p:nvSpPr>
        <p:spPr>
          <a:xfrm>
            <a:off x="9971247" y="2204545"/>
            <a:ext cx="499241" cy="45544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FD16ABF-D42B-44F2-4AC6-20A4218135C3}"/>
              </a:ext>
            </a:extLst>
          </p:cNvPr>
          <p:cNvSpPr/>
          <p:nvPr/>
        </p:nvSpPr>
        <p:spPr>
          <a:xfrm>
            <a:off x="10541959" y="2185227"/>
            <a:ext cx="499241" cy="45544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D2670CEE-3BA8-6A1D-302D-855F15C2309B}"/>
              </a:ext>
            </a:extLst>
          </p:cNvPr>
          <p:cNvSpPr/>
          <p:nvPr/>
        </p:nvSpPr>
        <p:spPr>
          <a:xfrm>
            <a:off x="9971897" y="3027255"/>
            <a:ext cx="499241" cy="45544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80C129F-0BD7-5555-E4D7-0BCF8B891D9D}"/>
              </a:ext>
            </a:extLst>
          </p:cNvPr>
          <p:cNvSpPr/>
          <p:nvPr/>
        </p:nvSpPr>
        <p:spPr>
          <a:xfrm>
            <a:off x="10581147" y="3025604"/>
            <a:ext cx="499241" cy="45544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38852F-E8C3-B603-9BA3-EC97173735D3}"/>
              </a:ext>
            </a:extLst>
          </p:cNvPr>
          <p:cNvSpPr/>
          <p:nvPr/>
        </p:nvSpPr>
        <p:spPr>
          <a:xfrm>
            <a:off x="6381270" y="4156066"/>
            <a:ext cx="2399863" cy="1637862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A5E8"/>
              </a:solidFill>
              <a:highlight>
                <a:srgbClr val="FFFF00"/>
              </a:highligh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8B5455-C413-6943-9B6D-B2702EE492FB}"/>
              </a:ext>
            </a:extLst>
          </p:cNvPr>
          <p:cNvSpPr/>
          <p:nvPr/>
        </p:nvSpPr>
        <p:spPr>
          <a:xfrm>
            <a:off x="9425513" y="4187543"/>
            <a:ext cx="2303518" cy="1637862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5419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F5D0F-1AAA-A262-4C85-DF8F45A44119}"/>
              </a:ext>
            </a:extLst>
          </p:cNvPr>
          <p:cNvSpPr txBox="1"/>
          <p:nvPr/>
        </p:nvSpPr>
        <p:spPr>
          <a:xfrm>
            <a:off x="6259861" y="5922138"/>
            <a:ext cx="261244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BA5E8"/>
                </a:solidFill>
                <a:latin typeface="Consolas"/>
              </a:rPr>
              <a:t>eviction_set_0</a:t>
            </a:r>
            <a:endParaRPr lang="en-US" baseline="-25000">
              <a:solidFill>
                <a:srgbClr val="0BA5E8"/>
              </a:solidFill>
              <a:latin typeface="Consola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376AED-7F55-A23C-E59F-5724FD47C879}"/>
              </a:ext>
            </a:extLst>
          </p:cNvPr>
          <p:cNvSpPr txBox="1"/>
          <p:nvPr/>
        </p:nvSpPr>
        <p:spPr>
          <a:xfrm>
            <a:off x="9528349" y="5915240"/>
            <a:ext cx="209320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E54196"/>
                </a:solidFill>
                <a:latin typeface="Consolas"/>
              </a:rPr>
              <a:t>eviction_set_1</a:t>
            </a:r>
            <a:endParaRPr lang="en-US" baseline="-25000">
              <a:solidFill>
                <a:srgbClr val="E54196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54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8" grpId="0" animBg="1"/>
      <p:bldP spid="29" grpId="0" animBg="1"/>
      <p:bldP spid="33" grpId="0" animBg="1"/>
      <p:bldP spid="36" grpId="0" animBg="1"/>
      <p:bldP spid="10" grpId="0" animBg="1"/>
      <p:bldP spid="11" grpId="0" animBg="1"/>
      <p:bldP spid="14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02E6-30F6-8138-D3B9-1BDCF1E5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the Eviction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3578F-5AB9-256F-4680-50D34A68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3334D5-4915-5867-1DB8-92126BA874FE}"/>
              </a:ext>
            </a:extLst>
          </p:cNvPr>
          <p:cNvSpPr/>
          <p:nvPr/>
        </p:nvSpPr>
        <p:spPr>
          <a:xfrm>
            <a:off x="6329019" y="2005049"/>
            <a:ext cx="2399863" cy="16378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3BE44E-F64B-12CD-95A5-F81365692BC0}"/>
              </a:ext>
            </a:extLst>
          </p:cNvPr>
          <p:cNvSpPr/>
          <p:nvPr/>
        </p:nvSpPr>
        <p:spPr>
          <a:xfrm>
            <a:off x="9373262" y="2036526"/>
            <a:ext cx="2303518" cy="16378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14C9471E-BD65-9AEF-46AD-50D6E49A3AB2}"/>
              </a:ext>
            </a:extLst>
          </p:cNvPr>
          <p:cNvSpPr/>
          <p:nvPr/>
        </p:nvSpPr>
        <p:spPr>
          <a:xfrm>
            <a:off x="6975499" y="2522409"/>
            <a:ext cx="499241" cy="45544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F24BDC5B-EBC9-7160-25F6-ACE379B6B9CD}"/>
              </a:ext>
            </a:extLst>
          </p:cNvPr>
          <p:cNvSpPr/>
          <p:nvPr/>
        </p:nvSpPr>
        <p:spPr>
          <a:xfrm>
            <a:off x="7554920" y="2507445"/>
            <a:ext cx="499241" cy="45544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320D02-8856-B5A3-A806-A27B6DBCF948}"/>
              </a:ext>
            </a:extLst>
          </p:cNvPr>
          <p:cNvSpPr txBox="1"/>
          <p:nvPr/>
        </p:nvSpPr>
        <p:spPr>
          <a:xfrm>
            <a:off x="6413148" y="1534561"/>
            <a:ext cx="20932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solas"/>
              </a:rPr>
              <a:t>lines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1C916-E5CD-5302-9E96-390B0EB53175}"/>
              </a:ext>
            </a:extLst>
          </p:cNvPr>
          <p:cNvSpPr txBox="1"/>
          <p:nvPr/>
        </p:nvSpPr>
        <p:spPr>
          <a:xfrm>
            <a:off x="9422153" y="1535253"/>
            <a:ext cx="20932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err="1">
                <a:latin typeface="Consolas"/>
              </a:rPr>
              <a:t>conflict_group</a:t>
            </a:r>
            <a:endParaRPr lang="en-US" err="1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4491C96-13A2-E38A-82BE-EBDE8B8DC6DE}"/>
              </a:ext>
            </a:extLst>
          </p:cNvPr>
          <p:cNvSpPr>
            <a:spLocks noGrp="1"/>
          </p:cNvSpPr>
          <p:nvPr/>
        </p:nvSpPr>
        <p:spPr>
          <a:xfrm>
            <a:off x="1304488" y="1575041"/>
            <a:ext cx="4890727" cy="4485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chemeClr val="accent1"/>
                </a:solidFill>
              </a:rPr>
              <a:t>Partition </a:t>
            </a:r>
            <a:r>
              <a:rPr lang="en-US" sz="2400"/>
              <a:t>the </a:t>
            </a:r>
            <a:r>
              <a:rPr lang="en-US" sz="2400" err="1">
                <a:latin typeface="Consolas"/>
                <a:ea typeface="+mn-lt"/>
                <a:cs typeface="+mn-lt"/>
              </a:rPr>
              <a:t>conflict_group</a:t>
            </a:r>
            <a:r>
              <a:rPr lang="en-US" sz="2400">
                <a:latin typeface="Consolas"/>
                <a:ea typeface="+mn-lt"/>
                <a:cs typeface="+mn-lt"/>
              </a:rPr>
              <a:t> </a:t>
            </a:r>
            <a:r>
              <a:rPr lang="en-US" sz="2400"/>
              <a:t>by slice</a:t>
            </a:r>
          </a:p>
          <a:p>
            <a:r>
              <a:rPr lang="en-US" sz="2400"/>
              <a:t>For each </a:t>
            </a:r>
            <a:r>
              <a:rPr lang="en-US" sz="2400">
                <a:latin typeface="Consolas"/>
                <a:ea typeface="+mn-lt"/>
                <a:cs typeface="+mn-lt"/>
              </a:rPr>
              <a:t>candidate</a:t>
            </a:r>
            <a:r>
              <a:rPr lang="en-US" sz="2400">
                <a:latin typeface="Neue Haas Grotesk Text Pro"/>
                <a:ea typeface="+mn-lt"/>
                <a:cs typeface="+mn-lt"/>
              </a:rPr>
              <a:t> left </a:t>
            </a:r>
            <a:r>
              <a:rPr lang="en-US" sz="2400">
                <a:latin typeface="Neue Haas Grotesk Text Pro"/>
                <a:cs typeface="Arial"/>
              </a:rPr>
              <a:t>in</a:t>
            </a:r>
            <a:r>
              <a:rPr lang="en-US" sz="2400">
                <a:latin typeface="Arial"/>
                <a:cs typeface="Arial"/>
              </a:rPr>
              <a:t> </a:t>
            </a:r>
            <a:br>
              <a:rPr lang="en-US" sz="2400">
                <a:latin typeface="Arial"/>
                <a:ea typeface="+mn-lt"/>
                <a:cs typeface="Arial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lines:</a:t>
            </a:r>
            <a:endParaRPr lang="en-US" sz="240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100">
                <a:latin typeface="Neue Haas Grotesk Text Pro"/>
                <a:cs typeface="Arial"/>
              </a:rPr>
              <a:t>Use it to distinguish </a:t>
            </a:r>
            <a:r>
              <a:rPr lang="en-US" sz="2100">
                <a:latin typeface="Neue Haas Grotesk Text Pro"/>
                <a:ea typeface="+mn-lt"/>
                <a:cs typeface="Arial"/>
              </a:rPr>
              <a:t>members of the</a:t>
            </a:r>
            <a:r>
              <a:rPr lang="en-US" sz="2100">
                <a:latin typeface="Arial"/>
                <a:ea typeface="+mn-lt"/>
                <a:cs typeface="Arial"/>
              </a:rPr>
              <a:t> </a:t>
            </a:r>
            <a:r>
              <a:rPr lang="en-US" sz="2100" err="1">
                <a:latin typeface="Consolas"/>
                <a:ea typeface="+mn-lt"/>
                <a:cs typeface="+mn-lt"/>
              </a:rPr>
              <a:t>conflict_</a:t>
            </a:r>
            <a:r>
              <a:rPr lang="en-US" sz="2100" err="1">
                <a:latin typeface="Neue Haas Grotesk Text Pro"/>
                <a:ea typeface="+mn-lt"/>
                <a:cs typeface="+mn-lt"/>
              </a:rPr>
              <a:t>group</a:t>
            </a:r>
            <a:r>
              <a:rPr lang="en-US" sz="2100">
                <a:latin typeface="Neue Haas Grotesk Text Pro"/>
                <a:ea typeface="+mn-lt"/>
                <a:cs typeface="+mn-lt"/>
              </a:rPr>
              <a:t>;</a:t>
            </a:r>
            <a:r>
              <a:rPr lang="en-US" sz="2100" b="1">
                <a:latin typeface="Neue Haas Grotesk Text Pro"/>
                <a:ea typeface="+mn-lt"/>
                <a:cs typeface="+mn-lt"/>
              </a:rPr>
              <a:t> </a:t>
            </a:r>
            <a:r>
              <a:rPr lang="en-US" sz="2100" b="1">
                <a:latin typeface="Neue Haas Grotesk Text Pro"/>
                <a:ea typeface="+mn-lt"/>
                <a:cs typeface="Arial"/>
              </a:rPr>
              <a:t>if</a:t>
            </a:r>
            <a:r>
              <a:rPr lang="en-US" sz="2100" b="1">
                <a:latin typeface="Neue Haas Grotesk Text Pro"/>
                <a:cs typeface="Arial"/>
              </a:rPr>
              <a:t> they conflict, they belong to the same slice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26D4AC0E-3706-2F53-EA3A-13863AE5BA2C}"/>
              </a:ext>
            </a:extLst>
          </p:cNvPr>
          <p:cNvSpPr/>
          <p:nvPr/>
        </p:nvSpPr>
        <p:spPr>
          <a:xfrm>
            <a:off x="9971247" y="2204545"/>
            <a:ext cx="499241" cy="45544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8CC0D836-FD47-398E-3D6D-1F67F0F24FD8}"/>
              </a:ext>
            </a:extLst>
          </p:cNvPr>
          <p:cNvSpPr/>
          <p:nvPr/>
        </p:nvSpPr>
        <p:spPr>
          <a:xfrm>
            <a:off x="10541959" y="2185227"/>
            <a:ext cx="499241" cy="45544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FA0D0105-F524-A58C-F15E-562604DE7B94}"/>
              </a:ext>
            </a:extLst>
          </p:cNvPr>
          <p:cNvSpPr/>
          <p:nvPr/>
        </p:nvSpPr>
        <p:spPr>
          <a:xfrm>
            <a:off x="9971897" y="3027255"/>
            <a:ext cx="499241" cy="45544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44F65271-FFA1-4A93-BF56-69EFAAABDC26}"/>
              </a:ext>
            </a:extLst>
          </p:cNvPr>
          <p:cNvSpPr/>
          <p:nvPr/>
        </p:nvSpPr>
        <p:spPr>
          <a:xfrm>
            <a:off x="10581147" y="3025604"/>
            <a:ext cx="499241" cy="45544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D837BE-05CF-44FC-8BB5-CED70BB81E89}"/>
              </a:ext>
            </a:extLst>
          </p:cNvPr>
          <p:cNvSpPr/>
          <p:nvPr/>
        </p:nvSpPr>
        <p:spPr>
          <a:xfrm>
            <a:off x="6381270" y="4156066"/>
            <a:ext cx="2399863" cy="1637862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A5E8"/>
              </a:solidFill>
              <a:highlight>
                <a:srgbClr val="FFFF00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D9CDBF-DBF1-7845-D9DD-7756667DF888}"/>
              </a:ext>
            </a:extLst>
          </p:cNvPr>
          <p:cNvSpPr/>
          <p:nvPr/>
        </p:nvSpPr>
        <p:spPr>
          <a:xfrm>
            <a:off x="9425513" y="4187543"/>
            <a:ext cx="2303518" cy="1637862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5419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BEBC2-46A9-D40B-1250-C61C9122398A}"/>
              </a:ext>
            </a:extLst>
          </p:cNvPr>
          <p:cNvSpPr txBox="1"/>
          <p:nvPr/>
        </p:nvSpPr>
        <p:spPr>
          <a:xfrm>
            <a:off x="6259861" y="5922138"/>
            <a:ext cx="261244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BA5E8"/>
                </a:solidFill>
                <a:latin typeface="Consolas"/>
              </a:rPr>
              <a:t>eviction_set_0</a:t>
            </a:r>
            <a:endParaRPr lang="en-US" baseline="-25000">
              <a:solidFill>
                <a:srgbClr val="0BA5E8"/>
              </a:solidFill>
              <a:latin typeface="Consola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86E526-3E97-DE4C-1922-46F25446B62D}"/>
              </a:ext>
            </a:extLst>
          </p:cNvPr>
          <p:cNvSpPr txBox="1"/>
          <p:nvPr/>
        </p:nvSpPr>
        <p:spPr>
          <a:xfrm>
            <a:off x="9528349" y="5915240"/>
            <a:ext cx="209320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E54196"/>
                </a:solidFill>
                <a:latin typeface="Consolas"/>
              </a:rPr>
              <a:t>eviction_set_1</a:t>
            </a:r>
            <a:endParaRPr lang="en-US" baseline="-25000">
              <a:solidFill>
                <a:srgbClr val="E54196"/>
              </a:solidFill>
              <a:latin typeface="Consolas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07AD6D6-165E-A64D-E653-1B46A64A362A}"/>
              </a:ext>
            </a:extLst>
          </p:cNvPr>
          <p:cNvSpPr/>
          <p:nvPr/>
        </p:nvSpPr>
        <p:spPr>
          <a:xfrm>
            <a:off x="6884059" y="4747449"/>
            <a:ext cx="499241" cy="45544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1BBA6FD1-9914-AA2D-E59E-400989310EFF}"/>
              </a:ext>
            </a:extLst>
          </p:cNvPr>
          <p:cNvSpPr/>
          <p:nvPr/>
        </p:nvSpPr>
        <p:spPr>
          <a:xfrm>
            <a:off x="7606870" y="4747449"/>
            <a:ext cx="499241" cy="45544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40F6E179-E351-1E87-E6B3-DFA12A85B2EC}"/>
              </a:ext>
            </a:extLst>
          </p:cNvPr>
          <p:cNvSpPr/>
          <p:nvPr/>
        </p:nvSpPr>
        <p:spPr>
          <a:xfrm>
            <a:off x="9949476" y="4817118"/>
            <a:ext cx="499241" cy="45544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56946B0D-48C7-CD36-0ED6-61B03AC1188A}"/>
              </a:ext>
            </a:extLst>
          </p:cNvPr>
          <p:cNvSpPr/>
          <p:nvPr/>
        </p:nvSpPr>
        <p:spPr>
          <a:xfrm>
            <a:off x="10672287" y="4817118"/>
            <a:ext cx="499241" cy="45544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25" grpId="0" animBg="1"/>
      <p:bldP spid="25" grpId="1" animBg="1"/>
      <p:bldP spid="29" grpId="0" animBg="1"/>
      <p:bldP spid="33" grpId="0" animBg="1"/>
      <p:bldP spid="33" grpId="1" animBg="1"/>
      <p:bldP spid="36" grpId="0" animBg="1"/>
      <p:bldP spid="18" grpId="0" animBg="1"/>
      <p:bldP spid="22" grpId="0" animBg="1"/>
      <p:bldP spid="24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A526-1462-B52A-5E84-01D11A2F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280035"/>
            <a:ext cx="9486690" cy="1550419"/>
          </a:xfrm>
        </p:spPr>
        <p:txBody>
          <a:bodyPr/>
          <a:lstStyle/>
          <a:p>
            <a:r>
              <a:rPr lang="en-US"/>
              <a:t>Attacking Square + Multiply Exponentiation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3238-E395-2333-C625-EBEB10CDB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8169" y="1884947"/>
            <a:ext cx="4425437" cy="464460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>
                <a:solidFill>
                  <a:schemeClr val="accent4"/>
                </a:solidFill>
                <a:latin typeface="Consolas"/>
                <a:ea typeface="+mn-lt"/>
                <a:cs typeface="+mn-lt"/>
              </a:rPr>
              <a:t>// compute </a:t>
            </a:r>
            <a:r>
              <a:rPr lang="en-US" err="1">
                <a:solidFill>
                  <a:schemeClr val="accent4"/>
                </a:solidFill>
                <a:latin typeface="Consolas"/>
                <a:ea typeface="+mn-lt"/>
                <a:cs typeface="+mn-lt"/>
              </a:rPr>
              <a:t>b^e</a:t>
            </a:r>
            <a:r>
              <a:rPr lang="en-US">
                <a:solidFill>
                  <a:schemeClr val="accent4"/>
                </a:solidFill>
                <a:latin typeface="Consolas"/>
                <a:ea typeface="+mn-lt"/>
                <a:cs typeface="+mn-lt"/>
              </a:rPr>
              <a:t> % mod</a:t>
            </a:r>
            <a:endParaRPr lang="en-US">
              <a:solidFill>
                <a:schemeClr val="accent4"/>
              </a:solidFill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chemeClr val="accent4"/>
                </a:solidFill>
                <a:latin typeface="Consolas"/>
                <a:ea typeface="+mn-lt"/>
                <a:cs typeface="+mn-lt"/>
              </a:rPr>
              <a:t>// e is secret</a:t>
            </a:r>
          </a:p>
          <a:p>
            <a:pPr>
              <a:buNone/>
            </a:pPr>
            <a:r>
              <a:rPr lang="en-US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func</a:t>
            </a:r>
            <a:r>
              <a:rPr lang="en-US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+mn-lt"/>
                <a:cs typeface="+mn-lt"/>
              </a:rPr>
              <a:t>sq_mul</a:t>
            </a:r>
            <a:r>
              <a:rPr lang="en-US">
                <a:latin typeface="Consolas"/>
                <a:ea typeface="+mn-lt"/>
                <a:cs typeface="+mn-lt"/>
              </a:rPr>
              <a:t>(b, mod, e):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  r = 1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  </a:t>
            </a:r>
            <a:r>
              <a:rPr lang="en-US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for </a:t>
            </a:r>
            <a:r>
              <a:rPr lang="en-US" err="1">
                <a:latin typeface="Consolas"/>
                <a:ea typeface="+mn-lt"/>
                <a:cs typeface="+mn-lt"/>
              </a:rPr>
              <a:t>i</a:t>
            </a: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in </a:t>
            </a:r>
            <a:r>
              <a:rPr lang="en-US" err="1">
                <a:latin typeface="Consolas"/>
                <a:ea typeface="+mn-lt"/>
                <a:cs typeface="+mn-lt"/>
              </a:rPr>
              <a:t>len</a:t>
            </a:r>
            <a:r>
              <a:rPr lang="en-US">
                <a:latin typeface="Consolas"/>
                <a:ea typeface="+mn-lt"/>
                <a:cs typeface="+mn-lt"/>
              </a:rPr>
              <a:t>(e):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    r = </a:t>
            </a:r>
            <a:r>
              <a:rPr lang="en-US" b="1">
                <a:latin typeface="Consolas"/>
                <a:ea typeface="+mn-lt"/>
                <a:cs typeface="+mn-lt"/>
              </a:rPr>
              <a:t>square(r)</a:t>
            </a:r>
            <a:r>
              <a:rPr lang="en-US">
                <a:latin typeface="Consolas"/>
                <a:ea typeface="+mn-lt"/>
                <a:cs typeface="+mn-lt"/>
              </a:rPr>
              <a:t> % mod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    </a:t>
            </a:r>
            <a:r>
              <a:rPr lang="en-US">
                <a:solidFill>
                  <a:schemeClr val="accent4"/>
                </a:solidFill>
                <a:latin typeface="Consolas"/>
                <a:ea typeface="+mn-lt"/>
                <a:cs typeface="+mn-lt"/>
              </a:rPr>
              <a:t>// secret dependent</a:t>
            </a: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    </a:t>
            </a:r>
            <a:r>
              <a:rPr lang="en-US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if </a:t>
            </a:r>
            <a:r>
              <a:rPr lang="en-US" err="1">
                <a:latin typeface="Consolas"/>
                <a:ea typeface="+mn-lt"/>
                <a:cs typeface="+mn-lt"/>
              </a:rPr>
              <a:t>e_i</a:t>
            </a:r>
            <a:r>
              <a:rPr lang="en-US">
                <a:latin typeface="Consolas"/>
                <a:ea typeface="+mn-lt"/>
                <a:cs typeface="+mn-lt"/>
              </a:rPr>
              <a:t> == 1: </a:t>
            </a:r>
            <a:r>
              <a:rPr lang="en-US">
                <a:solidFill>
                  <a:schemeClr val="accent4"/>
                </a:solidFill>
                <a:latin typeface="Consolas"/>
                <a:ea typeface="+mn-lt"/>
                <a:cs typeface="+mn-lt"/>
              </a:rPr>
              <a:t> </a:t>
            </a: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      r = r * b % mod     </a:t>
            </a: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  </a:t>
            </a:r>
            <a:r>
              <a:rPr lang="en-US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return </a:t>
            </a:r>
            <a:r>
              <a:rPr lang="en-US">
                <a:latin typeface="Consolas"/>
                <a:ea typeface="+mn-lt"/>
                <a:cs typeface="+mn-lt"/>
              </a:rPr>
              <a:t>r</a:t>
            </a:r>
            <a:endParaRPr lang="en-US">
              <a:latin typeface="Consolas"/>
            </a:endParaRPr>
          </a:p>
          <a:p>
            <a:pPr marL="0" indent="0">
              <a:buNone/>
            </a:pPr>
            <a:endParaRPr lang="en-US">
              <a:latin typeface="Aptos Mono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F054F-A6B9-09A8-AFD2-7524F5DF4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5609" y="2790116"/>
            <a:ext cx="5873379" cy="34301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Neue Haas Grotesk Text Pro"/>
              </a:rPr>
              <a:t>Repeatedly </a:t>
            </a:r>
            <a:r>
              <a:rPr lang="en-US" sz="2400" b="1">
                <a:latin typeface="Aptos Mono"/>
              </a:rPr>
              <a:t>PRIME+PROBE</a:t>
            </a:r>
            <a:r>
              <a:rPr lang="en-US" sz="2400" b="1">
                <a:latin typeface="Neue Haas Grotesk Text Pro"/>
              </a:rPr>
              <a:t> </a:t>
            </a:r>
            <a:r>
              <a:rPr lang="en-US" sz="2400"/>
              <a:t>the LLC</a:t>
            </a:r>
          </a:p>
          <a:p>
            <a:r>
              <a:rPr lang="en-US" sz="2400"/>
              <a:t>Observe </a:t>
            </a:r>
            <a:r>
              <a:rPr lang="en-US" sz="2400" b="1"/>
              <a:t>intervals between cache accesses </a:t>
            </a:r>
            <a:r>
              <a:rPr lang="en-US" sz="2400"/>
              <a:t>made by the </a:t>
            </a:r>
            <a:r>
              <a:rPr lang="en-US" sz="2400">
                <a:latin typeface="Consolas"/>
              </a:rPr>
              <a:t>square </a:t>
            </a:r>
            <a:r>
              <a:rPr lang="en-US" sz="2400"/>
              <a:t>operation</a:t>
            </a:r>
          </a:p>
          <a:p>
            <a:r>
              <a:rPr lang="en-US" sz="2400"/>
              <a:t>Temporal pattern differs due to </a:t>
            </a:r>
            <a:r>
              <a:rPr lang="en-US" sz="2400" b="1"/>
              <a:t>secret-dependent memory accesses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100"/>
              <a:t>Corresponds to bits in exponent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DB920-1584-AE54-080F-501053A7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CF100-53E4-2F3B-C2AE-4A4846B7BD86}"/>
              </a:ext>
            </a:extLst>
          </p:cNvPr>
          <p:cNvSpPr txBox="1"/>
          <p:nvPr/>
        </p:nvSpPr>
        <p:spPr>
          <a:xfrm>
            <a:off x="5924815" y="1955980"/>
            <a:ext cx="671963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FF0000"/>
                </a:solidFill>
              </a:rPr>
              <a:t>Used in both RSA and </a:t>
            </a:r>
            <a:r>
              <a:rPr lang="en-US" sz="2200" err="1">
                <a:solidFill>
                  <a:srgbClr val="FF0000"/>
                </a:solidFill>
              </a:rPr>
              <a:t>ElGamal</a:t>
            </a:r>
            <a:r>
              <a:rPr lang="en-US" sz="2200">
                <a:solidFill>
                  <a:srgbClr val="FF0000"/>
                </a:solidFill>
              </a:rPr>
              <a:t> decryptions </a:t>
            </a:r>
          </a:p>
        </p:txBody>
      </p:sp>
    </p:spTree>
    <p:extLst>
      <p:ext uri="{BB962C8B-B14F-4D97-AF65-F5344CB8AC3E}">
        <p14:creationId xmlns:p14="http://schemas.microsoft.com/office/powerpoint/2010/main" val="11582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85D1A6-78CF-9C4F-4B22-18962CDE6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25" b="545"/>
          <a:stretch/>
        </p:blipFill>
        <p:spPr>
          <a:xfrm>
            <a:off x="1217278" y="1210380"/>
            <a:ext cx="10200287" cy="50162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C4E10-21EF-97B0-6691-0FF24554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17</a:t>
            </a:fld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1CFFE2-684D-AE49-9693-4CD88F63A813}"/>
              </a:ext>
            </a:extLst>
          </p:cNvPr>
          <p:cNvCxnSpPr/>
          <p:nvPr/>
        </p:nvCxnSpPr>
        <p:spPr>
          <a:xfrm flipH="1">
            <a:off x="6148436" y="1356219"/>
            <a:ext cx="182826" cy="15520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2A959A-A983-1BBD-98FE-90F9AEF572C4}"/>
              </a:ext>
            </a:extLst>
          </p:cNvPr>
          <p:cNvSpPr txBox="1"/>
          <p:nvPr/>
        </p:nvSpPr>
        <p:spPr>
          <a:xfrm>
            <a:off x="6107069" y="764009"/>
            <a:ext cx="5354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737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C4E10-21EF-97B0-6691-0FF24554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85D1A6-78CF-9C4F-4B22-18962CDE6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25" b="545"/>
          <a:stretch/>
        </p:blipFill>
        <p:spPr>
          <a:xfrm>
            <a:off x="1217278" y="1210380"/>
            <a:ext cx="10200287" cy="501622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1CFFE2-684D-AE49-9693-4CD88F63A813}"/>
              </a:ext>
            </a:extLst>
          </p:cNvPr>
          <p:cNvCxnSpPr/>
          <p:nvPr/>
        </p:nvCxnSpPr>
        <p:spPr>
          <a:xfrm flipH="1">
            <a:off x="6270161" y="1280019"/>
            <a:ext cx="280176" cy="16402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2A959A-A983-1BBD-98FE-90F9AEF572C4}"/>
              </a:ext>
            </a:extLst>
          </p:cNvPr>
          <p:cNvSpPr txBox="1"/>
          <p:nvPr/>
        </p:nvSpPr>
        <p:spPr>
          <a:xfrm>
            <a:off x="6107069" y="764009"/>
            <a:ext cx="47264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06122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C4E10-21EF-97B0-6691-0FF24554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85D1A6-78CF-9C4F-4B22-18962CDE6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25" b="545"/>
          <a:stretch/>
        </p:blipFill>
        <p:spPr>
          <a:xfrm>
            <a:off x="1217278" y="1210380"/>
            <a:ext cx="10200287" cy="501622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1CFFE2-684D-AE49-9693-4CD88F63A813}"/>
              </a:ext>
            </a:extLst>
          </p:cNvPr>
          <p:cNvCxnSpPr/>
          <p:nvPr/>
        </p:nvCxnSpPr>
        <p:spPr>
          <a:xfrm flipH="1">
            <a:off x="6438161" y="1280019"/>
            <a:ext cx="340176" cy="16402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2A959A-A983-1BBD-98FE-90F9AEF572C4}"/>
              </a:ext>
            </a:extLst>
          </p:cNvPr>
          <p:cNvSpPr txBox="1"/>
          <p:nvPr/>
        </p:nvSpPr>
        <p:spPr>
          <a:xfrm>
            <a:off x="6107069" y="764009"/>
            <a:ext cx="47264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299420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EE76-91AB-EE8C-BF0D-9605EBAB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Side-channel attacks are hard </a:t>
            </a:r>
            <a:br>
              <a:rPr lang="en-US"/>
            </a:br>
            <a:r>
              <a:rPr lang="en-US"/>
              <a:t>to deploy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786E-623F-96E7-3C68-8B51B8719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6059604" cy="39270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The </a:t>
            </a:r>
            <a:r>
              <a:rPr lang="en-US" sz="2400">
                <a:latin typeface="Neue Haas Grotesk Text Pro"/>
              </a:rPr>
              <a:t>L1i</a:t>
            </a:r>
            <a:r>
              <a:rPr lang="en-US" sz="2400"/>
              <a:t>, </a:t>
            </a:r>
            <a:r>
              <a:rPr lang="en-US" sz="2400">
                <a:latin typeface="Neue Haas Grotesk Text Pro"/>
              </a:rPr>
              <a:t>L1d </a:t>
            </a:r>
            <a:r>
              <a:rPr lang="en-US" sz="2400"/>
              <a:t>(and </a:t>
            </a:r>
            <a:r>
              <a:rPr lang="en-US" sz="2400">
                <a:latin typeface="Neue Haas Grotesk Text Pro"/>
              </a:rPr>
              <a:t>L2</a:t>
            </a:r>
            <a:r>
              <a:rPr lang="en-US" sz="2400"/>
              <a:t>) caches are:</a:t>
            </a:r>
          </a:p>
          <a:p>
            <a:pPr lvl="1"/>
            <a:r>
              <a:rPr lang="en-US" sz="2000"/>
              <a:t>Fast and small </a:t>
            </a:r>
            <a:r>
              <a:rPr lang="en-US" sz="2000">
                <a:ea typeface="+mn-lt"/>
                <a:cs typeface="+mn-lt"/>
              </a:rPr>
              <a:t>→</a:t>
            </a:r>
            <a:r>
              <a:rPr lang="en-US" sz="2000"/>
              <a:t> high timing resolution </a:t>
            </a:r>
            <a:r>
              <a:rPr lang="en-US" sz="2000">
                <a:ea typeface="+mn-lt"/>
                <a:cs typeface="+mn-lt"/>
              </a:rPr>
              <a:t>→ </a:t>
            </a:r>
            <a:r>
              <a:rPr lang="en-US" sz="2000"/>
              <a:t>easier to attack</a:t>
            </a:r>
          </a:p>
          <a:p>
            <a:pPr lvl="1"/>
            <a:r>
              <a:rPr lang="en-US" sz="2000" b="1">
                <a:solidFill>
                  <a:schemeClr val="accent4"/>
                </a:solidFill>
              </a:rPr>
              <a:t>Core-private</a:t>
            </a:r>
            <a:r>
              <a:rPr lang="en-US" sz="2000"/>
              <a:t>, thus </a:t>
            </a:r>
            <a:r>
              <a:rPr lang="en-US" sz="2000" b="1">
                <a:solidFill>
                  <a:schemeClr val="accent1"/>
                </a:solidFill>
              </a:rPr>
              <a:t>unlikely to be shared</a:t>
            </a:r>
            <a:r>
              <a:rPr lang="en-US" sz="2000"/>
              <a:t> among cloud clients</a:t>
            </a:r>
          </a:p>
          <a:p>
            <a:r>
              <a:rPr lang="en-US" sz="2400">
                <a:latin typeface="Neue Haas Grotesk Text Pro"/>
                <a:cs typeface="Arial"/>
              </a:rPr>
              <a:t>Cloud providers disable page sharing between VMs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>
                <a:latin typeface="Neue Haas Grotesk Text Pro"/>
                <a:cs typeface="Arial"/>
              </a:rPr>
              <a:t>This thwarts both </a:t>
            </a:r>
            <a:r>
              <a:rPr lang="en-US" sz="2000" b="1">
                <a:solidFill>
                  <a:schemeClr val="accent4"/>
                </a:solidFill>
                <a:latin typeface="Neue Haas Grotesk Text Pro"/>
                <a:cs typeface="Arial"/>
              </a:rPr>
              <a:t>FLUSH</a:t>
            </a:r>
            <a:r>
              <a:rPr lang="en-US" sz="2000" b="1">
                <a:latin typeface="Neue Haas Grotesk Text Pro"/>
                <a:cs typeface="Arial"/>
              </a:rPr>
              <a:t>+</a:t>
            </a:r>
            <a:r>
              <a:rPr lang="en-US" sz="2000" b="1">
                <a:solidFill>
                  <a:schemeClr val="accent1"/>
                </a:solidFill>
                <a:latin typeface="Neue Haas Grotesk Text Pro"/>
                <a:cs typeface="Arial"/>
              </a:rPr>
              <a:t>RELOAD</a:t>
            </a:r>
            <a:r>
              <a:rPr lang="en-US" sz="2000">
                <a:solidFill>
                  <a:schemeClr val="accent1"/>
                </a:solidFill>
                <a:latin typeface="Neue Haas Grotesk Text Pro"/>
                <a:cs typeface="Arial"/>
              </a:rPr>
              <a:t> </a:t>
            </a:r>
            <a:r>
              <a:rPr lang="en-US" sz="2000">
                <a:latin typeface="Neue Haas Grotesk Text Pro"/>
                <a:cs typeface="Arial"/>
              </a:rPr>
              <a:t>and </a:t>
            </a:r>
            <a:r>
              <a:rPr lang="en-US" sz="2000" b="1">
                <a:solidFill>
                  <a:schemeClr val="accent4"/>
                </a:solidFill>
                <a:latin typeface="Neue Haas Grotesk Text Pro"/>
                <a:cs typeface="Arial"/>
              </a:rPr>
              <a:t>EVICT</a:t>
            </a:r>
            <a:r>
              <a:rPr lang="en-US" sz="2000" b="1">
                <a:latin typeface="Neue Haas Grotesk Text Pro"/>
                <a:cs typeface="Arial"/>
              </a:rPr>
              <a:t>+</a:t>
            </a:r>
            <a:r>
              <a:rPr lang="en-US" sz="2000" b="1">
                <a:solidFill>
                  <a:schemeClr val="accent1"/>
                </a:solidFill>
                <a:latin typeface="Neue Haas Grotesk Text Pro"/>
                <a:cs typeface="Arial"/>
              </a:rPr>
              <a:t>RELOAD</a:t>
            </a:r>
            <a:r>
              <a:rPr lang="en-US" sz="2000">
                <a:solidFill>
                  <a:schemeClr val="accent1"/>
                </a:solidFill>
                <a:latin typeface="Neue Haas Grotesk Text Pro"/>
                <a:cs typeface="Arial"/>
              </a:rPr>
              <a:t> </a:t>
            </a:r>
            <a:r>
              <a:rPr lang="en-US" sz="2000">
                <a:latin typeface="Neue Haas Grotesk Text Pro"/>
                <a:cs typeface="Arial"/>
              </a:rPr>
              <a:t>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3448B-0DA7-2022-DE81-61DC077A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</a:t>
            </a:fld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28F3C7-2202-9EC5-F0CF-D2B4633096F3}"/>
              </a:ext>
            </a:extLst>
          </p:cNvPr>
          <p:cNvSpPr/>
          <p:nvPr/>
        </p:nvSpPr>
        <p:spPr>
          <a:xfrm>
            <a:off x="8267341" y="3530995"/>
            <a:ext cx="2696881" cy="73958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ptos Mono"/>
              </a:rPr>
              <a:t>LLC</a:t>
            </a:r>
          </a:p>
        </p:txBody>
      </p:sp>
      <p:pic>
        <p:nvPicPr>
          <p:cNvPr id="18" name="Content Placeholder 7" descr="Processor with solid fill">
            <a:extLst>
              <a:ext uri="{FF2B5EF4-FFF2-40B4-BE49-F238E27FC236}">
                <a16:creationId xmlns:a16="http://schemas.microsoft.com/office/drawing/2014/main" id="{3D0FC3D0-33B7-7827-1C7A-9BAC6B63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6391" y="5050677"/>
            <a:ext cx="914400" cy="9144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FDD9DF-3BA6-064A-14F2-4161A1512A35}"/>
              </a:ext>
            </a:extLst>
          </p:cNvPr>
          <p:cNvSpPr/>
          <p:nvPr/>
        </p:nvSpPr>
        <p:spPr>
          <a:xfrm>
            <a:off x="8537862" y="4559247"/>
            <a:ext cx="806823" cy="455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ptos Mono"/>
              </a:rPr>
              <a:t>L1</a:t>
            </a:r>
          </a:p>
        </p:txBody>
      </p:sp>
      <p:pic>
        <p:nvPicPr>
          <p:cNvPr id="22" name="Content Placeholder 7" descr="Processor with solid fill">
            <a:extLst>
              <a:ext uri="{FF2B5EF4-FFF2-40B4-BE49-F238E27FC236}">
                <a16:creationId xmlns:a16="http://schemas.microsoft.com/office/drawing/2014/main" id="{1507422A-F55C-23FD-88BD-E9710AA4F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542" y="5043719"/>
            <a:ext cx="914400" cy="9144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F95A94-E790-5B7E-C8A9-27BD32153BCF}"/>
              </a:ext>
            </a:extLst>
          </p:cNvPr>
          <p:cNvSpPr/>
          <p:nvPr/>
        </p:nvSpPr>
        <p:spPr>
          <a:xfrm>
            <a:off x="9878554" y="4541830"/>
            <a:ext cx="806823" cy="45570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ptos Mono"/>
              </a:rPr>
              <a:t>L1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2E258E-1AB1-79AC-5313-EAC2E04C212C}"/>
              </a:ext>
            </a:extLst>
          </p:cNvPr>
          <p:cNvSpPr/>
          <p:nvPr/>
        </p:nvSpPr>
        <p:spPr>
          <a:xfrm>
            <a:off x="8254278" y="1947231"/>
            <a:ext cx="2689411" cy="134470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Aptos Mono"/>
              </a:rPr>
              <a:t>DRAM</a:t>
            </a:r>
          </a:p>
        </p:txBody>
      </p:sp>
    </p:spTree>
    <p:extLst>
      <p:ext uri="{BB962C8B-B14F-4D97-AF65-F5344CB8AC3E}">
        <p14:creationId xmlns:p14="http://schemas.microsoft.com/office/powerpoint/2010/main" val="2501532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C4E10-21EF-97B0-6691-0FF24554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85D1A6-78CF-9C4F-4B22-18962CDE6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25" b="545"/>
          <a:stretch/>
        </p:blipFill>
        <p:spPr>
          <a:xfrm>
            <a:off x="1217278" y="1210380"/>
            <a:ext cx="10200287" cy="501622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1CFFE2-684D-AE49-9693-4CD88F63A813}"/>
              </a:ext>
            </a:extLst>
          </p:cNvPr>
          <p:cNvCxnSpPr/>
          <p:nvPr/>
        </p:nvCxnSpPr>
        <p:spPr>
          <a:xfrm flipH="1">
            <a:off x="6678161" y="1304019"/>
            <a:ext cx="292176" cy="16042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2A959A-A983-1BBD-98FE-90F9AEF572C4}"/>
              </a:ext>
            </a:extLst>
          </p:cNvPr>
          <p:cNvSpPr txBox="1"/>
          <p:nvPr/>
        </p:nvSpPr>
        <p:spPr>
          <a:xfrm>
            <a:off x="6107069" y="764009"/>
            <a:ext cx="47264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0011....</a:t>
            </a:r>
          </a:p>
        </p:txBody>
      </p:sp>
    </p:spTree>
    <p:extLst>
      <p:ext uri="{BB962C8B-B14F-4D97-AF65-F5344CB8AC3E}">
        <p14:creationId xmlns:p14="http://schemas.microsoft.com/office/powerpoint/2010/main" val="59657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A526-1462-B52A-5E84-01D11A2F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71046"/>
          </a:xfrm>
        </p:spPr>
        <p:txBody>
          <a:bodyPr/>
          <a:lstStyle/>
          <a:p>
            <a:r>
              <a:rPr lang="en-US"/>
              <a:t>The Good, The Bad...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3238-E395-2333-C625-EBEB10CDB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4601" y="1840691"/>
            <a:ext cx="4425437" cy="392709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The attack is </a:t>
            </a:r>
            <a:r>
              <a:rPr lang="en-US" b="1">
                <a:solidFill>
                  <a:schemeClr val="accent4"/>
                </a:solidFill>
              </a:rPr>
              <a:t>practical</a:t>
            </a:r>
            <a:r>
              <a:rPr lang="en-US"/>
              <a:t>, even with: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Non-collocated cores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No knowledge of any page table mappings (victim and attacker)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No page-sharing between </a:t>
            </a:r>
            <a:r>
              <a:rPr lang="en-US">
                <a:solidFill>
                  <a:schemeClr val="accent1"/>
                </a:solidFill>
              </a:rPr>
              <a:t>victim </a:t>
            </a:r>
            <a:r>
              <a:rPr lang="en-US"/>
              <a:t>and </a:t>
            </a:r>
            <a:r>
              <a:rPr lang="en-US">
                <a:solidFill>
                  <a:schemeClr val="accent4"/>
                </a:solidFill>
              </a:rPr>
              <a:t>attacker</a:t>
            </a:r>
          </a:p>
          <a:p>
            <a:r>
              <a:rPr lang="en-US"/>
              <a:t>No need to </a:t>
            </a:r>
            <a:r>
              <a:rPr lang="en-US" b="1">
                <a:solidFill>
                  <a:schemeClr val="accent4"/>
                </a:solidFill>
              </a:rPr>
              <a:t>reverse </a:t>
            </a:r>
            <a:r>
              <a:rPr lang="en-US"/>
              <a:t>the sliced cache hash function</a:t>
            </a:r>
          </a:p>
          <a:p>
            <a:r>
              <a:rPr lang="en-US" b="1">
                <a:solidFill>
                  <a:schemeClr val="accent4"/>
                </a:solidFill>
              </a:rPr>
              <a:t>Higher bandwidth</a:t>
            </a:r>
            <a:r>
              <a:rPr lang="en-US"/>
              <a:t> than prior work (1.2Mb/s vs 190Kb/s)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83BE5F3-EA41-2B18-FA90-ECC4C555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5855" y="1870587"/>
            <a:ext cx="4794749" cy="522902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000"/>
              <a:t>In a real system, it is non-trivial to figure out what cache set maps to a particular part of the code</a:t>
            </a:r>
            <a:br>
              <a:rPr lang="en-US" sz="2000"/>
            </a:br>
            <a:endParaRPr lang="en-US"/>
          </a:p>
          <a:p>
            <a:r>
              <a:rPr lang="en-US" sz="2000"/>
              <a:t>Requires information about the software artifact the victim is using</a:t>
            </a:r>
            <a:br>
              <a:rPr lang="en-US" sz="2000"/>
            </a:br>
            <a:endParaRPr lang="en-US"/>
          </a:p>
          <a:p>
            <a:r>
              <a:rPr lang="en-US" sz="2000"/>
              <a:t>Experiments were run in isolation: real cloud will be noisier and harder to figure out</a:t>
            </a:r>
            <a:endParaRPr lang="en-US" sz="2000">
              <a:latin typeface="Aptos Mon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DB920-1584-AE54-080F-501053A7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21</a:t>
            </a:fld>
            <a:endParaRPr lang="en-US"/>
          </a:p>
        </p:txBody>
      </p:sp>
      <p:pic>
        <p:nvPicPr>
          <p:cNvPr id="7" name="Graphic 6" descr="Thumbs up sign with solid fill">
            <a:extLst>
              <a:ext uri="{FF2B5EF4-FFF2-40B4-BE49-F238E27FC236}">
                <a16:creationId xmlns:a16="http://schemas.microsoft.com/office/drawing/2014/main" id="{1BB95A6A-8601-59DF-59F7-DF4F29569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680" y="1798451"/>
            <a:ext cx="461555" cy="452847"/>
          </a:xfrm>
          <a:prstGeom prst="rect">
            <a:avLst/>
          </a:prstGeom>
        </p:spPr>
      </p:pic>
      <p:pic>
        <p:nvPicPr>
          <p:cNvPr id="8" name="Graphic 7" descr="Thumbs up sign with solid fill">
            <a:extLst>
              <a:ext uri="{FF2B5EF4-FFF2-40B4-BE49-F238E27FC236}">
                <a16:creationId xmlns:a16="http://schemas.microsoft.com/office/drawing/2014/main" id="{E5EB5316-C704-6683-C59A-EAA8DFCF8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513" y="3975132"/>
            <a:ext cx="461555" cy="452847"/>
          </a:xfrm>
          <a:prstGeom prst="rect">
            <a:avLst/>
          </a:prstGeom>
        </p:spPr>
      </p:pic>
      <p:pic>
        <p:nvPicPr>
          <p:cNvPr id="9" name="Graphic 8" descr="Thumbs up sign with solid fill">
            <a:extLst>
              <a:ext uri="{FF2B5EF4-FFF2-40B4-BE49-F238E27FC236}">
                <a16:creationId xmlns:a16="http://schemas.microsoft.com/office/drawing/2014/main" id="{A3245F5C-8F05-0DA6-205D-8C32C6347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0742" y="4903056"/>
            <a:ext cx="461555" cy="452847"/>
          </a:xfrm>
          <a:prstGeom prst="rect">
            <a:avLst/>
          </a:prstGeom>
        </p:spPr>
      </p:pic>
      <p:pic>
        <p:nvPicPr>
          <p:cNvPr id="10" name="Graphic 9" descr="Thumbs Down with solid fill">
            <a:extLst>
              <a:ext uri="{FF2B5EF4-FFF2-40B4-BE49-F238E27FC236}">
                <a16:creationId xmlns:a16="http://schemas.microsoft.com/office/drawing/2014/main" id="{0F168BAA-DA8B-60B9-B4C7-0CC7C790F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3487" y="1920372"/>
            <a:ext cx="461554" cy="457200"/>
          </a:xfrm>
          <a:prstGeom prst="rect">
            <a:avLst/>
          </a:prstGeom>
        </p:spPr>
      </p:pic>
      <p:pic>
        <p:nvPicPr>
          <p:cNvPr id="11" name="Graphic 10" descr="Thumbs Down with solid fill">
            <a:extLst>
              <a:ext uri="{FF2B5EF4-FFF2-40B4-BE49-F238E27FC236}">
                <a16:creationId xmlns:a16="http://schemas.microsoft.com/office/drawing/2014/main" id="{C7D41ABC-5C13-972E-B5D0-3614E2DA1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3195" y="3319319"/>
            <a:ext cx="461554" cy="457200"/>
          </a:xfrm>
          <a:prstGeom prst="rect">
            <a:avLst/>
          </a:prstGeom>
        </p:spPr>
      </p:pic>
      <p:pic>
        <p:nvPicPr>
          <p:cNvPr id="5" name="Graphic 4" descr="Thumbs Down with solid fill">
            <a:extLst>
              <a:ext uri="{FF2B5EF4-FFF2-40B4-BE49-F238E27FC236}">
                <a16:creationId xmlns:a16="http://schemas.microsoft.com/office/drawing/2014/main" id="{C7C48CF1-689F-5666-5EEB-7207C94CA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3208" y="4446324"/>
            <a:ext cx="46155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39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7291-70D2-12C7-2D8D-1DDCE654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907769"/>
          </a:xfrm>
        </p:spPr>
        <p:txBody>
          <a:bodyPr/>
          <a:lstStyle/>
          <a:p>
            <a:r>
              <a:rPr lang="en-US"/>
              <a:t>... and The Future (work)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39299-0883-4881-3F94-46CFE507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 descr="Dr. Emmett Brown | Great Characters Wiki | Fandom">
            <a:extLst>
              <a:ext uri="{FF2B5EF4-FFF2-40B4-BE49-F238E27FC236}">
                <a16:creationId xmlns:a16="http://schemas.microsoft.com/office/drawing/2014/main" id="{03695E74-6F78-0780-AA23-3904A648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35" y="1519134"/>
            <a:ext cx="1145177" cy="1097567"/>
          </a:xfrm>
          <a:prstGeom prst="rect">
            <a:avLst/>
          </a:prstGeom>
        </p:spPr>
      </p:pic>
      <p:pic>
        <p:nvPicPr>
          <p:cNvPr id="9" name="Picture 8" descr="Dr. Emmett Brown | Great Characters Wiki | Fandom">
            <a:extLst>
              <a:ext uri="{FF2B5EF4-FFF2-40B4-BE49-F238E27FC236}">
                <a16:creationId xmlns:a16="http://schemas.microsoft.com/office/drawing/2014/main" id="{9347F149-00C0-2877-63F9-702BA472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073" y="2962185"/>
            <a:ext cx="1145177" cy="1097567"/>
          </a:xfrm>
          <a:prstGeom prst="rect">
            <a:avLst/>
          </a:prstGeom>
        </p:spPr>
      </p:pic>
      <p:pic>
        <p:nvPicPr>
          <p:cNvPr id="10" name="Picture 9" descr="Dr. Emmett Brown | Great Characters Wiki | Fandom">
            <a:extLst>
              <a:ext uri="{FF2B5EF4-FFF2-40B4-BE49-F238E27FC236}">
                <a16:creationId xmlns:a16="http://schemas.microsoft.com/office/drawing/2014/main" id="{AC14E45E-A7B4-40D3-F88F-866367CD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072" y="4525426"/>
            <a:ext cx="1145177" cy="1097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29AC4-B0A7-AFDC-D7F2-4BA403AA15F6}"/>
              </a:ext>
            </a:extLst>
          </p:cNvPr>
          <p:cNvSpPr txBox="1"/>
          <p:nvPr/>
        </p:nvSpPr>
        <p:spPr>
          <a:xfrm>
            <a:off x="2919470" y="4709710"/>
            <a:ext cx="8951202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latin typeface="Neue Haas Grotesk Text Pro"/>
                <a:cs typeface="Arial"/>
              </a:rPr>
              <a:t>With such an automatic side-channel detection build an automated tool for exploiting collocated clients</a:t>
            </a:r>
            <a:endParaRPr lang="en-US" b="1">
              <a:latin typeface="Neue Haas Grotesk Text Pro"/>
              <a:cs typeface="Arial"/>
            </a:endParaRPr>
          </a:p>
          <a:p>
            <a:pPr marL="742950" lvl="1" indent="-285750">
              <a:buFont typeface="Courier New,monospace"/>
              <a:buChar char="o"/>
            </a:pPr>
            <a:r>
              <a:rPr lang="en-US">
                <a:latin typeface="Neue Haas Grotesk Text Pro"/>
                <a:cs typeface="Arial"/>
              </a:rPr>
              <a:t>Identify web services by measuring latency from inside the datacenter</a:t>
            </a:r>
            <a:endParaRPr lang="en-US"/>
          </a:p>
          <a:p>
            <a:pPr marL="742950" lvl="1" indent="-285750">
              <a:buFont typeface="Courier New,monospace"/>
              <a:buChar char="o"/>
            </a:pPr>
            <a:r>
              <a:rPr lang="en-US">
                <a:latin typeface="Neue Haas Grotesk Text Pro"/>
                <a:cs typeface="Arial"/>
              </a:rPr>
              <a:t>Extract keys from TLS negotiation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>
                <a:latin typeface="Neue Haas Grotesk Text Pro"/>
                <a:cs typeface="Arial"/>
              </a:rPr>
              <a:t>(scare everyone in the process?)</a:t>
            </a:r>
            <a:endParaRPr lang="en-US">
              <a:latin typeface="Neue Haas Grotesk Text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DE189-EE09-6B61-EB7B-319AA28DC225}"/>
              </a:ext>
            </a:extLst>
          </p:cNvPr>
          <p:cNvSpPr txBox="1"/>
          <p:nvPr/>
        </p:nvSpPr>
        <p:spPr>
          <a:xfrm>
            <a:off x="2905982" y="2781757"/>
            <a:ext cx="8248594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l"/>
            <a:endParaRPr lang="en-US">
              <a:latin typeface="Neue Haas Grotesk Text Pro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>
                <a:latin typeface="Neue Haas Grotesk Text Pro"/>
                <a:cs typeface="Arial"/>
              </a:rPr>
              <a:t>Automatic detection of secret-dependent accesses</a:t>
            </a:r>
            <a:endParaRPr lang="en-US" b="1">
              <a:latin typeface="Neue Haas Grotesk Text Pro"/>
              <a:cs typeface="Arial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en-US">
                <a:latin typeface="Neue Haas Grotesk Text Pro"/>
                <a:cs typeface="Arial"/>
              </a:rPr>
              <a:t>Sample from a lot of known crypto libraries</a:t>
            </a:r>
          </a:p>
          <a:p>
            <a:pPr marL="800100" lvl="1" indent="-342900">
              <a:buFont typeface="Courier New,monospace"/>
              <a:buChar char="o"/>
            </a:pPr>
            <a:r>
              <a:rPr lang="en-US">
                <a:latin typeface="Neue Haas Grotesk Text Pro"/>
                <a:cs typeface="Arial"/>
              </a:rPr>
              <a:t>Train a model</a:t>
            </a:r>
          </a:p>
          <a:p>
            <a:pPr marL="800100" lvl="1" indent="-342900">
              <a:buFont typeface="Courier New,monospace"/>
              <a:buChar char="o"/>
            </a:pPr>
            <a:r>
              <a:rPr lang="en-US">
                <a:latin typeface="Neue Haas Grotesk Text Pro"/>
                <a:cs typeface="Arial"/>
              </a:rPr>
              <a:t>Attach a model to the attacker code, </a:t>
            </a:r>
            <a:r>
              <a:rPr lang="en-US" b="1">
                <a:solidFill>
                  <a:schemeClr val="accent1"/>
                </a:solidFill>
                <a:latin typeface="Neue Haas Grotesk Text Pro"/>
                <a:cs typeface="Arial"/>
              </a:rPr>
              <a:t>PRIME</a:t>
            </a:r>
            <a:r>
              <a:rPr lang="en-US" b="1">
                <a:latin typeface="Neue Haas Grotesk Text Pro"/>
                <a:cs typeface="Arial"/>
              </a:rPr>
              <a:t>+</a:t>
            </a:r>
            <a:r>
              <a:rPr lang="en-US" b="1">
                <a:solidFill>
                  <a:schemeClr val="accent4"/>
                </a:solidFill>
                <a:latin typeface="Neue Haas Grotesk Text Pro"/>
                <a:cs typeface="Arial"/>
              </a:rPr>
              <a:t>PROBE</a:t>
            </a:r>
            <a:r>
              <a:rPr lang="en-US">
                <a:solidFill>
                  <a:schemeClr val="accent4"/>
                </a:solidFill>
                <a:latin typeface="Neue Haas Grotesk Text Pro"/>
                <a:cs typeface="Arial"/>
              </a:rPr>
              <a:t> </a:t>
            </a:r>
            <a:r>
              <a:rPr lang="en-US">
                <a:latin typeface="Neue Haas Grotesk Text Pro"/>
                <a:cs typeface="Arial"/>
              </a:rPr>
              <a:t>the collocated clients continuously</a:t>
            </a:r>
            <a:endParaRPr lang="en-US">
              <a:latin typeface="Neue Haas Grotesk Text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9E499-3ACD-2C6F-090C-FD15173711F3}"/>
              </a:ext>
            </a:extLst>
          </p:cNvPr>
          <p:cNvSpPr txBox="1"/>
          <p:nvPr/>
        </p:nvSpPr>
        <p:spPr>
          <a:xfrm>
            <a:off x="2919468" y="1514816"/>
            <a:ext cx="824428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l"/>
            <a:endParaRPr lang="en-US">
              <a:latin typeface="Neue Haas Grotesk Text Pro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Arial"/>
                <a:cs typeface="Arial"/>
              </a:rPr>
              <a:t>Explore how the attack could extend to NUMA architectures</a:t>
            </a:r>
          </a:p>
          <a:p>
            <a:pPr marL="800100" lvl="1" indent="-342900"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Sounds hard: how to prime remote memory?</a:t>
            </a:r>
            <a:endParaRPr lang="en-US">
              <a:latin typeface="Neue Haas Grotesk Text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77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FE9E-FAB2-F452-D81E-D84FAD27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774933"/>
          </a:xfrm>
        </p:spPr>
        <p:txBody>
          <a:bodyPr/>
          <a:lstStyle/>
          <a:p>
            <a:r>
              <a:rPr lang="en-US"/>
              <a:t>Prime + Probe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B656F-A77C-96BE-9089-C4E4BD8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4A00CF-B3DD-CCB3-64C1-43A01FF1B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84896"/>
              </p:ext>
            </p:extLst>
          </p:nvPr>
        </p:nvGraphicFramePr>
        <p:xfrm>
          <a:off x="2315132" y="3520872"/>
          <a:ext cx="4615656" cy="194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57">
                  <a:extLst>
                    <a:ext uri="{9D8B030D-6E8A-4147-A177-3AD203B41FA5}">
                      <a16:colId xmlns:a16="http://schemas.microsoft.com/office/drawing/2014/main" val="3469199269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2240926076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3063135691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331320133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412890773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809516262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482679749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3699371892"/>
                    </a:ext>
                  </a:extLst>
                </a:gridCol>
              </a:tblGrid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204639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372256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96545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816538"/>
                  </a:ext>
                </a:extLst>
              </a:tr>
            </a:tbl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6F96072A-DFB6-1F76-C343-CD895CBCA0B2}"/>
              </a:ext>
            </a:extLst>
          </p:cNvPr>
          <p:cNvSpPr/>
          <p:nvPr/>
        </p:nvSpPr>
        <p:spPr>
          <a:xfrm>
            <a:off x="2036495" y="3520036"/>
            <a:ext cx="168584" cy="194883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CE90E-9460-B9F8-687F-240B2D513A17}"/>
              </a:ext>
            </a:extLst>
          </p:cNvPr>
          <p:cNvSpPr txBox="1"/>
          <p:nvPr/>
        </p:nvSpPr>
        <p:spPr>
          <a:xfrm>
            <a:off x="1173345" y="4282035"/>
            <a:ext cx="86315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Sets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44BADB1-58C2-4F0D-67E4-A76142DFC5ED}"/>
              </a:ext>
            </a:extLst>
          </p:cNvPr>
          <p:cNvSpPr/>
          <p:nvPr/>
        </p:nvSpPr>
        <p:spPr>
          <a:xfrm rot="5400000">
            <a:off x="4545025" y="1051965"/>
            <a:ext cx="148354" cy="4612459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457AB-34D9-CD9B-6ACF-329F899C075F}"/>
              </a:ext>
            </a:extLst>
          </p:cNvPr>
          <p:cNvSpPr txBox="1"/>
          <p:nvPr/>
        </p:nvSpPr>
        <p:spPr>
          <a:xfrm>
            <a:off x="3965098" y="2751291"/>
            <a:ext cx="130821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Ways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CBE6F-ED82-76C7-6946-E29514A81EE4}"/>
              </a:ext>
            </a:extLst>
          </p:cNvPr>
          <p:cNvSpPr txBox="1"/>
          <p:nvPr/>
        </p:nvSpPr>
        <p:spPr>
          <a:xfrm>
            <a:off x="2473888" y="1960865"/>
            <a:ext cx="1642470" cy="5232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E54196"/>
                </a:solidFill>
              </a:rPr>
              <a:t>Attacker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52EF0-472F-5DEA-1525-D1F4B4541905}"/>
              </a:ext>
            </a:extLst>
          </p:cNvPr>
          <p:cNvSpPr txBox="1"/>
          <p:nvPr/>
        </p:nvSpPr>
        <p:spPr>
          <a:xfrm>
            <a:off x="5130773" y="1960864"/>
            <a:ext cx="1527834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BA5E8"/>
                </a:solidFill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369745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FE9E-FAB2-F452-D81E-D84FAD27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774933"/>
          </a:xfrm>
        </p:spPr>
        <p:txBody>
          <a:bodyPr/>
          <a:lstStyle/>
          <a:p>
            <a:r>
              <a:rPr lang="en-US"/>
              <a:t>Prime + Probe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894C-CAF1-EB32-420E-7C1909F4F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24450" y="1647522"/>
            <a:ext cx="4425437" cy="3927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Prime a cache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B656F-A77C-96BE-9089-C4E4BD8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4A00CF-B3DD-CCB3-64C1-43A01FF1B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72863"/>
              </p:ext>
            </p:extLst>
          </p:nvPr>
        </p:nvGraphicFramePr>
        <p:xfrm>
          <a:off x="2315132" y="3520872"/>
          <a:ext cx="4615656" cy="194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57">
                  <a:extLst>
                    <a:ext uri="{9D8B030D-6E8A-4147-A177-3AD203B41FA5}">
                      <a16:colId xmlns:a16="http://schemas.microsoft.com/office/drawing/2014/main" val="3469199269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2240926076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3063135691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331320133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412890773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809516262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482679749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3699371892"/>
                    </a:ext>
                  </a:extLst>
                </a:gridCol>
              </a:tblGrid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204639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72256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96545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816538"/>
                  </a:ext>
                </a:extLst>
              </a:tr>
            </a:tbl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6F96072A-DFB6-1F76-C343-CD895CBCA0B2}"/>
              </a:ext>
            </a:extLst>
          </p:cNvPr>
          <p:cNvSpPr/>
          <p:nvPr/>
        </p:nvSpPr>
        <p:spPr>
          <a:xfrm>
            <a:off x="2036495" y="3520036"/>
            <a:ext cx="168584" cy="194883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CE90E-9460-B9F8-687F-240B2D513A17}"/>
              </a:ext>
            </a:extLst>
          </p:cNvPr>
          <p:cNvSpPr txBox="1"/>
          <p:nvPr/>
        </p:nvSpPr>
        <p:spPr>
          <a:xfrm>
            <a:off x="1173345" y="4282035"/>
            <a:ext cx="86315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Sets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44BADB1-58C2-4F0D-67E4-A76142DFC5ED}"/>
              </a:ext>
            </a:extLst>
          </p:cNvPr>
          <p:cNvSpPr/>
          <p:nvPr/>
        </p:nvSpPr>
        <p:spPr>
          <a:xfrm rot="5400000">
            <a:off x="4545025" y="1051965"/>
            <a:ext cx="148354" cy="4612459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457AB-34D9-CD9B-6ACF-329F899C075F}"/>
              </a:ext>
            </a:extLst>
          </p:cNvPr>
          <p:cNvSpPr txBox="1"/>
          <p:nvPr/>
        </p:nvSpPr>
        <p:spPr>
          <a:xfrm>
            <a:off x="3965098" y="2751291"/>
            <a:ext cx="130821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Ways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CBE6F-ED82-76C7-6946-E29514A81EE4}"/>
              </a:ext>
            </a:extLst>
          </p:cNvPr>
          <p:cNvSpPr txBox="1"/>
          <p:nvPr/>
        </p:nvSpPr>
        <p:spPr>
          <a:xfrm>
            <a:off x="2473888" y="1960865"/>
            <a:ext cx="1642470" cy="5232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E54196"/>
                </a:solidFill>
              </a:rPr>
              <a:t>Attacker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52EF0-472F-5DEA-1525-D1F4B4541905}"/>
              </a:ext>
            </a:extLst>
          </p:cNvPr>
          <p:cNvSpPr txBox="1"/>
          <p:nvPr/>
        </p:nvSpPr>
        <p:spPr>
          <a:xfrm>
            <a:off x="5130773" y="1960864"/>
            <a:ext cx="1527834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BA5E8"/>
                </a:solidFill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61010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FE9E-FAB2-F452-D81E-D84FAD27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774933"/>
          </a:xfrm>
        </p:spPr>
        <p:txBody>
          <a:bodyPr/>
          <a:lstStyle/>
          <a:p>
            <a:r>
              <a:rPr lang="en-US"/>
              <a:t>Prime + Probe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894C-CAF1-EB32-420E-7C1909F4F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24450" y="1647522"/>
            <a:ext cx="4425437" cy="3927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Prime a cache set</a:t>
            </a:r>
          </a:p>
          <a:p>
            <a:r>
              <a:rPr lang="en-US" sz="2800"/>
              <a:t>Wait for some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B656F-A77C-96BE-9089-C4E4BD8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4A00CF-B3DD-CCB3-64C1-43A01FF1B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70467"/>
              </p:ext>
            </p:extLst>
          </p:nvPr>
        </p:nvGraphicFramePr>
        <p:xfrm>
          <a:off x="2315132" y="3520872"/>
          <a:ext cx="4615656" cy="194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57">
                  <a:extLst>
                    <a:ext uri="{9D8B030D-6E8A-4147-A177-3AD203B41FA5}">
                      <a16:colId xmlns:a16="http://schemas.microsoft.com/office/drawing/2014/main" val="3469199269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2240926076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3063135691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331320133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412890773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809516262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482679749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3699371892"/>
                    </a:ext>
                  </a:extLst>
                </a:gridCol>
              </a:tblGrid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204639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72256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96545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816538"/>
                  </a:ext>
                </a:extLst>
              </a:tr>
            </a:tbl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6F96072A-DFB6-1F76-C343-CD895CBCA0B2}"/>
              </a:ext>
            </a:extLst>
          </p:cNvPr>
          <p:cNvSpPr/>
          <p:nvPr/>
        </p:nvSpPr>
        <p:spPr>
          <a:xfrm>
            <a:off x="2036495" y="3520036"/>
            <a:ext cx="168584" cy="194883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CE90E-9460-B9F8-687F-240B2D513A17}"/>
              </a:ext>
            </a:extLst>
          </p:cNvPr>
          <p:cNvSpPr txBox="1"/>
          <p:nvPr/>
        </p:nvSpPr>
        <p:spPr>
          <a:xfrm>
            <a:off x="1173345" y="4282035"/>
            <a:ext cx="86315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Sets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44BADB1-58C2-4F0D-67E4-A76142DFC5ED}"/>
              </a:ext>
            </a:extLst>
          </p:cNvPr>
          <p:cNvSpPr/>
          <p:nvPr/>
        </p:nvSpPr>
        <p:spPr>
          <a:xfrm rot="5400000">
            <a:off x="4545025" y="1051965"/>
            <a:ext cx="148354" cy="4612459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457AB-34D9-CD9B-6ACF-329F899C075F}"/>
              </a:ext>
            </a:extLst>
          </p:cNvPr>
          <p:cNvSpPr txBox="1"/>
          <p:nvPr/>
        </p:nvSpPr>
        <p:spPr>
          <a:xfrm>
            <a:off x="3965098" y="2751291"/>
            <a:ext cx="130821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Ways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CBE6F-ED82-76C7-6946-E29514A81EE4}"/>
              </a:ext>
            </a:extLst>
          </p:cNvPr>
          <p:cNvSpPr txBox="1"/>
          <p:nvPr/>
        </p:nvSpPr>
        <p:spPr>
          <a:xfrm>
            <a:off x="2473888" y="1960865"/>
            <a:ext cx="1642470" cy="5232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E54196"/>
                </a:solidFill>
              </a:rPr>
              <a:t>Attacker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52EF0-472F-5DEA-1525-D1F4B4541905}"/>
              </a:ext>
            </a:extLst>
          </p:cNvPr>
          <p:cNvSpPr txBox="1"/>
          <p:nvPr/>
        </p:nvSpPr>
        <p:spPr>
          <a:xfrm>
            <a:off x="5130773" y="1960864"/>
            <a:ext cx="1527834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BA5E8"/>
                </a:solidFill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173971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FE9E-FAB2-F452-D81E-D84FAD27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774933"/>
          </a:xfrm>
        </p:spPr>
        <p:txBody>
          <a:bodyPr/>
          <a:lstStyle/>
          <a:p>
            <a:r>
              <a:rPr lang="en-US"/>
              <a:t>Prime + Probe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894C-CAF1-EB32-420E-7C1909F4F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24450" y="1647522"/>
            <a:ext cx="4425437" cy="3927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Prime a cache set</a:t>
            </a:r>
          </a:p>
          <a:p>
            <a:r>
              <a:rPr lang="en-US" sz="2800"/>
              <a:t>Wait for some time</a:t>
            </a:r>
          </a:p>
          <a:p>
            <a:r>
              <a:rPr lang="en-US" sz="2800"/>
              <a:t>Probe cache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B656F-A77C-96BE-9089-C4E4BD8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4A00CF-B3DD-CCB3-64C1-43A01FF1B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87026"/>
              </p:ext>
            </p:extLst>
          </p:nvPr>
        </p:nvGraphicFramePr>
        <p:xfrm>
          <a:off x="2315132" y="3520872"/>
          <a:ext cx="4615656" cy="194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57">
                  <a:extLst>
                    <a:ext uri="{9D8B030D-6E8A-4147-A177-3AD203B41FA5}">
                      <a16:colId xmlns:a16="http://schemas.microsoft.com/office/drawing/2014/main" val="3469199269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2240926076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3063135691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331320133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412890773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809516262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482679749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3699371892"/>
                    </a:ext>
                  </a:extLst>
                </a:gridCol>
              </a:tblGrid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204639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72256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96545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816538"/>
                  </a:ext>
                </a:extLst>
              </a:tr>
            </a:tbl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6F96072A-DFB6-1F76-C343-CD895CBCA0B2}"/>
              </a:ext>
            </a:extLst>
          </p:cNvPr>
          <p:cNvSpPr/>
          <p:nvPr/>
        </p:nvSpPr>
        <p:spPr>
          <a:xfrm>
            <a:off x="2036495" y="3520036"/>
            <a:ext cx="168584" cy="194883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CE90E-9460-B9F8-687F-240B2D513A17}"/>
              </a:ext>
            </a:extLst>
          </p:cNvPr>
          <p:cNvSpPr txBox="1"/>
          <p:nvPr/>
        </p:nvSpPr>
        <p:spPr>
          <a:xfrm>
            <a:off x="1173345" y="4282035"/>
            <a:ext cx="86315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Sets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44BADB1-58C2-4F0D-67E4-A76142DFC5ED}"/>
              </a:ext>
            </a:extLst>
          </p:cNvPr>
          <p:cNvSpPr/>
          <p:nvPr/>
        </p:nvSpPr>
        <p:spPr>
          <a:xfrm rot="5400000">
            <a:off x="4545025" y="1051965"/>
            <a:ext cx="148354" cy="4612459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457AB-34D9-CD9B-6ACF-329F899C075F}"/>
              </a:ext>
            </a:extLst>
          </p:cNvPr>
          <p:cNvSpPr txBox="1"/>
          <p:nvPr/>
        </p:nvSpPr>
        <p:spPr>
          <a:xfrm>
            <a:off x="3965098" y="2751291"/>
            <a:ext cx="130821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Ways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CBE6F-ED82-76C7-6946-E29514A81EE4}"/>
              </a:ext>
            </a:extLst>
          </p:cNvPr>
          <p:cNvSpPr txBox="1"/>
          <p:nvPr/>
        </p:nvSpPr>
        <p:spPr>
          <a:xfrm>
            <a:off x="2473888" y="1960865"/>
            <a:ext cx="1642470" cy="5232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E54196"/>
                </a:solidFill>
              </a:rPr>
              <a:t>Attacker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52EF0-472F-5DEA-1525-D1F4B4541905}"/>
              </a:ext>
            </a:extLst>
          </p:cNvPr>
          <p:cNvSpPr txBox="1"/>
          <p:nvPr/>
        </p:nvSpPr>
        <p:spPr>
          <a:xfrm>
            <a:off x="5130773" y="1960864"/>
            <a:ext cx="1527834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BA5E8"/>
                </a:solidFill>
              </a:rPr>
              <a:t>Victim</a:t>
            </a:r>
          </a:p>
        </p:txBody>
      </p:sp>
      <p:pic>
        <p:nvPicPr>
          <p:cNvPr id="7" name="Graphic 6" descr="Stopwatch with solid fill">
            <a:extLst>
              <a:ext uri="{FF2B5EF4-FFF2-40B4-BE49-F238E27FC236}">
                <a16:creationId xmlns:a16="http://schemas.microsoft.com/office/drawing/2014/main" id="{900FFA0C-26A4-FECD-7C35-D8E7DFBD0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290" y="3814537"/>
            <a:ext cx="810746" cy="8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1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FE9E-FAB2-F452-D81E-D84FAD27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774933"/>
          </a:xfrm>
        </p:spPr>
        <p:txBody>
          <a:bodyPr/>
          <a:lstStyle/>
          <a:p>
            <a:r>
              <a:rPr lang="en-US"/>
              <a:t>Prime + Probe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894C-CAF1-EB32-420E-7C1909F4F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24450" y="1647522"/>
            <a:ext cx="4425437" cy="3927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Victim </a:t>
            </a:r>
            <a:r>
              <a:rPr lang="en-US" sz="2800" b="1">
                <a:solidFill>
                  <a:schemeClr val="accent4"/>
                </a:solidFill>
              </a:rPr>
              <a:t>did not</a:t>
            </a:r>
            <a:r>
              <a:rPr lang="en-US" sz="2800">
                <a:solidFill>
                  <a:srgbClr val="FFC000"/>
                </a:solidFill>
              </a:rPr>
              <a:t> </a:t>
            </a:r>
            <a:r>
              <a:rPr lang="en-US" sz="2800"/>
              <a:t>access cache set</a:t>
            </a:r>
          </a:p>
          <a:p>
            <a:r>
              <a:rPr lang="en-US" sz="2800"/>
              <a:t>Attacker probe is </a:t>
            </a:r>
            <a:r>
              <a:rPr lang="en-US" sz="2800" b="1">
                <a:solidFill>
                  <a:schemeClr val="accent4"/>
                </a:solidFill>
              </a:rPr>
              <a:t>fast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B656F-A77C-96BE-9089-C4E4BD8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4A00CF-B3DD-CCB3-64C1-43A01FF1B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10839"/>
              </p:ext>
            </p:extLst>
          </p:nvPr>
        </p:nvGraphicFramePr>
        <p:xfrm>
          <a:off x="2315132" y="3520872"/>
          <a:ext cx="4615656" cy="194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57">
                  <a:extLst>
                    <a:ext uri="{9D8B030D-6E8A-4147-A177-3AD203B41FA5}">
                      <a16:colId xmlns:a16="http://schemas.microsoft.com/office/drawing/2014/main" val="3469199269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2240926076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3063135691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331320133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412890773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809516262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482679749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3699371892"/>
                    </a:ext>
                  </a:extLst>
                </a:gridCol>
              </a:tblGrid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204639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72256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96545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816538"/>
                  </a:ext>
                </a:extLst>
              </a:tr>
            </a:tbl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6F96072A-DFB6-1F76-C343-CD895CBCA0B2}"/>
              </a:ext>
            </a:extLst>
          </p:cNvPr>
          <p:cNvSpPr/>
          <p:nvPr/>
        </p:nvSpPr>
        <p:spPr>
          <a:xfrm>
            <a:off x="2036495" y="3520036"/>
            <a:ext cx="168584" cy="194883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CE90E-9460-B9F8-687F-240B2D513A17}"/>
              </a:ext>
            </a:extLst>
          </p:cNvPr>
          <p:cNvSpPr txBox="1"/>
          <p:nvPr/>
        </p:nvSpPr>
        <p:spPr>
          <a:xfrm>
            <a:off x="1173345" y="4282035"/>
            <a:ext cx="86315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Sets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44BADB1-58C2-4F0D-67E4-A76142DFC5ED}"/>
              </a:ext>
            </a:extLst>
          </p:cNvPr>
          <p:cNvSpPr/>
          <p:nvPr/>
        </p:nvSpPr>
        <p:spPr>
          <a:xfrm rot="5400000">
            <a:off x="4545025" y="1051965"/>
            <a:ext cx="148354" cy="4612459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457AB-34D9-CD9B-6ACF-329F899C075F}"/>
              </a:ext>
            </a:extLst>
          </p:cNvPr>
          <p:cNvSpPr txBox="1"/>
          <p:nvPr/>
        </p:nvSpPr>
        <p:spPr>
          <a:xfrm>
            <a:off x="3965098" y="2751291"/>
            <a:ext cx="130821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Ways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CBE6F-ED82-76C7-6946-E29514A81EE4}"/>
              </a:ext>
            </a:extLst>
          </p:cNvPr>
          <p:cNvSpPr txBox="1"/>
          <p:nvPr/>
        </p:nvSpPr>
        <p:spPr>
          <a:xfrm>
            <a:off x="2473888" y="1960865"/>
            <a:ext cx="1642470" cy="5232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E54196"/>
                </a:solidFill>
              </a:rPr>
              <a:t>Attacker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52EF0-472F-5DEA-1525-D1F4B4541905}"/>
              </a:ext>
            </a:extLst>
          </p:cNvPr>
          <p:cNvSpPr txBox="1"/>
          <p:nvPr/>
        </p:nvSpPr>
        <p:spPr>
          <a:xfrm>
            <a:off x="5130773" y="1960864"/>
            <a:ext cx="1527834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BA5E8"/>
                </a:solidFill>
              </a:rPr>
              <a:t>Victim</a:t>
            </a:r>
          </a:p>
        </p:txBody>
      </p:sp>
      <p:pic>
        <p:nvPicPr>
          <p:cNvPr id="8" name="Graphic 7" descr="Stopwatch with solid fill">
            <a:extLst>
              <a:ext uri="{FF2B5EF4-FFF2-40B4-BE49-F238E27FC236}">
                <a16:creationId xmlns:a16="http://schemas.microsoft.com/office/drawing/2014/main" id="{A63A47BE-2DAC-81EC-87C3-2F0ACEB30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290" y="3814537"/>
            <a:ext cx="810746" cy="8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2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FE9E-FAB2-F452-D81E-D84FAD27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774933"/>
          </a:xfrm>
        </p:spPr>
        <p:txBody>
          <a:bodyPr/>
          <a:lstStyle/>
          <a:p>
            <a:r>
              <a:rPr lang="en-US"/>
              <a:t>Prime + Probe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894C-CAF1-EB32-420E-7C1909F4F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24450" y="1647522"/>
            <a:ext cx="4425437" cy="3927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Victim </a:t>
            </a:r>
            <a:r>
              <a:rPr lang="en-US" sz="2800" b="1">
                <a:solidFill>
                  <a:schemeClr val="accent1"/>
                </a:solidFill>
              </a:rPr>
              <a:t>did </a:t>
            </a:r>
            <a:r>
              <a:rPr lang="en-US" sz="2800"/>
              <a:t>access cache set</a:t>
            </a:r>
          </a:p>
          <a:p>
            <a:r>
              <a:rPr lang="en-US" sz="2800"/>
              <a:t>Attacker probe is </a:t>
            </a:r>
            <a:r>
              <a:rPr lang="en-US" sz="2800" b="1">
                <a:solidFill>
                  <a:schemeClr val="accent1"/>
                </a:solidFill>
              </a:rPr>
              <a:t>slow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B656F-A77C-96BE-9089-C4E4BD8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4A00CF-B3DD-CCB3-64C1-43A01FF1B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5580"/>
              </p:ext>
            </p:extLst>
          </p:nvPr>
        </p:nvGraphicFramePr>
        <p:xfrm>
          <a:off x="2315132" y="3520872"/>
          <a:ext cx="4615656" cy="194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57">
                  <a:extLst>
                    <a:ext uri="{9D8B030D-6E8A-4147-A177-3AD203B41FA5}">
                      <a16:colId xmlns:a16="http://schemas.microsoft.com/office/drawing/2014/main" val="3469199269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2240926076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3063135691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331320133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412890773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809516262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482679749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3699371892"/>
                    </a:ext>
                  </a:extLst>
                </a:gridCol>
              </a:tblGrid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204639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72256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96545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816538"/>
                  </a:ext>
                </a:extLst>
              </a:tr>
            </a:tbl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6F96072A-DFB6-1F76-C343-CD895CBCA0B2}"/>
              </a:ext>
            </a:extLst>
          </p:cNvPr>
          <p:cNvSpPr/>
          <p:nvPr/>
        </p:nvSpPr>
        <p:spPr>
          <a:xfrm>
            <a:off x="2036495" y="3520036"/>
            <a:ext cx="168584" cy="194883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CE90E-9460-B9F8-687F-240B2D513A17}"/>
              </a:ext>
            </a:extLst>
          </p:cNvPr>
          <p:cNvSpPr txBox="1"/>
          <p:nvPr/>
        </p:nvSpPr>
        <p:spPr>
          <a:xfrm>
            <a:off x="1173345" y="4282035"/>
            <a:ext cx="86315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Sets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44BADB1-58C2-4F0D-67E4-A76142DFC5ED}"/>
              </a:ext>
            </a:extLst>
          </p:cNvPr>
          <p:cNvSpPr/>
          <p:nvPr/>
        </p:nvSpPr>
        <p:spPr>
          <a:xfrm rot="5400000">
            <a:off x="4545025" y="1051965"/>
            <a:ext cx="148354" cy="4612459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457AB-34D9-CD9B-6ACF-329F899C075F}"/>
              </a:ext>
            </a:extLst>
          </p:cNvPr>
          <p:cNvSpPr txBox="1"/>
          <p:nvPr/>
        </p:nvSpPr>
        <p:spPr>
          <a:xfrm>
            <a:off x="3965098" y="2751291"/>
            <a:ext cx="130821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Ways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CBE6F-ED82-76C7-6946-E29514A81EE4}"/>
              </a:ext>
            </a:extLst>
          </p:cNvPr>
          <p:cNvSpPr txBox="1"/>
          <p:nvPr/>
        </p:nvSpPr>
        <p:spPr>
          <a:xfrm>
            <a:off x="2473888" y="1960865"/>
            <a:ext cx="1642470" cy="5232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E54196"/>
                </a:solidFill>
              </a:rPr>
              <a:t>Attacker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52EF0-472F-5DEA-1525-D1F4B4541905}"/>
              </a:ext>
            </a:extLst>
          </p:cNvPr>
          <p:cNvSpPr txBox="1"/>
          <p:nvPr/>
        </p:nvSpPr>
        <p:spPr>
          <a:xfrm>
            <a:off x="5130773" y="1960864"/>
            <a:ext cx="1527834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BA5E8"/>
                </a:solidFill>
              </a:rPr>
              <a:t>Victim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D2DE5C-3B7F-280C-F738-A9149BA7F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59450"/>
              </p:ext>
            </p:extLst>
          </p:nvPr>
        </p:nvGraphicFramePr>
        <p:xfrm>
          <a:off x="4740963" y="6171532"/>
          <a:ext cx="2307828" cy="485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57">
                  <a:extLst>
                    <a:ext uri="{9D8B030D-6E8A-4147-A177-3AD203B41FA5}">
                      <a16:colId xmlns:a16="http://schemas.microsoft.com/office/drawing/2014/main" val="412890773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809516262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1482679749"/>
                    </a:ext>
                  </a:extLst>
                </a:gridCol>
                <a:gridCol w="576957">
                  <a:extLst>
                    <a:ext uri="{9D8B030D-6E8A-4147-A177-3AD203B41FA5}">
                      <a16:colId xmlns:a16="http://schemas.microsoft.com/office/drawing/2014/main" val="3699371892"/>
                    </a:ext>
                  </a:extLst>
                </a:gridCol>
              </a:tblGrid>
              <a:tr h="485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7225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D8B438-2955-673A-E9AF-7B2B02AEAE28}"/>
              </a:ext>
            </a:extLst>
          </p:cNvPr>
          <p:cNvCxnSpPr/>
          <p:nvPr/>
        </p:nvCxnSpPr>
        <p:spPr>
          <a:xfrm>
            <a:off x="3507897" y="4414878"/>
            <a:ext cx="1420150" cy="162919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81D94F-3CEE-4383-81A7-8B7766B845DE}"/>
              </a:ext>
            </a:extLst>
          </p:cNvPr>
          <p:cNvSpPr txBox="1"/>
          <p:nvPr/>
        </p:nvSpPr>
        <p:spPr>
          <a:xfrm>
            <a:off x="3560496" y="5603734"/>
            <a:ext cx="1281238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BA5E8"/>
                </a:solidFill>
              </a:rPr>
              <a:t>Evict</a:t>
            </a:r>
            <a:endParaRPr lang="en-US">
              <a:solidFill>
                <a:srgbClr val="0BA5E8"/>
              </a:solidFill>
            </a:endParaRPr>
          </a:p>
        </p:txBody>
      </p:sp>
      <p:pic>
        <p:nvPicPr>
          <p:cNvPr id="16" name="Graphic 15" descr="Stopwatch with solid fill">
            <a:extLst>
              <a:ext uri="{FF2B5EF4-FFF2-40B4-BE49-F238E27FC236}">
                <a16:creationId xmlns:a16="http://schemas.microsoft.com/office/drawing/2014/main" id="{3843FA79-BF8E-12CC-D9C1-EC5BBC488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290" y="3814537"/>
            <a:ext cx="810746" cy="8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9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EE76-91AB-EE8C-BF0D-9605EBAB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"easy" challenges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786E-623F-96E7-3C68-8B51B8719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3424" y="1611376"/>
            <a:ext cx="6815939" cy="4694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Q:</a:t>
            </a:r>
            <a:r>
              <a:rPr lang="en-US">
                <a:ea typeface="+mn-lt"/>
                <a:cs typeface="+mn-lt"/>
              </a:rPr>
              <a:t> If the secret data is in the L1, how can we observe data accesses in the LLC?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A:</a:t>
            </a:r>
            <a:r>
              <a:rPr lang="en-US">
                <a:ea typeface="+mn-lt"/>
                <a:cs typeface="+mn-lt"/>
              </a:rPr>
              <a:t> Leverage the fact that </a:t>
            </a:r>
            <a:r>
              <a:rPr lang="en-US" b="1">
                <a:solidFill>
                  <a:schemeClr val="accent4"/>
                </a:solidFill>
                <a:ea typeface="+mn-lt"/>
                <a:cs typeface="+mn-lt"/>
              </a:rPr>
              <a:t>the LLC is inclusive</a:t>
            </a:r>
            <a:r>
              <a:rPr lang="en-US">
                <a:ea typeface="+mn-lt"/>
                <a:cs typeface="+mn-lt"/>
              </a:rPr>
              <a:t> → evicting data in the LLC forces an eviction in the </a:t>
            </a:r>
            <a:r>
              <a:rPr lang="en-US" b="1">
                <a:solidFill>
                  <a:schemeClr val="accent1"/>
                </a:solidFill>
                <a:ea typeface="+mn-lt"/>
                <a:cs typeface="+mn-lt"/>
              </a:rPr>
              <a:t>victim L1</a:t>
            </a: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Q: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How to target specific cache sets in the LLC if it is physically indexed?</a:t>
            </a:r>
          </a:p>
          <a:p>
            <a:pPr marL="0" indent="0">
              <a:buNone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A: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By using </a:t>
            </a:r>
            <a:r>
              <a:rPr lang="en-US" b="1">
                <a:solidFill>
                  <a:schemeClr val="accent4"/>
                </a:solidFill>
                <a:ea typeface="+mn-lt"/>
                <a:cs typeface="+mn-lt"/>
              </a:rPr>
              <a:t>huge pages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in the </a:t>
            </a:r>
            <a:r>
              <a:rPr lang="en-US" b="1">
                <a:solidFill>
                  <a:schemeClr val="accent4"/>
                </a:solidFill>
                <a:ea typeface="+mn-lt"/>
                <a:cs typeface="+mn-lt"/>
              </a:rPr>
              <a:t>attacker code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, all the set index bits are in the page offset </a:t>
            </a:r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(constant under address translation)</a:t>
            </a:r>
            <a:endParaRPr lang="en-US" i="1"/>
          </a:p>
          <a:p>
            <a:pPr marL="0" indent="0">
              <a:buNone/>
            </a:pPr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3448B-0DA7-2022-DE81-61DC077A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28F3C7-2202-9EC5-F0CF-D2B4633096F3}"/>
              </a:ext>
            </a:extLst>
          </p:cNvPr>
          <p:cNvSpPr/>
          <p:nvPr/>
        </p:nvSpPr>
        <p:spPr>
          <a:xfrm>
            <a:off x="1715233" y="3649156"/>
            <a:ext cx="2696881" cy="73958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ptos Mono"/>
              </a:rPr>
              <a:t>LLC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51168C-E96C-74C3-5192-8C2B4F0246CE}"/>
              </a:ext>
            </a:extLst>
          </p:cNvPr>
          <p:cNvSpPr/>
          <p:nvPr/>
        </p:nvSpPr>
        <p:spPr>
          <a:xfrm>
            <a:off x="1728295" y="2078454"/>
            <a:ext cx="2689411" cy="134470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Aptos Mono"/>
              </a:rPr>
              <a:t>DRAM</a:t>
            </a:r>
          </a:p>
        </p:txBody>
      </p:sp>
      <p:pic>
        <p:nvPicPr>
          <p:cNvPr id="18" name="Content Placeholder 7" descr="Processor with solid fill">
            <a:extLst>
              <a:ext uri="{FF2B5EF4-FFF2-40B4-BE49-F238E27FC236}">
                <a16:creationId xmlns:a16="http://schemas.microsoft.com/office/drawing/2014/main" id="{3D0FC3D0-33B7-7827-1C7A-9BAC6B63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283" y="5168838"/>
            <a:ext cx="914400" cy="9144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FDD9DF-3BA6-064A-14F2-4161A1512A35}"/>
              </a:ext>
            </a:extLst>
          </p:cNvPr>
          <p:cNvSpPr/>
          <p:nvPr/>
        </p:nvSpPr>
        <p:spPr>
          <a:xfrm>
            <a:off x="1985754" y="4677408"/>
            <a:ext cx="806823" cy="455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ptos Mono"/>
              </a:rPr>
              <a:t>L1</a:t>
            </a:r>
          </a:p>
        </p:txBody>
      </p:sp>
      <p:pic>
        <p:nvPicPr>
          <p:cNvPr id="22" name="Content Placeholder 7" descr="Processor with solid fill">
            <a:extLst>
              <a:ext uri="{FF2B5EF4-FFF2-40B4-BE49-F238E27FC236}">
                <a16:creationId xmlns:a16="http://schemas.microsoft.com/office/drawing/2014/main" id="{1507422A-F55C-23FD-88BD-E9710AA4F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5434" y="5161880"/>
            <a:ext cx="914400" cy="9144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F95A94-E790-5B7E-C8A9-27BD32153BCF}"/>
              </a:ext>
            </a:extLst>
          </p:cNvPr>
          <p:cNvSpPr/>
          <p:nvPr/>
        </p:nvSpPr>
        <p:spPr>
          <a:xfrm>
            <a:off x="3326446" y="4659991"/>
            <a:ext cx="806823" cy="45570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ptos Mono"/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407607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InterweaveVTI</vt:lpstr>
      <vt:lpstr>Last-Level Cache  Side-Channel Attacks are Practical</vt:lpstr>
      <vt:lpstr>Side-channel attacks are hard  to deploy</vt:lpstr>
      <vt:lpstr>Prime + Probe</vt:lpstr>
      <vt:lpstr>Prime + Probe</vt:lpstr>
      <vt:lpstr>Prime + Probe</vt:lpstr>
      <vt:lpstr>Prime + Probe</vt:lpstr>
      <vt:lpstr>Prime + Probe</vt:lpstr>
      <vt:lpstr>Prime + Probe</vt:lpstr>
      <vt:lpstr>Solving the "easy" challenges</vt:lpstr>
      <vt:lpstr>Prerequisite for PRIME+PROBE</vt:lpstr>
      <vt:lpstr>The LLC is sliced, and that's complicated </vt:lpstr>
      <vt:lpstr>PRIME+PROBE on the sliced LLC is hard</vt:lpstr>
      <vt:lpstr>Constructing the Eviction Set</vt:lpstr>
      <vt:lpstr>Constructing the Eviction Set</vt:lpstr>
      <vt:lpstr>Constructing the Eviction Set</vt:lpstr>
      <vt:lpstr>Attacking Square + Multiply Exponentiation </vt:lpstr>
      <vt:lpstr>PowerPoint Presentation</vt:lpstr>
      <vt:lpstr>PowerPoint Presentation</vt:lpstr>
      <vt:lpstr>PowerPoint Presentation</vt:lpstr>
      <vt:lpstr>PowerPoint Presentation</vt:lpstr>
      <vt:lpstr>The Good, The Bad...</vt:lpstr>
      <vt:lpstr>... and The Future (work)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2023-11-22T04:38:28Z</dcterms:created>
  <dcterms:modified xsi:type="dcterms:W3CDTF">2024-09-18T19:46:00Z</dcterms:modified>
</cp:coreProperties>
</file>