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7" r:id="rId2"/>
    <p:sldId id="33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27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D26EA-4966-41D3-AB05-747184F10AFC}" type="datetimeFigureOut">
              <a:rPr lang="en-IN" smtClean="0"/>
              <a:t>23-09-2024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E0F50-235E-481A-9379-92C1E122FBCF}" type="slidenum">
              <a:rPr lang="en-IN" smtClean="0"/>
              <a:t>‹#›</a:t>
            </a:fld>
            <a:endParaRPr lang="en-IN"/>
          </a:p>
        </p:txBody>
      </p:sp>
    </p:spTree>
    <p:extLst>
      <p:ext uri="{BB962C8B-B14F-4D97-AF65-F5344CB8AC3E}">
        <p14:creationId xmlns:p14="http://schemas.microsoft.com/office/powerpoint/2010/main" val="4268627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4FB59C-0463-4A69-BFC1-7F4A9217EEEC}"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4611F-A2E2-4B6D-9B21-8D4A7A1C72CB}"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9AF0F-4D4A-473D-A9D5-7E8192D4F13B}"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65CC5-0851-49D1-83A9-3406348126B0}"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1B9F2-A48E-489E-AB60-33052877779C}"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5CFB0-324F-4C58-8E0E-1CDAD6529081}" type="datetime1">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242EEB-79E0-4A60-B504-257BA300AB43}" type="datetime1">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C9DD8-A388-40F1-9E0B-0C81A30B895D}" type="datetime1">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4DD4B-7663-4253-9ADE-286ADB4473BC}" type="datetime1">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3424B-7C5F-4ED1-A1AB-CA524256FC18}" type="datetime1">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D7469-640C-42B3-AD96-1469F1924CF4}" type="datetime1">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29D1B-EA8F-441A-84E8-D90904E9E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C160C-03A2-4710-B6F5-EC6ECF8F1735}" type="datetime1">
              <a:rPr lang="en-US" smtClean="0"/>
              <a:t>9/23/2024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29D1B-EA8F-441A-84E8-D90904E9E1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2133599"/>
          </a:xfrm>
        </p:spPr>
        <p:txBody>
          <a:bodyPr>
            <a:normAutofit/>
          </a:bodyPr>
          <a:lstStyle/>
          <a:p>
            <a:r>
              <a:rPr lang="en-US" sz="4000" b="1" i="1" dirty="0">
                <a:solidFill>
                  <a:schemeClr val="tx2">
                    <a:lumMod val="60000"/>
                    <a:lumOff val="40000"/>
                  </a:schemeClr>
                </a:solidFill>
              </a:rPr>
              <a:t>UNIT-VI </a:t>
            </a:r>
            <a:br>
              <a:rPr lang="en-US" sz="4000" b="1" i="1" dirty="0">
                <a:solidFill>
                  <a:schemeClr val="tx2">
                    <a:lumMod val="60000"/>
                    <a:lumOff val="40000"/>
                  </a:schemeClr>
                </a:solidFill>
              </a:rPr>
            </a:br>
            <a:r>
              <a:rPr lang="en-US" sz="4000" b="1" i="1" dirty="0">
                <a:solidFill>
                  <a:schemeClr val="tx2">
                    <a:lumMod val="60000"/>
                    <a:lumOff val="40000"/>
                  </a:schemeClr>
                </a:solidFill>
              </a:rPr>
              <a:t>DEEP LEARNING IN SENTIMENT ANALYSIS</a:t>
            </a:r>
            <a:endParaRPr lang="en-US" sz="4000" i="1" dirty="0">
              <a:solidFill>
                <a:schemeClr val="tx2">
                  <a:lumMod val="60000"/>
                  <a:lumOff val="40000"/>
                </a:schemeClr>
              </a:solidFill>
            </a:endParaRPr>
          </a:p>
        </p:txBody>
      </p:sp>
      <p:sp>
        <p:nvSpPr>
          <p:cNvPr id="4" name="Slide Number Placeholder 3">
            <a:extLst>
              <a:ext uri="{FF2B5EF4-FFF2-40B4-BE49-F238E27FC236}">
                <a16:creationId xmlns:a16="http://schemas.microsoft.com/office/drawing/2014/main" id="{A1040E30-BC7D-CE1D-5A81-2F5F3CE7E5AD}"/>
              </a:ext>
            </a:extLst>
          </p:cNvPr>
          <p:cNvSpPr>
            <a:spLocks noGrp="1"/>
          </p:cNvSpPr>
          <p:nvPr>
            <p:ph type="sldNum" sz="quarter" idx="12"/>
          </p:nvPr>
        </p:nvSpPr>
        <p:spPr/>
        <p:txBody>
          <a:bodyPr/>
          <a:lstStyle/>
          <a:p>
            <a:fld id="{2E729D1B-EA8F-441A-84E8-D90904E9E18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buNone/>
            </a:pPr>
            <a:r>
              <a:rPr lang="en-US" b="1" dirty="0">
                <a:solidFill>
                  <a:srgbClr val="FF0000"/>
                </a:solidFill>
              </a:rPr>
              <a:t>4. Lexicon-based Approaches:</a:t>
            </a:r>
          </a:p>
          <a:p>
            <a:pPr algn="just"/>
            <a:r>
              <a:rPr lang="en-US" b="1" dirty="0">
                <a:solidFill>
                  <a:srgbClr val="7030A0"/>
                </a:solidFill>
              </a:rPr>
              <a:t>Lexicon Integration:</a:t>
            </a:r>
            <a:r>
              <a:rPr lang="en-US" dirty="0">
                <a:solidFill>
                  <a:srgbClr val="7030A0"/>
                </a:solidFill>
              </a:rPr>
              <a:t> </a:t>
            </a:r>
            <a:r>
              <a:rPr lang="en-US" dirty="0"/>
              <a:t>Sentiment lexicons, which contain words annotated with their sentiment polarities, can be used to create sentiment-specific embeddings. The embeddings are then adjusted based on the sentiment lexicon information.</a:t>
            </a:r>
          </a:p>
          <a:p>
            <a:pPr algn="just"/>
            <a:r>
              <a:rPr lang="en-US" b="1" dirty="0">
                <a:solidFill>
                  <a:srgbClr val="7030A0"/>
                </a:solidFill>
              </a:rPr>
              <a:t>Word-Level Sentiment Scores:</a:t>
            </a:r>
            <a:r>
              <a:rPr lang="en-US" dirty="0">
                <a:solidFill>
                  <a:srgbClr val="7030A0"/>
                </a:solidFill>
              </a:rPr>
              <a:t> </a:t>
            </a:r>
            <a:r>
              <a:rPr lang="en-US" dirty="0"/>
              <a:t>Assigning sentiment scores to words based on lexicon information and adjusting word embeddings accordingly can be an effective strategy.</a:t>
            </a:r>
          </a:p>
          <a:p>
            <a:pPr algn="just"/>
            <a:endParaRPr lang="en-US" dirty="0"/>
          </a:p>
        </p:txBody>
      </p:sp>
      <p:sp>
        <p:nvSpPr>
          <p:cNvPr id="4" name="Slide Number Placeholder 3">
            <a:extLst>
              <a:ext uri="{FF2B5EF4-FFF2-40B4-BE49-F238E27FC236}">
                <a16:creationId xmlns:a16="http://schemas.microsoft.com/office/drawing/2014/main" id="{FD0F5E24-6EC4-BDD7-078B-F07FC8A30B9B}"/>
              </a:ext>
            </a:extLst>
          </p:cNvPr>
          <p:cNvSpPr>
            <a:spLocks noGrp="1"/>
          </p:cNvSpPr>
          <p:nvPr>
            <p:ph type="sldNum" sz="quarter" idx="12"/>
          </p:nvPr>
        </p:nvSpPr>
        <p:spPr/>
        <p:txBody>
          <a:bodyPr/>
          <a:lstStyle/>
          <a:p>
            <a:fld id="{2E729D1B-EA8F-441A-84E8-D90904E9E18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85000" lnSpcReduction="10000"/>
          </a:bodyPr>
          <a:lstStyle/>
          <a:p>
            <a:pPr algn="just">
              <a:buNone/>
            </a:pPr>
            <a:r>
              <a:rPr lang="en-US" b="1" dirty="0">
                <a:solidFill>
                  <a:srgbClr val="FF0000"/>
                </a:solidFill>
              </a:rPr>
              <a:t>5. Contextualized Embeddings:</a:t>
            </a:r>
          </a:p>
          <a:p>
            <a:pPr algn="just"/>
            <a:r>
              <a:rPr lang="en-US" b="1" dirty="0">
                <a:solidFill>
                  <a:srgbClr val="7030A0"/>
                </a:solidFill>
              </a:rPr>
              <a:t>Context-Aware Models:</a:t>
            </a:r>
            <a:r>
              <a:rPr lang="en-US" dirty="0">
                <a:solidFill>
                  <a:srgbClr val="7030A0"/>
                </a:solidFill>
              </a:rPr>
              <a:t> </a:t>
            </a:r>
            <a:r>
              <a:rPr lang="en-US" dirty="0"/>
              <a:t>Embeddings can be contextualized by considering the surrounding words or sentences. Models like BERT (Bidirectional Encoder Representations from Transformers) provide contextualized embeddings that capture both the meaning and sentiment of words in context.</a:t>
            </a:r>
          </a:p>
          <a:p>
            <a:pPr algn="just">
              <a:buNone/>
            </a:pPr>
            <a:r>
              <a:rPr lang="en-US" b="1" dirty="0">
                <a:solidFill>
                  <a:srgbClr val="FF0000"/>
                </a:solidFill>
              </a:rPr>
              <a:t>6. Domain Adaptation:</a:t>
            </a:r>
          </a:p>
          <a:p>
            <a:pPr algn="just"/>
            <a:r>
              <a:rPr lang="en-US" b="1" dirty="0">
                <a:solidFill>
                  <a:srgbClr val="7030A0"/>
                </a:solidFill>
              </a:rPr>
              <a:t>Adapting to Specific Domains:</a:t>
            </a:r>
            <a:r>
              <a:rPr lang="en-US" dirty="0">
                <a:solidFill>
                  <a:srgbClr val="7030A0"/>
                </a:solidFill>
              </a:rPr>
              <a:t> </a:t>
            </a:r>
            <a:r>
              <a:rPr lang="en-US" dirty="0"/>
              <a:t>Embeddings can be adapted to specific domains, ensuring that sentiment information aligns with the characteristics of the data in which the embeddings will be used. This is particularly important for sentiment analysis tasks in specialized fields.</a:t>
            </a:r>
          </a:p>
          <a:p>
            <a:pPr algn="just"/>
            <a:endParaRPr lang="en-US" dirty="0"/>
          </a:p>
        </p:txBody>
      </p:sp>
      <p:sp>
        <p:nvSpPr>
          <p:cNvPr id="4" name="Slide Number Placeholder 3">
            <a:extLst>
              <a:ext uri="{FF2B5EF4-FFF2-40B4-BE49-F238E27FC236}">
                <a16:creationId xmlns:a16="http://schemas.microsoft.com/office/drawing/2014/main" id="{F8CA2A4B-C13C-4ED4-D9AA-35C78F6BE855}"/>
              </a:ext>
            </a:extLst>
          </p:cNvPr>
          <p:cNvSpPr>
            <a:spLocks noGrp="1"/>
          </p:cNvSpPr>
          <p:nvPr>
            <p:ph type="sldNum" sz="quarter" idx="12"/>
          </p:nvPr>
        </p:nvSpPr>
        <p:spPr/>
        <p:txBody>
          <a:bodyPr/>
          <a:lstStyle/>
          <a:p>
            <a:fld id="{2E729D1B-EA8F-441A-84E8-D90904E9E1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buNone/>
            </a:pPr>
            <a:r>
              <a:rPr lang="en-US" b="1" dirty="0">
                <a:solidFill>
                  <a:srgbClr val="FF0000"/>
                </a:solidFill>
              </a:rPr>
              <a:t>7. Evaluation Metrics:</a:t>
            </a:r>
          </a:p>
          <a:p>
            <a:pPr algn="just"/>
            <a:r>
              <a:rPr lang="en-US" b="1" dirty="0">
                <a:solidFill>
                  <a:srgbClr val="7030A0"/>
                </a:solidFill>
              </a:rPr>
              <a:t>Sentiment Classification Performance:</a:t>
            </a:r>
            <a:r>
              <a:rPr lang="en-US" dirty="0">
                <a:solidFill>
                  <a:srgbClr val="7030A0"/>
                </a:solidFill>
              </a:rPr>
              <a:t> </a:t>
            </a:r>
            <a:r>
              <a:rPr lang="en-US" dirty="0"/>
              <a:t>The effectiveness of sentiment-specific embeddings is often evaluated based on their performance in sentiment classification tasks. Common metrics include accuracy, precision, recall, and F1 score.</a:t>
            </a:r>
          </a:p>
        </p:txBody>
      </p:sp>
      <p:sp>
        <p:nvSpPr>
          <p:cNvPr id="4" name="Slide Number Placeholder 3">
            <a:extLst>
              <a:ext uri="{FF2B5EF4-FFF2-40B4-BE49-F238E27FC236}">
                <a16:creationId xmlns:a16="http://schemas.microsoft.com/office/drawing/2014/main" id="{6DC7E89E-A3F2-C4A6-D85A-AD8A905AC23C}"/>
              </a:ext>
            </a:extLst>
          </p:cNvPr>
          <p:cNvSpPr>
            <a:spLocks noGrp="1"/>
          </p:cNvSpPr>
          <p:nvPr>
            <p:ph type="sldNum" sz="quarter" idx="12"/>
          </p:nvPr>
        </p:nvSpPr>
        <p:spPr/>
        <p:txBody>
          <a:bodyPr/>
          <a:lstStyle/>
          <a:p>
            <a:fld id="{2E729D1B-EA8F-441A-84E8-D90904E9E18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Challenges and Considerations: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7030A0"/>
                </a:solidFill>
              </a:rPr>
              <a:t>Data Bias:</a:t>
            </a:r>
            <a:r>
              <a:rPr lang="en-US" dirty="0">
                <a:solidFill>
                  <a:srgbClr val="7030A0"/>
                </a:solidFill>
              </a:rPr>
              <a:t> </a:t>
            </a:r>
            <a:r>
              <a:rPr lang="en-US" dirty="0"/>
              <a:t>Sentiment-specific embeddings may inherit biases present in the training data, impacting their generalization to diverse contexts.</a:t>
            </a:r>
          </a:p>
          <a:p>
            <a:pPr algn="just"/>
            <a:r>
              <a:rPr lang="en-US" b="1" dirty="0">
                <a:solidFill>
                  <a:srgbClr val="7030A0"/>
                </a:solidFill>
              </a:rPr>
              <a:t>Dynamic Sentiment:</a:t>
            </a:r>
            <a:r>
              <a:rPr lang="en-US" dirty="0">
                <a:solidFill>
                  <a:srgbClr val="7030A0"/>
                </a:solidFill>
              </a:rPr>
              <a:t> </a:t>
            </a:r>
            <a:r>
              <a:rPr lang="en-US" dirty="0"/>
              <a:t>Sentiment can be dynamic, changing over time or across different contexts. Embeddings should be designed to adapt to such changes.</a:t>
            </a:r>
          </a:p>
          <a:p>
            <a:pPr algn="just"/>
            <a:r>
              <a:rPr lang="en-US" b="1" dirty="0">
                <a:solidFill>
                  <a:srgbClr val="7030A0"/>
                </a:solidFill>
              </a:rPr>
              <a:t>Interpretability:</a:t>
            </a:r>
            <a:r>
              <a:rPr lang="en-US" dirty="0">
                <a:solidFill>
                  <a:srgbClr val="7030A0"/>
                </a:solidFill>
              </a:rPr>
              <a:t> </a:t>
            </a:r>
            <a:r>
              <a:rPr lang="en-US" dirty="0"/>
              <a:t>Understanding how sentiment information is incorporated into embeddings is crucial for interpretability.</a:t>
            </a:r>
          </a:p>
          <a:p>
            <a:pPr algn="just"/>
            <a:endParaRPr lang="en-US" dirty="0"/>
          </a:p>
        </p:txBody>
      </p:sp>
      <p:sp>
        <p:nvSpPr>
          <p:cNvPr id="5" name="Slide Number Placeholder 4">
            <a:extLst>
              <a:ext uri="{FF2B5EF4-FFF2-40B4-BE49-F238E27FC236}">
                <a16:creationId xmlns:a16="http://schemas.microsoft.com/office/drawing/2014/main" id="{B91ACC2A-8750-3E81-AC93-FD4447F50519}"/>
              </a:ext>
            </a:extLst>
          </p:cNvPr>
          <p:cNvSpPr>
            <a:spLocks noGrp="1"/>
          </p:cNvSpPr>
          <p:nvPr>
            <p:ph type="sldNum" sz="quarter" idx="12"/>
          </p:nvPr>
        </p:nvSpPr>
        <p:spPr/>
        <p:txBody>
          <a:bodyPr/>
          <a:lstStyle/>
          <a:p>
            <a:fld id="{2E729D1B-EA8F-441A-84E8-D90904E9E1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r>
              <a:rPr lang="en-US" b="1" dirty="0">
                <a:solidFill>
                  <a:srgbClr val="FF0000"/>
                </a:solidFill>
              </a:rPr>
              <a:t>Sentence Level Sentiment Classification:</a:t>
            </a:r>
            <a:br>
              <a:rPr lang="en-US" dirty="0">
                <a:solidFill>
                  <a:srgbClr val="FF0000"/>
                </a:solidFill>
              </a:rPr>
            </a:br>
            <a:r>
              <a:rPr lang="en-US" dirty="0">
                <a:solidFill>
                  <a:srgbClr val="7030A0"/>
                </a:solidFill>
              </a:rPr>
              <a:t>Convolution Neural Network, Recurrent Neural Network, Recursive</a:t>
            </a:r>
            <a:br>
              <a:rPr lang="en-US" dirty="0">
                <a:solidFill>
                  <a:srgbClr val="7030A0"/>
                </a:solidFill>
              </a:rPr>
            </a:br>
            <a:r>
              <a:rPr lang="en-US" dirty="0">
                <a:solidFill>
                  <a:srgbClr val="7030A0"/>
                </a:solidFill>
              </a:rPr>
              <a:t>Neural Network</a:t>
            </a:r>
          </a:p>
        </p:txBody>
      </p:sp>
      <p:sp>
        <p:nvSpPr>
          <p:cNvPr id="4" name="Slide Number Placeholder 3">
            <a:extLst>
              <a:ext uri="{FF2B5EF4-FFF2-40B4-BE49-F238E27FC236}">
                <a16:creationId xmlns:a16="http://schemas.microsoft.com/office/drawing/2014/main" id="{2FF8503E-BEF1-F0A7-EC18-6ED51B67B833}"/>
              </a:ext>
            </a:extLst>
          </p:cNvPr>
          <p:cNvSpPr>
            <a:spLocks noGrp="1"/>
          </p:cNvSpPr>
          <p:nvPr>
            <p:ph type="sldNum" sz="quarter" idx="12"/>
          </p:nvPr>
        </p:nvSpPr>
        <p:spPr/>
        <p:txBody>
          <a:bodyPr/>
          <a:lstStyle/>
          <a:p>
            <a:fld id="{2E729D1B-EA8F-441A-84E8-D90904E9E18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Font typeface="Wingdings" pitchFamily="2" charset="2"/>
              <a:buChar char="Ø"/>
            </a:pPr>
            <a:r>
              <a:rPr lang="en-US" dirty="0"/>
              <a:t>                          When it comes to sentence-level sentiment classification, various neural network architectures can be employed, including </a:t>
            </a:r>
            <a:r>
              <a:rPr lang="en-US" dirty="0" err="1"/>
              <a:t>Convolutional</a:t>
            </a:r>
            <a:r>
              <a:rPr lang="en-US" dirty="0"/>
              <a:t> Neural Networks (CNNs), Recurrent Neural Networks (RNNs), and Recursive Neural Networks. Each architecture has its strengths and weaknesses, and the choice often depends on the specific characteristics of the task and the nature of the input data.</a:t>
            </a:r>
          </a:p>
        </p:txBody>
      </p:sp>
      <p:sp>
        <p:nvSpPr>
          <p:cNvPr id="4" name="Slide Number Placeholder 3">
            <a:extLst>
              <a:ext uri="{FF2B5EF4-FFF2-40B4-BE49-F238E27FC236}">
                <a16:creationId xmlns:a16="http://schemas.microsoft.com/office/drawing/2014/main" id="{2920C125-8557-1C8E-83D6-F9F4BDB64C74}"/>
              </a:ext>
            </a:extLst>
          </p:cNvPr>
          <p:cNvSpPr>
            <a:spLocks noGrp="1"/>
          </p:cNvSpPr>
          <p:nvPr>
            <p:ph type="sldNum" sz="quarter" idx="12"/>
          </p:nvPr>
        </p:nvSpPr>
        <p:spPr/>
        <p:txBody>
          <a:bodyPr/>
          <a:lstStyle/>
          <a:p>
            <a:fld id="{2E729D1B-EA8F-441A-84E8-D90904E9E18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a:bodyPr>
          <a:lstStyle/>
          <a:p>
            <a:pPr algn="just">
              <a:buNone/>
            </a:pPr>
            <a:r>
              <a:rPr lang="en-US" b="1" dirty="0">
                <a:solidFill>
                  <a:srgbClr val="FF0000"/>
                </a:solidFill>
              </a:rPr>
              <a:t>1. </a:t>
            </a:r>
            <a:r>
              <a:rPr lang="en-US" b="1" dirty="0" err="1">
                <a:solidFill>
                  <a:srgbClr val="FF0000"/>
                </a:solidFill>
              </a:rPr>
              <a:t>Convolutional</a:t>
            </a:r>
            <a:r>
              <a:rPr lang="en-US" b="1" dirty="0">
                <a:solidFill>
                  <a:srgbClr val="FF0000"/>
                </a:solidFill>
              </a:rPr>
              <a:t> Neural Network (CNN):</a:t>
            </a:r>
          </a:p>
          <a:p>
            <a:pPr algn="just"/>
            <a:r>
              <a:rPr lang="en-US" b="1" dirty="0">
                <a:solidFill>
                  <a:srgbClr val="7030A0"/>
                </a:solidFill>
              </a:rPr>
              <a:t>Strengths:</a:t>
            </a:r>
            <a:endParaRPr lang="en-US" dirty="0">
              <a:solidFill>
                <a:srgbClr val="7030A0"/>
              </a:solidFill>
            </a:endParaRPr>
          </a:p>
          <a:p>
            <a:pPr lvl="1" algn="just"/>
            <a:r>
              <a:rPr lang="en-US" dirty="0"/>
              <a:t>Effective at capturing local patterns and features in sequential data, making them suitable for tasks like text classification.</a:t>
            </a:r>
          </a:p>
          <a:p>
            <a:pPr lvl="1" algn="just"/>
            <a:r>
              <a:rPr lang="en-US" dirty="0"/>
              <a:t>Parallel processing capabilities due to </a:t>
            </a:r>
            <a:r>
              <a:rPr lang="en-US" dirty="0" err="1"/>
              <a:t>convolutional</a:t>
            </a:r>
            <a:r>
              <a:rPr lang="en-US" dirty="0"/>
              <a:t> operations, leading to faster training times.</a:t>
            </a:r>
          </a:p>
          <a:p>
            <a:pPr algn="just"/>
            <a:r>
              <a:rPr lang="en-US" b="1" dirty="0">
                <a:solidFill>
                  <a:srgbClr val="7030A0"/>
                </a:solidFill>
              </a:rPr>
              <a:t>Architecture:</a:t>
            </a:r>
          </a:p>
          <a:p>
            <a:pPr lvl="1" algn="just">
              <a:buFont typeface="Calibri" pitchFamily="34" charset="0"/>
              <a:buChar char="—"/>
            </a:pPr>
            <a:r>
              <a:rPr lang="en-US" dirty="0"/>
              <a:t> Input Representation: Convert sentences into numerical representations (word embeddings).</a:t>
            </a:r>
          </a:p>
          <a:p>
            <a:pPr lvl="1" algn="just">
              <a:buFont typeface="Calibri" pitchFamily="34" charset="0"/>
              <a:buChar char="―"/>
            </a:pPr>
            <a:r>
              <a:rPr lang="en-US" dirty="0"/>
              <a:t> </a:t>
            </a:r>
            <a:r>
              <a:rPr lang="en-US" dirty="0" err="1"/>
              <a:t>Convolutional</a:t>
            </a:r>
            <a:r>
              <a:rPr lang="en-US" dirty="0"/>
              <a:t> Layers: Apply </a:t>
            </a:r>
            <a:r>
              <a:rPr lang="en-US" dirty="0" err="1"/>
              <a:t>convolutional</a:t>
            </a:r>
            <a:r>
              <a:rPr lang="en-US" dirty="0"/>
              <a:t> operations to capture local patterns.</a:t>
            </a:r>
          </a:p>
          <a:p>
            <a:pPr lvl="1" algn="just">
              <a:buNone/>
            </a:pPr>
            <a:endParaRPr lang="en-US" dirty="0"/>
          </a:p>
          <a:p>
            <a:pPr algn="just"/>
            <a:endParaRPr lang="en-US" dirty="0"/>
          </a:p>
        </p:txBody>
      </p:sp>
      <p:sp>
        <p:nvSpPr>
          <p:cNvPr id="4" name="Slide Number Placeholder 3">
            <a:extLst>
              <a:ext uri="{FF2B5EF4-FFF2-40B4-BE49-F238E27FC236}">
                <a16:creationId xmlns:a16="http://schemas.microsoft.com/office/drawing/2014/main" id="{1C3FBE00-4BE9-2AE8-B509-08ABAB8DA8A9}"/>
              </a:ext>
            </a:extLst>
          </p:cNvPr>
          <p:cNvSpPr>
            <a:spLocks noGrp="1"/>
          </p:cNvSpPr>
          <p:nvPr>
            <p:ph type="sldNum" sz="quarter" idx="12"/>
          </p:nvPr>
        </p:nvSpPr>
        <p:spPr/>
        <p:txBody>
          <a:bodyPr/>
          <a:lstStyle/>
          <a:p>
            <a:fld id="{2E729D1B-EA8F-441A-84E8-D90904E9E18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endParaRPr lang="en-US" dirty="0"/>
          </a:p>
          <a:p>
            <a:pPr lvl="1" algn="just"/>
            <a:r>
              <a:rPr lang="en-US" dirty="0"/>
              <a:t>Activation and Pooling: Introduce non-linearity and reduce dimensionality.</a:t>
            </a:r>
          </a:p>
          <a:p>
            <a:pPr lvl="1" algn="just"/>
            <a:r>
              <a:rPr lang="en-US" dirty="0"/>
              <a:t>Fully Connected Layers: Capture global relationships in the data.</a:t>
            </a:r>
          </a:p>
          <a:p>
            <a:pPr lvl="1" algn="just"/>
            <a:r>
              <a:rPr lang="en-US" dirty="0"/>
              <a:t>Output Layer: Produce sentiment classification output.</a:t>
            </a:r>
          </a:p>
          <a:p>
            <a:pPr algn="just"/>
            <a:r>
              <a:rPr lang="en-US" b="1" dirty="0">
                <a:solidFill>
                  <a:srgbClr val="7030A0"/>
                </a:solidFill>
              </a:rPr>
              <a:t>Use Cases:</a:t>
            </a:r>
            <a:endParaRPr lang="en-US" dirty="0">
              <a:solidFill>
                <a:srgbClr val="7030A0"/>
              </a:solidFill>
            </a:endParaRPr>
          </a:p>
          <a:p>
            <a:pPr lvl="1" algn="just"/>
            <a:r>
              <a:rPr lang="en-US" dirty="0"/>
              <a:t>Effective for tasks where local patterns in the input are crucial for making predictions.</a:t>
            </a:r>
          </a:p>
          <a:p>
            <a:pPr algn="just"/>
            <a:endParaRPr lang="en-US" dirty="0"/>
          </a:p>
        </p:txBody>
      </p:sp>
      <p:sp>
        <p:nvSpPr>
          <p:cNvPr id="4" name="Slide Number Placeholder 3">
            <a:extLst>
              <a:ext uri="{FF2B5EF4-FFF2-40B4-BE49-F238E27FC236}">
                <a16:creationId xmlns:a16="http://schemas.microsoft.com/office/drawing/2014/main" id="{935BA282-B209-6717-C27D-53590DE25EEE}"/>
              </a:ext>
            </a:extLst>
          </p:cNvPr>
          <p:cNvSpPr>
            <a:spLocks noGrp="1"/>
          </p:cNvSpPr>
          <p:nvPr>
            <p:ph type="sldNum" sz="quarter" idx="12"/>
          </p:nvPr>
        </p:nvSpPr>
        <p:spPr/>
        <p:txBody>
          <a:bodyPr/>
          <a:lstStyle/>
          <a:p>
            <a:fld id="{2E729D1B-EA8F-441A-84E8-D90904E9E1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lgn="just">
              <a:buNone/>
            </a:pPr>
            <a:r>
              <a:rPr lang="en-US" b="1" dirty="0">
                <a:solidFill>
                  <a:srgbClr val="FF0000"/>
                </a:solidFill>
              </a:rPr>
              <a:t>2. Recurrent Neural Network (RNN):</a:t>
            </a:r>
          </a:p>
          <a:p>
            <a:pPr algn="just"/>
            <a:r>
              <a:rPr lang="en-US" b="1" dirty="0">
                <a:solidFill>
                  <a:srgbClr val="7030A0"/>
                </a:solidFill>
              </a:rPr>
              <a:t>Strengths:</a:t>
            </a:r>
            <a:endParaRPr lang="en-US" dirty="0">
              <a:solidFill>
                <a:srgbClr val="7030A0"/>
              </a:solidFill>
            </a:endParaRPr>
          </a:p>
          <a:p>
            <a:pPr lvl="1" algn="just"/>
            <a:r>
              <a:rPr lang="en-US" dirty="0"/>
              <a:t>Well-suited for capturing sequential dependencies and long-term contextual information.</a:t>
            </a:r>
          </a:p>
          <a:p>
            <a:pPr lvl="1" algn="just"/>
            <a:r>
              <a:rPr lang="en-US" dirty="0"/>
              <a:t>Can handle variable-length sequences.</a:t>
            </a:r>
          </a:p>
          <a:p>
            <a:pPr algn="just"/>
            <a:r>
              <a:rPr lang="en-US" b="1" dirty="0">
                <a:solidFill>
                  <a:srgbClr val="7030A0"/>
                </a:solidFill>
              </a:rPr>
              <a:t>Architecture:</a:t>
            </a:r>
          </a:p>
          <a:p>
            <a:pPr lvl="1" algn="just">
              <a:buFont typeface="Calibri" pitchFamily="34" charset="0"/>
              <a:buChar char="—"/>
            </a:pPr>
            <a:r>
              <a:rPr lang="en-US" dirty="0"/>
              <a:t>Input Representation: Convert sentences into numerical representations (word embeddings).</a:t>
            </a:r>
          </a:p>
          <a:p>
            <a:pPr lvl="1" algn="just">
              <a:buFont typeface="Calibri" pitchFamily="34" charset="0"/>
              <a:buChar char="—"/>
            </a:pPr>
            <a:r>
              <a:rPr lang="en-US" dirty="0"/>
              <a:t>Recurrent Layers: Capture sequential dependencies by maintaining hidden states over time.</a:t>
            </a:r>
          </a:p>
          <a:p>
            <a:pPr lvl="1" algn="just">
              <a:buFont typeface="Calibri" pitchFamily="34" charset="0"/>
              <a:buChar char="—"/>
            </a:pPr>
            <a:r>
              <a:rPr lang="en-US" dirty="0"/>
              <a:t>Output Layer: Produce sentiment classification output.</a:t>
            </a:r>
          </a:p>
          <a:p>
            <a:pPr lvl="1" algn="just">
              <a:buNone/>
            </a:pPr>
            <a:endParaRPr lang="en-US" dirty="0"/>
          </a:p>
          <a:p>
            <a:pPr algn="just"/>
            <a:endParaRPr lang="en-US" dirty="0"/>
          </a:p>
        </p:txBody>
      </p:sp>
      <p:sp>
        <p:nvSpPr>
          <p:cNvPr id="4" name="Slide Number Placeholder 3">
            <a:extLst>
              <a:ext uri="{FF2B5EF4-FFF2-40B4-BE49-F238E27FC236}">
                <a16:creationId xmlns:a16="http://schemas.microsoft.com/office/drawing/2014/main" id="{79876020-5C7A-404F-BEFA-895B6DC684B1}"/>
              </a:ext>
            </a:extLst>
          </p:cNvPr>
          <p:cNvSpPr>
            <a:spLocks noGrp="1"/>
          </p:cNvSpPr>
          <p:nvPr>
            <p:ph type="sldNum" sz="quarter" idx="12"/>
          </p:nvPr>
        </p:nvSpPr>
        <p:spPr/>
        <p:txBody>
          <a:bodyPr/>
          <a:lstStyle/>
          <a:p>
            <a:fld id="{2E729D1B-EA8F-441A-84E8-D90904E9E18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a:solidFill>
                  <a:srgbClr val="7030A0"/>
                </a:solidFill>
              </a:rPr>
              <a:t>Use Cases:</a:t>
            </a:r>
          </a:p>
          <a:p>
            <a:pPr lvl="1">
              <a:buFont typeface="Calibri" pitchFamily="34" charset="0"/>
              <a:buChar char="—"/>
            </a:pPr>
            <a:r>
              <a:rPr lang="en-US" dirty="0"/>
              <a:t>Effective for tasks where understanding the temporal order of words is crucial for sentiment analysis.</a:t>
            </a:r>
          </a:p>
          <a:p>
            <a:pPr>
              <a:buNone/>
            </a:pPr>
            <a:r>
              <a:rPr lang="en-US" b="1" dirty="0">
                <a:solidFill>
                  <a:srgbClr val="FF0000"/>
                </a:solidFill>
              </a:rPr>
              <a:t>3. Recursive Neural Network:</a:t>
            </a:r>
          </a:p>
          <a:p>
            <a:r>
              <a:rPr lang="en-US" b="1" dirty="0">
                <a:solidFill>
                  <a:srgbClr val="7030A0"/>
                </a:solidFill>
              </a:rPr>
              <a:t>Strengths:</a:t>
            </a:r>
            <a:endParaRPr lang="en-US" dirty="0">
              <a:solidFill>
                <a:srgbClr val="7030A0"/>
              </a:solidFill>
            </a:endParaRPr>
          </a:p>
          <a:p>
            <a:pPr lvl="1"/>
            <a:r>
              <a:rPr lang="en-US" dirty="0"/>
              <a:t>Designed to handle hierarchical structures, capturing relationships between words in a hierarchical manner.</a:t>
            </a:r>
          </a:p>
          <a:p>
            <a:pPr lvl="1"/>
            <a:r>
              <a:rPr lang="en-US" dirty="0"/>
              <a:t>Can capture syntactic and semantic structures in sentences.</a:t>
            </a:r>
          </a:p>
          <a:p>
            <a:pPr lvl="1">
              <a:buFont typeface="Calibri"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48AA9C99-39D1-001B-B80B-97DD42A690E0}"/>
              </a:ext>
            </a:extLst>
          </p:cNvPr>
          <p:cNvSpPr>
            <a:spLocks noGrp="1"/>
          </p:cNvSpPr>
          <p:nvPr>
            <p:ph type="sldNum" sz="quarter" idx="12"/>
          </p:nvPr>
        </p:nvSpPr>
        <p:spPr/>
        <p:txBody>
          <a:bodyPr/>
          <a:lstStyle/>
          <a:p>
            <a:fld id="{2E729D1B-EA8F-441A-84E8-D90904E9E18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133599"/>
          </a:xfrm>
        </p:spPr>
        <p:txBody>
          <a:bodyPr>
            <a:normAutofit/>
          </a:bodyPr>
          <a:lstStyle/>
          <a:p>
            <a:r>
              <a:rPr lang="en-US" b="1" dirty="0">
                <a:solidFill>
                  <a:srgbClr val="FF0000"/>
                </a:solidFill>
              </a:rPr>
              <a:t>UNIT-VI</a:t>
            </a:r>
            <a:r>
              <a:rPr lang="en-US" b="1" dirty="0"/>
              <a:t> </a:t>
            </a:r>
            <a:br>
              <a:rPr lang="en-US" b="1" dirty="0"/>
            </a:br>
            <a:r>
              <a:rPr lang="en-US" b="1" dirty="0">
                <a:solidFill>
                  <a:srgbClr val="FF0000"/>
                </a:solidFill>
              </a:rPr>
              <a:t>Deep Learning in Sentiment Analysis</a:t>
            </a:r>
            <a:endParaRPr lang="en-US" dirty="0">
              <a:solidFill>
                <a:srgbClr val="FF0000"/>
              </a:solidFill>
            </a:endParaRPr>
          </a:p>
        </p:txBody>
      </p:sp>
      <p:sp>
        <p:nvSpPr>
          <p:cNvPr id="3" name="Subtitle 2"/>
          <p:cNvSpPr>
            <a:spLocks noGrp="1"/>
          </p:cNvSpPr>
          <p:nvPr>
            <p:ph type="subTitle" idx="1"/>
          </p:nvPr>
        </p:nvSpPr>
        <p:spPr>
          <a:xfrm>
            <a:off x="457200" y="2057400"/>
            <a:ext cx="8153400" cy="4419600"/>
          </a:xfrm>
        </p:spPr>
        <p:txBody>
          <a:bodyPr>
            <a:normAutofit/>
          </a:bodyPr>
          <a:lstStyle/>
          <a:p>
            <a:pPr algn="r"/>
            <a:endParaRPr lang="en-US" dirty="0">
              <a:solidFill>
                <a:srgbClr val="002060"/>
              </a:solidFill>
            </a:endParaRPr>
          </a:p>
          <a:p>
            <a:pPr algn="r"/>
            <a:endParaRPr lang="en-US" dirty="0">
              <a:solidFill>
                <a:srgbClr val="002060"/>
              </a:solidFill>
            </a:endParaRPr>
          </a:p>
          <a:p>
            <a:pPr algn="r"/>
            <a:endParaRPr lang="en-US" dirty="0">
              <a:solidFill>
                <a:srgbClr val="002060"/>
              </a:solidFill>
            </a:endParaRPr>
          </a:p>
          <a:p>
            <a:pPr algn="r"/>
            <a:r>
              <a:rPr lang="en-US" dirty="0">
                <a:solidFill>
                  <a:srgbClr val="002060"/>
                </a:solidFill>
              </a:rPr>
              <a:t>Dr. Shiv Shakti Shrivastava</a:t>
            </a:r>
          </a:p>
          <a:p>
            <a:pPr algn="r"/>
            <a:r>
              <a:rPr lang="en-US" dirty="0">
                <a:solidFill>
                  <a:srgbClr val="002060"/>
                </a:solidFill>
              </a:rPr>
              <a:t>Professor (CSE Dept.)</a:t>
            </a:r>
          </a:p>
          <a:p>
            <a:pPr algn="r"/>
            <a:r>
              <a:rPr lang="en-US" dirty="0">
                <a:solidFill>
                  <a:srgbClr val="002060"/>
                </a:solidFill>
              </a:rPr>
              <a:t>Parul Institute of Technology (PIT), </a:t>
            </a:r>
          </a:p>
          <a:p>
            <a:pPr algn="r"/>
            <a:r>
              <a:rPr lang="en-US" dirty="0">
                <a:solidFill>
                  <a:srgbClr val="002060"/>
                </a:solidFill>
              </a:rPr>
              <a:t>Parul University, Vadodara</a:t>
            </a:r>
            <a:endParaRPr lang="en-US" dirty="0"/>
          </a:p>
        </p:txBody>
      </p:sp>
      <p:sp>
        <p:nvSpPr>
          <p:cNvPr id="5" name="Slide Number Placeholder 4">
            <a:extLst>
              <a:ext uri="{FF2B5EF4-FFF2-40B4-BE49-F238E27FC236}">
                <a16:creationId xmlns:a16="http://schemas.microsoft.com/office/drawing/2014/main" id="{E5CF20C5-283E-8D46-F635-464C49805180}"/>
              </a:ext>
            </a:extLst>
          </p:cNvPr>
          <p:cNvSpPr>
            <a:spLocks noGrp="1"/>
          </p:cNvSpPr>
          <p:nvPr>
            <p:ph type="sldNum" sz="quarter" idx="12"/>
          </p:nvPr>
        </p:nvSpPr>
        <p:spPr/>
        <p:txBody>
          <a:bodyPr/>
          <a:lstStyle/>
          <a:p>
            <a:fld id="{2E729D1B-EA8F-441A-84E8-D90904E9E183}" type="slidenum">
              <a:rPr lang="en-US" smtClean="0"/>
              <a:t>2</a:t>
            </a:fld>
            <a:endParaRPr lang="en-US"/>
          </a:p>
        </p:txBody>
      </p:sp>
    </p:spTree>
    <p:extLst>
      <p:ext uri="{BB962C8B-B14F-4D97-AF65-F5344CB8AC3E}">
        <p14:creationId xmlns:p14="http://schemas.microsoft.com/office/powerpoint/2010/main" val="1476869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b="1" dirty="0">
                <a:solidFill>
                  <a:srgbClr val="7030A0"/>
                </a:solidFill>
              </a:rPr>
              <a:t>Architecture:</a:t>
            </a:r>
          </a:p>
          <a:p>
            <a:pPr lvl="1" algn="just">
              <a:buFont typeface="Calibri" pitchFamily="34" charset="0"/>
              <a:buChar char="—"/>
            </a:pPr>
            <a:r>
              <a:rPr lang="en-US" dirty="0"/>
              <a:t>Input Representation: Convert sentences into numerical representations (word embeddings).</a:t>
            </a:r>
          </a:p>
          <a:p>
            <a:pPr lvl="1" algn="just">
              <a:buFont typeface="Calibri" pitchFamily="34" charset="0"/>
              <a:buChar char="—"/>
            </a:pPr>
            <a:r>
              <a:rPr lang="en-US" dirty="0"/>
              <a:t>Recursive Layers: Build a hierarchical structure by recursively combining word representations.</a:t>
            </a:r>
          </a:p>
          <a:p>
            <a:pPr lvl="1" algn="just">
              <a:buFont typeface="Calibri" pitchFamily="34" charset="0"/>
              <a:buChar char="—"/>
            </a:pPr>
            <a:r>
              <a:rPr lang="en-US" dirty="0"/>
              <a:t>Output Layer: Produce sentiment classification output.</a:t>
            </a:r>
          </a:p>
          <a:p>
            <a:pPr algn="just"/>
            <a:r>
              <a:rPr lang="en-US" sz="3600" b="1" dirty="0">
                <a:solidFill>
                  <a:srgbClr val="7030A0"/>
                </a:solidFill>
              </a:rPr>
              <a:t>Use Cases:</a:t>
            </a:r>
          </a:p>
          <a:p>
            <a:pPr lvl="1" algn="just">
              <a:buFont typeface="Calibri" pitchFamily="34" charset="0"/>
              <a:buChar char="—"/>
            </a:pPr>
            <a:r>
              <a:rPr lang="en-US" dirty="0"/>
              <a:t> Effective when the syntax or hierarchical structure of the sentence is important for sentiment analysis.</a:t>
            </a:r>
          </a:p>
          <a:p>
            <a:pPr lvl="1" algn="just">
              <a:buFont typeface="Calibri" pitchFamily="34" charset="0"/>
              <a:buChar char="—"/>
            </a:pPr>
            <a:endParaRPr lang="en-US" dirty="0"/>
          </a:p>
          <a:p>
            <a:pPr algn="just"/>
            <a:endParaRPr lang="en-US" dirty="0"/>
          </a:p>
        </p:txBody>
      </p:sp>
      <p:sp>
        <p:nvSpPr>
          <p:cNvPr id="4" name="Slide Number Placeholder 3">
            <a:extLst>
              <a:ext uri="{FF2B5EF4-FFF2-40B4-BE49-F238E27FC236}">
                <a16:creationId xmlns:a16="http://schemas.microsoft.com/office/drawing/2014/main" id="{FE6985DB-55C3-E5A3-3EBA-741D49114AD8}"/>
              </a:ext>
            </a:extLst>
          </p:cNvPr>
          <p:cNvSpPr>
            <a:spLocks noGrp="1"/>
          </p:cNvSpPr>
          <p:nvPr>
            <p:ph type="sldNum" sz="quarter" idx="12"/>
          </p:nvPr>
        </p:nvSpPr>
        <p:spPr/>
        <p:txBody>
          <a:bodyPr/>
          <a:lstStyle/>
          <a:p>
            <a:fld id="{2E729D1B-EA8F-441A-84E8-D90904E9E18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None/>
            </a:pPr>
            <a:r>
              <a:rPr lang="en-US" b="1" dirty="0">
                <a:solidFill>
                  <a:srgbClr val="FF0000"/>
                </a:solidFill>
              </a:rPr>
              <a:t>4. Hybrid Approaches:</a:t>
            </a:r>
          </a:p>
          <a:p>
            <a:pPr algn="just"/>
            <a:r>
              <a:rPr lang="en-US" dirty="0"/>
              <a:t>Combining the strengths of different architectures is also common. For instance, models like the Hierarchical Attention Network (HAN) may use both </a:t>
            </a:r>
            <a:r>
              <a:rPr lang="en-US" dirty="0" err="1"/>
              <a:t>convolutional</a:t>
            </a:r>
            <a:r>
              <a:rPr lang="en-US" dirty="0"/>
              <a:t> and recurrent layers to capture both local and global contextual information.</a:t>
            </a:r>
            <a:endParaRPr lang="en-US" b="1" dirty="0">
              <a:solidFill>
                <a:srgbClr val="FF0000"/>
              </a:solidFill>
            </a:endParaRPr>
          </a:p>
          <a:p>
            <a:pPr algn="just"/>
            <a:endParaRPr lang="en-US" dirty="0"/>
          </a:p>
        </p:txBody>
      </p:sp>
      <p:sp>
        <p:nvSpPr>
          <p:cNvPr id="4" name="Slide Number Placeholder 3">
            <a:extLst>
              <a:ext uri="{FF2B5EF4-FFF2-40B4-BE49-F238E27FC236}">
                <a16:creationId xmlns:a16="http://schemas.microsoft.com/office/drawing/2014/main" id="{656647F9-91B0-8B1C-10C1-9814B4EADC7F}"/>
              </a:ext>
            </a:extLst>
          </p:cNvPr>
          <p:cNvSpPr>
            <a:spLocks noGrp="1"/>
          </p:cNvSpPr>
          <p:nvPr>
            <p:ph type="sldNum" sz="quarter" idx="12"/>
          </p:nvPr>
        </p:nvSpPr>
        <p:spPr/>
        <p:txBody>
          <a:bodyPr/>
          <a:lstStyle/>
          <a:p>
            <a:fld id="{2E729D1B-EA8F-441A-84E8-D90904E9E18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Integration of External Resources</a:t>
            </a:r>
          </a:p>
        </p:txBody>
      </p:sp>
      <p:sp>
        <p:nvSpPr>
          <p:cNvPr id="3" name="Content Placeholder 2"/>
          <p:cNvSpPr>
            <a:spLocks noGrp="1"/>
          </p:cNvSpPr>
          <p:nvPr>
            <p:ph idx="1"/>
          </p:nvPr>
        </p:nvSpPr>
        <p:spPr/>
        <p:txBody>
          <a:bodyPr>
            <a:normAutofit fontScale="92500" lnSpcReduction="20000"/>
          </a:bodyPr>
          <a:lstStyle/>
          <a:p>
            <a:pPr algn="just"/>
            <a:r>
              <a:rPr lang="en-US" dirty="0"/>
              <a:t>The integration of external resources in the context of sentence-level sentiment classification typically involves leveraging additional information beyond the raw text data to enhance the model's understanding and performance. Here are some ways to integrate external resources:</a:t>
            </a:r>
          </a:p>
          <a:p>
            <a:pPr algn="just">
              <a:buNone/>
            </a:pPr>
            <a:r>
              <a:rPr lang="en-US" b="1" dirty="0">
                <a:solidFill>
                  <a:srgbClr val="FF0000"/>
                </a:solidFill>
              </a:rPr>
              <a:t>1. Sentiment Lexicons:</a:t>
            </a:r>
            <a:endParaRPr lang="en-US" dirty="0">
              <a:solidFill>
                <a:srgbClr val="FF0000"/>
              </a:solidFill>
            </a:endParaRPr>
          </a:p>
          <a:p>
            <a:pPr lvl="1" algn="just"/>
            <a:r>
              <a:rPr lang="en-US" b="1" dirty="0">
                <a:solidFill>
                  <a:srgbClr val="7030A0"/>
                </a:solidFill>
              </a:rPr>
              <a:t>Description:</a:t>
            </a:r>
            <a:r>
              <a:rPr lang="en-US" dirty="0">
                <a:solidFill>
                  <a:srgbClr val="7030A0"/>
                </a:solidFill>
              </a:rPr>
              <a:t> </a:t>
            </a:r>
            <a:r>
              <a:rPr lang="en-US" dirty="0"/>
              <a:t>Lexicons are dictionaries containing words annotated with their sentiment polarities (positive, negative, or neutral).</a:t>
            </a:r>
          </a:p>
          <a:p>
            <a:pPr algn="just"/>
            <a:endParaRPr lang="en-US" dirty="0"/>
          </a:p>
        </p:txBody>
      </p:sp>
      <p:sp>
        <p:nvSpPr>
          <p:cNvPr id="5" name="Slide Number Placeholder 4">
            <a:extLst>
              <a:ext uri="{FF2B5EF4-FFF2-40B4-BE49-F238E27FC236}">
                <a16:creationId xmlns:a16="http://schemas.microsoft.com/office/drawing/2014/main" id="{C6ED1E0D-449A-A232-C2F1-AFB412FE2DC3}"/>
              </a:ext>
            </a:extLst>
          </p:cNvPr>
          <p:cNvSpPr>
            <a:spLocks noGrp="1"/>
          </p:cNvSpPr>
          <p:nvPr>
            <p:ph type="sldNum" sz="quarter" idx="12"/>
          </p:nvPr>
        </p:nvSpPr>
        <p:spPr/>
        <p:txBody>
          <a:bodyPr/>
          <a:lstStyle/>
          <a:p>
            <a:fld id="{2E729D1B-EA8F-441A-84E8-D90904E9E18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lvl="1" algn="just"/>
            <a:r>
              <a:rPr lang="en-US" b="1" dirty="0">
                <a:solidFill>
                  <a:srgbClr val="7030A0"/>
                </a:solidFill>
              </a:rPr>
              <a:t>Integration:</a:t>
            </a:r>
            <a:r>
              <a:rPr lang="en-US" dirty="0">
                <a:solidFill>
                  <a:srgbClr val="7030A0"/>
                </a:solidFill>
              </a:rPr>
              <a:t> </a:t>
            </a:r>
            <a:r>
              <a:rPr lang="en-US" dirty="0"/>
              <a:t>Use sentiment lexicons to enhance sentiment analysis models. Assign sentiment scores to words based on the lexicon and incorporate this information into the feature representation of sentences.</a:t>
            </a:r>
          </a:p>
          <a:p>
            <a:pPr algn="just">
              <a:buNone/>
            </a:pPr>
            <a:r>
              <a:rPr lang="en-US" b="1" dirty="0">
                <a:solidFill>
                  <a:srgbClr val="FF0000"/>
                </a:solidFill>
              </a:rPr>
              <a:t>2. Word Embeddings:</a:t>
            </a:r>
            <a:endParaRPr lang="en-US" dirty="0">
              <a:solidFill>
                <a:srgbClr val="FF0000"/>
              </a:solidFill>
            </a:endParaRPr>
          </a:p>
          <a:p>
            <a:pPr lvl="1" algn="just"/>
            <a:r>
              <a:rPr lang="en-US" b="1" dirty="0">
                <a:solidFill>
                  <a:srgbClr val="7030A0"/>
                </a:solidFill>
              </a:rPr>
              <a:t>Description</a:t>
            </a:r>
            <a:r>
              <a:rPr lang="en-US" b="1" dirty="0"/>
              <a:t>:</a:t>
            </a:r>
            <a:r>
              <a:rPr lang="en-US" dirty="0"/>
              <a:t> Pre-trained word embeddings (e.g., Word2Vec, </a:t>
            </a:r>
            <a:r>
              <a:rPr lang="en-US" dirty="0" err="1"/>
              <a:t>GloVe</a:t>
            </a:r>
            <a:r>
              <a:rPr lang="en-US" dirty="0"/>
              <a:t>) capture semantic relationships between words based on large external corpora.</a:t>
            </a:r>
          </a:p>
          <a:p>
            <a:pPr lvl="1" algn="just"/>
            <a:r>
              <a:rPr lang="en-US" b="1" dirty="0">
                <a:solidFill>
                  <a:srgbClr val="7030A0"/>
                </a:solidFill>
              </a:rPr>
              <a:t>Integration: </a:t>
            </a:r>
            <a:r>
              <a:rPr lang="en-US" dirty="0"/>
              <a:t>Use pre-trained word embeddings as part of the input representation. These embeddings provide richer semantic information, especially when trained on extensive and diverse text sources.</a:t>
            </a:r>
          </a:p>
          <a:p>
            <a:pPr algn="just"/>
            <a:endParaRPr lang="en-US" dirty="0"/>
          </a:p>
        </p:txBody>
      </p:sp>
      <p:sp>
        <p:nvSpPr>
          <p:cNvPr id="4" name="Slide Number Placeholder 3">
            <a:extLst>
              <a:ext uri="{FF2B5EF4-FFF2-40B4-BE49-F238E27FC236}">
                <a16:creationId xmlns:a16="http://schemas.microsoft.com/office/drawing/2014/main" id="{A5162A16-3C44-C602-CB31-4DCEBD9BDCF1}"/>
              </a:ext>
            </a:extLst>
          </p:cNvPr>
          <p:cNvSpPr>
            <a:spLocks noGrp="1"/>
          </p:cNvSpPr>
          <p:nvPr>
            <p:ph type="sldNum" sz="quarter" idx="12"/>
          </p:nvPr>
        </p:nvSpPr>
        <p:spPr/>
        <p:txBody>
          <a:bodyPr/>
          <a:lstStyle/>
          <a:p>
            <a:fld id="{2E729D1B-EA8F-441A-84E8-D90904E9E18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b="1" dirty="0">
                <a:solidFill>
                  <a:srgbClr val="FF0000"/>
                </a:solidFill>
              </a:rPr>
              <a:t>3. External Knowledge Bases:</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Utilize external knowledge bases, such as </a:t>
            </a:r>
            <a:r>
              <a:rPr lang="en-US" dirty="0" err="1"/>
              <a:t>WordNet</a:t>
            </a:r>
            <a:r>
              <a:rPr lang="en-US" dirty="0"/>
              <a:t>, </a:t>
            </a:r>
            <a:r>
              <a:rPr lang="en-US" dirty="0" err="1"/>
              <a:t>ConceptNet</a:t>
            </a:r>
            <a:r>
              <a:rPr lang="en-US" dirty="0"/>
              <a:t>, or domain-specific databases, to enrich the semantic understanding of words and concepts.</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Incorporate information from these knowledge bases to improve the model's understanding of context and relationships between words.</a:t>
            </a:r>
          </a:p>
          <a:p>
            <a:pPr algn="just"/>
            <a:endParaRPr lang="en-US" dirty="0"/>
          </a:p>
        </p:txBody>
      </p:sp>
      <p:sp>
        <p:nvSpPr>
          <p:cNvPr id="4" name="Slide Number Placeholder 3">
            <a:extLst>
              <a:ext uri="{FF2B5EF4-FFF2-40B4-BE49-F238E27FC236}">
                <a16:creationId xmlns:a16="http://schemas.microsoft.com/office/drawing/2014/main" id="{08190EDE-2083-6FDE-28AE-5C4531C274BB}"/>
              </a:ext>
            </a:extLst>
          </p:cNvPr>
          <p:cNvSpPr>
            <a:spLocks noGrp="1"/>
          </p:cNvSpPr>
          <p:nvPr>
            <p:ph type="sldNum" sz="quarter" idx="12"/>
          </p:nvPr>
        </p:nvSpPr>
        <p:spPr/>
        <p:txBody>
          <a:bodyPr/>
          <a:lstStyle/>
          <a:p>
            <a:fld id="{2E729D1B-EA8F-441A-84E8-D90904E9E18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buNone/>
            </a:pPr>
            <a:r>
              <a:rPr lang="en-US" b="1" dirty="0">
                <a:solidFill>
                  <a:srgbClr val="FF0000"/>
                </a:solidFill>
              </a:rPr>
              <a:t>4. Domain-Specific Sentiment Lexicons:</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Create or use sentiment lexicons specific to the domain of interest. For example, industry-specific sentiment lexicons for finance, healthcare, or technology.</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Adapt sentiment lexicons to the specific domain to improve the model's performance on domain-specific sentiment analysis tasks.</a:t>
            </a:r>
          </a:p>
          <a:p>
            <a:pPr algn="just"/>
            <a:endParaRPr lang="en-US" dirty="0"/>
          </a:p>
        </p:txBody>
      </p:sp>
      <p:sp>
        <p:nvSpPr>
          <p:cNvPr id="4" name="Slide Number Placeholder 3">
            <a:extLst>
              <a:ext uri="{FF2B5EF4-FFF2-40B4-BE49-F238E27FC236}">
                <a16:creationId xmlns:a16="http://schemas.microsoft.com/office/drawing/2014/main" id="{426EE00A-7959-519F-73BB-7C21B44A0681}"/>
              </a:ext>
            </a:extLst>
          </p:cNvPr>
          <p:cNvSpPr>
            <a:spLocks noGrp="1"/>
          </p:cNvSpPr>
          <p:nvPr>
            <p:ph type="sldNum" sz="quarter" idx="12"/>
          </p:nvPr>
        </p:nvSpPr>
        <p:spPr/>
        <p:txBody>
          <a:bodyPr/>
          <a:lstStyle/>
          <a:p>
            <a:fld id="{2E729D1B-EA8F-441A-84E8-D90904E9E18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buNone/>
            </a:pPr>
            <a:r>
              <a:rPr lang="en-US" b="1" dirty="0">
                <a:solidFill>
                  <a:srgbClr val="FF0000"/>
                </a:solidFill>
              </a:rPr>
              <a:t>5. Named Entity Recognition (NER):</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Identify named entities (e.g., product names, brands, locations) in sentences using NER models.</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Recognizing named entities can provide context and help the model understand the entities' sentiment in the sentence, contributing to more accurate sentiment analysis.</a:t>
            </a:r>
          </a:p>
          <a:p>
            <a:pPr algn="just"/>
            <a:endParaRPr lang="en-US" dirty="0"/>
          </a:p>
        </p:txBody>
      </p:sp>
      <p:sp>
        <p:nvSpPr>
          <p:cNvPr id="4" name="Slide Number Placeholder 3">
            <a:extLst>
              <a:ext uri="{FF2B5EF4-FFF2-40B4-BE49-F238E27FC236}">
                <a16:creationId xmlns:a16="http://schemas.microsoft.com/office/drawing/2014/main" id="{67485763-E9D6-F438-D4BE-00A77E9B770E}"/>
              </a:ext>
            </a:extLst>
          </p:cNvPr>
          <p:cNvSpPr>
            <a:spLocks noGrp="1"/>
          </p:cNvSpPr>
          <p:nvPr>
            <p:ph type="sldNum" sz="quarter" idx="12"/>
          </p:nvPr>
        </p:nvSpPr>
        <p:spPr/>
        <p:txBody>
          <a:bodyPr/>
          <a:lstStyle/>
          <a:p>
            <a:fld id="{2E729D1B-EA8F-441A-84E8-D90904E9E18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buNone/>
            </a:pPr>
            <a:r>
              <a:rPr lang="en-US" b="1" dirty="0">
                <a:solidFill>
                  <a:srgbClr val="FF0000"/>
                </a:solidFill>
              </a:rPr>
              <a:t>6. Contextual Embeddings:</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Utilize contextualized embeddings from models like BERT, GPT, or </a:t>
            </a:r>
            <a:r>
              <a:rPr lang="en-US" dirty="0" err="1"/>
              <a:t>ELMo</a:t>
            </a:r>
            <a:r>
              <a:rPr lang="en-US" dirty="0"/>
              <a:t>, which capture context-dependent meanings of words.</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Integrate contextual embeddings into the model's architecture. These embeddings are trained to understand the context in which words appear, capturing nuances and improving performance.</a:t>
            </a:r>
          </a:p>
          <a:p>
            <a:pPr algn="just"/>
            <a:endParaRPr lang="en-US" dirty="0"/>
          </a:p>
        </p:txBody>
      </p:sp>
      <p:sp>
        <p:nvSpPr>
          <p:cNvPr id="4" name="Slide Number Placeholder 3">
            <a:extLst>
              <a:ext uri="{FF2B5EF4-FFF2-40B4-BE49-F238E27FC236}">
                <a16:creationId xmlns:a16="http://schemas.microsoft.com/office/drawing/2014/main" id="{8429A453-34E9-D55B-92FF-4AFEF13391BC}"/>
              </a:ext>
            </a:extLst>
          </p:cNvPr>
          <p:cNvSpPr>
            <a:spLocks noGrp="1"/>
          </p:cNvSpPr>
          <p:nvPr>
            <p:ph type="sldNum" sz="quarter" idx="12"/>
          </p:nvPr>
        </p:nvSpPr>
        <p:spPr/>
        <p:txBody>
          <a:bodyPr/>
          <a:lstStyle/>
          <a:p>
            <a:fld id="{2E729D1B-EA8F-441A-84E8-D90904E9E18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buNone/>
            </a:pPr>
            <a:r>
              <a:rPr lang="en-US" b="1" dirty="0">
                <a:solidFill>
                  <a:srgbClr val="FF0000"/>
                </a:solidFill>
              </a:rPr>
              <a:t>7.  External Sentiment APIs:</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Use external sentiment analysis APIs that are pre-trained on large datasets and provide sentiment predictions for text.</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Incorporate the predictions from external sentiment analysis APIs as additional features or use them for ensemble learning to improve overall model performance.</a:t>
            </a:r>
          </a:p>
          <a:p>
            <a:pPr algn="just"/>
            <a:endParaRPr lang="en-US" dirty="0"/>
          </a:p>
        </p:txBody>
      </p:sp>
      <p:sp>
        <p:nvSpPr>
          <p:cNvPr id="4" name="Slide Number Placeholder 3">
            <a:extLst>
              <a:ext uri="{FF2B5EF4-FFF2-40B4-BE49-F238E27FC236}">
                <a16:creationId xmlns:a16="http://schemas.microsoft.com/office/drawing/2014/main" id="{649F5B0B-5EFA-08AF-1419-CF35CE1FEF54}"/>
              </a:ext>
            </a:extLst>
          </p:cNvPr>
          <p:cNvSpPr>
            <a:spLocks noGrp="1"/>
          </p:cNvSpPr>
          <p:nvPr>
            <p:ph type="sldNum" sz="quarter" idx="12"/>
          </p:nvPr>
        </p:nvSpPr>
        <p:spPr/>
        <p:txBody>
          <a:bodyPr/>
          <a:lstStyle/>
          <a:p>
            <a:fld id="{2E729D1B-EA8F-441A-84E8-D90904E9E18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buNone/>
            </a:pPr>
            <a:r>
              <a:rPr lang="en-US" b="1" dirty="0">
                <a:solidFill>
                  <a:srgbClr val="FF0000"/>
                </a:solidFill>
              </a:rPr>
              <a:t>8. User Reviews and Feedback:</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Leverage user reviews and feedback from external platforms or forums related to the subject matter.</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Extract sentiment information from external reviews and use it as supplementary training data or as features to enhance the model's understanding of sentiment expressions.</a:t>
            </a:r>
          </a:p>
          <a:p>
            <a:pPr algn="just"/>
            <a:endParaRPr lang="en-US" dirty="0"/>
          </a:p>
        </p:txBody>
      </p:sp>
      <p:sp>
        <p:nvSpPr>
          <p:cNvPr id="4" name="Slide Number Placeholder 3">
            <a:extLst>
              <a:ext uri="{FF2B5EF4-FFF2-40B4-BE49-F238E27FC236}">
                <a16:creationId xmlns:a16="http://schemas.microsoft.com/office/drawing/2014/main" id="{71C3C76A-2033-088C-33DD-CB4D3A63BE58}"/>
              </a:ext>
            </a:extLst>
          </p:cNvPr>
          <p:cNvSpPr>
            <a:spLocks noGrp="1"/>
          </p:cNvSpPr>
          <p:nvPr>
            <p:ph type="sldNum" sz="quarter" idx="12"/>
          </p:nvPr>
        </p:nvSpPr>
        <p:spPr/>
        <p:txBody>
          <a:bodyPr/>
          <a:lstStyle/>
          <a:p>
            <a:fld id="{2E729D1B-EA8F-441A-84E8-D90904E9E18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Sentiment Analysis: Introduction</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Sentiment analysis aims to categorize a piece of text as positive, negative, or neutral based on the expressed opinions or emotions. </a:t>
            </a:r>
          </a:p>
          <a:p>
            <a:pPr algn="just"/>
            <a:r>
              <a:rPr lang="en-US" dirty="0"/>
              <a:t>The analysis can be performed at </a:t>
            </a:r>
            <a:r>
              <a:rPr lang="en-US" dirty="0">
                <a:solidFill>
                  <a:schemeClr val="tx2">
                    <a:lumMod val="60000"/>
                    <a:lumOff val="40000"/>
                  </a:schemeClr>
                </a:solidFill>
              </a:rPr>
              <a:t>different levels, such as document-level, sentence-level, or aspect-level sentiment analysis</a:t>
            </a:r>
            <a:r>
              <a:rPr lang="en-US" dirty="0"/>
              <a:t>, where the goal is to identify the sentiment towards specific aspects or entities.</a:t>
            </a:r>
          </a:p>
        </p:txBody>
      </p:sp>
      <p:sp>
        <p:nvSpPr>
          <p:cNvPr id="5" name="Slide Number Placeholder 4">
            <a:extLst>
              <a:ext uri="{FF2B5EF4-FFF2-40B4-BE49-F238E27FC236}">
                <a16:creationId xmlns:a16="http://schemas.microsoft.com/office/drawing/2014/main" id="{66EF4546-7DD0-0F6D-8476-A2CE00BBCCF5}"/>
              </a:ext>
            </a:extLst>
          </p:cNvPr>
          <p:cNvSpPr>
            <a:spLocks noGrp="1"/>
          </p:cNvSpPr>
          <p:nvPr>
            <p:ph type="sldNum" sz="quarter" idx="12"/>
          </p:nvPr>
        </p:nvSpPr>
        <p:spPr/>
        <p:txBody>
          <a:bodyPr/>
          <a:lstStyle/>
          <a:p>
            <a:fld id="{2E729D1B-EA8F-441A-84E8-D90904E9E18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buNone/>
            </a:pPr>
            <a:r>
              <a:rPr lang="en-US" b="1" dirty="0">
                <a:solidFill>
                  <a:srgbClr val="FF0000"/>
                </a:solidFill>
              </a:rPr>
              <a:t>9. Multi-Modal Data Integration:</a:t>
            </a:r>
            <a:endParaRPr lang="en-US" dirty="0">
              <a:solidFill>
                <a:srgbClr val="FF0000"/>
              </a:solidFill>
            </a:endParaRPr>
          </a:p>
          <a:p>
            <a:pPr lvl="1" algn="just"/>
            <a:r>
              <a:rPr lang="en-US" b="1" dirty="0">
                <a:solidFill>
                  <a:srgbClr val="7030A0"/>
                </a:solidFill>
              </a:rPr>
              <a:t>Description:</a:t>
            </a:r>
            <a:r>
              <a:rPr lang="en-US" dirty="0">
                <a:solidFill>
                  <a:srgbClr val="7030A0"/>
                </a:solidFill>
              </a:rPr>
              <a:t> </a:t>
            </a:r>
            <a:r>
              <a:rPr lang="en-US" dirty="0"/>
              <a:t>Combine textual data with other modalities such as images, audio, or video.</a:t>
            </a:r>
          </a:p>
          <a:p>
            <a:pPr lvl="1" algn="just"/>
            <a:r>
              <a:rPr lang="en-US" b="1" dirty="0">
                <a:solidFill>
                  <a:srgbClr val="7030A0"/>
                </a:solidFill>
              </a:rPr>
              <a:t>Integration:</a:t>
            </a:r>
            <a:r>
              <a:rPr lang="en-US" dirty="0">
                <a:solidFill>
                  <a:srgbClr val="7030A0"/>
                </a:solidFill>
              </a:rPr>
              <a:t> </a:t>
            </a:r>
            <a:r>
              <a:rPr lang="en-US" dirty="0"/>
              <a:t>For example, analyze social media posts that include both text and images to extract sentiment from the combined information.</a:t>
            </a:r>
          </a:p>
          <a:p>
            <a:pPr algn="just">
              <a:buNone/>
            </a:pPr>
            <a:r>
              <a:rPr lang="en-US" b="1" dirty="0">
                <a:solidFill>
                  <a:srgbClr val="FF0000"/>
                </a:solidFill>
              </a:rPr>
              <a:t>10. Dynamic External Resources:</a:t>
            </a:r>
            <a:endParaRPr lang="en-US" dirty="0">
              <a:solidFill>
                <a:srgbClr val="FF0000"/>
              </a:solidFill>
            </a:endParaRPr>
          </a:p>
          <a:p>
            <a:pPr lvl="1" algn="just">
              <a:buFont typeface="Calibri" pitchFamily="34" charset="0"/>
              <a:buChar char="―"/>
            </a:pPr>
            <a:r>
              <a:rPr lang="en-US" b="1" dirty="0">
                <a:solidFill>
                  <a:srgbClr val="7030A0"/>
                </a:solidFill>
              </a:rPr>
              <a:t>Description:</a:t>
            </a:r>
            <a:r>
              <a:rPr lang="en-US" dirty="0">
                <a:solidFill>
                  <a:srgbClr val="7030A0"/>
                </a:solidFill>
              </a:rPr>
              <a:t> </a:t>
            </a:r>
            <a:r>
              <a:rPr lang="en-US" dirty="0"/>
              <a:t>Dynamically update external resources to adapt to changes in language use or sentiment expressions over time.</a:t>
            </a:r>
          </a:p>
          <a:p>
            <a:pPr lvl="1" algn="just">
              <a:buFont typeface="Calibri" pitchFamily="34" charset="0"/>
              <a:buChar char="―"/>
            </a:pPr>
            <a:r>
              <a:rPr lang="en-US" b="1" dirty="0">
                <a:solidFill>
                  <a:srgbClr val="7030A0"/>
                </a:solidFill>
              </a:rPr>
              <a:t>Integration:</a:t>
            </a:r>
            <a:r>
              <a:rPr lang="en-US" dirty="0">
                <a:solidFill>
                  <a:srgbClr val="7030A0"/>
                </a:solidFill>
              </a:rPr>
              <a:t> </a:t>
            </a:r>
            <a:r>
              <a:rPr lang="en-US" dirty="0"/>
              <a:t>Periodically update sentiment lexicons, embeddings, or knowledge bases to ensure that the model stays relevant and effective.</a:t>
            </a:r>
          </a:p>
          <a:p>
            <a:pPr algn="just"/>
            <a:endParaRPr lang="en-US" dirty="0"/>
          </a:p>
        </p:txBody>
      </p:sp>
      <p:sp>
        <p:nvSpPr>
          <p:cNvPr id="4" name="Slide Number Placeholder 3">
            <a:extLst>
              <a:ext uri="{FF2B5EF4-FFF2-40B4-BE49-F238E27FC236}">
                <a16:creationId xmlns:a16="http://schemas.microsoft.com/office/drawing/2014/main" id="{6BD6B783-6E84-4387-30B5-5D8A0CC06DBB}"/>
              </a:ext>
            </a:extLst>
          </p:cNvPr>
          <p:cNvSpPr>
            <a:spLocks noGrp="1"/>
          </p:cNvSpPr>
          <p:nvPr>
            <p:ph type="sldNum" sz="quarter" idx="12"/>
          </p:nvPr>
        </p:nvSpPr>
        <p:spPr/>
        <p:txBody>
          <a:bodyPr/>
          <a:lstStyle/>
          <a:p>
            <a:fld id="{2E729D1B-EA8F-441A-84E8-D90904E9E18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Document Level</a:t>
            </a:r>
            <a:br>
              <a:rPr lang="en-US" b="1" dirty="0">
                <a:solidFill>
                  <a:srgbClr val="FF0000"/>
                </a:solidFill>
              </a:rPr>
            </a:br>
            <a:r>
              <a:rPr lang="en-US" b="1" dirty="0">
                <a:solidFill>
                  <a:srgbClr val="FF0000"/>
                </a:solidFill>
              </a:rPr>
              <a:t>Sentiment Classification</a:t>
            </a:r>
          </a:p>
        </p:txBody>
      </p:sp>
      <p:sp>
        <p:nvSpPr>
          <p:cNvPr id="3" name="Content Placeholder 2"/>
          <p:cNvSpPr>
            <a:spLocks noGrp="1"/>
          </p:cNvSpPr>
          <p:nvPr>
            <p:ph idx="1"/>
          </p:nvPr>
        </p:nvSpPr>
        <p:spPr/>
        <p:txBody>
          <a:bodyPr>
            <a:normAutofit lnSpcReduction="10000"/>
          </a:bodyPr>
          <a:lstStyle/>
          <a:p>
            <a:pPr algn="just"/>
            <a:r>
              <a:rPr lang="en-US" dirty="0"/>
              <a:t>Document-level sentiment classification is a natural language processing (NLP) task that involves determining the overall sentiment or emotional tone of a complete document, such as a review, article, or social media post. </a:t>
            </a:r>
          </a:p>
          <a:p>
            <a:pPr algn="just"/>
            <a:r>
              <a:rPr lang="en-US" dirty="0"/>
              <a:t>The goal is to categorize the document as positive, negative, neutral, or sometimes on a finer-grained scale, such as sentiment scores ranging from very negative to very positive.</a:t>
            </a:r>
          </a:p>
        </p:txBody>
      </p:sp>
      <p:sp>
        <p:nvSpPr>
          <p:cNvPr id="5" name="Slide Number Placeholder 4">
            <a:extLst>
              <a:ext uri="{FF2B5EF4-FFF2-40B4-BE49-F238E27FC236}">
                <a16:creationId xmlns:a16="http://schemas.microsoft.com/office/drawing/2014/main" id="{11A26DA4-722C-1EF5-98CD-D6A05DE2470B}"/>
              </a:ext>
            </a:extLst>
          </p:cNvPr>
          <p:cNvSpPr>
            <a:spLocks noGrp="1"/>
          </p:cNvSpPr>
          <p:nvPr>
            <p:ph type="sldNum" sz="quarter" idx="12"/>
          </p:nvPr>
        </p:nvSpPr>
        <p:spPr/>
        <p:txBody>
          <a:bodyPr/>
          <a:lstStyle/>
          <a:p>
            <a:fld id="{2E729D1B-EA8F-441A-84E8-D90904E9E1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US" dirty="0"/>
              <a:t>Here are some key steps and techniques involved in document-level sentiment classification:</a:t>
            </a:r>
          </a:p>
          <a:p>
            <a:pPr algn="just">
              <a:buNone/>
            </a:pPr>
            <a:r>
              <a:rPr lang="en-US" b="1" dirty="0">
                <a:solidFill>
                  <a:srgbClr val="FF0000"/>
                </a:solidFill>
              </a:rPr>
              <a:t>1. Text Preprocessing: </a:t>
            </a:r>
            <a:r>
              <a:rPr lang="en-US" dirty="0"/>
              <a:t>The first step is to preprocess the text data. This may include tokenization (splitting text into words or </a:t>
            </a:r>
            <a:r>
              <a:rPr lang="en-US" dirty="0" err="1"/>
              <a:t>subword</a:t>
            </a:r>
            <a:r>
              <a:rPr lang="en-US" dirty="0"/>
              <a:t> units), lowercasing, removing punctuation, and eliminating </a:t>
            </a:r>
            <a:r>
              <a:rPr lang="en-US" dirty="0" err="1"/>
              <a:t>stopwords</a:t>
            </a:r>
            <a:r>
              <a:rPr lang="en-US" dirty="0"/>
              <a:t> (common words that don't carry much sentiment information).</a:t>
            </a:r>
          </a:p>
          <a:p>
            <a:pPr algn="just"/>
            <a:endParaRPr lang="en-US" dirty="0"/>
          </a:p>
        </p:txBody>
      </p:sp>
      <p:sp>
        <p:nvSpPr>
          <p:cNvPr id="4" name="Slide Number Placeholder 3">
            <a:extLst>
              <a:ext uri="{FF2B5EF4-FFF2-40B4-BE49-F238E27FC236}">
                <a16:creationId xmlns:a16="http://schemas.microsoft.com/office/drawing/2014/main" id="{B8CAFC69-E59E-11E3-BAA2-A3BDE1780271}"/>
              </a:ext>
            </a:extLst>
          </p:cNvPr>
          <p:cNvSpPr>
            <a:spLocks noGrp="1"/>
          </p:cNvSpPr>
          <p:nvPr>
            <p:ph type="sldNum" sz="quarter" idx="12"/>
          </p:nvPr>
        </p:nvSpPr>
        <p:spPr/>
        <p:txBody>
          <a:bodyPr/>
          <a:lstStyle/>
          <a:p>
            <a:fld id="{2E729D1B-EA8F-441A-84E8-D90904E9E18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lgn="just">
              <a:buNone/>
            </a:pPr>
            <a:r>
              <a:rPr lang="en-US" b="1" dirty="0">
                <a:solidFill>
                  <a:srgbClr val="FF0000"/>
                </a:solidFill>
              </a:rPr>
              <a:t>2. Feature Extraction: </a:t>
            </a:r>
            <a:r>
              <a:rPr lang="en-US" dirty="0"/>
              <a:t>After preprocessing, you need to represent the text data as numerical features that can be used for machine learning algorithms. Common methods include using bag-of-words (</a:t>
            </a:r>
            <a:r>
              <a:rPr lang="en-US" dirty="0" err="1"/>
              <a:t>BoW</a:t>
            </a:r>
            <a:r>
              <a:rPr lang="en-US" dirty="0"/>
              <a:t>) or term frequency-inverse document frequency (TF-IDF) representations. More advanced techniques involve word embeddings like Word2Vec or </a:t>
            </a:r>
            <a:r>
              <a:rPr lang="en-US" dirty="0" err="1"/>
              <a:t>GloVe</a:t>
            </a:r>
            <a:r>
              <a:rPr lang="en-US" dirty="0"/>
              <a:t>.</a:t>
            </a:r>
          </a:p>
        </p:txBody>
      </p:sp>
      <p:sp>
        <p:nvSpPr>
          <p:cNvPr id="4" name="Slide Number Placeholder 3">
            <a:extLst>
              <a:ext uri="{FF2B5EF4-FFF2-40B4-BE49-F238E27FC236}">
                <a16:creationId xmlns:a16="http://schemas.microsoft.com/office/drawing/2014/main" id="{69DBAEA6-0510-968D-0CAE-EA9E30C6DDF2}"/>
              </a:ext>
            </a:extLst>
          </p:cNvPr>
          <p:cNvSpPr>
            <a:spLocks noGrp="1"/>
          </p:cNvSpPr>
          <p:nvPr>
            <p:ph type="sldNum" sz="quarter" idx="12"/>
          </p:nvPr>
        </p:nvSpPr>
        <p:spPr/>
        <p:txBody>
          <a:bodyPr/>
          <a:lstStyle/>
          <a:p>
            <a:fld id="{2E729D1B-EA8F-441A-84E8-D90904E9E18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b="1" dirty="0">
                <a:solidFill>
                  <a:srgbClr val="FF0000"/>
                </a:solidFill>
              </a:rPr>
              <a:t>3. Data Labeling: </a:t>
            </a:r>
            <a:r>
              <a:rPr lang="en-US" dirty="0"/>
              <a:t>You need a labeled dataset for training and testing. Each document in the dataset should have a corresponding sentiment label (e.g., positive, negative, neutral).</a:t>
            </a:r>
          </a:p>
          <a:p>
            <a:pPr>
              <a:buNone/>
            </a:pPr>
            <a:r>
              <a:rPr lang="en-US" b="1" dirty="0">
                <a:solidFill>
                  <a:srgbClr val="FF0000"/>
                </a:solidFill>
              </a:rPr>
              <a:t>4. Model Selection: </a:t>
            </a:r>
            <a:r>
              <a:rPr lang="en-US" dirty="0"/>
              <a:t>Choose an appropriate machine learning or deep learning model for sentiment classification. Common models include logistic regression, support vector machines, decision trees, random forests, and neural networks (such as recurrent neural networks or transformers like BERT).</a:t>
            </a:r>
          </a:p>
          <a:p>
            <a:endParaRPr lang="en-US" dirty="0"/>
          </a:p>
        </p:txBody>
      </p:sp>
      <p:sp>
        <p:nvSpPr>
          <p:cNvPr id="4" name="Slide Number Placeholder 3">
            <a:extLst>
              <a:ext uri="{FF2B5EF4-FFF2-40B4-BE49-F238E27FC236}">
                <a16:creationId xmlns:a16="http://schemas.microsoft.com/office/drawing/2014/main" id="{DD194D0B-2915-435E-B69C-3C8C00DC3DDF}"/>
              </a:ext>
            </a:extLst>
          </p:cNvPr>
          <p:cNvSpPr>
            <a:spLocks noGrp="1"/>
          </p:cNvSpPr>
          <p:nvPr>
            <p:ph type="sldNum" sz="quarter" idx="12"/>
          </p:nvPr>
        </p:nvSpPr>
        <p:spPr/>
        <p:txBody>
          <a:bodyPr/>
          <a:lstStyle/>
          <a:p>
            <a:fld id="{2E729D1B-EA8F-441A-84E8-D90904E9E18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10000"/>
          </a:bodyPr>
          <a:lstStyle/>
          <a:p>
            <a:pPr algn="just">
              <a:buNone/>
            </a:pPr>
            <a:r>
              <a:rPr lang="en-US" b="1" dirty="0">
                <a:solidFill>
                  <a:srgbClr val="FF0000"/>
                </a:solidFill>
              </a:rPr>
              <a:t>5. Training: </a:t>
            </a:r>
            <a:r>
              <a:rPr lang="en-US" dirty="0"/>
              <a:t>Train the selected model on the labeled dataset, adjusting the model's parameters to minimize the classification error.</a:t>
            </a:r>
          </a:p>
          <a:p>
            <a:pPr algn="just">
              <a:buNone/>
            </a:pPr>
            <a:r>
              <a:rPr lang="en-US" b="1" dirty="0">
                <a:solidFill>
                  <a:srgbClr val="FF0000"/>
                </a:solidFill>
              </a:rPr>
              <a:t>6. Evaluation: </a:t>
            </a:r>
            <a:r>
              <a:rPr lang="en-US" dirty="0"/>
              <a:t>Assess the model's performance using metrics like accuracy, precision, recall, F1-score, and area under the receiver operating characteristic curve (AUC-ROC) for binary sentiment classification.</a:t>
            </a:r>
          </a:p>
          <a:p>
            <a:pPr algn="just">
              <a:buNone/>
            </a:pPr>
            <a:r>
              <a:rPr lang="en-US" b="1" dirty="0">
                <a:solidFill>
                  <a:srgbClr val="FF0000"/>
                </a:solidFill>
              </a:rPr>
              <a:t>7. Fine-Tuning: </a:t>
            </a:r>
            <a:r>
              <a:rPr lang="en-US" dirty="0"/>
              <a:t>Depending on the results, you may need to fine-tune the model by adjusting </a:t>
            </a:r>
            <a:r>
              <a:rPr lang="en-US" dirty="0" err="1"/>
              <a:t>hyperparameters</a:t>
            </a:r>
            <a:r>
              <a:rPr lang="en-US" dirty="0"/>
              <a:t>, using different feature representations, or trying other model architectures.</a:t>
            </a:r>
          </a:p>
          <a:p>
            <a:pPr algn="just"/>
            <a:endParaRPr lang="en-US" dirty="0"/>
          </a:p>
        </p:txBody>
      </p:sp>
      <p:sp>
        <p:nvSpPr>
          <p:cNvPr id="4" name="Slide Number Placeholder 3">
            <a:extLst>
              <a:ext uri="{FF2B5EF4-FFF2-40B4-BE49-F238E27FC236}">
                <a16:creationId xmlns:a16="http://schemas.microsoft.com/office/drawing/2014/main" id="{9EC4A4AC-F063-A06C-11E1-999F14EF06E3}"/>
              </a:ext>
            </a:extLst>
          </p:cNvPr>
          <p:cNvSpPr>
            <a:spLocks noGrp="1"/>
          </p:cNvSpPr>
          <p:nvPr>
            <p:ph type="sldNum" sz="quarter" idx="12"/>
          </p:nvPr>
        </p:nvSpPr>
        <p:spPr/>
        <p:txBody>
          <a:bodyPr/>
          <a:lstStyle/>
          <a:p>
            <a:fld id="{2E729D1B-EA8F-441A-84E8-D90904E9E18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buNone/>
            </a:pPr>
            <a:r>
              <a:rPr lang="en-US" b="1" dirty="0">
                <a:solidFill>
                  <a:srgbClr val="FF0000"/>
                </a:solidFill>
              </a:rPr>
              <a:t>8. Inference: </a:t>
            </a:r>
            <a:r>
              <a:rPr lang="en-US" dirty="0"/>
              <a:t>Once the model is trained and evaluated, you can use it to predict the sentiment of unseen documents.</a:t>
            </a:r>
          </a:p>
          <a:p>
            <a:pPr algn="just">
              <a:buNone/>
            </a:pPr>
            <a:r>
              <a:rPr lang="en-US" b="1" dirty="0">
                <a:solidFill>
                  <a:srgbClr val="FF0000"/>
                </a:solidFill>
              </a:rPr>
              <a:t>9. Post-processing: </a:t>
            </a:r>
            <a:r>
              <a:rPr lang="en-US" dirty="0"/>
              <a:t>You might apply post-processing techniques to the model's output to improve the quality of predictions, such as smoothing or aggregation.</a:t>
            </a:r>
          </a:p>
          <a:p>
            <a:pPr algn="just">
              <a:buNone/>
            </a:pPr>
            <a:r>
              <a:rPr lang="en-US" b="1" dirty="0">
                <a:solidFill>
                  <a:srgbClr val="FF0000"/>
                </a:solidFill>
              </a:rPr>
              <a:t>10. Handling Imbalanced Data: </a:t>
            </a:r>
            <a:r>
              <a:rPr lang="en-US" dirty="0"/>
              <a:t>In many sentiment classification tasks, the dataset may be imbalanced, with more samples from one class than another. Techniques like oversampling, </a:t>
            </a:r>
            <a:r>
              <a:rPr lang="en-US" dirty="0" err="1"/>
              <a:t>undersampling</a:t>
            </a:r>
            <a:r>
              <a:rPr lang="en-US" dirty="0"/>
              <a:t>, or using class weights can address this issue.</a:t>
            </a:r>
          </a:p>
          <a:p>
            <a:pPr algn="just"/>
            <a:endParaRPr lang="en-US" dirty="0"/>
          </a:p>
        </p:txBody>
      </p:sp>
      <p:sp>
        <p:nvSpPr>
          <p:cNvPr id="4" name="Slide Number Placeholder 3">
            <a:extLst>
              <a:ext uri="{FF2B5EF4-FFF2-40B4-BE49-F238E27FC236}">
                <a16:creationId xmlns:a16="http://schemas.microsoft.com/office/drawing/2014/main" id="{B6E47418-C9DE-5F43-8FE0-FC0B1CB8169D}"/>
              </a:ext>
            </a:extLst>
          </p:cNvPr>
          <p:cNvSpPr>
            <a:spLocks noGrp="1"/>
          </p:cNvSpPr>
          <p:nvPr>
            <p:ph type="sldNum" sz="quarter" idx="12"/>
          </p:nvPr>
        </p:nvSpPr>
        <p:spPr/>
        <p:txBody>
          <a:bodyPr/>
          <a:lstStyle/>
          <a:p>
            <a:fld id="{2E729D1B-EA8F-441A-84E8-D90904E9E18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Fine-Grained Sentiment Analysis</a:t>
            </a:r>
          </a:p>
        </p:txBody>
      </p:sp>
      <p:sp>
        <p:nvSpPr>
          <p:cNvPr id="3" name="Content Placeholder 2"/>
          <p:cNvSpPr>
            <a:spLocks noGrp="1"/>
          </p:cNvSpPr>
          <p:nvPr>
            <p:ph idx="1"/>
          </p:nvPr>
        </p:nvSpPr>
        <p:spPr>
          <a:xfrm>
            <a:off x="457200" y="1295400"/>
            <a:ext cx="8229600" cy="5181600"/>
          </a:xfrm>
        </p:spPr>
        <p:txBody>
          <a:bodyPr>
            <a:normAutofit fontScale="92500"/>
          </a:bodyPr>
          <a:lstStyle/>
          <a:p>
            <a:pPr algn="just"/>
            <a:r>
              <a:rPr lang="en-US" dirty="0"/>
              <a:t>Fine-grained sentiment analysis, often referred to as aspect-based sentiment analysis, is a more detailed and nuanced approach to understanding sentiment in text compared to traditional sentiment analysis, which typically classifies text into positive, negative, or neutral categories. </a:t>
            </a:r>
          </a:p>
          <a:p>
            <a:pPr algn="just"/>
            <a:r>
              <a:rPr lang="en-US" dirty="0"/>
              <a:t>In fine-grained sentiment analysis, the goal is to analyze and categorize opinions and sentiments at a more granular level, often involving multiple aspects or entities within a piece of text. </a:t>
            </a:r>
          </a:p>
        </p:txBody>
      </p:sp>
      <p:sp>
        <p:nvSpPr>
          <p:cNvPr id="5" name="Slide Number Placeholder 4">
            <a:extLst>
              <a:ext uri="{FF2B5EF4-FFF2-40B4-BE49-F238E27FC236}">
                <a16:creationId xmlns:a16="http://schemas.microsoft.com/office/drawing/2014/main" id="{BD9FA76B-DD5A-7D7B-3230-2643A0445091}"/>
              </a:ext>
            </a:extLst>
          </p:cNvPr>
          <p:cNvSpPr>
            <a:spLocks noGrp="1"/>
          </p:cNvSpPr>
          <p:nvPr>
            <p:ph type="sldNum" sz="quarter" idx="12"/>
          </p:nvPr>
        </p:nvSpPr>
        <p:spPr/>
        <p:txBody>
          <a:bodyPr/>
          <a:lstStyle/>
          <a:p>
            <a:fld id="{2E729D1B-EA8F-441A-84E8-D90904E9E183}"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a:t>Here are the key elements of fine-grained sentiment analysis:</a:t>
            </a:r>
          </a:p>
          <a:p>
            <a:pPr algn="just">
              <a:buNone/>
            </a:pPr>
            <a:r>
              <a:rPr lang="en-US" b="1" dirty="0">
                <a:solidFill>
                  <a:srgbClr val="FF0000"/>
                </a:solidFill>
              </a:rPr>
              <a:t>1. Aspect Extraction</a:t>
            </a:r>
            <a:r>
              <a:rPr lang="en-US" dirty="0">
                <a:solidFill>
                  <a:srgbClr val="FF0000"/>
                </a:solidFill>
              </a:rPr>
              <a:t>: </a:t>
            </a:r>
            <a:r>
              <a:rPr lang="en-US" dirty="0"/>
              <a:t>Identify and extract specific aspects, features, or entities that users are expressing opinions about within the text. Aspects could be anything from product features, service components, or topics within a review, opinion, or piece of content. Aspect extraction can be done manually or through NLP techniques.</a:t>
            </a:r>
          </a:p>
        </p:txBody>
      </p:sp>
      <p:sp>
        <p:nvSpPr>
          <p:cNvPr id="4" name="Slide Number Placeholder 3">
            <a:extLst>
              <a:ext uri="{FF2B5EF4-FFF2-40B4-BE49-F238E27FC236}">
                <a16:creationId xmlns:a16="http://schemas.microsoft.com/office/drawing/2014/main" id="{79D24A73-F9F8-7E98-4B95-DEC215892FAA}"/>
              </a:ext>
            </a:extLst>
          </p:cNvPr>
          <p:cNvSpPr>
            <a:spLocks noGrp="1"/>
          </p:cNvSpPr>
          <p:nvPr>
            <p:ph type="sldNum" sz="quarter" idx="12"/>
          </p:nvPr>
        </p:nvSpPr>
        <p:spPr/>
        <p:txBody>
          <a:bodyPr/>
          <a:lstStyle/>
          <a:p>
            <a:fld id="{2E729D1B-EA8F-441A-84E8-D90904E9E183}"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buNone/>
            </a:pPr>
            <a:r>
              <a:rPr lang="en-US" b="1" dirty="0">
                <a:solidFill>
                  <a:srgbClr val="FF0000"/>
                </a:solidFill>
              </a:rPr>
              <a:t>2. Sentiment Classification for Each Aspect</a:t>
            </a:r>
            <a:r>
              <a:rPr lang="en-US" dirty="0">
                <a:solidFill>
                  <a:srgbClr val="FF0000"/>
                </a:solidFill>
              </a:rPr>
              <a:t>: </a:t>
            </a:r>
            <a:r>
              <a:rPr lang="en-US" dirty="0"/>
              <a:t>Once the aspects are identified, analyze and classify the sentiment expressed toward each of these aspects. Sentiments can be categorized as positive, negative, neutral, or on a more fine-grained scale (e.g., very positive, slightly negative) for each aspect. This is typically achieved using machine learning models or rule-based approaches.</a:t>
            </a:r>
          </a:p>
        </p:txBody>
      </p:sp>
      <p:sp>
        <p:nvSpPr>
          <p:cNvPr id="4" name="Slide Number Placeholder 3">
            <a:extLst>
              <a:ext uri="{FF2B5EF4-FFF2-40B4-BE49-F238E27FC236}">
                <a16:creationId xmlns:a16="http://schemas.microsoft.com/office/drawing/2014/main" id="{186F32AE-5E91-31CD-B3AA-BB54CE1E648F}"/>
              </a:ext>
            </a:extLst>
          </p:cNvPr>
          <p:cNvSpPr>
            <a:spLocks noGrp="1"/>
          </p:cNvSpPr>
          <p:nvPr>
            <p:ph type="sldNum" sz="quarter" idx="12"/>
          </p:nvPr>
        </p:nvSpPr>
        <p:spPr/>
        <p:txBody>
          <a:bodyPr/>
          <a:lstStyle/>
          <a:p>
            <a:fld id="{2E729D1B-EA8F-441A-84E8-D90904E9E183}"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Traditional Approaches </a:t>
            </a:r>
            <a:r>
              <a:rPr lang="en-US" sz="3600" b="1" dirty="0">
                <a:solidFill>
                  <a:schemeClr val="accent4">
                    <a:lumMod val="50000"/>
                  </a:schemeClr>
                </a:solidFill>
              </a:rPr>
              <a:t>vs. </a:t>
            </a:r>
            <a:r>
              <a:rPr lang="en-US" sz="3600" b="1" dirty="0">
                <a:solidFill>
                  <a:srgbClr val="FF0000"/>
                </a:solidFill>
              </a:rPr>
              <a:t>Deep Learning:</a:t>
            </a:r>
            <a:br>
              <a:rPr lang="en-US" sz="3600" b="1" dirty="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r>
              <a:rPr lang="en-US" dirty="0"/>
              <a:t>Before the rise of deep learning, traditional approaches to sentiment analysis relied on rule-based methods or machine learning models using handcrafted features. These methods often struggled with the complexity and variability of natural language.</a:t>
            </a:r>
          </a:p>
          <a:p>
            <a:pPr algn="just"/>
            <a:r>
              <a:rPr lang="en-US" dirty="0"/>
              <a:t>Deep learning, particularly neural networks, has revolutionized sentiment analysis by enabling models to automatically learn hierarchical and abstract representations of text. This has proven to be especially effective in capturing nuanced sentiments and handling large datasets.</a:t>
            </a:r>
          </a:p>
        </p:txBody>
      </p:sp>
      <p:sp>
        <p:nvSpPr>
          <p:cNvPr id="5" name="Slide Number Placeholder 4">
            <a:extLst>
              <a:ext uri="{FF2B5EF4-FFF2-40B4-BE49-F238E27FC236}">
                <a16:creationId xmlns:a16="http://schemas.microsoft.com/office/drawing/2014/main" id="{70045B5A-EA5F-D01F-9E93-D6AB834451F5}"/>
              </a:ext>
            </a:extLst>
          </p:cNvPr>
          <p:cNvSpPr>
            <a:spLocks noGrp="1"/>
          </p:cNvSpPr>
          <p:nvPr>
            <p:ph type="sldNum" sz="quarter" idx="12"/>
          </p:nvPr>
        </p:nvSpPr>
        <p:spPr/>
        <p:txBody>
          <a:bodyPr/>
          <a:lstStyle/>
          <a:p>
            <a:fld id="{2E729D1B-EA8F-441A-84E8-D90904E9E183}"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92500" lnSpcReduction="10000"/>
          </a:bodyPr>
          <a:lstStyle/>
          <a:p>
            <a:pPr algn="just">
              <a:buNone/>
            </a:pPr>
            <a:r>
              <a:rPr lang="en-US" b="1" dirty="0">
                <a:solidFill>
                  <a:srgbClr val="FF0000"/>
                </a:solidFill>
              </a:rPr>
              <a:t>3. Contextual Analysis: </a:t>
            </a:r>
            <a:r>
              <a:rPr lang="en-US" dirty="0"/>
              <a:t>Consider the context in which aspects and opinions are expressed. This includes understanding the modifiers, qualifiers, and negations that may affect the sentiment. Analyze the surrounding text to capture the nuances of sentiment in the context of specific aspects.</a:t>
            </a:r>
          </a:p>
          <a:p>
            <a:pPr algn="just">
              <a:buNone/>
            </a:pPr>
            <a:r>
              <a:rPr lang="en-US" b="1" dirty="0">
                <a:solidFill>
                  <a:srgbClr val="FF0000"/>
                </a:solidFill>
              </a:rPr>
              <a:t>4. Entity Recognition</a:t>
            </a:r>
            <a:r>
              <a:rPr lang="en-US" dirty="0">
                <a:solidFill>
                  <a:srgbClr val="FF0000"/>
                </a:solidFill>
              </a:rPr>
              <a:t>: </a:t>
            </a:r>
            <a:r>
              <a:rPr lang="en-US" dirty="0"/>
              <a:t>Identify and extract the entities or entities associated with the aspects. For example, in a product review, recognize the product names and associate the extracted aspects and sentiments with the relevant products.</a:t>
            </a:r>
          </a:p>
        </p:txBody>
      </p:sp>
      <p:sp>
        <p:nvSpPr>
          <p:cNvPr id="4" name="Slide Number Placeholder 3">
            <a:extLst>
              <a:ext uri="{FF2B5EF4-FFF2-40B4-BE49-F238E27FC236}">
                <a16:creationId xmlns:a16="http://schemas.microsoft.com/office/drawing/2014/main" id="{C73FAC5F-9FF6-54E8-8388-662E6ED163C4}"/>
              </a:ext>
            </a:extLst>
          </p:cNvPr>
          <p:cNvSpPr>
            <a:spLocks noGrp="1"/>
          </p:cNvSpPr>
          <p:nvPr>
            <p:ph type="sldNum" sz="quarter" idx="12"/>
          </p:nvPr>
        </p:nvSpPr>
        <p:spPr/>
        <p:txBody>
          <a:bodyPr/>
          <a:lstStyle/>
          <a:p>
            <a:fld id="{2E729D1B-EA8F-441A-84E8-D90904E9E183}"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gn="just">
              <a:buNone/>
            </a:pPr>
            <a:r>
              <a:rPr lang="en-US" b="1" dirty="0">
                <a:solidFill>
                  <a:srgbClr val="FF0000"/>
                </a:solidFill>
              </a:rPr>
              <a:t>5. Aggregation</a:t>
            </a:r>
            <a:r>
              <a:rPr lang="en-US" dirty="0">
                <a:solidFill>
                  <a:srgbClr val="FF0000"/>
                </a:solidFill>
              </a:rPr>
              <a:t>: </a:t>
            </a:r>
            <a:r>
              <a:rPr lang="en-US" dirty="0"/>
              <a:t>Depending on the application and analysis goals, you may need to aggregate the sentiment scores or labels for various aspects to provide an overall sentiment score for the entire document. This could involve averaging, weighted aggregation, or custom rules.</a:t>
            </a:r>
          </a:p>
          <a:p>
            <a:pPr algn="just">
              <a:buNone/>
            </a:pPr>
            <a:r>
              <a:rPr lang="en-US" b="1" dirty="0">
                <a:solidFill>
                  <a:srgbClr val="FF0000"/>
                </a:solidFill>
              </a:rPr>
              <a:t>6. Visualization and Reporting: </a:t>
            </a:r>
            <a:r>
              <a:rPr lang="en-US" dirty="0"/>
              <a:t>Present the results of fine-grained sentiment analysis in a visually accessible format, such as charts, tables, or reports, to help decision-makers and stakeholders understand opinions related to different aspects.</a:t>
            </a:r>
          </a:p>
          <a:p>
            <a:pPr algn="just"/>
            <a:endParaRPr lang="en-US" dirty="0"/>
          </a:p>
        </p:txBody>
      </p:sp>
      <p:sp>
        <p:nvSpPr>
          <p:cNvPr id="4" name="Slide Number Placeholder 3">
            <a:extLst>
              <a:ext uri="{FF2B5EF4-FFF2-40B4-BE49-F238E27FC236}">
                <a16:creationId xmlns:a16="http://schemas.microsoft.com/office/drawing/2014/main" id="{A3483684-E157-5E56-D545-CAFAA908A969}"/>
              </a:ext>
            </a:extLst>
          </p:cNvPr>
          <p:cNvSpPr>
            <a:spLocks noGrp="1"/>
          </p:cNvSpPr>
          <p:nvPr>
            <p:ph type="sldNum" sz="quarter" idx="12"/>
          </p:nvPr>
        </p:nvSpPr>
        <p:spPr/>
        <p:txBody>
          <a:bodyPr/>
          <a:lstStyle/>
          <a:p>
            <a:fld id="{2E729D1B-EA8F-441A-84E8-D90904E9E183}"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buFont typeface="Wingdings" pitchFamily="2" charset="2"/>
              <a:buChar char="Ø"/>
            </a:pPr>
            <a:r>
              <a:rPr lang="en-US" dirty="0"/>
              <a:t>Fine-grained sentiment analysis is valuable in </a:t>
            </a:r>
            <a:r>
              <a:rPr lang="en-US" u="sng" dirty="0">
                <a:solidFill>
                  <a:srgbClr val="7030A0"/>
                </a:solidFill>
              </a:rPr>
              <a:t>various applications</a:t>
            </a:r>
            <a:r>
              <a:rPr lang="en-US" dirty="0"/>
              <a:t>, including:</a:t>
            </a:r>
          </a:p>
          <a:p>
            <a:pPr algn="just">
              <a:buNone/>
            </a:pPr>
            <a:endParaRPr lang="en-US" dirty="0"/>
          </a:p>
          <a:p>
            <a:pPr algn="just">
              <a:buNone/>
            </a:pPr>
            <a:r>
              <a:rPr lang="en-US" b="1" dirty="0">
                <a:solidFill>
                  <a:srgbClr val="FF0000"/>
                </a:solidFill>
              </a:rPr>
              <a:t>(</a:t>
            </a:r>
            <a:r>
              <a:rPr lang="en-US" b="1" dirty="0" err="1">
                <a:solidFill>
                  <a:srgbClr val="FF0000"/>
                </a:solidFill>
              </a:rPr>
              <a:t>i</a:t>
            </a:r>
            <a:r>
              <a:rPr lang="en-US" b="1" dirty="0">
                <a:solidFill>
                  <a:srgbClr val="FF0000"/>
                </a:solidFill>
              </a:rPr>
              <a:t>). Product Reviews: </a:t>
            </a:r>
            <a:r>
              <a:rPr lang="en-US" dirty="0"/>
              <a:t>Analyzing customer reviews to understand how users feel about specific product features, pricing, or customer service.</a:t>
            </a:r>
          </a:p>
          <a:p>
            <a:pPr algn="just">
              <a:buNone/>
            </a:pPr>
            <a:r>
              <a:rPr lang="en-US" b="1" dirty="0">
                <a:solidFill>
                  <a:srgbClr val="FF0000"/>
                </a:solidFill>
              </a:rPr>
              <a:t>(ii). Social Media Monitoring: </a:t>
            </a:r>
            <a:r>
              <a:rPr lang="en-US" dirty="0"/>
              <a:t>Monitoring social media comments and posts to gauge public sentiment regarding different aspects of a brand, campaign, or event.</a:t>
            </a:r>
          </a:p>
          <a:p>
            <a:pPr algn="just"/>
            <a:endParaRPr lang="en-US" dirty="0"/>
          </a:p>
        </p:txBody>
      </p:sp>
      <p:sp>
        <p:nvSpPr>
          <p:cNvPr id="4" name="Slide Number Placeholder 3">
            <a:extLst>
              <a:ext uri="{FF2B5EF4-FFF2-40B4-BE49-F238E27FC236}">
                <a16:creationId xmlns:a16="http://schemas.microsoft.com/office/drawing/2014/main" id="{3216EAF4-109A-34DD-5A60-58A195DC2234}"/>
              </a:ext>
            </a:extLst>
          </p:cNvPr>
          <p:cNvSpPr>
            <a:spLocks noGrp="1"/>
          </p:cNvSpPr>
          <p:nvPr>
            <p:ph type="sldNum" sz="quarter" idx="12"/>
          </p:nvPr>
        </p:nvSpPr>
        <p:spPr/>
        <p:txBody>
          <a:bodyPr/>
          <a:lstStyle/>
          <a:p>
            <a:fld id="{2E729D1B-EA8F-441A-84E8-D90904E9E183}"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None/>
            </a:pPr>
            <a:r>
              <a:rPr lang="en-US" b="1" dirty="0">
                <a:solidFill>
                  <a:srgbClr val="FF0000"/>
                </a:solidFill>
              </a:rPr>
              <a:t>(iii). Customer Feedback Analysis: </a:t>
            </a:r>
            <a:r>
              <a:rPr lang="en-US" dirty="0"/>
              <a:t>Evaluating feedback from customers to identify areas for improvement and areas where a business excels.</a:t>
            </a:r>
          </a:p>
          <a:p>
            <a:pPr algn="just">
              <a:buNone/>
            </a:pPr>
            <a:r>
              <a:rPr lang="en-US" b="1" dirty="0">
                <a:solidFill>
                  <a:srgbClr val="FF0000"/>
                </a:solidFill>
              </a:rPr>
              <a:t>(iv). Market Research: </a:t>
            </a:r>
            <a:r>
              <a:rPr lang="en-US" dirty="0"/>
              <a:t>Understanding consumer preferences, market trends, and competitive strengths and weaknesses.</a:t>
            </a:r>
          </a:p>
          <a:p>
            <a:pPr algn="just">
              <a:buNone/>
            </a:pPr>
            <a:r>
              <a:rPr lang="en-US" b="1" dirty="0">
                <a:solidFill>
                  <a:srgbClr val="FF0000"/>
                </a:solidFill>
              </a:rPr>
              <a:t>(v). Content Summarization: </a:t>
            </a:r>
            <a:r>
              <a:rPr lang="en-US" dirty="0"/>
              <a:t>Creating concise summaries of opinions expressed toward various aspects within a document.</a:t>
            </a:r>
          </a:p>
          <a:p>
            <a:pPr algn="just"/>
            <a:endParaRPr lang="en-US" dirty="0"/>
          </a:p>
        </p:txBody>
      </p:sp>
      <p:sp>
        <p:nvSpPr>
          <p:cNvPr id="4" name="Slide Number Placeholder 3">
            <a:extLst>
              <a:ext uri="{FF2B5EF4-FFF2-40B4-BE49-F238E27FC236}">
                <a16:creationId xmlns:a16="http://schemas.microsoft.com/office/drawing/2014/main" id="{C95B5DDA-344E-5D74-AD66-F9AF135E687C}"/>
              </a:ext>
            </a:extLst>
          </p:cNvPr>
          <p:cNvSpPr>
            <a:spLocks noGrp="1"/>
          </p:cNvSpPr>
          <p:nvPr>
            <p:ph type="sldNum" sz="quarter" idx="12"/>
          </p:nvPr>
        </p:nvSpPr>
        <p:spPr/>
        <p:txBody>
          <a:bodyPr/>
          <a:lstStyle/>
          <a:p>
            <a:fld id="{2E729D1B-EA8F-441A-84E8-D90904E9E183}"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Opinion Mining</a:t>
            </a:r>
          </a:p>
        </p:txBody>
      </p:sp>
      <p:sp>
        <p:nvSpPr>
          <p:cNvPr id="3" name="Content Placeholder 2"/>
          <p:cNvSpPr>
            <a:spLocks noGrp="1"/>
          </p:cNvSpPr>
          <p:nvPr>
            <p:ph idx="1"/>
          </p:nvPr>
        </p:nvSpPr>
        <p:spPr>
          <a:xfrm>
            <a:off x="457200" y="1371600"/>
            <a:ext cx="8229600" cy="5105400"/>
          </a:xfrm>
        </p:spPr>
        <p:txBody>
          <a:bodyPr>
            <a:normAutofit lnSpcReduction="10000"/>
          </a:bodyPr>
          <a:lstStyle/>
          <a:p>
            <a:pPr algn="just"/>
            <a:r>
              <a:rPr lang="en-US" dirty="0"/>
              <a:t>Opinion mining, also known as sentiment analysis, is a natural language processing (NLP) technique that focuses on identifying, extracting, and analyzing subjective information, sentiments, and opinions expressed in text data. The primary objective of opinion mining is to determine the sentiment polarity of the expressed opinions, which can range from positive to negative or even be categorized on a more fine-grained scale.</a:t>
            </a:r>
          </a:p>
        </p:txBody>
      </p:sp>
      <p:sp>
        <p:nvSpPr>
          <p:cNvPr id="5" name="Slide Number Placeholder 4">
            <a:extLst>
              <a:ext uri="{FF2B5EF4-FFF2-40B4-BE49-F238E27FC236}">
                <a16:creationId xmlns:a16="http://schemas.microsoft.com/office/drawing/2014/main" id="{13EF58D6-FFE8-F0C3-7EB0-5130AC09A8CB}"/>
              </a:ext>
            </a:extLst>
          </p:cNvPr>
          <p:cNvSpPr>
            <a:spLocks noGrp="1"/>
          </p:cNvSpPr>
          <p:nvPr>
            <p:ph type="sldNum" sz="quarter" idx="12"/>
          </p:nvPr>
        </p:nvSpPr>
        <p:spPr/>
        <p:txBody>
          <a:bodyPr/>
          <a:lstStyle/>
          <a:p>
            <a:fld id="{2E729D1B-EA8F-441A-84E8-D90904E9E183}"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algn="just">
              <a:buNone/>
            </a:pPr>
            <a:r>
              <a:rPr lang="en-US" dirty="0"/>
              <a:t>		Here are the key aspects and steps involved in </a:t>
            </a:r>
            <a:r>
              <a:rPr lang="en-US" u="sng" dirty="0"/>
              <a:t>opinion mining</a:t>
            </a:r>
            <a:r>
              <a:rPr lang="en-US" dirty="0"/>
              <a:t>:</a:t>
            </a:r>
          </a:p>
          <a:p>
            <a:pPr algn="just">
              <a:buNone/>
            </a:pPr>
            <a:r>
              <a:rPr lang="en-US" b="1" dirty="0">
                <a:solidFill>
                  <a:srgbClr val="FF0000"/>
                </a:solidFill>
              </a:rPr>
              <a:t>1. Text Preprocessing</a:t>
            </a:r>
            <a:r>
              <a:rPr lang="en-US" dirty="0">
                <a:solidFill>
                  <a:srgbClr val="FF0000"/>
                </a:solidFill>
              </a:rPr>
              <a:t>: </a:t>
            </a:r>
            <a:r>
              <a:rPr lang="en-US" dirty="0"/>
              <a:t>The initial step in opinion mining is to clean and prepare the text data for analysis. This may involve tasks like tokenization (splitting text into words or </a:t>
            </a:r>
            <a:r>
              <a:rPr lang="en-US" dirty="0" err="1"/>
              <a:t>subword</a:t>
            </a:r>
            <a:r>
              <a:rPr lang="en-US" dirty="0"/>
              <a:t> units), lowercasing, removing punctuation, and eliminating stop words (common words that don't carry significant sentiment information).</a:t>
            </a:r>
          </a:p>
        </p:txBody>
      </p:sp>
      <p:sp>
        <p:nvSpPr>
          <p:cNvPr id="4" name="Slide Number Placeholder 3">
            <a:extLst>
              <a:ext uri="{FF2B5EF4-FFF2-40B4-BE49-F238E27FC236}">
                <a16:creationId xmlns:a16="http://schemas.microsoft.com/office/drawing/2014/main" id="{FC60BD4F-F558-6B28-7511-DC75024266C2}"/>
              </a:ext>
            </a:extLst>
          </p:cNvPr>
          <p:cNvSpPr>
            <a:spLocks noGrp="1"/>
          </p:cNvSpPr>
          <p:nvPr>
            <p:ph type="sldNum" sz="quarter" idx="12"/>
          </p:nvPr>
        </p:nvSpPr>
        <p:spPr/>
        <p:txBody>
          <a:bodyPr/>
          <a:lstStyle/>
          <a:p>
            <a:fld id="{2E729D1B-EA8F-441A-84E8-D90904E9E183}"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buNone/>
            </a:pPr>
            <a:r>
              <a:rPr lang="en-US" b="1" dirty="0">
                <a:solidFill>
                  <a:srgbClr val="FF0000"/>
                </a:solidFill>
              </a:rPr>
              <a:t>2. Sentiment Classification: </a:t>
            </a:r>
            <a:r>
              <a:rPr lang="en-US" dirty="0"/>
              <a:t>The core of opinion mining is sentiment classification. In this step, the text is classified into different sentiment categories, typically "positive," "negative," or "neutral." </a:t>
            </a:r>
          </a:p>
          <a:p>
            <a:pPr algn="just"/>
            <a:r>
              <a:rPr lang="en-US" dirty="0"/>
              <a:t>	More advanced sentiment analysis can involve a range of categories on a fine-grained scale, such as "very positive," "slightly negative," and others. Machine learning models, rule-based systems, and lexicon-based approaches are commonly used for sentiment classification.</a:t>
            </a:r>
          </a:p>
        </p:txBody>
      </p:sp>
      <p:sp>
        <p:nvSpPr>
          <p:cNvPr id="4" name="Slide Number Placeholder 3">
            <a:extLst>
              <a:ext uri="{FF2B5EF4-FFF2-40B4-BE49-F238E27FC236}">
                <a16:creationId xmlns:a16="http://schemas.microsoft.com/office/drawing/2014/main" id="{C366560C-2A8E-A6B5-5F66-34B60F042BBC}"/>
              </a:ext>
            </a:extLst>
          </p:cNvPr>
          <p:cNvSpPr>
            <a:spLocks noGrp="1"/>
          </p:cNvSpPr>
          <p:nvPr>
            <p:ph type="sldNum" sz="quarter" idx="12"/>
          </p:nvPr>
        </p:nvSpPr>
        <p:spPr/>
        <p:txBody>
          <a:bodyPr/>
          <a:lstStyle/>
          <a:p>
            <a:fld id="{2E729D1B-EA8F-441A-84E8-D90904E9E183}"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buNone/>
            </a:pPr>
            <a:r>
              <a:rPr lang="en-US" b="1" dirty="0">
                <a:solidFill>
                  <a:srgbClr val="FF0000"/>
                </a:solidFill>
              </a:rPr>
              <a:t>3. Entity and Aspect Extraction: </a:t>
            </a:r>
            <a:r>
              <a:rPr lang="en-US" dirty="0"/>
              <a:t>Identify and extract entities or aspects of interest within the text. For instance, in a product review, entities might include product names, while aspects could be specific features or attributes of the product. Recognizing which entities or aspects are being discussed is essential for context-aware sentiment analysis.</a:t>
            </a:r>
          </a:p>
          <a:p>
            <a:pPr algn="just">
              <a:buNone/>
            </a:pPr>
            <a:r>
              <a:rPr lang="en-US" b="1" dirty="0">
                <a:solidFill>
                  <a:srgbClr val="FF0000"/>
                </a:solidFill>
              </a:rPr>
              <a:t>4. Contextual Analysis</a:t>
            </a:r>
            <a:r>
              <a:rPr lang="en-US" dirty="0">
                <a:solidFill>
                  <a:srgbClr val="FF0000"/>
                </a:solidFill>
              </a:rPr>
              <a:t>: </a:t>
            </a:r>
            <a:r>
              <a:rPr lang="en-US" dirty="0"/>
              <a:t>Analyze the context in which sentiments are expressed. Consider how entities or aspects are discussed in relation to the sentiment. Understanding modifiers, negations, and qualifiers is crucial to capture the nuances of sentiment and context.</a:t>
            </a:r>
          </a:p>
        </p:txBody>
      </p:sp>
      <p:sp>
        <p:nvSpPr>
          <p:cNvPr id="4" name="Slide Number Placeholder 3">
            <a:extLst>
              <a:ext uri="{FF2B5EF4-FFF2-40B4-BE49-F238E27FC236}">
                <a16:creationId xmlns:a16="http://schemas.microsoft.com/office/drawing/2014/main" id="{ECBBD901-8C2E-2A62-635B-31757D34CE93}"/>
              </a:ext>
            </a:extLst>
          </p:cNvPr>
          <p:cNvSpPr>
            <a:spLocks noGrp="1"/>
          </p:cNvSpPr>
          <p:nvPr>
            <p:ph type="sldNum" sz="quarter" idx="12"/>
          </p:nvPr>
        </p:nvSpPr>
        <p:spPr/>
        <p:txBody>
          <a:bodyPr/>
          <a:lstStyle/>
          <a:p>
            <a:fld id="{2E729D1B-EA8F-441A-84E8-D90904E9E183}"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lgn="just">
              <a:buNone/>
            </a:pPr>
            <a:r>
              <a:rPr lang="en-US" b="1" dirty="0">
                <a:solidFill>
                  <a:srgbClr val="FF0000"/>
                </a:solidFill>
              </a:rPr>
              <a:t>5. Opinion Summarization</a:t>
            </a:r>
            <a:r>
              <a:rPr lang="en-US" dirty="0">
                <a:solidFill>
                  <a:srgbClr val="FF0000"/>
                </a:solidFill>
              </a:rPr>
              <a:t>: </a:t>
            </a:r>
            <a:r>
              <a:rPr lang="en-US" dirty="0"/>
              <a:t>Summarize the opinions expressed in the text, potentially associating opinions with specific entities or aspects. This can involve generating opinion summaries, aspect-based sentiment summaries, or calculating sentiment scores for different entities or aspects.</a:t>
            </a:r>
          </a:p>
          <a:p>
            <a:pPr algn="just">
              <a:buNone/>
            </a:pPr>
            <a:r>
              <a:rPr lang="en-US" b="1" dirty="0">
                <a:solidFill>
                  <a:srgbClr val="FF0000"/>
                </a:solidFill>
              </a:rPr>
              <a:t>6. Aspect-Based Sentiment Analysis</a:t>
            </a:r>
            <a:r>
              <a:rPr lang="en-US" dirty="0">
                <a:solidFill>
                  <a:srgbClr val="FF0000"/>
                </a:solidFill>
              </a:rPr>
              <a:t>: </a:t>
            </a:r>
            <a:r>
              <a:rPr lang="en-US" dirty="0"/>
              <a:t>In addition to analyzing overall sentiment, perform aspect-based sentiment analysis to assess sentiments toward specific aspects or entities. This provides a more detailed understanding of opinions within a document.</a:t>
            </a:r>
          </a:p>
        </p:txBody>
      </p:sp>
      <p:sp>
        <p:nvSpPr>
          <p:cNvPr id="4" name="Slide Number Placeholder 3">
            <a:extLst>
              <a:ext uri="{FF2B5EF4-FFF2-40B4-BE49-F238E27FC236}">
                <a16:creationId xmlns:a16="http://schemas.microsoft.com/office/drawing/2014/main" id="{F041B672-D1DC-3FE1-8E51-E6ECA7A982DE}"/>
              </a:ext>
            </a:extLst>
          </p:cNvPr>
          <p:cNvSpPr>
            <a:spLocks noGrp="1"/>
          </p:cNvSpPr>
          <p:nvPr>
            <p:ph type="sldNum" sz="quarter" idx="12"/>
          </p:nvPr>
        </p:nvSpPr>
        <p:spPr/>
        <p:txBody>
          <a:bodyPr/>
          <a:lstStyle/>
          <a:p>
            <a:fld id="{2E729D1B-EA8F-441A-84E8-D90904E9E183}"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buNone/>
            </a:pPr>
            <a:r>
              <a:rPr lang="en-US" b="1" dirty="0">
                <a:solidFill>
                  <a:srgbClr val="FF0000"/>
                </a:solidFill>
              </a:rPr>
              <a:t>7. Sentiment Visualization</a:t>
            </a:r>
            <a:r>
              <a:rPr lang="en-US" dirty="0">
                <a:solidFill>
                  <a:srgbClr val="FF0000"/>
                </a:solidFill>
              </a:rPr>
              <a:t>: </a:t>
            </a:r>
            <a:r>
              <a:rPr lang="en-US" dirty="0"/>
              <a:t>Present the results of opinion mining in a user-friendly format, such as charts, dashboards, or visualizations, to help stakeholders quickly understand sentiment trends and insights.</a:t>
            </a:r>
          </a:p>
        </p:txBody>
      </p:sp>
      <p:sp>
        <p:nvSpPr>
          <p:cNvPr id="4" name="Slide Number Placeholder 3">
            <a:extLst>
              <a:ext uri="{FF2B5EF4-FFF2-40B4-BE49-F238E27FC236}">
                <a16:creationId xmlns:a16="http://schemas.microsoft.com/office/drawing/2014/main" id="{D7E932F5-77B2-BF3F-153E-E0B4AC0BECF9}"/>
              </a:ext>
            </a:extLst>
          </p:cNvPr>
          <p:cNvSpPr>
            <a:spLocks noGrp="1"/>
          </p:cNvSpPr>
          <p:nvPr>
            <p:ph type="sldNum" sz="quarter" idx="12"/>
          </p:nvPr>
        </p:nvSpPr>
        <p:spPr/>
        <p:txBody>
          <a:bodyPr/>
          <a:lstStyle/>
          <a:p>
            <a:fld id="{2E729D1B-EA8F-441A-84E8-D90904E9E183}"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Neural Networks in Sentiment Analysis: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219200"/>
            <a:ext cx="8229600" cy="5181600"/>
          </a:xfrm>
        </p:spPr>
        <p:txBody>
          <a:bodyPr>
            <a:normAutofit fontScale="92500" lnSpcReduction="10000"/>
          </a:bodyPr>
          <a:lstStyle/>
          <a:p>
            <a:pPr algn="just">
              <a:buNone/>
            </a:pPr>
            <a:r>
              <a:rPr lang="en-US" b="1" dirty="0">
                <a:solidFill>
                  <a:srgbClr val="7030A0"/>
                </a:solidFill>
              </a:rPr>
              <a:t>1. Recurrent Neural Networks (RNNs):</a:t>
            </a:r>
            <a:r>
              <a:rPr lang="en-US" dirty="0"/>
              <a:t> Early attempts at using RNNs for sentiment analysis involved sequential processing of words. However, RNNs faced challenges in capturing long-term dependencies due to the vanishing gradient problem.</a:t>
            </a:r>
          </a:p>
          <a:p>
            <a:pPr algn="just">
              <a:buNone/>
            </a:pPr>
            <a:r>
              <a:rPr lang="en-US" b="1" dirty="0">
                <a:solidFill>
                  <a:srgbClr val="7030A0"/>
                </a:solidFill>
              </a:rPr>
              <a:t>2. Long Short-Term Memory (LSTM) Networks:</a:t>
            </a:r>
            <a:r>
              <a:rPr lang="en-US" dirty="0">
                <a:solidFill>
                  <a:srgbClr val="7030A0"/>
                </a:solidFill>
              </a:rPr>
              <a:t> </a:t>
            </a:r>
            <a:r>
              <a:rPr lang="en-US" dirty="0"/>
              <a:t>LSTMs were introduced to address the vanishing gradient problem and better capture long-term dependencies. LSTMs proved effective in modeling sequential data and were applied to sentiment analysis tasks.</a:t>
            </a:r>
          </a:p>
          <a:p>
            <a:pPr algn="just"/>
            <a:endParaRPr lang="en-US" dirty="0"/>
          </a:p>
        </p:txBody>
      </p:sp>
      <p:sp>
        <p:nvSpPr>
          <p:cNvPr id="5" name="Slide Number Placeholder 4">
            <a:extLst>
              <a:ext uri="{FF2B5EF4-FFF2-40B4-BE49-F238E27FC236}">
                <a16:creationId xmlns:a16="http://schemas.microsoft.com/office/drawing/2014/main" id="{D3031AF3-CAFA-BFAB-3B39-C705EAE931B9}"/>
              </a:ext>
            </a:extLst>
          </p:cNvPr>
          <p:cNvSpPr>
            <a:spLocks noGrp="1"/>
          </p:cNvSpPr>
          <p:nvPr>
            <p:ph type="sldNum" sz="quarter" idx="12"/>
          </p:nvPr>
        </p:nvSpPr>
        <p:spPr/>
        <p:txBody>
          <a:bodyPr/>
          <a:lstStyle/>
          <a:p>
            <a:fld id="{2E729D1B-EA8F-441A-84E8-D90904E9E183}"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Opinion Mining- Applications</a:t>
            </a:r>
          </a:p>
        </p:txBody>
      </p:sp>
      <p:sp>
        <p:nvSpPr>
          <p:cNvPr id="3" name="Content Placeholder 2"/>
          <p:cNvSpPr>
            <a:spLocks noGrp="1"/>
          </p:cNvSpPr>
          <p:nvPr>
            <p:ph idx="1"/>
          </p:nvPr>
        </p:nvSpPr>
        <p:spPr/>
        <p:txBody>
          <a:bodyPr/>
          <a:lstStyle/>
          <a:p>
            <a:pPr>
              <a:buNone/>
            </a:pPr>
            <a:r>
              <a:rPr lang="en-US" b="1" dirty="0">
                <a:solidFill>
                  <a:srgbClr val="FF0000"/>
                </a:solidFill>
              </a:rPr>
              <a:t>(</a:t>
            </a:r>
            <a:r>
              <a:rPr lang="en-US" b="1" dirty="0" err="1">
                <a:solidFill>
                  <a:srgbClr val="FF0000"/>
                </a:solidFill>
              </a:rPr>
              <a:t>i</a:t>
            </a:r>
            <a:r>
              <a:rPr lang="en-US" b="1" dirty="0">
                <a:solidFill>
                  <a:srgbClr val="FF0000"/>
                </a:solidFill>
              </a:rPr>
              <a:t>) Product and Service Reviews: </a:t>
            </a:r>
            <a:r>
              <a:rPr lang="en-US" dirty="0"/>
              <a:t>Analyzing customer reviews to understand how users feel about specific products, services, or features.</a:t>
            </a:r>
          </a:p>
          <a:p>
            <a:pPr>
              <a:buNone/>
            </a:pPr>
            <a:r>
              <a:rPr lang="en-US" b="1" dirty="0">
                <a:solidFill>
                  <a:srgbClr val="FF0000"/>
                </a:solidFill>
              </a:rPr>
              <a:t>(ii) Social Media Monitoring: </a:t>
            </a:r>
            <a:r>
              <a:rPr lang="en-US" dirty="0"/>
              <a:t>Tracking public sentiment on social media platforms to gauge opinions about brands, products, or events.</a:t>
            </a:r>
          </a:p>
          <a:p>
            <a:endParaRPr lang="en-US" dirty="0"/>
          </a:p>
        </p:txBody>
      </p:sp>
      <p:sp>
        <p:nvSpPr>
          <p:cNvPr id="5" name="Slide Number Placeholder 4">
            <a:extLst>
              <a:ext uri="{FF2B5EF4-FFF2-40B4-BE49-F238E27FC236}">
                <a16:creationId xmlns:a16="http://schemas.microsoft.com/office/drawing/2014/main" id="{74548A4E-8807-C8DC-1208-5B2636586E3A}"/>
              </a:ext>
            </a:extLst>
          </p:cNvPr>
          <p:cNvSpPr>
            <a:spLocks noGrp="1"/>
          </p:cNvSpPr>
          <p:nvPr>
            <p:ph type="sldNum" sz="quarter" idx="12"/>
          </p:nvPr>
        </p:nvSpPr>
        <p:spPr/>
        <p:txBody>
          <a:bodyPr/>
          <a:lstStyle/>
          <a:p>
            <a:fld id="{2E729D1B-EA8F-441A-84E8-D90904E9E183}"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b="1" dirty="0">
                <a:solidFill>
                  <a:srgbClr val="FF0000"/>
                </a:solidFill>
              </a:rPr>
              <a:t>(iii) Customer Feedback Analysis: </a:t>
            </a:r>
            <a:r>
              <a:rPr lang="en-US" dirty="0"/>
              <a:t>Evaluating customer feedback to identify areas for improvement and recognize positive aspects of a business.</a:t>
            </a:r>
          </a:p>
          <a:p>
            <a:pPr algn="just">
              <a:buNone/>
            </a:pPr>
            <a:r>
              <a:rPr lang="en-US" b="1" dirty="0">
                <a:solidFill>
                  <a:srgbClr val="FF0000"/>
                </a:solidFill>
              </a:rPr>
              <a:t>(iv) Market Research: </a:t>
            </a:r>
            <a:r>
              <a:rPr lang="en-US" dirty="0"/>
              <a:t>Assessing consumer preferences and trends through the analysis of market-related texts.</a:t>
            </a:r>
          </a:p>
          <a:p>
            <a:pPr algn="just">
              <a:buNone/>
            </a:pPr>
            <a:r>
              <a:rPr lang="en-US" b="1" dirty="0">
                <a:solidFill>
                  <a:srgbClr val="FF0000"/>
                </a:solidFill>
              </a:rPr>
              <a:t>(v) Political Analysis: </a:t>
            </a:r>
            <a:r>
              <a:rPr lang="en-US" dirty="0"/>
              <a:t>Analyzing public sentiment and opinions toward political candidates, parties, or policies.</a:t>
            </a:r>
          </a:p>
          <a:p>
            <a:pPr algn="just"/>
            <a:endParaRPr lang="en-US" dirty="0"/>
          </a:p>
        </p:txBody>
      </p:sp>
      <p:sp>
        <p:nvSpPr>
          <p:cNvPr id="4" name="Slide Number Placeholder 3">
            <a:extLst>
              <a:ext uri="{FF2B5EF4-FFF2-40B4-BE49-F238E27FC236}">
                <a16:creationId xmlns:a16="http://schemas.microsoft.com/office/drawing/2014/main" id="{33232BBC-1C00-92CE-8B15-9459022AC8CD}"/>
              </a:ext>
            </a:extLst>
          </p:cNvPr>
          <p:cNvSpPr>
            <a:spLocks noGrp="1"/>
          </p:cNvSpPr>
          <p:nvPr>
            <p:ph type="sldNum" sz="quarter" idx="12"/>
          </p:nvPr>
        </p:nvSpPr>
        <p:spPr/>
        <p:txBody>
          <a:bodyPr/>
          <a:lstStyle/>
          <a:p>
            <a:fld id="{2E729D1B-EA8F-441A-84E8-D90904E9E183}"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Targeted Sentiment Analysis</a:t>
            </a:r>
          </a:p>
        </p:txBody>
      </p:sp>
      <p:sp>
        <p:nvSpPr>
          <p:cNvPr id="3" name="Content Placeholder 2"/>
          <p:cNvSpPr>
            <a:spLocks noGrp="1"/>
          </p:cNvSpPr>
          <p:nvPr>
            <p:ph idx="1"/>
          </p:nvPr>
        </p:nvSpPr>
        <p:spPr/>
        <p:txBody>
          <a:bodyPr>
            <a:normAutofit fontScale="92500" lnSpcReduction="10000"/>
          </a:bodyPr>
          <a:lstStyle/>
          <a:p>
            <a:pPr algn="just"/>
            <a:r>
              <a:rPr lang="en-US" dirty="0"/>
              <a:t>Targeted sentiment analysis, also known as </a:t>
            </a:r>
            <a:r>
              <a:rPr lang="en-US" u="sng" dirty="0"/>
              <a:t>aspect-based sentiment analysis </a:t>
            </a:r>
            <a:r>
              <a:rPr lang="en-US" dirty="0"/>
              <a:t>or </a:t>
            </a:r>
            <a:r>
              <a:rPr lang="en-US" u="sng" dirty="0"/>
              <a:t>aspect-based opinion mining</a:t>
            </a:r>
            <a:r>
              <a:rPr lang="en-US" dirty="0"/>
              <a:t>, is a natural language processing (NLP) task that focuses on analyzing and understanding sentiments expressed toward specific aspects or entities within a piece of text.</a:t>
            </a:r>
          </a:p>
          <a:p>
            <a:pPr algn="just"/>
            <a:r>
              <a:rPr lang="en-US" dirty="0"/>
              <a:t> This technique goes beyond simple sentiment classification (positive, negative, neutral) by associating sentiment with specific aspects, features, or entities within the text.</a:t>
            </a:r>
          </a:p>
        </p:txBody>
      </p:sp>
      <p:sp>
        <p:nvSpPr>
          <p:cNvPr id="5" name="Slide Number Placeholder 4">
            <a:extLst>
              <a:ext uri="{FF2B5EF4-FFF2-40B4-BE49-F238E27FC236}">
                <a16:creationId xmlns:a16="http://schemas.microsoft.com/office/drawing/2014/main" id="{98B3F651-7F49-D846-A286-5464721A1E69}"/>
              </a:ext>
            </a:extLst>
          </p:cNvPr>
          <p:cNvSpPr>
            <a:spLocks noGrp="1"/>
          </p:cNvSpPr>
          <p:nvPr>
            <p:ph type="sldNum" sz="quarter" idx="12"/>
          </p:nvPr>
        </p:nvSpPr>
        <p:spPr/>
        <p:txBody>
          <a:bodyPr/>
          <a:lstStyle/>
          <a:p>
            <a:fld id="{2E729D1B-EA8F-441A-84E8-D90904E9E183}"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buNone/>
            </a:pPr>
            <a:r>
              <a:rPr lang="en-US" dirty="0"/>
              <a:t>			Here are the key components and steps involved in targeted sentiment analysis:</a:t>
            </a:r>
          </a:p>
          <a:p>
            <a:pPr marL="514350" indent="-514350" algn="just">
              <a:buAutoNum type="arabicPeriod"/>
            </a:pPr>
            <a:r>
              <a:rPr lang="en-US" b="1" dirty="0">
                <a:solidFill>
                  <a:srgbClr val="FF0000"/>
                </a:solidFill>
              </a:rPr>
              <a:t>Aspect Extraction: </a:t>
            </a:r>
            <a:r>
              <a:rPr lang="en-US" dirty="0"/>
              <a:t>The first step is to identify and extract specific aspects, entities, or features that users are expressing opinions about within the text. </a:t>
            </a:r>
          </a:p>
          <a:p>
            <a:pPr marL="514350" indent="-514350" algn="just"/>
            <a:r>
              <a:rPr lang="en-US" dirty="0"/>
              <a:t>These aspects can be related to products, services, or any subject of interest. Aspect extraction can be done manually, through predefined lists, or using NLP techniques.</a:t>
            </a:r>
          </a:p>
          <a:p>
            <a:pPr algn="just"/>
            <a:endParaRPr lang="en-US" dirty="0"/>
          </a:p>
        </p:txBody>
      </p:sp>
      <p:sp>
        <p:nvSpPr>
          <p:cNvPr id="4" name="Slide Number Placeholder 3">
            <a:extLst>
              <a:ext uri="{FF2B5EF4-FFF2-40B4-BE49-F238E27FC236}">
                <a16:creationId xmlns:a16="http://schemas.microsoft.com/office/drawing/2014/main" id="{314DA2CF-B797-9B64-21DC-B056BA3D9D6E}"/>
              </a:ext>
            </a:extLst>
          </p:cNvPr>
          <p:cNvSpPr>
            <a:spLocks noGrp="1"/>
          </p:cNvSpPr>
          <p:nvPr>
            <p:ph type="sldNum" sz="quarter" idx="12"/>
          </p:nvPr>
        </p:nvSpPr>
        <p:spPr/>
        <p:txBody>
          <a:bodyPr/>
          <a:lstStyle/>
          <a:p>
            <a:fld id="{2E729D1B-EA8F-441A-84E8-D90904E9E183}"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buNone/>
            </a:pPr>
            <a:r>
              <a:rPr lang="en-US" b="1" dirty="0">
                <a:solidFill>
                  <a:srgbClr val="FF0000"/>
                </a:solidFill>
              </a:rPr>
              <a:t>2. Sentiment Classification for Each Aspect: </a:t>
            </a:r>
            <a:r>
              <a:rPr lang="en-US" dirty="0"/>
              <a:t>Once the aspects are identified, classify the sentiment expressed toward each of these aspects. Sentiments are typically categorized as positive, negative, neutral, or on a more fine-grained scale (e.g., very positive, slightly negative). Machine learning models or rule-based systems can be used for this task.</a:t>
            </a:r>
          </a:p>
        </p:txBody>
      </p:sp>
      <p:sp>
        <p:nvSpPr>
          <p:cNvPr id="4" name="Slide Number Placeholder 3">
            <a:extLst>
              <a:ext uri="{FF2B5EF4-FFF2-40B4-BE49-F238E27FC236}">
                <a16:creationId xmlns:a16="http://schemas.microsoft.com/office/drawing/2014/main" id="{9199C6A6-A407-4329-6947-DD66C4AF47A1}"/>
              </a:ext>
            </a:extLst>
          </p:cNvPr>
          <p:cNvSpPr>
            <a:spLocks noGrp="1"/>
          </p:cNvSpPr>
          <p:nvPr>
            <p:ph type="sldNum" sz="quarter" idx="12"/>
          </p:nvPr>
        </p:nvSpPr>
        <p:spPr/>
        <p:txBody>
          <a:bodyPr/>
          <a:lstStyle/>
          <a:p>
            <a:fld id="{2E729D1B-EA8F-441A-84E8-D90904E9E183}"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buNone/>
            </a:pPr>
            <a:r>
              <a:rPr lang="en-US" b="1" dirty="0">
                <a:solidFill>
                  <a:srgbClr val="FF0000"/>
                </a:solidFill>
              </a:rPr>
              <a:t>3. Contextual Analysis: </a:t>
            </a:r>
            <a:r>
              <a:rPr lang="en-US" dirty="0"/>
              <a:t>Analyze the context in which the aspects and opinions are expressed. This involves considering the surrounding text to determine the relevance and scope of each aspect and its associated sentiment. Understanding modifiers, negations, and qualifiers is important for capturing the nuances of sentiment.</a:t>
            </a:r>
          </a:p>
          <a:p>
            <a:pPr algn="just">
              <a:buNone/>
            </a:pPr>
            <a:r>
              <a:rPr lang="en-US" b="1" dirty="0">
                <a:solidFill>
                  <a:srgbClr val="FF0000"/>
                </a:solidFill>
              </a:rPr>
              <a:t>4. Entity Recognition</a:t>
            </a:r>
            <a:r>
              <a:rPr lang="en-US" dirty="0">
                <a:solidFill>
                  <a:srgbClr val="FF0000"/>
                </a:solidFill>
              </a:rPr>
              <a:t>: </a:t>
            </a:r>
            <a:r>
              <a:rPr lang="en-US" dirty="0"/>
              <a:t>Identify and extract the entities or entities associated with the aspects. For example, in a product review, recognize the product names and associate the extracted aspects and sentiments with the relevant products.</a:t>
            </a:r>
          </a:p>
          <a:p>
            <a:pPr algn="just"/>
            <a:endParaRPr lang="en-US" dirty="0"/>
          </a:p>
        </p:txBody>
      </p:sp>
      <p:sp>
        <p:nvSpPr>
          <p:cNvPr id="4" name="Slide Number Placeholder 3">
            <a:extLst>
              <a:ext uri="{FF2B5EF4-FFF2-40B4-BE49-F238E27FC236}">
                <a16:creationId xmlns:a16="http://schemas.microsoft.com/office/drawing/2014/main" id="{1D6D7885-08A8-8240-5221-FFA0BBCD0FFA}"/>
              </a:ext>
            </a:extLst>
          </p:cNvPr>
          <p:cNvSpPr>
            <a:spLocks noGrp="1"/>
          </p:cNvSpPr>
          <p:nvPr>
            <p:ph type="sldNum" sz="quarter" idx="12"/>
          </p:nvPr>
        </p:nvSpPr>
        <p:spPr/>
        <p:txBody>
          <a:bodyPr/>
          <a:lstStyle/>
          <a:p>
            <a:fld id="{2E729D1B-EA8F-441A-84E8-D90904E9E183}"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buNone/>
            </a:pPr>
            <a:r>
              <a:rPr lang="en-US" b="1" dirty="0">
                <a:solidFill>
                  <a:srgbClr val="FF0000"/>
                </a:solidFill>
              </a:rPr>
              <a:t>5. Aggregation</a:t>
            </a:r>
            <a:r>
              <a:rPr lang="en-US" dirty="0">
                <a:solidFill>
                  <a:srgbClr val="FF0000"/>
                </a:solidFill>
              </a:rPr>
              <a:t>: </a:t>
            </a:r>
            <a:r>
              <a:rPr lang="en-US" dirty="0"/>
              <a:t>Depending on the specific analysis goals, you may need to aggregate the sentiment scores or labels for various aspects to provide an overall sentiment score for the entire document. Different aggregation methods can be applied, such as averaging, weighted aggregation, or custom rules.</a:t>
            </a:r>
          </a:p>
          <a:p>
            <a:pPr algn="just">
              <a:buNone/>
            </a:pPr>
            <a:r>
              <a:rPr lang="en-US" b="1" dirty="0">
                <a:solidFill>
                  <a:srgbClr val="FF0000"/>
                </a:solidFill>
              </a:rPr>
              <a:t>6. Visualization</a:t>
            </a:r>
            <a:r>
              <a:rPr lang="en-US" dirty="0">
                <a:solidFill>
                  <a:srgbClr val="FF0000"/>
                </a:solidFill>
              </a:rPr>
              <a:t>: </a:t>
            </a:r>
            <a:r>
              <a:rPr lang="en-US" dirty="0"/>
              <a:t>Present the results of targeted sentiment analysis in a user-friendly format, such as charts or dashboards, to help stakeholders quickly understand opinions regarding different aspects.</a:t>
            </a:r>
          </a:p>
          <a:p>
            <a:pPr algn="just"/>
            <a:endParaRPr lang="en-US" dirty="0"/>
          </a:p>
        </p:txBody>
      </p:sp>
      <p:sp>
        <p:nvSpPr>
          <p:cNvPr id="4" name="Slide Number Placeholder 3">
            <a:extLst>
              <a:ext uri="{FF2B5EF4-FFF2-40B4-BE49-F238E27FC236}">
                <a16:creationId xmlns:a16="http://schemas.microsoft.com/office/drawing/2014/main" id="{0BA9824A-57FD-225C-BD1E-590CD94A51C5}"/>
              </a:ext>
            </a:extLst>
          </p:cNvPr>
          <p:cNvSpPr>
            <a:spLocks noGrp="1"/>
          </p:cNvSpPr>
          <p:nvPr>
            <p:ph type="sldNum" sz="quarter" idx="12"/>
          </p:nvPr>
        </p:nvSpPr>
        <p:spPr/>
        <p:txBody>
          <a:bodyPr/>
          <a:lstStyle/>
          <a:p>
            <a:fld id="{2E729D1B-EA8F-441A-84E8-D90904E9E183}"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b="1" dirty="0">
                <a:solidFill>
                  <a:srgbClr val="7030A0"/>
                </a:solidFill>
              </a:rPr>
              <a:t>Targeted Sentiment Analysis-Applications</a:t>
            </a:r>
          </a:p>
        </p:txBody>
      </p:sp>
      <p:sp>
        <p:nvSpPr>
          <p:cNvPr id="3" name="Content Placeholder 2"/>
          <p:cNvSpPr>
            <a:spLocks noGrp="1"/>
          </p:cNvSpPr>
          <p:nvPr>
            <p:ph idx="1"/>
          </p:nvPr>
        </p:nvSpPr>
        <p:spPr/>
        <p:txBody>
          <a:bodyPr/>
          <a:lstStyle/>
          <a:p>
            <a:pPr algn="just">
              <a:buNone/>
            </a:pPr>
            <a:r>
              <a:rPr lang="en-US" b="1" dirty="0">
                <a:solidFill>
                  <a:srgbClr val="FF0000"/>
                </a:solidFill>
              </a:rPr>
              <a:t>(</a:t>
            </a:r>
            <a:r>
              <a:rPr lang="en-US" b="1" dirty="0" err="1">
                <a:solidFill>
                  <a:srgbClr val="FF0000"/>
                </a:solidFill>
              </a:rPr>
              <a:t>i</a:t>
            </a:r>
            <a:r>
              <a:rPr lang="en-US" b="1" dirty="0">
                <a:solidFill>
                  <a:srgbClr val="FF0000"/>
                </a:solidFill>
              </a:rPr>
              <a:t>) Product Reviews: </a:t>
            </a:r>
            <a:r>
              <a:rPr lang="en-US" dirty="0"/>
              <a:t>Analyzing reviews to understand how customers feel about specific product features, pricing, or customer service.</a:t>
            </a:r>
          </a:p>
          <a:p>
            <a:pPr algn="just">
              <a:buNone/>
            </a:pPr>
            <a:r>
              <a:rPr lang="en-US" b="1" dirty="0">
                <a:solidFill>
                  <a:srgbClr val="FF0000"/>
                </a:solidFill>
              </a:rPr>
              <a:t>(ii) Social Media Monitoring: </a:t>
            </a:r>
            <a:r>
              <a:rPr lang="en-US" dirty="0"/>
              <a:t>Monitoring social media comments to gauge public sentiment about different aspects of a brand, campaign, or event.</a:t>
            </a:r>
          </a:p>
          <a:p>
            <a:pPr algn="just"/>
            <a:endParaRPr lang="en-US" dirty="0"/>
          </a:p>
        </p:txBody>
      </p:sp>
      <p:sp>
        <p:nvSpPr>
          <p:cNvPr id="5" name="Slide Number Placeholder 4">
            <a:extLst>
              <a:ext uri="{FF2B5EF4-FFF2-40B4-BE49-F238E27FC236}">
                <a16:creationId xmlns:a16="http://schemas.microsoft.com/office/drawing/2014/main" id="{47A30E05-426C-31E2-713E-7CAC4822B726}"/>
              </a:ext>
            </a:extLst>
          </p:cNvPr>
          <p:cNvSpPr>
            <a:spLocks noGrp="1"/>
          </p:cNvSpPr>
          <p:nvPr>
            <p:ph type="sldNum" sz="quarter" idx="12"/>
          </p:nvPr>
        </p:nvSpPr>
        <p:spPr/>
        <p:txBody>
          <a:bodyPr/>
          <a:lstStyle/>
          <a:p>
            <a:fld id="{2E729D1B-EA8F-441A-84E8-D90904E9E183}"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buNone/>
            </a:pPr>
            <a:r>
              <a:rPr lang="en-US" b="1" dirty="0">
                <a:solidFill>
                  <a:srgbClr val="FF0000"/>
                </a:solidFill>
              </a:rPr>
              <a:t>(iii) Customer Feedback Analysis: </a:t>
            </a:r>
            <a:r>
              <a:rPr lang="en-US" dirty="0"/>
              <a:t>Evaluating customer feedback to identify areas where a business can improve and excel.</a:t>
            </a:r>
          </a:p>
          <a:p>
            <a:pPr algn="just">
              <a:buNone/>
            </a:pPr>
            <a:r>
              <a:rPr lang="en-US" b="1" dirty="0">
                <a:solidFill>
                  <a:srgbClr val="FF0000"/>
                </a:solidFill>
              </a:rPr>
              <a:t>(iv) Market Research: </a:t>
            </a:r>
            <a:r>
              <a:rPr lang="en-US" dirty="0"/>
              <a:t>Understanding consumer preferences, market trends, and the competitive landscape.</a:t>
            </a:r>
          </a:p>
          <a:p>
            <a:pPr algn="just">
              <a:buNone/>
            </a:pPr>
            <a:r>
              <a:rPr lang="en-US" b="1" dirty="0">
                <a:solidFill>
                  <a:srgbClr val="FF0000"/>
                </a:solidFill>
              </a:rPr>
              <a:t>(v) Content Summarization: </a:t>
            </a:r>
            <a:r>
              <a:rPr lang="en-US" dirty="0"/>
              <a:t>Creating concise summaries of opinions expressed toward various aspects within a document.</a:t>
            </a:r>
          </a:p>
          <a:p>
            <a:pPr algn="just"/>
            <a:endParaRPr lang="en-US" dirty="0"/>
          </a:p>
        </p:txBody>
      </p:sp>
      <p:sp>
        <p:nvSpPr>
          <p:cNvPr id="4" name="Slide Number Placeholder 3">
            <a:extLst>
              <a:ext uri="{FF2B5EF4-FFF2-40B4-BE49-F238E27FC236}">
                <a16:creationId xmlns:a16="http://schemas.microsoft.com/office/drawing/2014/main" id="{1051D27A-AC16-D5CC-2653-00FA1ADAA2E6}"/>
              </a:ext>
            </a:extLst>
          </p:cNvPr>
          <p:cNvSpPr>
            <a:spLocks noGrp="1"/>
          </p:cNvSpPr>
          <p:nvPr>
            <p:ph type="sldNum" sz="quarter" idx="12"/>
          </p:nvPr>
        </p:nvSpPr>
        <p:spPr/>
        <p:txBody>
          <a:bodyPr/>
          <a:lstStyle/>
          <a:p>
            <a:fld id="{2E729D1B-EA8F-441A-84E8-D90904E9E183}"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Autofit/>
          </a:bodyPr>
          <a:lstStyle/>
          <a:p>
            <a:r>
              <a:rPr lang="en-US" sz="4000" b="1" dirty="0">
                <a:solidFill>
                  <a:srgbClr val="FF0000"/>
                </a:solidFill>
              </a:rPr>
              <a:t>Aspect Level Sentiment Analysis</a:t>
            </a: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lgn="just"/>
            <a:r>
              <a:rPr lang="en-US" dirty="0"/>
              <a:t>Aspect-level sentiment analysis, also known as aspect-based sentiment analysis or feature-based sentiment analysis, is a specialized natural language processing (NLP) task that focuses on assessing and understanding sentiments expressed towards specific aspects or entities within a piece of text. </a:t>
            </a:r>
          </a:p>
          <a:p>
            <a:pPr algn="just"/>
            <a:r>
              <a:rPr lang="en-US" dirty="0"/>
              <a:t>This approach provides a more granular and detailed understanding of opinions, allowing for the analysis of sentiments related to particular features, attributes, or entities.</a:t>
            </a:r>
          </a:p>
        </p:txBody>
      </p:sp>
      <p:sp>
        <p:nvSpPr>
          <p:cNvPr id="5" name="Slide Number Placeholder 4">
            <a:extLst>
              <a:ext uri="{FF2B5EF4-FFF2-40B4-BE49-F238E27FC236}">
                <a16:creationId xmlns:a16="http://schemas.microsoft.com/office/drawing/2014/main" id="{176DF634-BFD3-D9AD-E9FC-CC7F9842A01A}"/>
              </a:ext>
            </a:extLst>
          </p:cNvPr>
          <p:cNvSpPr>
            <a:spLocks noGrp="1"/>
          </p:cNvSpPr>
          <p:nvPr>
            <p:ph type="sldNum" sz="quarter" idx="12"/>
          </p:nvPr>
        </p:nvSpPr>
        <p:spPr/>
        <p:txBody>
          <a:bodyPr/>
          <a:lstStyle/>
          <a:p>
            <a:fld id="{2E729D1B-EA8F-441A-84E8-D90904E9E183}"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pPr algn="just">
              <a:buNone/>
            </a:pPr>
            <a:r>
              <a:rPr lang="en-US" b="1" dirty="0">
                <a:solidFill>
                  <a:srgbClr val="7030A0"/>
                </a:solidFill>
              </a:rPr>
              <a:t>3. Gated Recurrent Units (GRUs): </a:t>
            </a:r>
            <a:r>
              <a:rPr lang="en-US" dirty="0"/>
              <a:t>GRUs are another type of recurrent neural network that simplified the architecture compared to LSTMs while maintaining effectiveness in capturing sequential information.</a:t>
            </a:r>
          </a:p>
          <a:p>
            <a:pPr algn="just">
              <a:buNone/>
            </a:pPr>
            <a:r>
              <a:rPr lang="en-US" b="1" dirty="0">
                <a:solidFill>
                  <a:srgbClr val="7030A0"/>
                </a:solidFill>
              </a:rPr>
              <a:t>4. </a:t>
            </a:r>
            <a:r>
              <a:rPr lang="en-US" b="1" dirty="0" err="1">
                <a:solidFill>
                  <a:srgbClr val="7030A0"/>
                </a:solidFill>
              </a:rPr>
              <a:t>Convolutional</a:t>
            </a:r>
            <a:r>
              <a:rPr lang="en-US" b="1" dirty="0">
                <a:solidFill>
                  <a:srgbClr val="7030A0"/>
                </a:solidFill>
              </a:rPr>
              <a:t> Neural Networks (CNNs):</a:t>
            </a:r>
            <a:r>
              <a:rPr lang="en-US" dirty="0">
                <a:solidFill>
                  <a:srgbClr val="7030A0"/>
                </a:solidFill>
              </a:rPr>
              <a:t> </a:t>
            </a:r>
            <a:r>
              <a:rPr lang="en-US" dirty="0"/>
              <a:t>CNNs, commonly used in image processing, have also been applied to sentiment analysis. They excel at capturing local patterns in sequences of words, making them suitable for tasks like sentence-level sentiment analysis.</a:t>
            </a:r>
          </a:p>
          <a:p>
            <a:pPr algn="just">
              <a:buNone/>
            </a:pPr>
            <a:r>
              <a:rPr lang="en-US" b="1" dirty="0">
                <a:solidFill>
                  <a:srgbClr val="7030A0"/>
                </a:solidFill>
              </a:rPr>
              <a:t>5. Transformer Models:</a:t>
            </a:r>
            <a:r>
              <a:rPr lang="en-US" dirty="0">
                <a:solidFill>
                  <a:srgbClr val="7030A0"/>
                </a:solidFill>
              </a:rPr>
              <a:t> </a:t>
            </a:r>
            <a:r>
              <a:rPr lang="en-US" dirty="0"/>
              <a:t>Transformer models, such as BERT (Bidirectional Encoder Representations from Transformers), have achieved state-of-the-art results in various NLP tasks, including sentiment analysis. These models leverage attention mechanisms to capture contextual information effectively.</a:t>
            </a:r>
          </a:p>
          <a:p>
            <a:pPr algn="just"/>
            <a:endParaRPr lang="en-US" dirty="0"/>
          </a:p>
        </p:txBody>
      </p:sp>
      <p:sp>
        <p:nvSpPr>
          <p:cNvPr id="4" name="Slide Number Placeholder 3">
            <a:extLst>
              <a:ext uri="{FF2B5EF4-FFF2-40B4-BE49-F238E27FC236}">
                <a16:creationId xmlns:a16="http://schemas.microsoft.com/office/drawing/2014/main" id="{B4856AA0-F32F-D4C0-5988-99E30141B325}"/>
              </a:ext>
            </a:extLst>
          </p:cNvPr>
          <p:cNvSpPr>
            <a:spLocks noGrp="1"/>
          </p:cNvSpPr>
          <p:nvPr>
            <p:ph type="sldNum" sz="quarter" idx="12"/>
          </p:nvPr>
        </p:nvSpPr>
        <p:spPr/>
        <p:txBody>
          <a:bodyPr/>
          <a:lstStyle/>
          <a:p>
            <a:fld id="{2E729D1B-EA8F-441A-84E8-D90904E9E183}"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buNone/>
            </a:pPr>
            <a:r>
              <a:rPr lang="en-US" dirty="0"/>
              <a:t>			Here are the key components and steps involved in aspect-level sentiment analysis:</a:t>
            </a:r>
          </a:p>
          <a:p>
            <a:pPr algn="just">
              <a:buNone/>
            </a:pPr>
            <a:r>
              <a:rPr lang="en-US" b="1" dirty="0">
                <a:solidFill>
                  <a:srgbClr val="FF0000"/>
                </a:solidFill>
              </a:rPr>
              <a:t>1. Aspect Extraction: </a:t>
            </a:r>
            <a:r>
              <a:rPr lang="en-US" dirty="0"/>
              <a:t>The initial step is to identify and extract specific aspects or entities within the text that people are expressing opinions about. These aspects are often associated with products, services, or any other subject of interest. Aspect extraction can be done manually through human annotation, predefined lists, or automated NLP techniques.</a:t>
            </a:r>
          </a:p>
        </p:txBody>
      </p:sp>
      <p:sp>
        <p:nvSpPr>
          <p:cNvPr id="4" name="Slide Number Placeholder 3">
            <a:extLst>
              <a:ext uri="{FF2B5EF4-FFF2-40B4-BE49-F238E27FC236}">
                <a16:creationId xmlns:a16="http://schemas.microsoft.com/office/drawing/2014/main" id="{2DF788A8-61E1-D55E-8AF6-17584B3ED01B}"/>
              </a:ext>
            </a:extLst>
          </p:cNvPr>
          <p:cNvSpPr>
            <a:spLocks noGrp="1"/>
          </p:cNvSpPr>
          <p:nvPr>
            <p:ph type="sldNum" sz="quarter" idx="12"/>
          </p:nvPr>
        </p:nvSpPr>
        <p:spPr/>
        <p:txBody>
          <a:bodyPr/>
          <a:lstStyle/>
          <a:p>
            <a:fld id="{2E729D1B-EA8F-441A-84E8-D90904E9E183}"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US" b="1" dirty="0">
                <a:solidFill>
                  <a:srgbClr val="FF0000"/>
                </a:solidFill>
              </a:rPr>
              <a:t>2. Sentiment Classification for Each Aspect: </a:t>
            </a:r>
            <a:r>
              <a:rPr lang="en-US" dirty="0"/>
              <a:t>After identifying the aspects, the next step is to classify the sentiment expressed towards each aspect. </a:t>
            </a:r>
          </a:p>
          <a:p>
            <a:pPr algn="just"/>
            <a:r>
              <a:rPr lang="en-US" dirty="0"/>
              <a:t>Sentiments are typically categorized as positive, negative, neutral, or may use a more fine-grained scale, such as very positive, slightly negative, etc. </a:t>
            </a:r>
          </a:p>
          <a:p>
            <a:pPr algn="just"/>
            <a:r>
              <a:rPr lang="en-US" dirty="0"/>
              <a:t>Machine learning models, rule-based systems, or lexicon-based approaches are often used for sentiment classification.</a:t>
            </a:r>
          </a:p>
        </p:txBody>
      </p:sp>
      <p:sp>
        <p:nvSpPr>
          <p:cNvPr id="4" name="Slide Number Placeholder 3">
            <a:extLst>
              <a:ext uri="{FF2B5EF4-FFF2-40B4-BE49-F238E27FC236}">
                <a16:creationId xmlns:a16="http://schemas.microsoft.com/office/drawing/2014/main" id="{42A4486E-274F-4464-DE04-C1437696AFAC}"/>
              </a:ext>
            </a:extLst>
          </p:cNvPr>
          <p:cNvSpPr>
            <a:spLocks noGrp="1"/>
          </p:cNvSpPr>
          <p:nvPr>
            <p:ph type="sldNum" sz="quarter" idx="12"/>
          </p:nvPr>
        </p:nvSpPr>
        <p:spPr/>
        <p:txBody>
          <a:bodyPr/>
          <a:lstStyle/>
          <a:p>
            <a:fld id="{2E729D1B-EA8F-441A-84E8-D90904E9E183}"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10000"/>
          </a:bodyPr>
          <a:lstStyle/>
          <a:p>
            <a:pPr algn="just">
              <a:buNone/>
            </a:pPr>
            <a:r>
              <a:rPr lang="en-US" b="1" dirty="0">
                <a:solidFill>
                  <a:srgbClr val="FF0000"/>
                </a:solidFill>
              </a:rPr>
              <a:t>3. Contextual Analysis: </a:t>
            </a:r>
            <a:r>
              <a:rPr lang="en-US" dirty="0"/>
              <a:t>Analyzing the context in which the aspects and opinions are expressed is crucial. This involves considering the surrounding text to determine the relevance and scope of each aspect and its associated sentiment. Understanding modifiers, negations, and qualifiers is essential for capturing the nuances of sentiment.</a:t>
            </a:r>
          </a:p>
          <a:p>
            <a:pPr algn="just">
              <a:buNone/>
            </a:pPr>
            <a:r>
              <a:rPr lang="en-US" b="1" dirty="0">
                <a:solidFill>
                  <a:srgbClr val="FF0000"/>
                </a:solidFill>
              </a:rPr>
              <a:t>4. Entity Recognition</a:t>
            </a:r>
            <a:r>
              <a:rPr lang="en-US" dirty="0">
                <a:solidFill>
                  <a:srgbClr val="FF0000"/>
                </a:solidFill>
              </a:rPr>
              <a:t>: </a:t>
            </a:r>
            <a:r>
              <a:rPr lang="en-US" dirty="0"/>
              <a:t>Identify and extract the entities or entities associated with the aspects. For example, in a product review, you would recognize the product names and associate the extracted aspects and sentiments with the relevant products.</a:t>
            </a:r>
          </a:p>
        </p:txBody>
      </p:sp>
      <p:sp>
        <p:nvSpPr>
          <p:cNvPr id="4" name="Slide Number Placeholder 3">
            <a:extLst>
              <a:ext uri="{FF2B5EF4-FFF2-40B4-BE49-F238E27FC236}">
                <a16:creationId xmlns:a16="http://schemas.microsoft.com/office/drawing/2014/main" id="{5CE9FFC8-ED4E-CFFA-36AB-46D99172003C}"/>
              </a:ext>
            </a:extLst>
          </p:cNvPr>
          <p:cNvSpPr>
            <a:spLocks noGrp="1"/>
          </p:cNvSpPr>
          <p:nvPr>
            <p:ph type="sldNum" sz="quarter" idx="12"/>
          </p:nvPr>
        </p:nvSpPr>
        <p:spPr/>
        <p:txBody>
          <a:bodyPr/>
          <a:lstStyle/>
          <a:p>
            <a:fld id="{2E729D1B-EA8F-441A-84E8-D90904E9E183}"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lgn="just">
              <a:buNone/>
            </a:pPr>
            <a:r>
              <a:rPr lang="en-US" b="1" dirty="0">
                <a:solidFill>
                  <a:srgbClr val="FF0000"/>
                </a:solidFill>
              </a:rPr>
              <a:t>5. Aggregation</a:t>
            </a:r>
            <a:r>
              <a:rPr lang="en-US" dirty="0">
                <a:solidFill>
                  <a:srgbClr val="FF0000"/>
                </a:solidFill>
              </a:rPr>
              <a:t>: </a:t>
            </a:r>
            <a:r>
              <a:rPr lang="en-US" dirty="0"/>
              <a:t>Depending on the specific analysis goals, you may need to aggregate the sentiment scores or labels for various aspects to provide an overall sentiment score for the entire document. Various aggregation methods can be applied, such as averaging, weighted aggregation, or custom rules.</a:t>
            </a:r>
          </a:p>
          <a:p>
            <a:pPr algn="just">
              <a:buNone/>
            </a:pPr>
            <a:r>
              <a:rPr lang="en-US" b="1" dirty="0">
                <a:solidFill>
                  <a:srgbClr val="FF0000"/>
                </a:solidFill>
              </a:rPr>
              <a:t>6. Visualization</a:t>
            </a:r>
            <a:r>
              <a:rPr lang="en-US" dirty="0">
                <a:solidFill>
                  <a:srgbClr val="FF0000"/>
                </a:solidFill>
              </a:rPr>
              <a:t>: </a:t>
            </a:r>
            <a:r>
              <a:rPr lang="en-US" dirty="0"/>
              <a:t>Present the results of aspect-level sentiment analysis in a user-friendly format, such as charts, dashboards, or visualizations, to help stakeholders quickly understand opinions regarding different aspects.</a:t>
            </a:r>
          </a:p>
        </p:txBody>
      </p:sp>
      <p:sp>
        <p:nvSpPr>
          <p:cNvPr id="4" name="Slide Number Placeholder 3">
            <a:extLst>
              <a:ext uri="{FF2B5EF4-FFF2-40B4-BE49-F238E27FC236}">
                <a16:creationId xmlns:a16="http://schemas.microsoft.com/office/drawing/2014/main" id="{E7A0F6AC-13FD-4B2A-44C2-1880ECC0FF5B}"/>
              </a:ext>
            </a:extLst>
          </p:cNvPr>
          <p:cNvSpPr>
            <a:spLocks noGrp="1"/>
          </p:cNvSpPr>
          <p:nvPr>
            <p:ph type="sldNum" sz="quarter" idx="12"/>
          </p:nvPr>
        </p:nvSpPr>
        <p:spPr/>
        <p:txBody>
          <a:bodyPr/>
          <a:lstStyle/>
          <a:p>
            <a:fld id="{2E729D1B-EA8F-441A-84E8-D90904E9E183}"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Aspect-level sentiment analysis: Applications</a:t>
            </a:r>
          </a:p>
        </p:txBody>
      </p:sp>
      <p:sp>
        <p:nvSpPr>
          <p:cNvPr id="3" name="Content Placeholder 2"/>
          <p:cNvSpPr>
            <a:spLocks noGrp="1"/>
          </p:cNvSpPr>
          <p:nvPr>
            <p:ph idx="1"/>
          </p:nvPr>
        </p:nvSpPr>
        <p:spPr/>
        <p:txBody>
          <a:bodyPr/>
          <a:lstStyle/>
          <a:p>
            <a:pPr>
              <a:buNone/>
            </a:pPr>
            <a:r>
              <a:rPr lang="en-US" b="1" dirty="0">
                <a:solidFill>
                  <a:srgbClr val="FF0000"/>
                </a:solidFill>
              </a:rPr>
              <a:t>(</a:t>
            </a:r>
            <a:r>
              <a:rPr lang="en-US" b="1" dirty="0" err="1">
                <a:solidFill>
                  <a:srgbClr val="FF0000"/>
                </a:solidFill>
              </a:rPr>
              <a:t>i</a:t>
            </a:r>
            <a:r>
              <a:rPr lang="en-US" b="1" dirty="0">
                <a:solidFill>
                  <a:srgbClr val="FF0000"/>
                </a:solidFill>
              </a:rPr>
              <a:t>) Product Reviews</a:t>
            </a:r>
            <a:r>
              <a:rPr lang="en-US" dirty="0">
                <a:solidFill>
                  <a:srgbClr val="FF0000"/>
                </a:solidFill>
              </a:rPr>
              <a:t>: </a:t>
            </a:r>
            <a:r>
              <a:rPr lang="en-US" dirty="0"/>
              <a:t>Analyzing customer reviews to understand how users feel about specific product features, pricing, or customer service.</a:t>
            </a:r>
          </a:p>
          <a:p>
            <a:pPr>
              <a:buNone/>
            </a:pPr>
            <a:r>
              <a:rPr lang="en-US" b="1" dirty="0">
                <a:solidFill>
                  <a:srgbClr val="FF0000"/>
                </a:solidFill>
              </a:rPr>
              <a:t>(ii) Social Media Monitoring</a:t>
            </a:r>
            <a:r>
              <a:rPr lang="en-US" dirty="0">
                <a:solidFill>
                  <a:srgbClr val="FF0000"/>
                </a:solidFill>
              </a:rPr>
              <a:t>: </a:t>
            </a:r>
            <a:r>
              <a:rPr lang="en-US" dirty="0"/>
              <a:t>Monitoring social media comments and posts to gauge public sentiment about different aspects of a brand, campaign, or event.</a:t>
            </a:r>
          </a:p>
          <a:p>
            <a:endParaRPr lang="en-US" dirty="0"/>
          </a:p>
        </p:txBody>
      </p:sp>
      <p:sp>
        <p:nvSpPr>
          <p:cNvPr id="5" name="Slide Number Placeholder 4">
            <a:extLst>
              <a:ext uri="{FF2B5EF4-FFF2-40B4-BE49-F238E27FC236}">
                <a16:creationId xmlns:a16="http://schemas.microsoft.com/office/drawing/2014/main" id="{89111430-7CA1-8DF7-10DD-312BA3A08D97}"/>
              </a:ext>
            </a:extLst>
          </p:cNvPr>
          <p:cNvSpPr>
            <a:spLocks noGrp="1"/>
          </p:cNvSpPr>
          <p:nvPr>
            <p:ph type="sldNum" sz="quarter" idx="12"/>
          </p:nvPr>
        </p:nvSpPr>
        <p:spPr/>
        <p:txBody>
          <a:bodyPr/>
          <a:lstStyle/>
          <a:p>
            <a:fld id="{2E729D1B-EA8F-441A-84E8-D90904E9E183}"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buNone/>
            </a:pPr>
            <a:r>
              <a:rPr lang="en-US" b="1" dirty="0">
                <a:solidFill>
                  <a:srgbClr val="FF0000"/>
                </a:solidFill>
              </a:rPr>
              <a:t>(iii) Customer Feedback Analysis</a:t>
            </a:r>
            <a:r>
              <a:rPr lang="en-US" dirty="0">
                <a:solidFill>
                  <a:srgbClr val="FF0000"/>
                </a:solidFill>
              </a:rPr>
              <a:t>: </a:t>
            </a:r>
            <a:r>
              <a:rPr lang="en-US" dirty="0"/>
              <a:t>Evaluating customer feedback to identify areas for improvement and recognize positive aspects of a business.</a:t>
            </a:r>
          </a:p>
          <a:p>
            <a:pPr algn="just">
              <a:buNone/>
            </a:pPr>
            <a:r>
              <a:rPr lang="en-US" b="1" dirty="0">
                <a:solidFill>
                  <a:srgbClr val="FF0000"/>
                </a:solidFill>
              </a:rPr>
              <a:t>(iv) Market Research</a:t>
            </a:r>
            <a:r>
              <a:rPr lang="en-US" dirty="0">
                <a:solidFill>
                  <a:srgbClr val="FF0000"/>
                </a:solidFill>
              </a:rPr>
              <a:t>: </a:t>
            </a:r>
            <a:r>
              <a:rPr lang="en-US" dirty="0"/>
              <a:t>Assessing consumer preferences, market trends, and the competitive landscape.</a:t>
            </a:r>
          </a:p>
          <a:p>
            <a:pPr algn="just">
              <a:buNone/>
            </a:pPr>
            <a:r>
              <a:rPr lang="en-US" b="1" dirty="0">
                <a:solidFill>
                  <a:srgbClr val="FF0000"/>
                </a:solidFill>
              </a:rPr>
              <a:t>(v) Content Summarization</a:t>
            </a:r>
            <a:r>
              <a:rPr lang="en-US" dirty="0">
                <a:solidFill>
                  <a:srgbClr val="FF0000"/>
                </a:solidFill>
              </a:rPr>
              <a:t>: </a:t>
            </a:r>
            <a:r>
              <a:rPr lang="en-US" dirty="0"/>
              <a:t>Creating concise summaries of opinions expressed toward various aspects within a document.</a:t>
            </a:r>
          </a:p>
          <a:p>
            <a:pPr algn="just"/>
            <a:endParaRPr lang="en-US" dirty="0"/>
          </a:p>
        </p:txBody>
      </p:sp>
      <p:sp>
        <p:nvSpPr>
          <p:cNvPr id="4" name="Slide Number Placeholder 3">
            <a:extLst>
              <a:ext uri="{FF2B5EF4-FFF2-40B4-BE49-F238E27FC236}">
                <a16:creationId xmlns:a16="http://schemas.microsoft.com/office/drawing/2014/main" id="{F8C2CA0F-F638-34A3-FE0C-253923ECE007}"/>
              </a:ext>
            </a:extLst>
          </p:cNvPr>
          <p:cNvSpPr>
            <a:spLocks noGrp="1"/>
          </p:cNvSpPr>
          <p:nvPr>
            <p:ph type="sldNum" sz="quarter" idx="12"/>
          </p:nvPr>
        </p:nvSpPr>
        <p:spPr/>
        <p:txBody>
          <a:bodyPr/>
          <a:lstStyle/>
          <a:p>
            <a:fld id="{2E729D1B-EA8F-441A-84E8-D90904E9E183}"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Stance Detection</a:t>
            </a:r>
          </a:p>
        </p:txBody>
      </p:sp>
      <p:sp>
        <p:nvSpPr>
          <p:cNvPr id="3" name="Content Placeholder 2"/>
          <p:cNvSpPr>
            <a:spLocks noGrp="1"/>
          </p:cNvSpPr>
          <p:nvPr>
            <p:ph idx="1"/>
          </p:nvPr>
        </p:nvSpPr>
        <p:spPr>
          <a:xfrm>
            <a:off x="457200" y="1371600"/>
            <a:ext cx="8229600" cy="4953000"/>
          </a:xfrm>
        </p:spPr>
        <p:txBody>
          <a:bodyPr>
            <a:normAutofit lnSpcReduction="10000"/>
          </a:bodyPr>
          <a:lstStyle/>
          <a:p>
            <a:pPr algn="just"/>
            <a:r>
              <a:rPr lang="en-US" dirty="0"/>
              <a:t>Stance detection, also known as stance classification, is a natural language processing (NLP) task that involves determining the position or stance expressed in a piece of text towards a particular topic, claim, or statement. </a:t>
            </a:r>
          </a:p>
          <a:p>
            <a:pPr algn="just"/>
            <a:r>
              <a:rPr lang="en-US" dirty="0"/>
              <a:t>This task is particularly relevant in the context of analyzing social media posts, news articles, or discussions where people express their opinions or attitudes regarding various issues.</a:t>
            </a:r>
          </a:p>
        </p:txBody>
      </p:sp>
      <p:sp>
        <p:nvSpPr>
          <p:cNvPr id="5" name="Slide Number Placeholder 4">
            <a:extLst>
              <a:ext uri="{FF2B5EF4-FFF2-40B4-BE49-F238E27FC236}">
                <a16:creationId xmlns:a16="http://schemas.microsoft.com/office/drawing/2014/main" id="{2B2D8242-AC9E-D19D-7A8B-EAB7D741677D}"/>
              </a:ext>
            </a:extLst>
          </p:cNvPr>
          <p:cNvSpPr>
            <a:spLocks noGrp="1"/>
          </p:cNvSpPr>
          <p:nvPr>
            <p:ph type="sldNum" sz="quarter" idx="12"/>
          </p:nvPr>
        </p:nvSpPr>
        <p:spPr/>
        <p:txBody>
          <a:bodyPr/>
          <a:lstStyle/>
          <a:p>
            <a:fld id="{2E729D1B-EA8F-441A-84E8-D90904E9E183}"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buNone/>
            </a:pPr>
            <a:r>
              <a:rPr lang="en-US" dirty="0"/>
              <a:t>				Here are the key aspects and steps involved in stance detection:</a:t>
            </a:r>
          </a:p>
          <a:p>
            <a:pPr algn="just">
              <a:buNone/>
            </a:pPr>
            <a:r>
              <a:rPr lang="en-US" b="1" dirty="0">
                <a:solidFill>
                  <a:srgbClr val="FF0000"/>
                </a:solidFill>
              </a:rPr>
              <a:t>1. Topic or Claim Identification</a:t>
            </a:r>
            <a:r>
              <a:rPr lang="en-US" dirty="0">
                <a:solidFill>
                  <a:srgbClr val="FF0000"/>
                </a:solidFill>
              </a:rPr>
              <a:t>: </a:t>
            </a:r>
            <a:r>
              <a:rPr lang="en-US" dirty="0"/>
              <a:t>Define the topic or claim for which you want to determine the stance. This is typically the statement or issue to which you want to assess people's opinions or positions.</a:t>
            </a:r>
          </a:p>
          <a:p>
            <a:pPr algn="just">
              <a:buNone/>
            </a:pPr>
            <a:r>
              <a:rPr lang="en-US" b="1" dirty="0">
                <a:solidFill>
                  <a:srgbClr val="FF0000"/>
                </a:solidFill>
              </a:rPr>
              <a:t>2. Data Collection</a:t>
            </a:r>
            <a:r>
              <a:rPr lang="en-US" dirty="0">
                <a:solidFill>
                  <a:srgbClr val="FF0000"/>
                </a:solidFill>
              </a:rPr>
              <a:t>: </a:t>
            </a:r>
            <a:r>
              <a:rPr lang="en-US" dirty="0"/>
              <a:t>Gather a dataset of text data that contains opinions, claims, or statements related to the chosen topic or claim. The dataset should be labeled with the stances or positions taken by individuals or groups.</a:t>
            </a:r>
          </a:p>
          <a:p>
            <a:pPr algn="just">
              <a:buNone/>
            </a:pPr>
            <a:endParaRPr lang="en-US" dirty="0"/>
          </a:p>
          <a:p>
            <a:pPr algn="just">
              <a:buNone/>
            </a:pPr>
            <a:endParaRPr lang="en-US" dirty="0"/>
          </a:p>
        </p:txBody>
      </p:sp>
      <p:sp>
        <p:nvSpPr>
          <p:cNvPr id="4" name="Slide Number Placeholder 3">
            <a:extLst>
              <a:ext uri="{FF2B5EF4-FFF2-40B4-BE49-F238E27FC236}">
                <a16:creationId xmlns:a16="http://schemas.microsoft.com/office/drawing/2014/main" id="{74E7D552-3342-423D-1677-92C2BE0CD7BF}"/>
              </a:ext>
            </a:extLst>
          </p:cNvPr>
          <p:cNvSpPr>
            <a:spLocks noGrp="1"/>
          </p:cNvSpPr>
          <p:nvPr>
            <p:ph type="sldNum" sz="quarter" idx="12"/>
          </p:nvPr>
        </p:nvSpPr>
        <p:spPr/>
        <p:txBody>
          <a:bodyPr/>
          <a:lstStyle/>
          <a:p>
            <a:fld id="{2E729D1B-EA8F-441A-84E8-D90904E9E183}"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buNone/>
            </a:pPr>
            <a:r>
              <a:rPr lang="en-US" b="1" dirty="0">
                <a:solidFill>
                  <a:srgbClr val="FF0000"/>
                </a:solidFill>
              </a:rPr>
              <a:t>3. Text Preprocessing: </a:t>
            </a:r>
            <a:r>
              <a:rPr lang="en-US" dirty="0"/>
              <a:t>Prepare the text data by performing tasks such as tokenization (splitting text into words or </a:t>
            </a:r>
            <a:r>
              <a:rPr lang="en-US" dirty="0" err="1"/>
              <a:t>subword</a:t>
            </a:r>
            <a:r>
              <a:rPr lang="en-US" dirty="0"/>
              <a:t> units), lowercasing, removing punctuation, and eliminating </a:t>
            </a:r>
            <a:r>
              <a:rPr lang="en-US" dirty="0" err="1"/>
              <a:t>stopwords</a:t>
            </a:r>
            <a:r>
              <a:rPr lang="en-US" dirty="0"/>
              <a:t>. Text data may also need specific preprocessing to handle the characteristics of social media language.</a:t>
            </a:r>
          </a:p>
          <a:p>
            <a:pPr algn="just">
              <a:buNone/>
            </a:pPr>
            <a:r>
              <a:rPr lang="en-US" b="1" dirty="0">
                <a:solidFill>
                  <a:srgbClr val="FF0000"/>
                </a:solidFill>
              </a:rPr>
              <a:t>4. Feature Engineering</a:t>
            </a:r>
            <a:r>
              <a:rPr lang="en-US" dirty="0">
                <a:solidFill>
                  <a:srgbClr val="FF0000"/>
                </a:solidFill>
              </a:rPr>
              <a:t>: </a:t>
            </a:r>
            <a:r>
              <a:rPr lang="en-US" dirty="0"/>
              <a:t>Extract relevant features from the text data to aid in the stance classification. This may include word embeddings, sentiment features, or linguistic patterns associated with particular stances.</a:t>
            </a:r>
          </a:p>
        </p:txBody>
      </p:sp>
      <p:sp>
        <p:nvSpPr>
          <p:cNvPr id="4" name="Slide Number Placeholder 3">
            <a:extLst>
              <a:ext uri="{FF2B5EF4-FFF2-40B4-BE49-F238E27FC236}">
                <a16:creationId xmlns:a16="http://schemas.microsoft.com/office/drawing/2014/main" id="{D8A5DD4E-96B1-182B-D0E9-C894D96224B1}"/>
              </a:ext>
            </a:extLst>
          </p:cNvPr>
          <p:cNvSpPr>
            <a:spLocks noGrp="1"/>
          </p:cNvSpPr>
          <p:nvPr>
            <p:ph type="sldNum" sz="quarter" idx="12"/>
          </p:nvPr>
        </p:nvSpPr>
        <p:spPr/>
        <p:txBody>
          <a:bodyPr/>
          <a:lstStyle/>
          <a:p>
            <a:fld id="{2E729D1B-EA8F-441A-84E8-D90904E9E183}"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buNone/>
            </a:pPr>
            <a:r>
              <a:rPr lang="en-US" b="1" dirty="0">
                <a:solidFill>
                  <a:srgbClr val="FF0000"/>
                </a:solidFill>
              </a:rPr>
              <a:t>5. Stance Classification</a:t>
            </a:r>
            <a:r>
              <a:rPr lang="en-US" dirty="0">
                <a:solidFill>
                  <a:srgbClr val="FF0000"/>
                </a:solidFill>
              </a:rPr>
              <a:t>: </a:t>
            </a:r>
            <a:r>
              <a:rPr lang="en-US" dirty="0"/>
              <a:t>Use machine learning models, deep learning models, or rule-based systems to classify the stance expressed in each text as one of several predefined categories. Common categories include "support," "oppose," "neutral," or more fine-grained stances depending on the task.</a:t>
            </a:r>
          </a:p>
          <a:p>
            <a:pPr algn="just">
              <a:buNone/>
            </a:pPr>
            <a:r>
              <a:rPr lang="en-US" b="1" dirty="0">
                <a:solidFill>
                  <a:srgbClr val="FF0000"/>
                </a:solidFill>
              </a:rPr>
              <a:t>6. Stance Visualization</a:t>
            </a:r>
            <a:r>
              <a:rPr lang="en-US" dirty="0">
                <a:solidFill>
                  <a:srgbClr val="FF0000"/>
                </a:solidFill>
              </a:rPr>
              <a:t>: </a:t>
            </a:r>
            <a:r>
              <a:rPr lang="en-US" dirty="0"/>
              <a:t>Present the results of stance detection, often in the form of charts or visualizations, to help stakeholders understand the distribution of stances on the given topic or claim.</a:t>
            </a:r>
          </a:p>
        </p:txBody>
      </p:sp>
      <p:sp>
        <p:nvSpPr>
          <p:cNvPr id="4" name="Slide Number Placeholder 3">
            <a:extLst>
              <a:ext uri="{FF2B5EF4-FFF2-40B4-BE49-F238E27FC236}">
                <a16:creationId xmlns:a16="http://schemas.microsoft.com/office/drawing/2014/main" id="{C90D75CD-8345-8CD3-B05F-EF320E80FC1F}"/>
              </a:ext>
            </a:extLst>
          </p:cNvPr>
          <p:cNvSpPr>
            <a:spLocks noGrp="1"/>
          </p:cNvSpPr>
          <p:nvPr>
            <p:ph type="sldNum" sz="quarter" idx="12"/>
          </p:nvPr>
        </p:nvSpPr>
        <p:spPr/>
        <p:txBody>
          <a:bodyPr/>
          <a:lstStyle/>
          <a:p>
            <a:fld id="{2E729D1B-EA8F-441A-84E8-D90904E9E183}"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solidFill>
                  <a:srgbClr val="FF0000"/>
                </a:solidFill>
              </a:rPr>
              <a:t>Sentiment-</a:t>
            </a:r>
            <a:br>
              <a:rPr lang="en-US" b="1" dirty="0">
                <a:solidFill>
                  <a:srgbClr val="FF0000"/>
                </a:solidFill>
              </a:rPr>
            </a:br>
            <a:r>
              <a:rPr lang="en-US" b="1" dirty="0">
                <a:solidFill>
                  <a:srgbClr val="FF0000"/>
                </a:solidFill>
              </a:rPr>
              <a:t>Specific Word Embedding</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lgn="just"/>
            <a:r>
              <a:rPr lang="en-US" dirty="0"/>
              <a:t>Sentiment-specific word embeddings are a specialized type of word representation designed to capture sentiment information along with the semantic meaning of words.</a:t>
            </a:r>
          </a:p>
          <a:p>
            <a:pPr algn="just"/>
            <a:r>
              <a:rPr lang="en-US" dirty="0"/>
              <a:t> Traditional word embeddings, such as Word2Vec or </a:t>
            </a:r>
            <a:r>
              <a:rPr lang="en-US" dirty="0" err="1"/>
              <a:t>GloVe</a:t>
            </a:r>
            <a:r>
              <a:rPr lang="en-US" dirty="0"/>
              <a:t>, provide dense vector representations for words based on their co-occurrence patterns in large corpora.</a:t>
            </a:r>
          </a:p>
          <a:p>
            <a:pPr algn="just"/>
            <a:r>
              <a:rPr lang="en-US" dirty="0"/>
              <a:t> Sentiment-specific embeddings extend this idea by incorporating sentiment-related information into the word vectors.</a:t>
            </a:r>
          </a:p>
        </p:txBody>
      </p:sp>
      <p:sp>
        <p:nvSpPr>
          <p:cNvPr id="5" name="Slide Number Placeholder 4">
            <a:extLst>
              <a:ext uri="{FF2B5EF4-FFF2-40B4-BE49-F238E27FC236}">
                <a16:creationId xmlns:a16="http://schemas.microsoft.com/office/drawing/2014/main" id="{7B047B81-5001-9D9E-C3B4-27CBEA2AEF43}"/>
              </a:ext>
            </a:extLst>
          </p:cNvPr>
          <p:cNvSpPr>
            <a:spLocks noGrp="1"/>
          </p:cNvSpPr>
          <p:nvPr>
            <p:ph type="sldNum" sz="quarter" idx="12"/>
          </p:nvPr>
        </p:nvSpPr>
        <p:spPr/>
        <p:txBody>
          <a:bodyPr/>
          <a:lstStyle/>
          <a:p>
            <a:fld id="{2E729D1B-EA8F-441A-84E8-D90904E9E183}" type="slidenum">
              <a:rPr lang="en-US" smtClean="0"/>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Stance Detection- Applications</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buNone/>
            </a:pPr>
            <a:r>
              <a:rPr lang="en-US" b="1" dirty="0">
                <a:solidFill>
                  <a:srgbClr val="FF0000"/>
                </a:solidFill>
              </a:rPr>
              <a:t>(</a:t>
            </a:r>
            <a:r>
              <a:rPr lang="en-US" b="1" dirty="0" err="1">
                <a:solidFill>
                  <a:srgbClr val="FF0000"/>
                </a:solidFill>
              </a:rPr>
              <a:t>i</a:t>
            </a:r>
            <a:r>
              <a:rPr lang="en-US" b="1" dirty="0">
                <a:solidFill>
                  <a:srgbClr val="FF0000"/>
                </a:solidFill>
              </a:rPr>
              <a:t>) News and Media Analysis: </a:t>
            </a:r>
            <a:r>
              <a:rPr lang="en-US" dirty="0"/>
              <a:t>Determining public opinion on news topics, political claims, or controversial issues.</a:t>
            </a:r>
          </a:p>
          <a:p>
            <a:pPr>
              <a:buNone/>
            </a:pPr>
            <a:r>
              <a:rPr lang="en-US" b="1" dirty="0">
                <a:solidFill>
                  <a:srgbClr val="FF0000"/>
                </a:solidFill>
              </a:rPr>
              <a:t>(ii) Social Media Monitoring</a:t>
            </a:r>
            <a:r>
              <a:rPr lang="en-US" dirty="0">
                <a:solidFill>
                  <a:srgbClr val="FF0000"/>
                </a:solidFill>
              </a:rPr>
              <a:t>: </a:t>
            </a:r>
            <a:r>
              <a:rPr lang="en-US" dirty="0"/>
              <a:t>Analyzing user stances on trending topics or discussions on platforms like Twitter, </a:t>
            </a:r>
            <a:r>
              <a:rPr lang="en-US" dirty="0" err="1"/>
              <a:t>Facebook</a:t>
            </a:r>
            <a:r>
              <a:rPr lang="en-US" dirty="0"/>
              <a:t>, or </a:t>
            </a:r>
            <a:r>
              <a:rPr lang="en-US" dirty="0" err="1"/>
              <a:t>Reddit</a:t>
            </a:r>
            <a:r>
              <a:rPr lang="en-US" dirty="0"/>
              <a:t>.</a:t>
            </a:r>
          </a:p>
          <a:p>
            <a:pPr>
              <a:buNone/>
            </a:pPr>
            <a:r>
              <a:rPr lang="en-US" b="1" dirty="0">
                <a:solidFill>
                  <a:srgbClr val="FF0000"/>
                </a:solidFill>
              </a:rPr>
              <a:t>(iii) Debate and Argumentation Analysis</a:t>
            </a:r>
            <a:r>
              <a:rPr lang="en-US" dirty="0">
                <a:solidFill>
                  <a:srgbClr val="FF0000"/>
                </a:solidFill>
              </a:rPr>
              <a:t>: </a:t>
            </a:r>
            <a:r>
              <a:rPr lang="en-US" dirty="0"/>
              <a:t>Assessing the positions people take in debates or arguments.</a:t>
            </a:r>
          </a:p>
          <a:p>
            <a:pPr>
              <a:buNone/>
            </a:pPr>
            <a:r>
              <a:rPr lang="en-US" b="1" dirty="0">
                <a:solidFill>
                  <a:srgbClr val="FF0000"/>
                </a:solidFill>
              </a:rPr>
              <a:t>(iv) Fact-Checking</a:t>
            </a:r>
            <a:r>
              <a:rPr lang="en-US" dirty="0">
                <a:solidFill>
                  <a:srgbClr val="FF0000"/>
                </a:solidFill>
              </a:rPr>
              <a:t>: </a:t>
            </a:r>
            <a:r>
              <a:rPr lang="en-US" dirty="0"/>
              <a:t>Identifying the stance towards claims or statements to determine their veracity.</a:t>
            </a:r>
          </a:p>
          <a:p>
            <a:endParaRPr lang="en-US" dirty="0"/>
          </a:p>
        </p:txBody>
      </p:sp>
      <p:sp>
        <p:nvSpPr>
          <p:cNvPr id="5" name="Slide Number Placeholder 4">
            <a:extLst>
              <a:ext uri="{FF2B5EF4-FFF2-40B4-BE49-F238E27FC236}">
                <a16:creationId xmlns:a16="http://schemas.microsoft.com/office/drawing/2014/main" id="{75440F82-D2B2-005B-DCEC-3D84338906CA}"/>
              </a:ext>
            </a:extLst>
          </p:cNvPr>
          <p:cNvSpPr>
            <a:spLocks noGrp="1"/>
          </p:cNvSpPr>
          <p:nvPr>
            <p:ph type="sldNum" sz="quarter" idx="12"/>
          </p:nvPr>
        </p:nvSpPr>
        <p:spPr/>
        <p:txBody>
          <a:bodyPr/>
          <a:lstStyle/>
          <a:p>
            <a:fld id="{2E729D1B-EA8F-441A-84E8-D90904E9E183}"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Sarcasm Recognition</a:t>
            </a:r>
          </a:p>
        </p:txBody>
      </p:sp>
      <p:sp>
        <p:nvSpPr>
          <p:cNvPr id="3" name="Content Placeholder 2"/>
          <p:cNvSpPr>
            <a:spLocks noGrp="1"/>
          </p:cNvSpPr>
          <p:nvPr>
            <p:ph idx="1"/>
          </p:nvPr>
        </p:nvSpPr>
        <p:spPr>
          <a:xfrm>
            <a:off x="457200" y="1295400"/>
            <a:ext cx="8229600" cy="5029200"/>
          </a:xfrm>
        </p:spPr>
        <p:txBody>
          <a:bodyPr>
            <a:normAutofit/>
          </a:bodyPr>
          <a:lstStyle/>
          <a:p>
            <a:pPr algn="just"/>
            <a:r>
              <a:rPr lang="en-US" dirty="0"/>
              <a:t>Sarcasm recognition is a challenging task in natural language processing (NLP) that aims to identify instances of sarcasm in text. </a:t>
            </a:r>
          </a:p>
          <a:p>
            <a:pPr algn="just"/>
            <a:r>
              <a:rPr lang="en-US" dirty="0"/>
              <a:t>Sarcasm is a form of verbal irony where the intended meaning of a statement is opposite to the literal meaning of the words used. Recognizing sarcasm in text can be difficult because it often relies on context, tone, and subtleties in language.</a:t>
            </a:r>
          </a:p>
        </p:txBody>
      </p:sp>
      <p:sp>
        <p:nvSpPr>
          <p:cNvPr id="5" name="Slide Number Placeholder 4">
            <a:extLst>
              <a:ext uri="{FF2B5EF4-FFF2-40B4-BE49-F238E27FC236}">
                <a16:creationId xmlns:a16="http://schemas.microsoft.com/office/drawing/2014/main" id="{535AA34B-CBA5-3846-D678-A2A2F031DF2B}"/>
              </a:ext>
            </a:extLst>
          </p:cNvPr>
          <p:cNvSpPr>
            <a:spLocks noGrp="1"/>
          </p:cNvSpPr>
          <p:nvPr>
            <p:ph type="sldNum" sz="quarter" idx="12"/>
          </p:nvPr>
        </p:nvSpPr>
        <p:spPr/>
        <p:txBody>
          <a:bodyPr/>
          <a:lstStyle/>
          <a:p>
            <a:fld id="{2E729D1B-EA8F-441A-84E8-D90904E9E183}"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buNone/>
            </a:pPr>
            <a:r>
              <a:rPr lang="en-US" dirty="0"/>
              <a:t>		Here are the key components and steps involved in sarcasm recognition:</a:t>
            </a:r>
          </a:p>
          <a:p>
            <a:pPr algn="just">
              <a:buNone/>
            </a:pPr>
            <a:r>
              <a:rPr lang="en-US" b="1" dirty="0">
                <a:solidFill>
                  <a:srgbClr val="FF0000"/>
                </a:solidFill>
              </a:rPr>
              <a:t>1. Data Collection</a:t>
            </a:r>
            <a:r>
              <a:rPr lang="en-US" dirty="0">
                <a:solidFill>
                  <a:srgbClr val="FF0000"/>
                </a:solidFill>
              </a:rPr>
              <a:t>: </a:t>
            </a:r>
            <a:r>
              <a:rPr lang="en-US" dirty="0"/>
              <a:t>Gather a dataset of text data that contains examples of both sarcastic and non-sarcastic statements. These datasets are typically labeled to indicate which statements are sarcastic and which are not.</a:t>
            </a:r>
          </a:p>
          <a:p>
            <a:pPr algn="just">
              <a:buNone/>
            </a:pPr>
            <a:r>
              <a:rPr lang="en-US" b="1" dirty="0">
                <a:solidFill>
                  <a:srgbClr val="FF0000"/>
                </a:solidFill>
              </a:rPr>
              <a:t>2. Text Preprocessing</a:t>
            </a:r>
            <a:r>
              <a:rPr lang="en-US" dirty="0">
                <a:solidFill>
                  <a:srgbClr val="FF0000"/>
                </a:solidFill>
              </a:rPr>
              <a:t>: </a:t>
            </a:r>
            <a:r>
              <a:rPr lang="en-US" dirty="0"/>
              <a:t>Prepare the text data by performing tasks such as tokenization (splitting text into words or </a:t>
            </a:r>
            <a:r>
              <a:rPr lang="en-US" dirty="0" err="1"/>
              <a:t>subword</a:t>
            </a:r>
            <a:r>
              <a:rPr lang="en-US" dirty="0"/>
              <a:t> units), lowercasing, removing punctuation, and eliminating </a:t>
            </a:r>
            <a:r>
              <a:rPr lang="en-US" dirty="0" err="1"/>
              <a:t>stopwords</a:t>
            </a:r>
            <a:r>
              <a:rPr lang="en-US" dirty="0"/>
              <a:t>. This step standardizes the text and makes it suitable for analysis.</a:t>
            </a:r>
          </a:p>
          <a:p>
            <a:pPr algn="just">
              <a:buNone/>
            </a:pPr>
            <a:endParaRPr lang="en-US" dirty="0"/>
          </a:p>
        </p:txBody>
      </p:sp>
      <p:sp>
        <p:nvSpPr>
          <p:cNvPr id="4" name="Slide Number Placeholder 3">
            <a:extLst>
              <a:ext uri="{FF2B5EF4-FFF2-40B4-BE49-F238E27FC236}">
                <a16:creationId xmlns:a16="http://schemas.microsoft.com/office/drawing/2014/main" id="{B92191F4-076C-306C-2531-D6D4846B9A4B}"/>
              </a:ext>
            </a:extLst>
          </p:cNvPr>
          <p:cNvSpPr>
            <a:spLocks noGrp="1"/>
          </p:cNvSpPr>
          <p:nvPr>
            <p:ph type="sldNum" sz="quarter" idx="12"/>
          </p:nvPr>
        </p:nvSpPr>
        <p:spPr/>
        <p:txBody>
          <a:bodyPr/>
          <a:lstStyle/>
          <a:p>
            <a:fld id="{2E729D1B-EA8F-441A-84E8-D90904E9E183}"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lgn="just">
              <a:buNone/>
            </a:pPr>
            <a:r>
              <a:rPr lang="en-US" b="1" dirty="0">
                <a:solidFill>
                  <a:srgbClr val="FF0000"/>
                </a:solidFill>
              </a:rPr>
              <a:t>3. Feature Engineering</a:t>
            </a:r>
            <a:r>
              <a:rPr lang="en-US" dirty="0">
                <a:solidFill>
                  <a:srgbClr val="FF0000"/>
                </a:solidFill>
              </a:rPr>
              <a:t>: </a:t>
            </a:r>
            <a:r>
              <a:rPr lang="en-US" dirty="0"/>
              <a:t>Extract relevant features from the text data to aid in sarcasm recognition. These features may include word embeddings, sentiment features, and linguistic patterns that are often associated with sarcasm.</a:t>
            </a:r>
          </a:p>
          <a:p>
            <a:pPr algn="just">
              <a:buNone/>
            </a:pPr>
            <a:r>
              <a:rPr lang="en-US" b="1" dirty="0">
                <a:solidFill>
                  <a:srgbClr val="FF0000"/>
                </a:solidFill>
              </a:rPr>
              <a:t>4. Machine Learning Models</a:t>
            </a:r>
            <a:r>
              <a:rPr lang="en-US" dirty="0">
                <a:solidFill>
                  <a:srgbClr val="FF0000"/>
                </a:solidFill>
              </a:rPr>
              <a:t>: </a:t>
            </a:r>
            <a:r>
              <a:rPr lang="en-US" dirty="0"/>
              <a:t>Train machine learning models, such as logistic regression, support vector machines, recurrent neural networks (RNNs), or transformer-based models, to recognize sarcasm in text. These models learn to identify patterns and contextual cues that are indicative of sarcasm.</a:t>
            </a:r>
          </a:p>
          <a:p>
            <a:pPr algn="just"/>
            <a:endParaRPr lang="en-US" dirty="0"/>
          </a:p>
        </p:txBody>
      </p:sp>
      <p:sp>
        <p:nvSpPr>
          <p:cNvPr id="4" name="Slide Number Placeholder 3">
            <a:extLst>
              <a:ext uri="{FF2B5EF4-FFF2-40B4-BE49-F238E27FC236}">
                <a16:creationId xmlns:a16="http://schemas.microsoft.com/office/drawing/2014/main" id="{D2AD039E-6D15-8A75-5C91-AED8C32C7444}"/>
              </a:ext>
            </a:extLst>
          </p:cNvPr>
          <p:cNvSpPr>
            <a:spLocks noGrp="1"/>
          </p:cNvSpPr>
          <p:nvPr>
            <p:ph type="sldNum" sz="quarter" idx="12"/>
          </p:nvPr>
        </p:nvSpPr>
        <p:spPr/>
        <p:txBody>
          <a:bodyPr/>
          <a:lstStyle/>
          <a:p>
            <a:fld id="{2E729D1B-EA8F-441A-84E8-D90904E9E183}"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buNone/>
            </a:pPr>
            <a:r>
              <a:rPr lang="en-US" b="1" dirty="0">
                <a:solidFill>
                  <a:srgbClr val="FF0000"/>
                </a:solidFill>
              </a:rPr>
              <a:t>5. Evaluation Metrics</a:t>
            </a:r>
            <a:r>
              <a:rPr lang="en-US" dirty="0">
                <a:solidFill>
                  <a:srgbClr val="FF0000"/>
                </a:solidFill>
              </a:rPr>
              <a:t>: </a:t>
            </a:r>
            <a:r>
              <a:rPr lang="en-US" dirty="0"/>
              <a:t>Assess the performance of the sarcasm recognition model using appropriate evaluation metrics. Common metrics include accuracy, precision, recall, F1-score, and area under the receiver operating characteristic curve (AUC-ROC).</a:t>
            </a:r>
          </a:p>
          <a:p>
            <a:pPr algn="just">
              <a:buNone/>
            </a:pPr>
            <a:r>
              <a:rPr lang="en-US" b="1" dirty="0">
                <a:solidFill>
                  <a:srgbClr val="FF0000"/>
                </a:solidFill>
              </a:rPr>
              <a:t>6. Contextual Analysis</a:t>
            </a:r>
            <a:r>
              <a:rPr lang="en-US" dirty="0">
                <a:solidFill>
                  <a:srgbClr val="FF0000"/>
                </a:solidFill>
              </a:rPr>
              <a:t>: </a:t>
            </a:r>
            <a:r>
              <a:rPr lang="en-US" dirty="0"/>
              <a:t>Consider the context in which a statement is made. Sarcasm often relies on the surrounding context, and understanding this context can help in recognizing sarcasm.</a:t>
            </a:r>
          </a:p>
          <a:p>
            <a:pPr algn="just"/>
            <a:endParaRPr lang="en-US" dirty="0"/>
          </a:p>
        </p:txBody>
      </p:sp>
      <p:sp>
        <p:nvSpPr>
          <p:cNvPr id="4" name="Slide Number Placeholder 3">
            <a:extLst>
              <a:ext uri="{FF2B5EF4-FFF2-40B4-BE49-F238E27FC236}">
                <a16:creationId xmlns:a16="http://schemas.microsoft.com/office/drawing/2014/main" id="{00EEB3BB-60F3-F96B-F25F-24C25C5DE2D2}"/>
              </a:ext>
            </a:extLst>
          </p:cNvPr>
          <p:cNvSpPr>
            <a:spLocks noGrp="1"/>
          </p:cNvSpPr>
          <p:nvPr>
            <p:ph type="sldNum" sz="quarter" idx="12"/>
          </p:nvPr>
        </p:nvSpPr>
        <p:spPr/>
        <p:txBody>
          <a:bodyPr/>
          <a:lstStyle/>
          <a:p>
            <a:fld id="{2E729D1B-EA8F-441A-84E8-D90904E9E183}"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None/>
            </a:pPr>
            <a:r>
              <a:rPr lang="en-US" b="1" dirty="0">
                <a:solidFill>
                  <a:srgbClr val="FF0000"/>
                </a:solidFill>
              </a:rPr>
              <a:t>7. Linguistic Cues</a:t>
            </a:r>
            <a:r>
              <a:rPr lang="en-US" dirty="0">
                <a:solidFill>
                  <a:srgbClr val="FF0000"/>
                </a:solidFill>
              </a:rPr>
              <a:t>: </a:t>
            </a:r>
            <a:r>
              <a:rPr lang="en-US" dirty="0"/>
              <a:t>Recognize linguistic cues that are often associated with sarcasm, such as exaggeration, understatement, paradox, or incongruity between the statement and the context.</a:t>
            </a:r>
          </a:p>
          <a:p>
            <a:pPr>
              <a:buNone/>
            </a:pPr>
            <a:r>
              <a:rPr lang="en-US" b="1" dirty="0">
                <a:solidFill>
                  <a:srgbClr val="FF0000"/>
                </a:solidFill>
              </a:rPr>
              <a:t>8. Pragmatic Analysis</a:t>
            </a:r>
            <a:r>
              <a:rPr lang="en-US" dirty="0">
                <a:solidFill>
                  <a:srgbClr val="FF0000"/>
                </a:solidFill>
              </a:rPr>
              <a:t>: </a:t>
            </a:r>
            <a:r>
              <a:rPr lang="en-US" dirty="0"/>
              <a:t>Sarcasm often involves a gap between the literal meaning and the intended meaning. Understanding the pragmatic aspects of language is crucial for sarcasm recognition.</a:t>
            </a:r>
          </a:p>
          <a:p>
            <a:pPr>
              <a:buNone/>
            </a:pPr>
            <a:r>
              <a:rPr lang="en-US" b="1" dirty="0">
                <a:solidFill>
                  <a:srgbClr val="FF0000"/>
                </a:solidFill>
              </a:rPr>
              <a:t>9. Tone and Emotion</a:t>
            </a:r>
            <a:r>
              <a:rPr lang="en-US" dirty="0">
                <a:solidFill>
                  <a:srgbClr val="FF0000"/>
                </a:solidFill>
              </a:rPr>
              <a:t>: </a:t>
            </a:r>
            <a:r>
              <a:rPr lang="en-US" dirty="0"/>
              <a:t>Consider the tone and emotion expressed in the text. Sarcasm is often conveyed with a particular tone or emotional expression.</a:t>
            </a:r>
          </a:p>
          <a:p>
            <a:endParaRPr lang="en-US" dirty="0"/>
          </a:p>
        </p:txBody>
      </p:sp>
      <p:sp>
        <p:nvSpPr>
          <p:cNvPr id="4" name="Slide Number Placeholder 3">
            <a:extLst>
              <a:ext uri="{FF2B5EF4-FFF2-40B4-BE49-F238E27FC236}">
                <a16:creationId xmlns:a16="http://schemas.microsoft.com/office/drawing/2014/main" id="{7385A9F2-0876-8D35-7F4F-CEFA8CBFA07B}"/>
              </a:ext>
            </a:extLst>
          </p:cNvPr>
          <p:cNvSpPr>
            <a:spLocks noGrp="1"/>
          </p:cNvSpPr>
          <p:nvPr>
            <p:ph type="sldNum" sz="quarter" idx="12"/>
          </p:nvPr>
        </p:nvSpPr>
        <p:spPr/>
        <p:txBody>
          <a:bodyPr/>
          <a:lstStyle/>
          <a:p>
            <a:fld id="{2E729D1B-EA8F-441A-84E8-D90904E9E183}"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algn="just">
              <a:buFont typeface="Wingdings" pitchFamily="2" charset="2"/>
              <a:buChar char="Ø"/>
            </a:pPr>
            <a:r>
              <a:rPr lang="en-US" dirty="0"/>
              <a:t>Sarcasm recognition has various </a:t>
            </a:r>
            <a:r>
              <a:rPr lang="en-US" u="sng" dirty="0"/>
              <a:t>applications</a:t>
            </a:r>
            <a:r>
              <a:rPr lang="en-US" dirty="0"/>
              <a:t>, including- </a:t>
            </a:r>
          </a:p>
          <a:p>
            <a:pPr algn="just">
              <a:buNone/>
            </a:pPr>
            <a:endParaRPr lang="en-US" dirty="0"/>
          </a:p>
          <a:p>
            <a:pPr algn="just">
              <a:buNone/>
            </a:pPr>
            <a:r>
              <a:rPr lang="en-US" dirty="0"/>
              <a:t>(</a:t>
            </a:r>
            <a:r>
              <a:rPr lang="en-US" dirty="0" err="1"/>
              <a:t>i</a:t>
            </a:r>
            <a:r>
              <a:rPr lang="en-US" dirty="0"/>
              <a:t>) Sentiment analysis, </a:t>
            </a:r>
          </a:p>
          <a:p>
            <a:pPr algn="just">
              <a:buNone/>
            </a:pPr>
            <a:r>
              <a:rPr lang="en-US" dirty="0"/>
              <a:t>(ii) Social media monitoring, and </a:t>
            </a:r>
          </a:p>
          <a:p>
            <a:pPr algn="just">
              <a:buNone/>
            </a:pPr>
            <a:r>
              <a:rPr lang="en-US" dirty="0"/>
              <a:t>(iii) Customer feedback analysis.</a:t>
            </a:r>
          </a:p>
          <a:p>
            <a:pPr algn="just">
              <a:buNone/>
            </a:pPr>
            <a:endParaRPr lang="en-US" dirty="0"/>
          </a:p>
          <a:p>
            <a:pPr algn="just">
              <a:buFont typeface="Wingdings" pitchFamily="2" charset="2"/>
              <a:buChar char="Ø"/>
            </a:pPr>
            <a:r>
              <a:rPr lang="en-US" dirty="0"/>
              <a:t> It can help in understanding the subtleties and complexities of language in written communication.</a:t>
            </a:r>
          </a:p>
        </p:txBody>
      </p:sp>
      <p:sp>
        <p:nvSpPr>
          <p:cNvPr id="4" name="Slide Number Placeholder 3">
            <a:extLst>
              <a:ext uri="{FF2B5EF4-FFF2-40B4-BE49-F238E27FC236}">
                <a16:creationId xmlns:a16="http://schemas.microsoft.com/office/drawing/2014/main" id="{BB4131F1-70DD-B950-3FD1-8ED0499C10DB}"/>
              </a:ext>
            </a:extLst>
          </p:cNvPr>
          <p:cNvSpPr>
            <a:spLocks noGrp="1"/>
          </p:cNvSpPr>
          <p:nvPr>
            <p:ph type="sldNum" sz="quarter" idx="12"/>
          </p:nvPr>
        </p:nvSpPr>
        <p:spPr/>
        <p:txBody>
          <a:bodyPr/>
          <a:lstStyle/>
          <a:p>
            <a:fld id="{2E729D1B-EA8F-441A-84E8-D90904E9E183}"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lstStyle/>
          <a:p>
            <a:r>
              <a:rPr lang="en-US" dirty="0"/>
              <a:t>Thanks</a:t>
            </a:r>
          </a:p>
        </p:txBody>
      </p:sp>
      <p:sp>
        <p:nvSpPr>
          <p:cNvPr id="4" name="Slide Number Placeholder 3">
            <a:extLst>
              <a:ext uri="{FF2B5EF4-FFF2-40B4-BE49-F238E27FC236}">
                <a16:creationId xmlns:a16="http://schemas.microsoft.com/office/drawing/2014/main" id="{0E914D8F-527B-402C-0B60-B074E423A508}"/>
              </a:ext>
            </a:extLst>
          </p:cNvPr>
          <p:cNvSpPr>
            <a:spLocks noGrp="1"/>
          </p:cNvSpPr>
          <p:nvPr>
            <p:ph type="sldNum" sz="quarter" idx="12"/>
          </p:nvPr>
        </p:nvSpPr>
        <p:spPr/>
        <p:txBody>
          <a:bodyPr/>
          <a:lstStyle/>
          <a:p>
            <a:fld id="{2E729D1B-EA8F-441A-84E8-D90904E9E183}" type="slidenum">
              <a:rPr lang="en-US" smtClean="0"/>
              <a:t>77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buNone/>
            </a:pPr>
            <a:r>
              <a:rPr lang="en-US" dirty="0"/>
              <a:t>	Here are some approaches and considerations related to sentiment-specific word embeddings:</a:t>
            </a:r>
          </a:p>
          <a:p>
            <a:pPr algn="just">
              <a:buNone/>
            </a:pPr>
            <a:r>
              <a:rPr lang="en-US" b="1" dirty="0">
                <a:solidFill>
                  <a:srgbClr val="FF0000"/>
                </a:solidFill>
              </a:rPr>
              <a:t>1. Supervised Learning:</a:t>
            </a:r>
          </a:p>
          <a:p>
            <a:pPr algn="just"/>
            <a:r>
              <a:rPr lang="en-US" b="1" dirty="0">
                <a:solidFill>
                  <a:srgbClr val="7030A0"/>
                </a:solidFill>
              </a:rPr>
              <a:t>Labeling Data:</a:t>
            </a:r>
            <a:r>
              <a:rPr lang="en-US" dirty="0">
                <a:solidFill>
                  <a:srgbClr val="7030A0"/>
                </a:solidFill>
              </a:rPr>
              <a:t> </a:t>
            </a:r>
            <a:r>
              <a:rPr lang="en-US" dirty="0"/>
              <a:t>Sentiment-specific embeddings often require labeled sentiment data for training. This involves associating words with their sentiment labels (e.g., positive, negative, neutral).</a:t>
            </a:r>
          </a:p>
          <a:p>
            <a:pPr algn="just"/>
            <a:r>
              <a:rPr lang="en-US" b="1" dirty="0">
                <a:solidFill>
                  <a:srgbClr val="7030A0"/>
                </a:solidFill>
              </a:rPr>
              <a:t>Training Models:</a:t>
            </a:r>
            <a:r>
              <a:rPr lang="en-US" dirty="0">
                <a:solidFill>
                  <a:srgbClr val="7030A0"/>
                </a:solidFill>
              </a:rPr>
              <a:t> </a:t>
            </a:r>
            <a:r>
              <a:rPr lang="en-US" dirty="0"/>
              <a:t>Models can be trained using supervised learning techniques to embed words in a way that reflects both their semantic meaning and sentiment. Neural network architectures, such as recurrent or </a:t>
            </a:r>
            <a:r>
              <a:rPr lang="en-US" dirty="0" err="1"/>
              <a:t>convolutional</a:t>
            </a:r>
            <a:r>
              <a:rPr lang="en-US" dirty="0"/>
              <a:t> networks, can be employed for this purpose.</a:t>
            </a:r>
          </a:p>
          <a:p>
            <a:pPr algn="just"/>
            <a:endParaRPr lang="en-US" dirty="0"/>
          </a:p>
        </p:txBody>
      </p:sp>
      <p:sp>
        <p:nvSpPr>
          <p:cNvPr id="4" name="Slide Number Placeholder 3">
            <a:extLst>
              <a:ext uri="{FF2B5EF4-FFF2-40B4-BE49-F238E27FC236}">
                <a16:creationId xmlns:a16="http://schemas.microsoft.com/office/drawing/2014/main" id="{57001A31-6AC1-22A0-9CF5-6CDE3A36797B}"/>
              </a:ext>
            </a:extLst>
          </p:cNvPr>
          <p:cNvSpPr>
            <a:spLocks noGrp="1"/>
          </p:cNvSpPr>
          <p:nvPr>
            <p:ph type="sldNum" sz="quarter" idx="12"/>
          </p:nvPr>
        </p:nvSpPr>
        <p:spPr/>
        <p:txBody>
          <a:bodyPr/>
          <a:lstStyle/>
          <a:p>
            <a:fld id="{2E729D1B-EA8F-441A-84E8-D90904E9E18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buNone/>
            </a:pPr>
            <a:r>
              <a:rPr lang="en-US" b="1" dirty="0">
                <a:solidFill>
                  <a:srgbClr val="FF0000"/>
                </a:solidFill>
              </a:rPr>
              <a:t>2. Transfer Learning:</a:t>
            </a:r>
          </a:p>
          <a:p>
            <a:pPr algn="just"/>
            <a:r>
              <a:rPr lang="en-US" b="1" dirty="0">
                <a:solidFill>
                  <a:srgbClr val="7030A0"/>
                </a:solidFill>
              </a:rPr>
              <a:t>Pre-trained Models:</a:t>
            </a:r>
            <a:r>
              <a:rPr lang="en-US" dirty="0">
                <a:solidFill>
                  <a:srgbClr val="7030A0"/>
                </a:solidFill>
              </a:rPr>
              <a:t> </a:t>
            </a:r>
            <a:r>
              <a:rPr lang="en-US" dirty="0"/>
              <a:t>Transfer learning involves training models on a large dataset and fine-tuning them for specific tasks. Pre-trained sentiment-specific embeddings can be fine-tuned for sentiment analysis tasks, allowing the model to leverage knowledge learned from a broader context.</a:t>
            </a:r>
          </a:p>
          <a:p>
            <a:pPr algn="just">
              <a:buNone/>
            </a:pPr>
            <a:r>
              <a:rPr lang="en-US" b="1" dirty="0">
                <a:solidFill>
                  <a:srgbClr val="FF0000"/>
                </a:solidFill>
              </a:rPr>
              <a:t>3. Aspect-Specific Embeddings:</a:t>
            </a:r>
          </a:p>
          <a:p>
            <a:pPr algn="just"/>
            <a:r>
              <a:rPr lang="en-US" b="1" dirty="0">
                <a:solidFill>
                  <a:srgbClr val="7030A0"/>
                </a:solidFill>
              </a:rPr>
              <a:t>Fine-grained Sentiment</a:t>
            </a:r>
            <a:r>
              <a:rPr lang="en-US" b="1" dirty="0"/>
              <a:t>:</a:t>
            </a:r>
            <a:r>
              <a:rPr lang="en-US" dirty="0"/>
              <a:t> Some approaches aim to capture sentiment information specific to certain aspects or domains. For example, a word might have different sentiment polarities depending on the context in which it is used. Aspect-specific embeddings attempt to capture such nuances.</a:t>
            </a:r>
          </a:p>
          <a:p>
            <a:pPr algn="just"/>
            <a:endParaRPr lang="en-US" dirty="0"/>
          </a:p>
        </p:txBody>
      </p:sp>
      <p:sp>
        <p:nvSpPr>
          <p:cNvPr id="4" name="Slide Number Placeholder 3">
            <a:extLst>
              <a:ext uri="{FF2B5EF4-FFF2-40B4-BE49-F238E27FC236}">
                <a16:creationId xmlns:a16="http://schemas.microsoft.com/office/drawing/2014/main" id="{2662725D-C9DB-0437-01FF-257E1B4677C5}"/>
              </a:ext>
            </a:extLst>
          </p:cNvPr>
          <p:cNvSpPr>
            <a:spLocks noGrp="1"/>
          </p:cNvSpPr>
          <p:nvPr>
            <p:ph type="sldNum" sz="quarter" idx="12"/>
          </p:nvPr>
        </p:nvSpPr>
        <p:spPr/>
        <p:txBody>
          <a:bodyPr/>
          <a:lstStyle/>
          <a:p>
            <a:fld id="{2E729D1B-EA8F-441A-84E8-D90904E9E183}"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5449</Words>
  <Application>Microsoft Office PowerPoint</Application>
  <PresentationFormat>On-screen Show (4:3)</PresentationFormat>
  <Paragraphs>314</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Wingdings</vt:lpstr>
      <vt:lpstr>Office Theme</vt:lpstr>
      <vt:lpstr>UNIT-VI  DEEP LEARNING IN SENTIMENT ANALYSIS</vt:lpstr>
      <vt:lpstr>UNIT-VI  Deep Learning in Sentiment Analysis</vt:lpstr>
      <vt:lpstr>Sentiment Analysis: Introduction</vt:lpstr>
      <vt:lpstr>Traditional Approaches vs. Deep Learning: </vt:lpstr>
      <vt:lpstr>Neural Networks in Sentiment Analysis: </vt:lpstr>
      <vt:lpstr>PowerPoint Presentation</vt:lpstr>
      <vt:lpstr>Sentiment- Specific Word Embedding</vt:lpstr>
      <vt:lpstr>PowerPoint Presentation</vt:lpstr>
      <vt:lpstr>PowerPoint Presentation</vt:lpstr>
      <vt:lpstr>PowerPoint Presentation</vt:lpstr>
      <vt:lpstr>PowerPoint Presentation</vt:lpstr>
      <vt:lpstr>PowerPoint Presentation</vt:lpstr>
      <vt:lpstr>Challenges and Considerations: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of External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Document Level Sentiment Classification</vt:lpstr>
      <vt:lpstr>PowerPoint Presentation</vt:lpstr>
      <vt:lpstr>PowerPoint Presentation</vt:lpstr>
      <vt:lpstr>PowerPoint Presentation</vt:lpstr>
      <vt:lpstr>PowerPoint Presentation</vt:lpstr>
      <vt:lpstr>PowerPoint Presentation</vt:lpstr>
      <vt:lpstr>Fine-Grained Sentiment Analysis</vt:lpstr>
      <vt:lpstr>PowerPoint Presentation</vt:lpstr>
      <vt:lpstr>PowerPoint Presentation</vt:lpstr>
      <vt:lpstr>PowerPoint Presentation</vt:lpstr>
      <vt:lpstr>PowerPoint Presentation</vt:lpstr>
      <vt:lpstr>PowerPoint Presentation</vt:lpstr>
      <vt:lpstr>PowerPoint Presentation</vt:lpstr>
      <vt:lpstr>Opinion Mining</vt:lpstr>
      <vt:lpstr>PowerPoint Presentation</vt:lpstr>
      <vt:lpstr>PowerPoint Presentation</vt:lpstr>
      <vt:lpstr>PowerPoint Presentation</vt:lpstr>
      <vt:lpstr>PowerPoint Presentation</vt:lpstr>
      <vt:lpstr>PowerPoint Presentation</vt:lpstr>
      <vt:lpstr>Opinion Mining- Applications</vt:lpstr>
      <vt:lpstr>PowerPoint Presentation</vt:lpstr>
      <vt:lpstr>Targeted Sentiment Analysis</vt:lpstr>
      <vt:lpstr>PowerPoint Presentation</vt:lpstr>
      <vt:lpstr>PowerPoint Presentation</vt:lpstr>
      <vt:lpstr>PowerPoint Presentation</vt:lpstr>
      <vt:lpstr>PowerPoint Presentation</vt:lpstr>
      <vt:lpstr>Targeted Sentiment Analysis-Applications</vt:lpstr>
      <vt:lpstr>PowerPoint Presentation</vt:lpstr>
      <vt:lpstr>Aspect Level Sentiment Analysis</vt:lpstr>
      <vt:lpstr>PowerPoint Presentation</vt:lpstr>
      <vt:lpstr>PowerPoint Presentation</vt:lpstr>
      <vt:lpstr>PowerPoint Presentation</vt:lpstr>
      <vt:lpstr>PowerPoint Presentation</vt:lpstr>
      <vt:lpstr>Aspect-level sentiment analysis: Applications</vt:lpstr>
      <vt:lpstr>PowerPoint Presentation</vt:lpstr>
      <vt:lpstr>Stance Detection</vt:lpstr>
      <vt:lpstr>PowerPoint Presentation</vt:lpstr>
      <vt:lpstr>PowerPoint Presentation</vt:lpstr>
      <vt:lpstr>PowerPoint Presentation</vt:lpstr>
      <vt:lpstr>Stance Detection- Applications</vt:lpstr>
      <vt:lpstr>Sarcasm Recognition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UNIT-VI  Deep Learning in Sentiment Analysis</dc:title>
  <dc:creator>vinod</dc:creator>
  <cp:lastModifiedBy>shivshakti1812@outlook.com</cp:lastModifiedBy>
  <cp:revision>23</cp:revision>
  <dcterms:created xsi:type="dcterms:W3CDTF">2023-10-09T15:44:47Z</dcterms:created>
  <dcterms:modified xsi:type="dcterms:W3CDTF">2024-09-23T05:14:26Z</dcterms:modified>
</cp:coreProperties>
</file>