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7" r:id="rId2"/>
    <p:sldId id="340" r:id="rId3"/>
    <p:sldId id="260" r:id="rId4"/>
    <p:sldId id="341" r:id="rId5"/>
    <p:sldId id="342" r:id="rId6"/>
    <p:sldId id="343" r:id="rId7"/>
    <p:sldId id="344" r:id="rId8"/>
    <p:sldId id="345" r:id="rId9"/>
    <p:sldId id="346" r:id="rId10"/>
    <p:sldId id="347" r:id="rId11"/>
    <p:sldId id="348" r:id="rId12"/>
    <p:sldId id="349" r:id="rId13"/>
    <p:sldId id="350" r:id="rId14"/>
    <p:sldId id="261" r:id="rId15"/>
    <p:sldId id="357" r:id="rId16"/>
    <p:sldId id="369" r:id="rId17"/>
    <p:sldId id="370" r:id="rId18"/>
    <p:sldId id="371" r:id="rId19"/>
    <p:sldId id="358" r:id="rId20"/>
    <p:sldId id="359" r:id="rId21"/>
    <p:sldId id="360" r:id="rId22"/>
    <p:sldId id="352" r:id="rId23"/>
    <p:sldId id="353" r:id="rId24"/>
    <p:sldId id="354" r:id="rId25"/>
    <p:sldId id="356" r:id="rId26"/>
    <p:sldId id="355" r:id="rId27"/>
    <p:sldId id="361" r:id="rId28"/>
    <p:sldId id="362" r:id="rId29"/>
    <p:sldId id="372" r:id="rId30"/>
    <p:sldId id="373" r:id="rId31"/>
    <p:sldId id="374" r:id="rId32"/>
    <p:sldId id="375" r:id="rId33"/>
    <p:sldId id="376" r:id="rId34"/>
    <p:sldId id="377" r:id="rId35"/>
    <p:sldId id="378" r:id="rId36"/>
    <p:sldId id="379" r:id="rId37"/>
    <p:sldId id="380" r:id="rId38"/>
    <p:sldId id="381" r:id="rId39"/>
    <p:sldId id="382" r:id="rId40"/>
    <p:sldId id="383" r:id="rId41"/>
    <p:sldId id="384" r:id="rId42"/>
    <p:sldId id="385" r:id="rId43"/>
    <p:sldId id="264" r:id="rId44"/>
    <p:sldId id="265" r:id="rId45"/>
    <p:sldId id="263" r:id="rId46"/>
    <p:sldId id="266" r:id="rId47"/>
    <p:sldId id="268" r:id="rId48"/>
    <p:sldId id="270" r:id="rId49"/>
    <p:sldId id="269" r:id="rId50"/>
    <p:sldId id="272" r:id="rId51"/>
    <p:sldId id="267" r:id="rId52"/>
    <p:sldId id="287" r:id="rId53"/>
    <p:sldId id="364" r:id="rId54"/>
    <p:sldId id="363" r:id="rId55"/>
    <p:sldId id="274" r:id="rId56"/>
    <p:sldId id="276" r:id="rId57"/>
    <p:sldId id="277" r:id="rId58"/>
    <p:sldId id="278" r:id="rId59"/>
    <p:sldId id="300" r:id="rId60"/>
    <p:sldId id="279" r:id="rId61"/>
    <p:sldId id="289" r:id="rId62"/>
    <p:sldId id="290" r:id="rId63"/>
    <p:sldId id="288" r:id="rId64"/>
    <p:sldId id="291" r:id="rId65"/>
    <p:sldId id="292" r:id="rId66"/>
    <p:sldId id="293" r:id="rId67"/>
    <p:sldId id="294" r:id="rId68"/>
    <p:sldId id="295" r:id="rId69"/>
    <p:sldId id="296" r:id="rId70"/>
    <p:sldId id="297" r:id="rId71"/>
    <p:sldId id="299" r:id="rId72"/>
    <p:sldId id="280" r:id="rId73"/>
    <p:sldId id="281" r:id="rId74"/>
    <p:sldId id="282" r:id="rId75"/>
    <p:sldId id="283" r:id="rId76"/>
    <p:sldId id="284" r:id="rId77"/>
    <p:sldId id="285" r:id="rId78"/>
    <p:sldId id="286"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02T05:02:58.519"/>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63 1,'991'0,"-985"-1,0 1,0 1,0-1,0 1,0 0,0 0,0 1,-1 0,9 3,-11-3,0 0,0 0,-1 0,1 1,-1-1,1 1,-1-1,0 1,0 0,0-1,-1 1,1 0,-1 0,0 1,1-1,-1 0,0 0,0 7,3 21,-2 1,-1 0,-2-1,-5 42,5-70,-12 86,6-53,-2 39,-4 30,8-84,2-1,0 1,1 0,1 0,1 0,1 0,7 39,4-22,9 29,-20-62,0-1,-1 0,1 1,-1-1,0 1,0-1,-1 0,1 1,-1-1,0 1,0-1,-3 6,3-7,-1-1,0 1,1-1,-1 0,0 1,0-1,-1 0,1-1,0 1,-1 0,1-1,-1 1,1-1,-1 0,0 1,1-1,-1-1,0 1,-3 0,-9 2,0-2,-26 1,-2 0,-17 7,0-3,-1-3,0-2,1-3,-1-2,1-4,-77-18,101 19,0 2,0 1,-72 3,-8-1,113 2,0 0,-1-1,1 1,0-1,-1 0,1 0,0 0,0 0,-1 0,1-1,0 0,1 1,-1-1,0 0,0-1,1 1,-1 0,1-1,0 1,0-1,0 0,0 0,0 1,0-1,1-1,0 1,-1 0,1 0,0 0,0-4,-2-10,1-1,1 1,1 0,3-33,-1 18,-1-85,2-39,-3 153,1 0,-1 0,1 0,0 1,-1-1,1 0,0 1,1-1,-1 1,0-1,1 1,-1-1,1 1,0 0,0 0,0 0,0 0,0 0,0 0,1 1,-1-1,1 1,-1 0,1-1,-1 1,1 0,0 0,-1 1,1-1,5 0,9-1,0 1,-1 1,1 0,21 3,-3 0,-4-2,86 7,-101-6,0 1,-1 1,0 0,0 1,22 11,-4-3,0-1,1-2,1-1,-1-1,1-2,37 1,27-2,-71-5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74BC6-B476-4013-B8C0-26E445B01A2A}" type="datetimeFigureOut">
              <a:rPr lang="en-IN" smtClean="0"/>
              <a:t>11-08-2024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6B7F7-D2A4-4872-92D6-4E1520282301}" type="slidenum">
              <a:rPr lang="en-IN" smtClean="0"/>
              <a:t>‹#›</a:t>
            </a:fld>
            <a:endParaRPr lang="en-IN"/>
          </a:p>
        </p:txBody>
      </p:sp>
    </p:spTree>
    <p:extLst>
      <p:ext uri="{BB962C8B-B14F-4D97-AF65-F5344CB8AC3E}">
        <p14:creationId xmlns:p14="http://schemas.microsoft.com/office/powerpoint/2010/main" val="3373304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26B7F7-D2A4-4872-92D6-4E1520282301}" type="slidenum">
              <a:rPr lang="en-IN" smtClean="0"/>
              <a:t>51</a:t>
            </a:fld>
            <a:endParaRPr lang="en-IN"/>
          </a:p>
        </p:txBody>
      </p:sp>
    </p:spTree>
    <p:extLst>
      <p:ext uri="{BB962C8B-B14F-4D97-AF65-F5344CB8AC3E}">
        <p14:creationId xmlns:p14="http://schemas.microsoft.com/office/powerpoint/2010/main" val="229661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26B7F7-D2A4-4872-92D6-4E1520282301}" type="slidenum">
              <a:rPr lang="en-IN" smtClean="0"/>
              <a:t>52</a:t>
            </a:fld>
            <a:endParaRPr lang="en-IN"/>
          </a:p>
        </p:txBody>
      </p:sp>
    </p:spTree>
    <p:extLst>
      <p:ext uri="{BB962C8B-B14F-4D97-AF65-F5344CB8AC3E}">
        <p14:creationId xmlns:p14="http://schemas.microsoft.com/office/powerpoint/2010/main" val="2612421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B7B077-864E-42B7-A1DB-1F6C99C786BC}" type="datetime1">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AE590-FCB3-44A5-B5EE-9CE083D6E4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2CE20E-7D4D-4CB5-9D8F-6DD941F6A651}" type="datetime1">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AE590-FCB3-44A5-B5EE-9CE083D6E4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CE7F24-851C-4493-BCE4-516211DB33A3}" type="datetime1">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AE590-FCB3-44A5-B5EE-9CE083D6E4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7E7C63-D7A4-421A-AD4C-2BCDCF3E3814}" type="datetime1">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AE590-FCB3-44A5-B5EE-9CE083D6E4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E19284-365D-4824-B7B3-39641FCADA71}" type="datetime1">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AE590-FCB3-44A5-B5EE-9CE083D6E4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B5702A-A2B6-4540-8E1E-2FE7D70FB203}" type="datetime1">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AE590-FCB3-44A5-B5EE-9CE083D6E4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1A9BA2-D7B2-4DD9-BB8E-86429313A268}" type="datetime1">
              <a:rPr lang="en-US" smtClean="0"/>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AE590-FCB3-44A5-B5EE-9CE083D6E4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6A7E6D-5775-4888-9B78-BA66ECB0745B}" type="datetime1">
              <a:rPr lang="en-US" smtClean="0"/>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BAE590-FCB3-44A5-B5EE-9CE083D6E4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BED1E-543D-4FB3-9DC9-C71D78188A7D}" type="datetime1">
              <a:rPr lang="en-US" smtClean="0"/>
              <a:t>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BAE590-FCB3-44A5-B5EE-9CE083D6E4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25DD8-6A51-42D0-B16F-E196D2B6E1DB}" type="datetime1">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AE590-FCB3-44A5-B5EE-9CE083D6E4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2AE6DE-C436-40FC-A1A5-AC874E643A08}" type="datetime1">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AE590-FCB3-44A5-B5EE-9CE083D6E4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B2BEF-C323-44EB-A48B-004CA133F4D0}" type="datetime1">
              <a:rPr lang="en-US" smtClean="0"/>
              <a:t>8/11/2024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AE590-FCB3-44A5-B5EE-9CE083D6E4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echtarget.com/whatis/definition/st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echtarget.com/searchbusinessanalytics/definition/opinion-mining-sentiment-min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chtarget.com/searchcontentmanagement/definition/OCR-optical-character-recogni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uru99.com/nlp-tutorial.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geeksforgeeks.org/data-structures/#Matrix"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echtarget.com/whatis/definition/part-of-speech-tagger-PoS-tagg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2514599"/>
          </a:xfrm>
        </p:spPr>
        <p:txBody>
          <a:bodyPr>
            <a:normAutofit/>
          </a:bodyPr>
          <a:lstStyle/>
          <a:p>
            <a:r>
              <a:rPr lang="en-US" b="1" dirty="0">
                <a:solidFill>
                  <a:srgbClr val="FF0000"/>
                </a:solidFill>
              </a:rPr>
              <a:t>Word Vector Representations</a:t>
            </a:r>
            <a:br>
              <a:rPr lang="en-US" b="1" dirty="0">
                <a:solidFill>
                  <a:srgbClr val="FF0000"/>
                </a:solidFill>
              </a:rPr>
            </a:br>
            <a:r>
              <a:rPr lang="en-US" b="1" dirty="0">
                <a:solidFill>
                  <a:srgbClr val="FF0000"/>
                </a:solidFill>
              </a:rPr>
              <a:t>UNIT-III</a:t>
            </a:r>
            <a:endParaRPr lang="en-US" dirty="0">
              <a:solidFill>
                <a:srgbClr val="FF0000"/>
              </a:solidFill>
            </a:endParaRPr>
          </a:p>
        </p:txBody>
      </p:sp>
      <p:sp>
        <p:nvSpPr>
          <p:cNvPr id="3" name="Subtitle 2"/>
          <p:cNvSpPr>
            <a:spLocks noGrp="1"/>
          </p:cNvSpPr>
          <p:nvPr>
            <p:ph type="subTitle" idx="1"/>
          </p:nvPr>
        </p:nvSpPr>
        <p:spPr>
          <a:xfrm>
            <a:off x="457200" y="2057400"/>
            <a:ext cx="8153400" cy="4419600"/>
          </a:xfrm>
        </p:spPr>
        <p:txBody>
          <a:bodyPr>
            <a:normAutofit/>
          </a:bodyPr>
          <a:lstStyle/>
          <a:p>
            <a:pPr algn="r"/>
            <a:endParaRPr lang="en-US" dirty="0">
              <a:solidFill>
                <a:srgbClr val="002060"/>
              </a:solidFill>
            </a:endParaRPr>
          </a:p>
          <a:p>
            <a:pPr algn="r"/>
            <a:endParaRPr lang="en-US" dirty="0">
              <a:solidFill>
                <a:srgbClr val="002060"/>
              </a:solidFill>
            </a:endParaRPr>
          </a:p>
          <a:p>
            <a:pPr algn="r"/>
            <a:endParaRPr lang="en-US" dirty="0">
              <a:solidFill>
                <a:srgbClr val="002060"/>
              </a:solidFill>
            </a:endParaRPr>
          </a:p>
          <a:p>
            <a:pPr algn="r"/>
            <a:r>
              <a:rPr lang="en-US" dirty="0">
                <a:solidFill>
                  <a:srgbClr val="002060"/>
                </a:solidFill>
              </a:rPr>
              <a:t>Dr. Shiv Shakti Shrivastava</a:t>
            </a:r>
          </a:p>
          <a:p>
            <a:pPr algn="r"/>
            <a:r>
              <a:rPr lang="en-US" dirty="0">
                <a:solidFill>
                  <a:srgbClr val="002060"/>
                </a:solidFill>
              </a:rPr>
              <a:t>Professor (CSE Dept.)</a:t>
            </a:r>
          </a:p>
          <a:p>
            <a:pPr algn="r"/>
            <a:r>
              <a:rPr lang="en-US" dirty="0">
                <a:solidFill>
                  <a:srgbClr val="002060"/>
                </a:solidFill>
              </a:rPr>
              <a:t>Parul Institute of Technology (PIT), </a:t>
            </a:r>
          </a:p>
          <a:p>
            <a:pPr algn="r"/>
            <a:r>
              <a:rPr lang="en-US" dirty="0" err="1">
                <a:solidFill>
                  <a:srgbClr val="002060"/>
                </a:solidFill>
              </a:rPr>
              <a:t>Parul</a:t>
            </a:r>
            <a:r>
              <a:rPr lang="en-US" dirty="0">
                <a:solidFill>
                  <a:srgbClr val="002060"/>
                </a:solidFill>
              </a:rPr>
              <a:t> University, </a:t>
            </a:r>
            <a:r>
              <a:rPr lang="en-US" dirty="0" err="1">
                <a:solidFill>
                  <a:srgbClr val="002060"/>
                </a:solidFill>
              </a:rPr>
              <a:t>Vadodara</a:t>
            </a:r>
            <a:endParaRPr lang="en-US" dirty="0"/>
          </a:p>
        </p:txBody>
      </p:sp>
      <p:sp>
        <p:nvSpPr>
          <p:cNvPr id="4" name="Slide Number Placeholder 3">
            <a:extLst>
              <a:ext uri="{FF2B5EF4-FFF2-40B4-BE49-F238E27FC236}">
                <a16:creationId xmlns:a16="http://schemas.microsoft.com/office/drawing/2014/main" id="{5B8AA31E-5E0A-D11C-D97F-60439E48C80D}"/>
              </a:ext>
            </a:extLst>
          </p:cNvPr>
          <p:cNvSpPr>
            <a:spLocks noGrp="1"/>
          </p:cNvSpPr>
          <p:nvPr>
            <p:ph type="sldNum" sz="quarter" idx="12"/>
          </p:nvPr>
        </p:nvSpPr>
        <p:spPr/>
        <p:txBody>
          <a:bodyPr/>
          <a:lstStyle/>
          <a:p>
            <a:fld id="{1FBAE590-FCB3-44A5-B5EE-9CE083D6E4A7}"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buNone/>
            </a:pPr>
            <a:r>
              <a:rPr lang="en-US" dirty="0">
                <a:solidFill>
                  <a:srgbClr val="00B050"/>
                </a:solidFill>
              </a:rPr>
              <a:t>4. Parsing </a:t>
            </a:r>
            <a:r>
              <a:rPr lang="en-US" dirty="0"/>
              <a:t>-- involves analysis of any </a:t>
            </a:r>
            <a:r>
              <a:rPr lang="en-US" u="sng" dirty="0">
                <a:hlinkClick r:id="rId2"/>
              </a:rPr>
              <a:t>string</a:t>
            </a:r>
            <a:r>
              <a:rPr lang="en-US" dirty="0"/>
              <a:t> of data or sentence that conforms to formal grammar and syntax rules. In language modeling, this may take the form of sentence diagrams that depict each word's relationship to the others. Spell checking applications use language modeling and parsing.</a:t>
            </a:r>
          </a:p>
          <a:p>
            <a:pPr algn="just"/>
            <a:endParaRPr lang="en-US" dirty="0"/>
          </a:p>
        </p:txBody>
      </p:sp>
      <p:sp>
        <p:nvSpPr>
          <p:cNvPr id="2" name="Slide Number Placeholder 1">
            <a:extLst>
              <a:ext uri="{FF2B5EF4-FFF2-40B4-BE49-F238E27FC236}">
                <a16:creationId xmlns:a16="http://schemas.microsoft.com/office/drawing/2014/main" id="{2CB82F36-E1AB-678B-C77C-2042757EA066}"/>
              </a:ext>
            </a:extLst>
          </p:cNvPr>
          <p:cNvSpPr>
            <a:spLocks noGrp="1"/>
          </p:cNvSpPr>
          <p:nvPr>
            <p:ph type="sldNum" sz="quarter" idx="12"/>
          </p:nvPr>
        </p:nvSpPr>
        <p:spPr/>
        <p:txBody>
          <a:bodyPr/>
          <a:lstStyle/>
          <a:p>
            <a:fld id="{B4FC67FB-65B9-48F6-BC46-4594EF016B89}"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buNone/>
            </a:pPr>
            <a:r>
              <a:rPr lang="en-US" u="sng" dirty="0">
                <a:solidFill>
                  <a:srgbClr val="00B050"/>
                </a:solidFill>
                <a:hlinkClick r:id="rId2"/>
              </a:rPr>
              <a:t>5. Sentiment analysis</a:t>
            </a:r>
            <a:r>
              <a:rPr lang="en-US" dirty="0"/>
              <a:t> -- involves determining the sentiment behind a given phrase. </a:t>
            </a:r>
          </a:p>
          <a:p>
            <a:pPr algn="just">
              <a:buNone/>
            </a:pPr>
            <a:r>
              <a:rPr lang="en-US" dirty="0"/>
              <a:t>Specifically, it can be used to understand opinions and attitudes expressed in a text.</a:t>
            </a:r>
          </a:p>
          <a:p>
            <a:pPr algn="just"/>
            <a:r>
              <a:rPr lang="en-US" dirty="0"/>
              <a:t> Businesses can use this to analyze product reviews or general posts about their product, as well as analyze internal data like employee surveys and customer support chats.</a:t>
            </a:r>
          </a:p>
        </p:txBody>
      </p:sp>
      <p:sp>
        <p:nvSpPr>
          <p:cNvPr id="2" name="Slide Number Placeholder 1">
            <a:extLst>
              <a:ext uri="{FF2B5EF4-FFF2-40B4-BE49-F238E27FC236}">
                <a16:creationId xmlns:a16="http://schemas.microsoft.com/office/drawing/2014/main" id="{5B8CBFF4-FCFA-1AEC-1382-098933090C03}"/>
              </a:ext>
            </a:extLst>
          </p:cNvPr>
          <p:cNvSpPr>
            <a:spLocks noGrp="1"/>
          </p:cNvSpPr>
          <p:nvPr>
            <p:ph type="sldNum" sz="quarter" idx="12"/>
          </p:nvPr>
        </p:nvSpPr>
        <p:spPr/>
        <p:txBody>
          <a:bodyPr/>
          <a:lstStyle/>
          <a:p>
            <a:fld id="{B4FC67FB-65B9-48F6-BC46-4594EF016B8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buNone/>
            </a:pPr>
            <a:r>
              <a:rPr lang="en-US" u="sng" dirty="0">
                <a:hlinkClick r:id="rId2"/>
              </a:rPr>
              <a:t>6. Optical Character Recognition</a:t>
            </a:r>
            <a:r>
              <a:rPr lang="en-US" u="sng" dirty="0"/>
              <a:t> (OCR)</a:t>
            </a:r>
            <a:r>
              <a:rPr lang="en-US" dirty="0"/>
              <a:t> -- involves the use of a machine to convert images of text into machine encoded text. </a:t>
            </a:r>
          </a:p>
          <a:p>
            <a:pPr algn="just"/>
            <a:r>
              <a:rPr lang="en-US" dirty="0"/>
              <a:t>The image may be a scanned document or document photo, or a photo with text somewhere in it -- on a sign, </a:t>
            </a:r>
          </a:p>
          <a:p>
            <a:pPr algn="just"/>
            <a:r>
              <a:rPr lang="en-US" dirty="0"/>
              <a:t>It is often used in data entry when processing old paper records that need to be digitized. </a:t>
            </a:r>
          </a:p>
          <a:p>
            <a:pPr algn="just"/>
            <a:r>
              <a:rPr lang="en-US" dirty="0"/>
              <a:t>In can also be used to analyze and identify handwriting samples.</a:t>
            </a:r>
          </a:p>
          <a:p>
            <a:pPr algn="just"/>
            <a:endParaRPr lang="en-US" dirty="0"/>
          </a:p>
        </p:txBody>
      </p:sp>
      <p:sp>
        <p:nvSpPr>
          <p:cNvPr id="2" name="Slide Number Placeholder 1">
            <a:extLst>
              <a:ext uri="{FF2B5EF4-FFF2-40B4-BE49-F238E27FC236}">
                <a16:creationId xmlns:a16="http://schemas.microsoft.com/office/drawing/2014/main" id="{DA9CC1E1-6364-37CC-3632-CE9E530A18DF}"/>
              </a:ext>
            </a:extLst>
          </p:cNvPr>
          <p:cNvSpPr>
            <a:spLocks noGrp="1"/>
          </p:cNvSpPr>
          <p:nvPr>
            <p:ph type="sldNum" sz="quarter" idx="12"/>
          </p:nvPr>
        </p:nvSpPr>
        <p:spPr/>
        <p:txBody>
          <a:bodyPr/>
          <a:lstStyle/>
          <a:p>
            <a:fld id="{B4FC67FB-65B9-48F6-BC46-4594EF016B8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lgn="just">
              <a:buNone/>
            </a:pPr>
            <a:r>
              <a:rPr lang="en-US" dirty="0">
                <a:solidFill>
                  <a:srgbClr val="00B050"/>
                </a:solidFill>
              </a:rPr>
              <a:t>7. Information retrieval </a:t>
            </a:r>
            <a:r>
              <a:rPr lang="en-US" dirty="0"/>
              <a:t>-- involves searching in a document for information, searching for documents in general, and searching for metadata that corresponds to a document. Web browsers are the most common information retrieval applications.</a:t>
            </a:r>
          </a:p>
          <a:p>
            <a:pPr algn="just"/>
            <a:endParaRPr lang="en-US" dirty="0"/>
          </a:p>
        </p:txBody>
      </p:sp>
      <p:sp>
        <p:nvSpPr>
          <p:cNvPr id="2" name="Slide Number Placeholder 1">
            <a:extLst>
              <a:ext uri="{FF2B5EF4-FFF2-40B4-BE49-F238E27FC236}">
                <a16:creationId xmlns:a16="http://schemas.microsoft.com/office/drawing/2014/main" id="{9DFF056F-BA4C-F86D-0712-931D4B642B05}"/>
              </a:ext>
            </a:extLst>
          </p:cNvPr>
          <p:cNvSpPr>
            <a:spLocks noGrp="1"/>
          </p:cNvSpPr>
          <p:nvPr>
            <p:ph type="sldNum" sz="quarter" idx="12"/>
          </p:nvPr>
        </p:nvSpPr>
        <p:spPr/>
        <p:txBody>
          <a:bodyPr/>
          <a:lstStyle/>
          <a:p>
            <a:fld id="{B4FC67FB-65B9-48F6-BC46-4594EF016B89}"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buNone/>
            </a:pPr>
            <a:r>
              <a:rPr lang="en-US" b="1" dirty="0">
                <a:solidFill>
                  <a:srgbClr val="FF0000"/>
                </a:solidFill>
              </a:rPr>
              <a:t>Features:</a:t>
            </a:r>
            <a:r>
              <a:rPr lang="en-US" dirty="0"/>
              <a:t> Anything that relates words to one another. </a:t>
            </a:r>
          </a:p>
          <a:p>
            <a:pPr algn="just">
              <a:buNone/>
            </a:pPr>
            <a:r>
              <a:rPr lang="en-US" dirty="0" err="1"/>
              <a:t>Eg</a:t>
            </a:r>
            <a:r>
              <a:rPr lang="en-US" dirty="0"/>
              <a:t>: Age, Sports, Fitness, Employed etc. Each word vector has values corresponding to these features.</a:t>
            </a:r>
          </a:p>
          <a:p>
            <a:pPr algn="just">
              <a:buNone/>
            </a:pPr>
            <a:r>
              <a:rPr lang="en-US" b="1" dirty="0">
                <a:solidFill>
                  <a:srgbClr val="FF0000"/>
                </a:solidFill>
              </a:rPr>
              <a:t>Goal of Word Embeddings:</a:t>
            </a:r>
          </a:p>
          <a:p>
            <a:pPr fontAlgn="base"/>
            <a:r>
              <a:rPr lang="en-US" dirty="0"/>
              <a:t>To reduce dimensionality</a:t>
            </a:r>
          </a:p>
          <a:p>
            <a:pPr fontAlgn="base"/>
            <a:r>
              <a:rPr lang="en-US" dirty="0"/>
              <a:t>To use a word to predict the words around it</a:t>
            </a:r>
          </a:p>
          <a:p>
            <a:pPr fontAlgn="base"/>
            <a:r>
              <a:rPr lang="en-US" dirty="0"/>
              <a:t>Inter word semantics must be captured</a:t>
            </a:r>
          </a:p>
          <a:p>
            <a:pPr algn="just">
              <a:buNone/>
            </a:pPr>
            <a:endParaRPr lang="en-US" dirty="0"/>
          </a:p>
        </p:txBody>
      </p:sp>
      <p:sp>
        <p:nvSpPr>
          <p:cNvPr id="2" name="Slide Number Placeholder 1">
            <a:extLst>
              <a:ext uri="{FF2B5EF4-FFF2-40B4-BE49-F238E27FC236}">
                <a16:creationId xmlns:a16="http://schemas.microsoft.com/office/drawing/2014/main" id="{4F822582-27E1-95ED-319A-24BD7088CE35}"/>
              </a:ext>
            </a:extLst>
          </p:cNvPr>
          <p:cNvSpPr>
            <a:spLocks noGrp="1"/>
          </p:cNvSpPr>
          <p:nvPr>
            <p:ph type="sldNum" sz="quarter" idx="12"/>
          </p:nvPr>
        </p:nvSpPr>
        <p:spPr/>
        <p:txBody>
          <a:bodyPr/>
          <a:lstStyle/>
          <a:p>
            <a:fld id="{1FBAE590-FCB3-44A5-B5EE-9CE083D6E4A7}"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D419-6CE6-3DC9-6945-2FB27EC8EF04}"/>
              </a:ext>
            </a:extLst>
          </p:cNvPr>
          <p:cNvSpPr>
            <a:spLocks noGrp="1"/>
          </p:cNvSpPr>
          <p:nvPr>
            <p:ph type="title"/>
          </p:nvPr>
        </p:nvSpPr>
        <p:spPr/>
        <p:txBody>
          <a:bodyPr>
            <a:normAutofit fontScale="90000"/>
          </a:bodyPr>
          <a:lstStyle/>
          <a:p>
            <a:br>
              <a:rPr lang="en-US" b="1" dirty="0"/>
            </a:br>
            <a:br>
              <a:rPr lang="en-US" b="1" dirty="0"/>
            </a:br>
            <a:r>
              <a:rPr lang="en-US" b="1" i="0" dirty="0">
                <a:solidFill>
                  <a:srgbClr val="222222"/>
                </a:solidFill>
                <a:effectLst/>
                <a:highlight>
                  <a:srgbClr val="FFFFFF"/>
                </a:highlight>
                <a:latin typeface="Lohit Devanagari"/>
              </a:rPr>
              <a:t>What is Word Embedding?</a:t>
            </a:r>
            <a:br>
              <a:rPr lang="en-US" b="1" i="0" dirty="0">
                <a:solidFill>
                  <a:srgbClr val="222222"/>
                </a:solidFill>
                <a:effectLst/>
                <a:highlight>
                  <a:srgbClr val="FFFFFF"/>
                </a:highlight>
                <a:latin typeface="Lohit Devanagari"/>
              </a:rPr>
            </a:br>
            <a:br>
              <a:rPr lang="en-US" b="1" dirty="0"/>
            </a:br>
            <a:endParaRPr lang="en-IN" dirty="0"/>
          </a:p>
        </p:txBody>
      </p:sp>
      <p:sp>
        <p:nvSpPr>
          <p:cNvPr id="3" name="Content Placeholder 2">
            <a:extLst>
              <a:ext uri="{FF2B5EF4-FFF2-40B4-BE49-F238E27FC236}">
                <a16:creationId xmlns:a16="http://schemas.microsoft.com/office/drawing/2014/main" id="{EB50CA8A-94AA-C724-3D3C-09B4102A2ED1}"/>
              </a:ext>
            </a:extLst>
          </p:cNvPr>
          <p:cNvSpPr>
            <a:spLocks noGrp="1"/>
          </p:cNvSpPr>
          <p:nvPr>
            <p:ph idx="1"/>
          </p:nvPr>
        </p:nvSpPr>
        <p:spPr/>
        <p:txBody>
          <a:bodyPr>
            <a:normAutofit fontScale="92500" lnSpcReduction="20000"/>
          </a:bodyPr>
          <a:lstStyle/>
          <a:p>
            <a:pPr algn="l"/>
            <a:r>
              <a:rPr lang="en-US" b="1" i="0" dirty="0">
                <a:solidFill>
                  <a:srgbClr val="222222"/>
                </a:solidFill>
                <a:effectLst/>
                <a:highlight>
                  <a:srgbClr val="FFFFFF"/>
                </a:highlight>
                <a:latin typeface="Lohit Devanagari"/>
              </a:rPr>
              <a:t>Word Embedding</a:t>
            </a:r>
            <a:r>
              <a:rPr lang="en-US" b="0" i="0" dirty="0">
                <a:solidFill>
                  <a:srgbClr val="222222"/>
                </a:solidFill>
                <a:effectLst/>
                <a:highlight>
                  <a:srgbClr val="FFFFFF"/>
                </a:highlight>
                <a:latin typeface="Lohit Devanagari"/>
              </a:rPr>
              <a:t> is a word representation type that allows machine learning algorithms to understand words with similar meanings.</a:t>
            </a:r>
          </a:p>
          <a:p>
            <a:pPr algn="l"/>
            <a:r>
              <a:rPr lang="en-US" b="0" i="0" dirty="0">
                <a:solidFill>
                  <a:srgbClr val="222222"/>
                </a:solidFill>
                <a:effectLst/>
                <a:highlight>
                  <a:srgbClr val="FFFFFF"/>
                </a:highlight>
                <a:latin typeface="Lohit Devanagari"/>
              </a:rPr>
              <a:t>It is a language modeling and feature learning technique to map words into vectors of real numbers using neural networks, probabilistic models, or dimension reduction on the word co-occurrence matrix. </a:t>
            </a:r>
          </a:p>
          <a:p>
            <a:pPr algn="l"/>
            <a:r>
              <a:rPr lang="en-US" b="0" i="0" dirty="0">
                <a:solidFill>
                  <a:srgbClr val="222222"/>
                </a:solidFill>
                <a:effectLst/>
                <a:highlight>
                  <a:srgbClr val="FFFFFF"/>
                </a:highlight>
                <a:latin typeface="Lohit Devanagari"/>
              </a:rPr>
              <a:t>Some word embedding models are Word2vec (Google), Glove (Stanford), and fastest (Facebook).</a:t>
            </a:r>
          </a:p>
          <a:p>
            <a:pPr>
              <a:buFont typeface="Arial" panose="020B0604020202020204" pitchFamily="34" charset="0"/>
              <a:buChar char="•"/>
            </a:pPr>
            <a:endParaRPr lang="en-US" dirty="0"/>
          </a:p>
          <a:p>
            <a:endParaRPr lang="en-IN" dirty="0"/>
          </a:p>
        </p:txBody>
      </p:sp>
      <p:sp>
        <p:nvSpPr>
          <p:cNvPr id="4" name="Slide Number Placeholder 3">
            <a:extLst>
              <a:ext uri="{FF2B5EF4-FFF2-40B4-BE49-F238E27FC236}">
                <a16:creationId xmlns:a16="http://schemas.microsoft.com/office/drawing/2014/main" id="{2E453AAA-3096-1C7C-D95C-DDB83E73269F}"/>
              </a:ext>
            </a:extLst>
          </p:cNvPr>
          <p:cNvSpPr>
            <a:spLocks noGrp="1"/>
          </p:cNvSpPr>
          <p:nvPr>
            <p:ph type="sldNum" sz="quarter" idx="12"/>
          </p:nvPr>
        </p:nvSpPr>
        <p:spPr/>
        <p:txBody>
          <a:bodyPr/>
          <a:lstStyle/>
          <a:p>
            <a:fld id="{1FBAE590-FCB3-44A5-B5EE-9CE083D6E4A7}" type="slidenum">
              <a:rPr lang="en-US" smtClean="0"/>
              <a:pPr/>
              <a:t>15</a:t>
            </a:fld>
            <a:endParaRPr lang="en-US"/>
          </a:p>
        </p:txBody>
      </p:sp>
    </p:spTree>
    <p:extLst>
      <p:ext uri="{BB962C8B-B14F-4D97-AF65-F5344CB8AC3E}">
        <p14:creationId xmlns:p14="http://schemas.microsoft.com/office/powerpoint/2010/main" val="387067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3545-6AE8-7318-77C9-8CA8B0A7ADB8}"/>
              </a:ext>
            </a:extLst>
          </p:cNvPr>
          <p:cNvSpPr>
            <a:spLocks noGrp="1"/>
          </p:cNvSpPr>
          <p:nvPr>
            <p:ph type="title"/>
          </p:nvPr>
        </p:nvSpPr>
        <p:spPr/>
        <p:txBody>
          <a:bodyPr>
            <a:normAutofit fontScale="90000"/>
          </a:bodyPr>
          <a:lstStyle/>
          <a:p>
            <a:br>
              <a:rPr lang="en-US" b="0" i="0" dirty="0">
                <a:solidFill>
                  <a:srgbClr val="222222"/>
                </a:solidFill>
                <a:effectLst/>
                <a:highlight>
                  <a:srgbClr val="FFFFFF"/>
                </a:highlight>
                <a:latin typeface="Lohit Devanagari"/>
              </a:rPr>
            </a:br>
            <a:r>
              <a:rPr lang="en-US" b="0" i="0" dirty="0">
                <a:solidFill>
                  <a:srgbClr val="222222"/>
                </a:solidFill>
                <a:effectLst/>
                <a:highlight>
                  <a:srgbClr val="FFFFFF"/>
                </a:highlight>
                <a:latin typeface="Lohit Devanagari"/>
              </a:rPr>
              <a:t>Word Embedding is also called as </a:t>
            </a:r>
            <a:br>
              <a:rPr lang="en-US" b="0" i="0" dirty="0">
                <a:solidFill>
                  <a:srgbClr val="222222"/>
                </a:solidFill>
                <a:effectLst/>
                <a:highlight>
                  <a:srgbClr val="FFFFFF"/>
                </a:highlight>
                <a:latin typeface="Lohit Devanagari"/>
              </a:rPr>
            </a:br>
            <a:endParaRPr lang="en-IN" dirty="0"/>
          </a:p>
        </p:txBody>
      </p:sp>
      <p:sp>
        <p:nvSpPr>
          <p:cNvPr id="3" name="Content Placeholder 2">
            <a:extLst>
              <a:ext uri="{FF2B5EF4-FFF2-40B4-BE49-F238E27FC236}">
                <a16:creationId xmlns:a16="http://schemas.microsoft.com/office/drawing/2014/main" id="{2E69ACE5-5346-D2AD-E133-671DDAB0280B}"/>
              </a:ext>
            </a:extLst>
          </p:cNvPr>
          <p:cNvSpPr>
            <a:spLocks noGrp="1"/>
          </p:cNvSpPr>
          <p:nvPr>
            <p:ph idx="1"/>
          </p:nvPr>
        </p:nvSpPr>
        <p:spPr/>
        <p:txBody>
          <a:bodyPr/>
          <a:lstStyle/>
          <a:p>
            <a:r>
              <a:rPr lang="en-US" b="0" i="0" dirty="0">
                <a:solidFill>
                  <a:srgbClr val="222222"/>
                </a:solidFill>
                <a:effectLst/>
                <a:highlight>
                  <a:srgbClr val="FFFFFF"/>
                </a:highlight>
                <a:latin typeface="Lohit Devanagari"/>
              </a:rPr>
              <a:t>Word Embedding is also called as </a:t>
            </a:r>
          </a:p>
          <a:p>
            <a:r>
              <a:rPr lang="en-US" dirty="0">
                <a:solidFill>
                  <a:srgbClr val="222222"/>
                </a:solidFill>
                <a:highlight>
                  <a:srgbClr val="FFFFFF"/>
                </a:highlight>
                <a:latin typeface="Lohit Devanagari"/>
              </a:rPr>
              <a:t>D</a:t>
            </a:r>
            <a:r>
              <a:rPr lang="en-US" b="0" i="0" dirty="0">
                <a:solidFill>
                  <a:srgbClr val="222222"/>
                </a:solidFill>
                <a:effectLst/>
                <a:highlight>
                  <a:srgbClr val="FFFFFF"/>
                </a:highlight>
                <a:latin typeface="Lohit Devanagari"/>
              </a:rPr>
              <a:t>istributed Semantic Model or </a:t>
            </a:r>
          </a:p>
          <a:p>
            <a:r>
              <a:rPr lang="en-US" dirty="0">
                <a:solidFill>
                  <a:srgbClr val="222222"/>
                </a:solidFill>
                <a:highlight>
                  <a:srgbClr val="FFFFFF"/>
                </a:highlight>
                <a:latin typeface="Lohit Devanagari"/>
              </a:rPr>
              <a:t>D</a:t>
            </a:r>
            <a:r>
              <a:rPr lang="en-US" b="0" i="0" dirty="0">
                <a:solidFill>
                  <a:srgbClr val="222222"/>
                </a:solidFill>
                <a:effectLst/>
                <a:highlight>
                  <a:srgbClr val="FFFFFF"/>
                </a:highlight>
                <a:latin typeface="Lohit Devanagari"/>
              </a:rPr>
              <a:t>istributed Represented or </a:t>
            </a:r>
          </a:p>
          <a:p>
            <a:r>
              <a:rPr lang="en-US" b="0" i="0" dirty="0">
                <a:solidFill>
                  <a:srgbClr val="222222"/>
                </a:solidFill>
                <a:effectLst/>
                <a:highlight>
                  <a:srgbClr val="FFFFFF"/>
                </a:highlight>
                <a:latin typeface="Lohit Devanagari"/>
              </a:rPr>
              <a:t>Semantic Vector Space or </a:t>
            </a:r>
          </a:p>
          <a:p>
            <a:r>
              <a:rPr lang="en-US" b="0" i="0" dirty="0">
                <a:solidFill>
                  <a:srgbClr val="222222"/>
                </a:solidFill>
                <a:effectLst/>
                <a:highlight>
                  <a:srgbClr val="FFFFFF"/>
                </a:highlight>
                <a:latin typeface="Lohit Devanagari"/>
              </a:rPr>
              <a:t>Vector Space Model. </a:t>
            </a:r>
          </a:p>
          <a:p>
            <a:r>
              <a:rPr lang="en-US" b="0" i="0" dirty="0">
                <a:solidFill>
                  <a:srgbClr val="222222"/>
                </a:solidFill>
                <a:effectLst/>
                <a:highlight>
                  <a:srgbClr val="FFFFFF"/>
                </a:highlight>
                <a:latin typeface="Lohit Devanagari"/>
              </a:rPr>
              <a:t>As you read these names, you come across the word semantic which means categorizing similar words together. </a:t>
            </a:r>
            <a:endParaRPr lang="en-IN" dirty="0"/>
          </a:p>
        </p:txBody>
      </p:sp>
      <p:sp>
        <p:nvSpPr>
          <p:cNvPr id="4" name="Slide Number Placeholder 3">
            <a:extLst>
              <a:ext uri="{FF2B5EF4-FFF2-40B4-BE49-F238E27FC236}">
                <a16:creationId xmlns:a16="http://schemas.microsoft.com/office/drawing/2014/main" id="{42C2CDA1-DD90-3652-BBD8-36C72372A866}"/>
              </a:ext>
            </a:extLst>
          </p:cNvPr>
          <p:cNvSpPr>
            <a:spLocks noGrp="1"/>
          </p:cNvSpPr>
          <p:nvPr>
            <p:ph type="sldNum" sz="quarter" idx="12"/>
          </p:nvPr>
        </p:nvSpPr>
        <p:spPr/>
        <p:txBody>
          <a:bodyPr/>
          <a:lstStyle/>
          <a:p>
            <a:fld id="{1FBAE590-FCB3-44A5-B5EE-9CE083D6E4A7}" type="slidenum">
              <a:rPr lang="en-US" smtClean="0"/>
              <a:pPr/>
              <a:t>16</a:t>
            </a:fld>
            <a:endParaRPr lang="en-US"/>
          </a:p>
        </p:txBody>
      </p:sp>
    </p:spTree>
    <p:extLst>
      <p:ext uri="{BB962C8B-B14F-4D97-AF65-F5344CB8AC3E}">
        <p14:creationId xmlns:p14="http://schemas.microsoft.com/office/powerpoint/2010/main" val="1388612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8CA7A-39DB-5607-5406-99703E164097}"/>
              </a:ext>
            </a:extLst>
          </p:cNvPr>
          <p:cNvSpPr>
            <a:spLocks noGrp="1"/>
          </p:cNvSpPr>
          <p:nvPr>
            <p:ph type="title"/>
          </p:nvPr>
        </p:nvSpPr>
        <p:spPr/>
        <p:txBody>
          <a:bodyPr>
            <a:normAutofit fontScale="90000"/>
          </a:bodyPr>
          <a:lstStyle/>
          <a:p>
            <a:br>
              <a:rPr lang="en-US" b="1" i="0" dirty="0">
                <a:solidFill>
                  <a:srgbClr val="222222"/>
                </a:solidFill>
                <a:effectLst/>
                <a:highlight>
                  <a:srgbClr val="FFFFFF"/>
                </a:highlight>
                <a:latin typeface="Lohit Devanagari"/>
              </a:rPr>
            </a:br>
            <a:r>
              <a:rPr lang="en-US" b="1" i="0" dirty="0">
                <a:solidFill>
                  <a:srgbClr val="222222"/>
                </a:solidFill>
                <a:effectLst/>
                <a:highlight>
                  <a:srgbClr val="FFFFFF"/>
                </a:highlight>
                <a:latin typeface="Lohit Devanagari"/>
              </a:rPr>
              <a:t>Where is Word Embedding used?</a:t>
            </a:r>
            <a:br>
              <a:rPr lang="en-US" b="1" i="0" dirty="0">
                <a:solidFill>
                  <a:srgbClr val="222222"/>
                </a:solidFill>
                <a:effectLst/>
                <a:highlight>
                  <a:srgbClr val="FFFFFF"/>
                </a:highlight>
                <a:latin typeface="Lohit Devanagari"/>
              </a:rPr>
            </a:br>
            <a:endParaRPr lang="en-IN" dirty="0"/>
          </a:p>
        </p:txBody>
      </p:sp>
      <p:sp>
        <p:nvSpPr>
          <p:cNvPr id="3" name="Content Placeholder 2">
            <a:extLst>
              <a:ext uri="{FF2B5EF4-FFF2-40B4-BE49-F238E27FC236}">
                <a16:creationId xmlns:a16="http://schemas.microsoft.com/office/drawing/2014/main" id="{6011F543-00A0-E21D-6B31-323433682AE3}"/>
              </a:ext>
            </a:extLst>
          </p:cNvPr>
          <p:cNvSpPr>
            <a:spLocks noGrp="1"/>
          </p:cNvSpPr>
          <p:nvPr>
            <p:ph idx="1"/>
          </p:nvPr>
        </p:nvSpPr>
        <p:spPr/>
        <p:txBody>
          <a:bodyPr>
            <a:normAutofit fontScale="70000" lnSpcReduction="20000"/>
          </a:bodyPr>
          <a:lstStyle/>
          <a:p>
            <a:pPr algn="l"/>
            <a:r>
              <a:rPr lang="en-US" b="0" i="0" dirty="0">
                <a:solidFill>
                  <a:srgbClr val="222222"/>
                </a:solidFill>
                <a:effectLst/>
                <a:highlight>
                  <a:srgbClr val="FFFFFF"/>
                </a:highlight>
                <a:latin typeface="Lohit Devanagari"/>
              </a:rPr>
              <a:t>Word embedding helps in feature generation, document clustering, text classification, and natural language processing tasks. Let us list them and have some discussion on each of these applications.</a:t>
            </a:r>
          </a:p>
          <a:p>
            <a:pPr algn="l">
              <a:buFont typeface="Arial" panose="020B0604020202020204" pitchFamily="34" charset="0"/>
              <a:buChar char="•"/>
            </a:pPr>
            <a:r>
              <a:rPr lang="en-US" b="1" i="0" dirty="0">
                <a:solidFill>
                  <a:srgbClr val="222222"/>
                </a:solidFill>
                <a:effectLst/>
                <a:highlight>
                  <a:srgbClr val="FFFFFF"/>
                </a:highlight>
                <a:latin typeface="Lohit Devanagari"/>
              </a:rPr>
              <a:t>Compute Similar Words:</a:t>
            </a:r>
            <a:r>
              <a:rPr lang="en-US" b="0" i="0" dirty="0">
                <a:solidFill>
                  <a:srgbClr val="222222"/>
                </a:solidFill>
                <a:effectLst/>
                <a:highlight>
                  <a:srgbClr val="FFFFFF"/>
                </a:highlight>
                <a:latin typeface="Lohit Devanagari"/>
              </a:rPr>
              <a:t> Word embedding is used to suggest similar words to the word being subjected to the prediction model. Along with that it also suggests dissimilar words, as well as most common words.</a:t>
            </a:r>
          </a:p>
          <a:p>
            <a:pPr algn="l">
              <a:buFont typeface="Arial" panose="020B0604020202020204" pitchFamily="34" charset="0"/>
              <a:buChar char="•"/>
            </a:pPr>
            <a:r>
              <a:rPr lang="en-US" b="1" i="0" dirty="0">
                <a:solidFill>
                  <a:srgbClr val="222222"/>
                </a:solidFill>
                <a:effectLst/>
                <a:highlight>
                  <a:srgbClr val="FFFFFF"/>
                </a:highlight>
                <a:latin typeface="Lohit Devanagari"/>
              </a:rPr>
              <a:t>Create a group of related words:</a:t>
            </a:r>
            <a:r>
              <a:rPr lang="en-US" b="0" i="0" dirty="0">
                <a:solidFill>
                  <a:srgbClr val="222222"/>
                </a:solidFill>
                <a:effectLst/>
                <a:highlight>
                  <a:srgbClr val="FFFFFF"/>
                </a:highlight>
                <a:latin typeface="Lohit Devanagari"/>
              </a:rPr>
              <a:t> It is used for semantic grouping which will group things of similar characteristic together and dissimilar far away.</a:t>
            </a:r>
          </a:p>
          <a:p>
            <a:pPr algn="l">
              <a:buFont typeface="Arial" panose="020B0604020202020204" pitchFamily="34" charset="0"/>
              <a:buChar char="•"/>
            </a:pPr>
            <a:r>
              <a:rPr lang="en-US" b="1" i="0" dirty="0">
                <a:solidFill>
                  <a:srgbClr val="222222"/>
                </a:solidFill>
                <a:effectLst/>
                <a:highlight>
                  <a:srgbClr val="FFFFFF"/>
                </a:highlight>
                <a:latin typeface="Lohit Devanagari"/>
              </a:rPr>
              <a:t>Feature for text classification:</a:t>
            </a:r>
            <a:r>
              <a:rPr lang="en-US" b="0" i="0" dirty="0">
                <a:solidFill>
                  <a:srgbClr val="222222"/>
                </a:solidFill>
                <a:effectLst/>
                <a:highlight>
                  <a:srgbClr val="FFFFFF"/>
                </a:highlight>
                <a:latin typeface="Lohit Devanagari"/>
              </a:rPr>
              <a:t> Text is mapped into arrays of vectors which is fed to the model for training as well as prediction. Text-based classifier models cannot be trained on the string, so this will convert the text into machine trainable form. Further its features of building semantic help in text-based classification.</a:t>
            </a:r>
          </a:p>
          <a:p>
            <a:endParaRPr lang="en-IN" dirty="0"/>
          </a:p>
        </p:txBody>
      </p:sp>
      <p:sp>
        <p:nvSpPr>
          <p:cNvPr id="4" name="Slide Number Placeholder 3">
            <a:extLst>
              <a:ext uri="{FF2B5EF4-FFF2-40B4-BE49-F238E27FC236}">
                <a16:creationId xmlns:a16="http://schemas.microsoft.com/office/drawing/2014/main" id="{7DF16B12-378C-1AA7-AC43-810D6B81B1D8}"/>
              </a:ext>
            </a:extLst>
          </p:cNvPr>
          <p:cNvSpPr>
            <a:spLocks noGrp="1"/>
          </p:cNvSpPr>
          <p:nvPr>
            <p:ph type="sldNum" sz="quarter" idx="12"/>
          </p:nvPr>
        </p:nvSpPr>
        <p:spPr/>
        <p:txBody>
          <a:bodyPr/>
          <a:lstStyle/>
          <a:p>
            <a:fld id="{1FBAE590-FCB3-44A5-B5EE-9CE083D6E4A7}" type="slidenum">
              <a:rPr lang="en-US" smtClean="0"/>
              <a:pPr/>
              <a:t>17</a:t>
            </a:fld>
            <a:endParaRPr lang="en-US"/>
          </a:p>
        </p:txBody>
      </p:sp>
    </p:spTree>
    <p:extLst>
      <p:ext uri="{BB962C8B-B14F-4D97-AF65-F5344CB8AC3E}">
        <p14:creationId xmlns:p14="http://schemas.microsoft.com/office/powerpoint/2010/main" val="3834925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1F543-00A0-E21D-6B31-323433682AE3}"/>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222222"/>
                </a:solidFill>
                <a:effectLst/>
                <a:highlight>
                  <a:srgbClr val="FFFFFF"/>
                </a:highlight>
                <a:latin typeface="Lohit Devanagari"/>
              </a:rPr>
              <a:t>Document clustering:</a:t>
            </a:r>
            <a:r>
              <a:rPr lang="en-US" b="0" i="0" dirty="0">
                <a:solidFill>
                  <a:srgbClr val="222222"/>
                </a:solidFill>
                <a:effectLst/>
                <a:highlight>
                  <a:srgbClr val="FFFFFF"/>
                </a:highlight>
                <a:latin typeface="Lohit Devanagari"/>
              </a:rPr>
              <a:t> is another application where Word Embedding Word2vec is widely used.</a:t>
            </a:r>
          </a:p>
          <a:p>
            <a:pPr algn="l">
              <a:buFont typeface="Arial" panose="020B0604020202020204" pitchFamily="34" charset="0"/>
              <a:buChar char="•"/>
            </a:pPr>
            <a:endParaRPr lang="en-US" b="0" i="0" dirty="0">
              <a:solidFill>
                <a:srgbClr val="222222"/>
              </a:solidFill>
              <a:effectLst/>
              <a:highlight>
                <a:srgbClr val="FFFFFF"/>
              </a:highlight>
              <a:latin typeface="Lohit Devanagari"/>
            </a:endParaRPr>
          </a:p>
          <a:p>
            <a:pPr algn="l">
              <a:buFont typeface="Arial" panose="020B0604020202020204" pitchFamily="34" charset="0"/>
              <a:buChar char="•"/>
            </a:pPr>
            <a:r>
              <a:rPr lang="en-US" b="1" i="0" u="none" strike="noStrike" dirty="0">
                <a:solidFill>
                  <a:srgbClr val="222222"/>
                </a:solidFill>
                <a:effectLst/>
                <a:highlight>
                  <a:srgbClr val="FFFFFF"/>
                </a:highlight>
                <a:latin typeface="Lohit Devanagari"/>
                <a:hlinkClick r:id="rId2"/>
              </a:rPr>
              <a:t>Natural language processing</a:t>
            </a:r>
            <a:r>
              <a:rPr lang="en-US" b="1" i="0" dirty="0">
                <a:solidFill>
                  <a:srgbClr val="222222"/>
                </a:solidFill>
                <a:effectLst/>
                <a:highlight>
                  <a:srgbClr val="FFFFFF"/>
                </a:highlight>
                <a:latin typeface="Lohit Devanagari"/>
              </a:rPr>
              <a:t>:</a:t>
            </a:r>
            <a:r>
              <a:rPr lang="en-US" b="0" i="0" dirty="0">
                <a:solidFill>
                  <a:srgbClr val="222222"/>
                </a:solidFill>
                <a:effectLst/>
                <a:highlight>
                  <a:srgbClr val="FFFFFF"/>
                </a:highlight>
                <a:latin typeface="Lohit Devanagari"/>
              </a:rPr>
              <a:t> There are many applications where word embedding is useful and wins over feature extraction phases such as </a:t>
            </a:r>
          </a:p>
          <a:p>
            <a:pPr algn="l">
              <a:buFont typeface="Arial" panose="020B0604020202020204" pitchFamily="34" charset="0"/>
              <a:buChar char="•"/>
            </a:pPr>
            <a:r>
              <a:rPr lang="en-US" b="0" i="0" dirty="0">
                <a:solidFill>
                  <a:srgbClr val="222222"/>
                </a:solidFill>
                <a:effectLst/>
                <a:highlight>
                  <a:srgbClr val="FFFFFF"/>
                </a:highlight>
                <a:latin typeface="Lohit Devanagari"/>
              </a:rPr>
              <a:t>parts of speech tagging, </a:t>
            </a:r>
          </a:p>
          <a:p>
            <a:pPr algn="l">
              <a:buFont typeface="Arial" panose="020B0604020202020204" pitchFamily="34" charset="0"/>
              <a:buChar char="•"/>
            </a:pPr>
            <a:r>
              <a:rPr lang="en-US" b="0" i="0" dirty="0">
                <a:solidFill>
                  <a:srgbClr val="222222"/>
                </a:solidFill>
                <a:effectLst/>
                <a:highlight>
                  <a:srgbClr val="FFFFFF"/>
                </a:highlight>
                <a:latin typeface="Lohit Devanagari"/>
              </a:rPr>
              <a:t>sentimental analysis, and </a:t>
            </a:r>
          </a:p>
          <a:p>
            <a:pPr algn="l">
              <a:buFont typeface="Arial" panose="020B0604020202020204" pitchFamily="34" charset="0"/>
              <a:buChar char="•"/>
            </a:pPr>
            <a:r>
              <a:rPr lang="en-US" b="0" i="0" dirty="0">
                <a:solidFill>
                  <a:srgbClr val="222222"/>
                </a:solidFill>
                <a:effectLst/>
                <a:highlight>
                  <a:srgbClr val="FFFFFF"/>
                </a:highlight>
                <a:latin typeface="Lohit Devanagari"/>
              </a:rPr>
              <a:t>syntactic analysis. </a:t>
            </a:r>
          </a:p>
          <a:p>
            <a:endParaRPr lang="en-IN" dirty="0"/>
          </a:p>
        </p:txBody>
      </p:sp>
      <p:sp>
        <p:nvSpPr>
          <p:cNvPr id="4" name="Slide Number Placeholder 3">
            <a:extLst>
              <a:ext uri="{FF2B5EF4-FFF2-40B4-BE49-F238E27FC236}">
                <a16:creationId xmlns:a16="http://schemas.microsoft.com/office/drawing/2014/main" id="{7DF16B12-378C-1AA7-AC43-810D6B81B1D8}"/>
              </a:ext>
            </a:extLst>
          </p:cNvPr>
          <p:cNvSpPr>
            <a:spLocks noGrp="1"/>
          </p:cNvSpPr>
          <p:nvPr>
            <p:ph type="sldNum" sz="quarter" idx="12"/>
          </p:nvPr>
        </p:nvSpPr>
        <p:spPr/>
        <p:txBody>
          <a:bodyPr/>
          <a:lstStyle/>
          <a:p>
            <a:fld id="{1FBAE590-FCB3-44A5-B5EE-9CE083D6E4A7}" type="slidenum">
              <a:rPr lang="en-US" smtClean="0"/>
              <a:pPr/>
              <a:t>18</a:t>
            </a:fld>
            <a:endParaRPr lang="en-US"/>
          </a:p>
        </p:txBody>
      </p:sp>
      <p:sp>
        <p:nvSpPr>
          <p:cNvPr id="5" name="Title 1">
            <a:extLst>
              <a:ext uri="{FF2B5EF4-FFF2-40B4-BE49-F238E27FC236}">
                <a16:creationId xmlns:a16="http://schemas.microsoft.com/office/drawing/2014/main" id="{1C432923-4562-36DA-E9B6-1A95FBBDC2C4}"/>
              </a:ext>
            </a:extLst>
          </p:cNvPr>
          <p:cNvSpPr txBox="1">
            <a:spLocks/>
          </p:cNvSpPr>
          <p:nvPr/>
        </p:nvSpPr>
        <p:spPr>
          <a:xfrm>
            <a:off x="462116" y="190142"/>
            <a:ext cx="8229600" cy="114300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b="1" dirty="0">
                <a:solidFill>
                  <a:srgbClr val="222222"/>
                </a:solidFill>
                <a:highlight>
                  <a:srgbClr val="FFFFFF"/>
                </a:highlight>
                <a:latin typeface="Lohit Devanagari"/>
              </a:rPr>
            </a:br>
            <a:r>
              <a:rPr lang="en-US" b="1" dirty="0">
                <a:solidFill>
                  <a:srgbClr val="222222"/>
                </a:solidFill>
                <a:highlight>
                  <a:srgbClr val="FFFFFF"/>
                </a:highlight>
                <a:latin typeface="Lohit Devanagari"/>
              </a:rPr>
              <a:t>Where is Word Embedding used?</a:t>
            </a:r>
            <a:br>
              <a:rPr lang="en-US" b="1" dirty="0">
                <a:solidFill>
                  <a:srgbClr val="222222"/>
                </a:solidFill>
                <a:highlight>
                  <a:srgbClr val="FFFFFF"/>
                </a:highlight>
                <a:latin typeface="Lohit Devanagari"/>
              </a:rPr>
            </a:br>
            <a:endParaRPr lang="en-IN" dirty="0"/>
          </a:p>
        </p:txBody>
      </p:sp>
    </p:spTree>
    <p:extLst>
      <p:ext uri="{BB962C8B-B14F-4D97-AF65-F5344CB8AC3E}">
        <p14:creationId xmlns:p14="http://schemas.microsoft.com/office/powerpoint/2010/main" val="2918037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E63F-0CCF-A858-1238-3D19EDA69047}"/>
              </a:ext>
            </a:extLst>
          </p:cNvPr>
          <p:cNvSpPr>
            <a:spLocks noGrp="1"/>
          </p:cNvSpPr>
          <p:nvPr>
            <p:ph type="title"/>
          </p:nvPr>
        </p:nvSpPr>
        <p:spPr/>
        <p:txBody>
          <a:bodyPr>
            <a:normAutofit fontScale="90000"/>
          </a:bodyPr>
          <a:lstStyle/>
          <a:p>
            <a:br>
              <a:rPr lang="en-US" b="1" dirty="0"/>
            </a:br>
            <a:r>
              <a:rPr lang="en-US" b="1" dirty="0"/>
              <a:t>Why Word Embeddings?</a:t>
            </a:r>
            <a:br>
              <a:rPr lang="en-US" b="1" dirty="0"/>
            </a:br>
            <a:endParaRPr lang="en-IN" dirty="0"/>
          </a:p>
        </p:txBody>
      </p:sp>
      <p:sp>
        <p:nvSpPr>
          <p:cNvPr id="3" name="Content Placeholder 2">
            <a:extLst>
              <a:ext uri="{FF2B5EF4-FFF2-40B4-BE49-F238E27FC236}">
                <a16:creationId xmlns:a16="http://schemas.microsoft.com/office/drawing/2014/main" id="{691C90F9-4B62-06A9-E144-04983F461AEA}"/>
              </a:ext>
            </a:extLst>
          </p:cNvPr>
          <p:cNvSpPr>
            <a:spLocks noGrp="1"/>
          </p:cNvSpPr>
          <p:nvPr>
            <p:ph idx="1"/>
          </p:nvPr>
        </p:nvSpPr>
        <p:spPr/>
        <p:txBody>
          <a:bodyPr/>
          <a:lstStyle/>
          <a:p>
            <a:pPr>
              <a:buFont typeface="Arial" panose="020B0604020202020204" pitchFamily="34" charset="0"/>
              <a:buChar char="•"/>
            </a:pPr>
            <a:r>
              <a:rPr lang="en-US" dirty="0"/>
              <a:t>Traditional methods like Bag-of-Words (</a:t>
            </a:r>
            <a:r>
              <a:rPr lang="en-US" dirty="0" err="1"/>
              <a:t>BoW</a:t>
            </a:r>
            <a:r>
              <a:rPr lang="en-US" dirty="0"/>
              <a:t>) lack semantic understanding.</a:t>
            </a:r>
          </a:p>
          <a:p>
            <a:pPr>
              <a:buFont typeface="Arial" panose="020B0604020202020204" pitchFamily="34" charset="0"/>
              <a:buChar char="•"/>
            </a:pPr>
            <a:r>
              <a:rPr lang="en-US" dirty="0"/>
              <a:t>Word embeddings overcome this limitation by representing words as dense vectors.</a:t>
            </a:r>
          </a:p>
          <a:p>
            <a:pPr>
              <a:buFont typeface="Arial" panose="020B0604020202020204" pitchFamily="34" charset="0"/>
              <a:buChar char="•"/>
            </a:pPr>
            <a:r>
              <a:rPr lang="en-US" dirty="0"/>
              <a:t>These vectors capture relationships between words based on their context.</a:t>
            </a:r>
          </a:p>
          <a:p>
            <a:endParaRPr lang="en-IN" dirty="0"/>
          </a:p>
        </p:txBody>
      </p:sp>
      <p:sp>
        <p:nvSpPr>
          <p:cNvPr id="4" name="Slide Number Placeholder 3">
            <a:extLst>
              <a:ext uri="{FF2B5EF4-FFF2-40B4-BE49-F238E27FC236}">
                <a16:creationId xmlns:a16="http://schemas.microsoft.com/office/drawing/2014/main" id="{F514AB33-0A03-5C1D-E74E-EDA2DFE2739B}"/>
              </a:ext>
            </a:extLst>
          </p:cNvPr>
          <p:cNvSpPr>
            <a:spLocks noGrp="1"/>
          </p:cNvSpPr>
          <p:nvPr>
            <p:ph type="sldNum" sz="quarter" idx="12"/>
          </p:nvPr>
        </p:nvSpPr>
        <p:spPr/>
        <p:txBody>
          <a:bodyPr/>
          <a:lstStyle/>
          <a:p>
            <a:fld id="{1FBAE590-FCB3-44A5-B5EE-9CE083D6E4A7}" type="slidenum">
              <a:rPr lang="en-US" smtClean="0"/>
              <a:pPr/>
              <a:t>19</a:t>
            </a:fld>
            <a:endParaRPr lang="en-US"/>
          </a:p>
        </p:txBody>
      </p:sp>
    </p:spTree>
    <p:extLst>
      <p:ext uri="{BB962C8B-B14F-4D97-AF65-F5344CB8AC3E}">
        <p14:creationId xmlns:p14="http://schemas.microsoft.com/office/powerpoint/2010/main" val="322897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2057400"/>
          </a:xfrm>
        </p:spPr>
        <p:txBody>
          <a:bodyPr>
            <a:normAutofit/>
          </a:bodyPr>
          <a:lstStyle/>
          <a:p>
            <a:pPr algn="ctr">
              <a:buNone/>
            </a:pPr>
            <a:r>
              <a:rPr lang="en-US" sz="4000" b="1" dirty="0">
                <a:solidFill>
                  <a:srgbClr val="FF0000"/>
                </a:solidFill>
              </a:rPr>
              <a:t>WORD VECTOR REPRESENTATIONS</a:t>
            </a:r>
            <a:br>
              <a:rPr lang="en-US" sz="4000" b="1" dirty="0">
                <a:solidFill>
                  <a:srgbClr val="FF0000"/>
                </a:solidFill>
              </a:rPr>
            </a:br>
            <a:r>
              <a:rPr lang="en-US" sz="4000" b="1" dirty="0">
                <a:solidFill>
                  <a:srgbClr val="FF0000"/>
                </a:solidFill>
              </a:rPr>
              <a:t>UNIT-III</a:t>
            </a:r>
          </a:p>
          <a:p>
            <a:pPr algn="ctr">
              <a:buNone/>
            </a:pPr>
            <a:r>
              <a:rPr lang="en-US" sz="4000" b="1" dirty="0">
                <a:solidFill>
                  <a:srgbClr val="FF0000"/>
                </a:solidFill>
              </a:rPr>
              <a:t>LANGUAGE MODELLING</a:t>
            </a:r>
          </a:p>
          <a:p>
            <a:endParaRPr lang="en-US" sz="4000" dirty="0"/>
          </a:p>
        </p:txBody>
      </p:sp>
      <p:sp>
        <p:nvSpPr>
          <p:cNvPr id="2" name="Slide Number Placeholder 1">
            <a:extLst>
              <a:ext uri="{FF2B5EF4-FFF2-40B4-BE49-F238E27FC236}">
                <a16:creationId xmlns:a16="http://schemas.microsoft.com/office/drawing/2014/main" id="{0C75A046-28ED-EC7C-B9C0-0111F40FCF10}"/>
              </a:ext>
            </a:extLst>
          </p:cNvPr>
          <p:cNvSpPr>
            <a:spLocks noGrp="1"/>
          </p:cNvSpPr>
          <p:nvPr>
            <p:ph type="sldNum" sz="quarter" idx="12"/>
          </p:nvPr>
        </p:nvSpPr>
        <p:spPr/>
        <p:txBody>
          <a:bodyPr/>
          <a:lstStyle/>
          <a:p>
            <a:fld id="{B4FC67FB-65B9-48F6-BC46-4594EF016B8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AB3A-E1B8-0A36-8238-DB2C78C53AD0}"/>
              </a:ext>
            </a:extLst>
          </p:cNvPr>
          <p:cNvSpPr>
            <a:spLocks noGrp="1"/>
          </p:cNvSpPr>
          <p:nvPr>
            <p:ph type="title"/>
          </p:nvPr>
        </p:nvSpPr>
        <p:spPr/>
        <p:txBody>
          <a:bodyPr>
            <a:normAutofit fontScale="90000"/>
          </a:bodyPr>
          <a:lstStyle/>
          <a:p>
            <a:br>
              <a:rPr lang="en-US" b="1" dirty="0"/>
            </a:br>
            <a:r>
              <a:rPr lang="en-US" b="1" dirty="0"/>
              <a:t>How Word Embeddings Work</a:t>
            </a:r>
            <a:br>
              <a:rPr lang="en-US" b="1" dirty="0"/>
            </a:br>
            <a:endParaRPr lang="en-IN" dirty="0"/>
          </a:p>
        </p:txBody>
      </p:sp>
      <p:sp>
        <p:nvSpPr>
          <p:cNvPr id="3" name="Content Placeholder 2">
            <a:extLst>
              <a:ext uri="{FF2B5EF4-FFF2-40B4-BE49-F238E27FC236}">
                <a16:creationId xmlns:a16="http://schemas.microsoft.com/office/drawing/2014/main" id="{2AF67C9D-FD72-F4DF-DD61-1362C8C03578}"/>
              </a:ext>
            </a:extLst>
          </p:cNvPr>
          <p:cNvSpPr>
            <a:spLocks noGrp="1"/>
          </p:cNvSpPr>
          <p:nvPr>
            <p:ph idx="1"/>
          </p:nvPr>
        </p:nvSpPr>
        <p:spPr/>
        <p:txBody>
          <a:bodyPr/>
          <a:lstStyle/>
          <a:p>
            <a:pPr>
              <a:buFont typeface="Arial" panose="020B0604020202020204" pitchFamily="34" charset="0"/>
              <a:buChar char="•"/>
            </a:pPr>
            <a:r>
              <a:rPr lang="en-US" dirty="0"/>
              <a:t>Neural language models learn word embeddings as part of their training process.</a:t>
            </a:r>
          </a:p>
          <a:p>
            <a:pPr>
              <a:buFont typeface="Arial" panose="020B0604020202020204" pitchFamily="34" charset="0"/>
              <a:buChar char="•"/>
            </a:pPr>
            <a:r>
              <a:rPr lang="en-US" dirty="0"/>
              <a:t>Words are represented as distributed representations, where each dimension contributes to the meaning of the word.</a:t>
            </a:r>
          </a:p>
          <a:p>
            <a:pPr>
              <a:buFont typeface="Arial" panose="020B0604020202020204" pitchFamily="34" charset="0"/>
              <a:buChar char="•"/>
            </a:pPr>
            <a:r>
              <a:rPr lang="en-US" dirty="0"/>
              <a:t>Similar words have similar vector representations.</a:t>
            </a:r>
          </a:p>
          <a:p>
            <a:endParaRPr lang="en-IN" dirty="0"/>
          </a:p>
        </p:txBody>
      </p:sp>
      <p:sp>
        <p:nvSpPr>
          <p:cNvPr id="4" name="Slide Number Placeholder 3">
            <a:extLst>
              <a:ext uri="{FF2B5EF4-FFF2-40B4-BE49-F238E27FC236}">
                <a16:creationId xmlns:a16="http://schemas.microsoft.com/office/drawing/2014/main" id="{475639DA-D0EE-FAE0-41EE-CBED81759EF2}"/>
              </a:ext>
            </a:extLst>
          </p:cNvPr>
          <p:cNvSpPr>
            <a:spLocks noGrp="1"/>
          </p:cNvSpPr>
          <p:nvPr>
            <p:ph type="sldNum" sz="quarter" idx="12"/>
          </p:nvPr>
        </p:nvSpPr>
        <p:spPr/>
        <p:txBody>
          <a:bodyPr/>
          <a:lstStyle/>
          <a:p>
            <a:fld id="{1FBAE590-FCB3-44A5-B5EE-9CE083D6E4A7}" type="slidenum">
              <a:rPr lang="en-US" smtClean="0"/>
              <a:pPr/>
              <a:t>20</a:t>
            </a:fld>
            <a:endParaRPr lang="en-US"/>
          </a:p>
        </p:txBody>
      </p:sp>
    </p:spTree>
    <p:extLst>
      <p:ext uri="{BB962C8B-B14F-4D97-AF65-F5344CB8AC3E}">
        <p14:creationId xmlns:p14="http://schemas.microsoft.com/office/powerpoint/2010/main" val="3244861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F634-C2C5-3B67-9B74-6C0A47A80F85}"/>
              </a:ext>
            </a:extLst>
          </p:cNvPr>
          <p:cNvSpPr>
            <a:spLocks noGrp="1"/>
          </p:cNvSpPr>
          <p:nvPr>
            <p:ph type="title"/>
          </p:nvPr>
        </p:nvSpPr>
        <p:spPr/>
        <p:txBody>
          <a:bodyPr>
            <a:normAutofit fontScale="90000"/>
          </a:bodyPr>
          <a:lstStyle/>
          <a:p>
            <a:br>
              <a:rPr lang="en-IN" b="1" dirty="0"/>
            </a:br>
            <a:r>
              <a:rPr lang="en-IN" b="1" dirty="0"/>
              <a:t>Applications of Word Embeddings</a:t>
            </a:r>
            <a:br>
              <a:rPr lang="en-IN" b="1" dirty="0"/>
            </a:br>
            <a:endParaRPr lang="en-IN" dirty="0"/>
          </a:p>
        </p:txBody>
      </p:sp>
      <p:sp>
        <p:nvSpPr>
          <p:cNvPr id="3" name="Content Placeholder 2">
            <a:extLst>
              <a:ext uri="{FF2B5EF4-FFF2-40B4-BE49-F238E27FC236}">
                <a16:creationId xmlns:a16="http://schemas.microsoft.com/office/drawing/2014/main" id="{7CED7E05-B2FB-B809-C6A6-740171F4A06A}"/>
              </a:ext>
            </a:extLst>
          </p:cNvPr>
          <p:cNvSpPr>
            <a:spLocks noGrp="1"/>
          </p:cNvSpPr>
          <p:nvPr>
            <p:ph idx="1"/>
          </p:nvPr>
        </p:nvSpPr>
        <p:spPr/>
        <p:txBody>
          <a:bodyPr/>
          <a:lstStyle/>
          <a:p>
            <a:pPr>
              <a:buFont typeface="Arial" panose="020B0604020202020204" pitchFamily="34" charset="0"/>
              <a:buChar char="•"/>
            </a:pPr>
            <a:r>
              <a:rPr lang="en-IN" dirty="0"/>
              <a:t>Text classification</a:t>
            </a:r>
          </a:p>
          <a:p>
            <a:pPr>
              <a:buFont typeface="Arial" panose="020B0604020202020204" pitchFamily="34" charset="0"/>
              <a:buChar char="•"/>
            </a:pPr>
            <a:r>
              <a:rPr lang="en-IN" dirty="0"/>
              <a:t>Sentiment analysis</a:t>
            </a:r>
          </a:p>
          <a:p>
            <a:pPr>
              <a:buFont typeface="Arial" panose="020B0604020202020204" pitchFamily="34" charset="0"/>
              <a:buChar char="•"/>
            </a:pPr>
            <a:r>
              <a:rPr lang="en-IN" dirty="0"/>
              <a:t>Machine translation</a:t>
            </a:r>
          </a:p>
          <a:p>
            <a:pPr>
              <a:buFont typeface="Arial" panose="020B0604020202020204" pitchFamily="34" charset="0"/>
              <a:buChar char="•"/>
            </a:pPr>
            <a:r>
              <a:rPr lang="en-IN" dirty="0"/>
              <a:t>Information retrieval</a:t>
            </a:r>
          </a:p>
          <a:p>
            <a:pPr>
              <a:buFont typeface="Arial" panose="020B0604020202020204" pitchFamily="34" charset="0"/>
              <a:buChar char="•"/>
            </a:pPr>
            <a:r>
              <a:rPr lang="en-IN" dirty="0"/>
              <a:t>Recommendation systems</a:t>
            </a:r>
          </a:p>
          <a:p>
            <a:endParaRPr lang="en-IN" dirty="0"/>
          </a:p>
        </p:txBody>
      </p:sp>
      <p:sp>
        <p:nvSpPr>
          <p:cNvPr id="4" name="Slide Number Placeholder 3">
            <a:extLst>
              <a:ext uri="{FF2B5EF4-FFF2-40B4-BE49-F238E27FC236}">
                <a16:creationId xmlns:a16="http://schemas.microsoft.com/office/drawing/2014/main" id="{696882D3-C975-0431-52CF-890263134CF5}"/>
              </a:ext>
            </a:extLst>
          </p:cNvPr>
          <p:cNvSpPr>
            <a:spLocks noGrp="1"/>
          </p:cNvSpPr>
          <p:nvPr>
            <p:ph type="sldNum" sz="quarter" idx="12"/>
          </p:nvPr>
        </p:nvSpPr>
        <p:spPr/>
        <p:txBody>
          <a:bodyPr/>
          <a:lstStyle/>
          <a:p>
            <a:fld id="{1FBAE590-FCB3-44A5-B5EE-9CE083D6E4A7}" type="slidenum">
              <a:rPr lang="en-US" smtClean="0"/>
              <a:pPr/>
              <a:t>21</a:t>
            </a:fld>
            <a:endParaRPr lang="en-US"/>
          </a:p>
        </p:txBody>
      </p:sp>
    </p:spTree>
    <p:extLst>
      <p:ext uri="{BB962C8B-B14F-4D97-AF65-F5344CB8AC3E}">
        <p14:creationId xmlns:p14="http://schemas.microsoft.com/office/powerpoint/2010/main" val="3515933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B26B-A906-D8E9-82EE-D33642D18E61}"/>
              </a:ext>
            </a:extLst>
          </p:cNvPr>
          <p:cNvSpPr>
            <a:spLocks noGrp="1"/>
          </p:cNvSpPr>
          <p:nvPr>
            <p:ph type="title"/>
          </p:nvPr>
        </p:nvSpPr>
        <p:spPr>
          <a:xfrm>
            <a:off x="457200" y="274638"/>
            <a:ext cx="8229600" cy="1401762"/>
          </a:xfrm>
        </p:spPr>
        <p:txBody>
          <a:bodyPr>
            <a:normAutofit fontScale="90000"/>
          </a:bodyPr>
          <a:lstStyle/>
          <a:p>
            <a:br>
              <a:rPr lang="en-US" b="1" dirty="0"/>
            </a:br>
            <a:r>
              <a:rPr lang="en-US" b="1" dirty="0"/>
              <a:t>Introduction to Word Embedding: Neural Language Model</a:t>
            </a:r>
            <a:br>
              <a:rPr lang="en-US" dirty="0"/>
            </a:br>
            <a:endParaRPr lang="en-IN" dirty="0"/>
          </a:p>
        </p:txBody>
      </p:sp>
      <p:sp>
        <p:nvSpPr>
          <p:cNvPr id="3" name="Content Placeholder 2">
            <a:extLst>
              <a:ext uri="{FF2B5EF4-FFF2-40B4-BE49-F238E27FC236}">
                <a16:creationId xmlns:a16="http://schemas.microsoft.com/office/drawing/2014/main" id="{88AFABEF-E3ED-47FD-E1F7-BBA0A9AB7595}"/>
              </a:ext>
            </a:extLst>
          </p:cNvPr>
          <p:cNvSpPr>
            <a:spLocks noGrp="1"/>
          </p:cNvSpPr>
          <p:nvPr>
            <p:ph idx="1"/>
          </p:nvPr>
        </p:nvSpPr>
        <p:spPr>
          <a:xfrm>
            <a:off x="457200" y="1830387"/>
            <a:ext cx="8229600" cy="4525963"/>
          </a:xfrm>
        </p:spPr>
        <p:txBody>
          <a:bodyPr>
            <a:normAutofit/>
          </a:bodyPr>
          <a:lstStyle/>
          <a:p>
            <a:pPr>
              <a:buFont typeface="Arial" panose="020B0604020202020204" pitchFamily="34" charset="0"/>
              <a:buChar char="•"/>
            </a:pPr>
            <a:r>
              <a:rPr lang="en-US" dirty="0"/>
              <a:t>A word embedding is a numerical representation of a word in a lower-dimensional space.</a:t>
            </a:r>
          </a:p>
          <a:p>
            <a:pPr>
              <a:buFont typeface="Arial" panose="020B0604020202020204" pitchFamily="34" charset="0"/>
              <a:buChar char="•"/>
            </a:pPr>
            <a:r>
              <a:rPr lang="en-US" dirty="0"/>
              <a:t>Word embeddings capture the semantic and syntactic information of words.</a:t>
            </a:r>
          </a:p>
          <a:p>
            <a:pPr>
              <a:buFont typeface="Arial" panose="020B0604020202020204" pitchFamily="34" charset="0"/>
              <a:buChar char="•"/>
            </a:pPr>
            <a:r>
              <a:rPr lang="en-US" dirty="0"/>
              <a:t>They are used in a variety of natural language processing tasks, such as text classification, sentiment analysis, and machine translation.</a:t>
            </a:r>
          </a:p>
          <a:p>
            <a:endParaRPr lang="en-IN" dirty="0"/>
          </a:p>
        </p:txBody>
      </p:sp>
      <p:sp>
        <p:nvSpPr>
          <p:cNvPr id="4" name="Slide Number Placeholder 3">
            <a:extLst>
              <a:ext uri="{FF2B5EF4-FFF2-40B4-BE49-F238E27FC236}">
                <a16:creationId xmlns:a16="http://schemas.microsoft.com/office/drawing/2014/main" id="{9E5F0267-0684-A7EF-6F9D-723F48BA5956}"/>
              </a:ext>
            </a:extLst>
          </p:cNvPr>
          <p:cNvSpPr>
            <a:spLocks noGrp="1"/>
          </p:cNvSpPr>
          <p:nvPr>
            <p:ph type="sldNum" sz="quarter" idx="12"/>
          </p:nvPr>
        </p:nvSpPr>
        <p:spPr/>
        <p:txBody>
          <a:bodyPr/>
          <a:lstStyle/>
          <a:p>
            <a:fld id="{1FBAE590-FCB3-44A5-B5EE-9CE083D6E4A7}" type="slidenum">
              <a:rPr lang="en-US" smtClean="0"/>
              <a:pPr/>
              <a:t>22</a:t>
            </a:fld>
            <a:endParaRPr lang="en-US"/>
          </a:p>
        </p:txBody>
      </p:sp>
    </p:spTree>
    <p:extLst>
      <p:ext uri="{BB962C8B-B14F-4D97-AF65-F5344CB8AC3E}">
        <p14:creationId xmlns:p14="http://schemas.microsoft.com/office/powerpoint/2010/main" val="2560071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B26B-A906-D8E9-82EE-D33642D18E61}"/>
              </a:ext>
            </a:extLst>
          </p:cNvPr>
          <p:cNvSpPr>
            <a:spLocks noGrp="1"/>
          </p:cNvSpPr>
          <p:nvPr>
            <p:ph type="title"/>
          </p:nvPr>
        </p:nvSpPr>
        <p:spPr>
          <a:xfrm>
            <a:off x="457200" y="274638"/>
            <a:ext cx="8229600" cy="1401762"/>
          </a:xfrm>
        </p:spPr>
        <p:txBody>
          <a:bodyPr>
            <a:normAutofit fontScale="90000"/>
          </a:bodyPr>
          <a:lstStyle/>
          <a:p>
            <a:br>
              <a:rPr lang="en-US" b="1" dirty="0"/>
            </a:br>
            <a:r>
              <a:rPr lang="en-US" b="1" dirty="0"/>
              <a:t>Introduction to Word Embedding: Neural Language Model</a:t>
            </a:r>
            <a:br>
              <a:rPr lang="en-US" dirty="0"/>
            </a:br>
            <a:endParaRPr lang="en-IN" dirty="0"/>
          </a:p>
        </p:txBody>
      </p:sp>
      <p:sp>
        <p:nvSpPr>
          <p:cNvPr id="3" name="Content Placeholder 2">
            <a:extLst>
              <a:ext uri="{FF2B5EF4-FFF2-40B4-BE49-F238E27FC236}">
                <a16:creationId xmlns:a16="http://schemas.microsoft.com/office/drawing/2014/main" id="{88AFABEF-E3ED-47FD-E1F7-BBA0A9AB7595}"/>
              </a:ext>
            </a:extLst>
          </p:cNvPr>
          <p:cNvSpPr>
            <a:spLocks noGrp="1"/>
          </p:cNvSpPr>
          <p:nvPr>
            <p:ph idx="1"/>
          </p:nvPr>
        </p:nvSpPr>
        <p:spPr>
          <a:xfrm>
            <a:off x="457200" y="1830387"/>
            <a:ext cx="8229600" cy="4525963"/>
          </a:xfrm>
        </p:spPr>
        <p:txBody>
          <a:bodyPr>
            <a:normAutofit/>
          </a:bodyPr>
          <a:lstStyle/>
          <a:p>
            <a:pPr>
              <a:buFont typeface="Arial" panose="020B0604020202020204" pitchFamily="34" charset="0"/>
              <a:buChar char="•"/>
            </a:pPr>
            <a:r>
              <a:rPr lang="en-US" dirty="0"/>
              <a:t>Word embeddings are learned by neural language models, such as Word2Vec and </a:t>
            </a:r>
            <a:r>
              <a:rPr lang="en-US" dirty="0" err="1"/>
              <a:t>GloVe</a:t>
            </a:r>
            <a:r>
              <a:rPr lang="en-US" dirty="0"/>
              <a:t>.</a:t>
            </a:r>
          </a:p>
          <a:p>
            <a:pPr>
              <a:buFont typeface="Arial" panose="020B0604020202020204" pitchFamily="34" charset="0"/>
              <a:buChar char="•"/>
            </a:pPr>
            <a:r>
              <a:rPr lang="en-US" dirty="0"/>
              <a:t>Word embeddings are a powerful tool for representing words in a way that is more meaningful than traditional methods, such as bag-of-words.</a:t>
            </a:r>
          </a:p>
          <a:p>
            <a:endParaRPr lang="en-IN" dirty="0"/>
          </a:p>
        </p:txBody>
      </p:sp>
      <p:sp>
        <p:nvSpPr>
          <p:cNvPr id="4" name="Slide Number Placeholder 3">
            <a:extLst>
              <a:ext uri="{FF2B5EF4-FFF2-40B4-BE49-F238E27FC236}">
                <a16:creationId xmlns:a16="http://schemas.microsoft.com/office/drawing/2014/main" id="{9E5F0267-0684-A7EF-6F9D-723F48BA5956}"/>
              </a:ext>
            </a:extLst>
          </p:cNvPr>
          <p:cNvSpPr>
            <a:spLocks noGrp="1"/>
          </p:cNvSpPr>
          <p:nvPr>
            <p:ph type="sldNum" sz="quarter" idx="12"/>
          </p:nvPr>
        </p:nvSpPr>
        <p:spPr/>
        <p:txBody>
          <a:bodyPr/>
          <a:lstStyle/>
          <a:p>
            <a:fld id="{1FBAE590-FCB3-44A5-B5EE-9CE083D6E4A7}" type="slidenum">
              <a:rPr lang="en-US" smtClean="0"/>
              <a:pPr/>
              <a:t>23</a:t>
            </a:fld>
            <a:endParaRPr lang="en-US"/>
          </a:p>
        </p:txBody>
      </p:sp>
    </p:spTree>
    <p:extLst>
      <p:ext uri="{BB962C8B-B14F-4D97-AF65-F5344CB8AC3E}">
        <p14:creationId xmlns:p14="http://schemas.microsoft.com/office/powerpoint/2010/main" val="3733478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D76A-5DC4-BDF7-7980-27DE414ABF92}"/>
              </a:ext>
            </a:extLst>
          </p:cNvPr>
          <p:cNvSpPr>
            <a:spLocks noGrp="1"/>
          </p:cNvSpPr>
          <p:nvPr>
            <p:ph type="title"/>
          </p:nvPr>
        </p:nvSpPr>
        <p:spPr>
          <a:xfrm>
            <a:off x="457200" y="136525"/>
            <a:ext cx="8229600" cy="1143000"/>
          </a:xfrm>
        </p:spPr>
        <p:txBody>
          <a:bodyPr>
            <a:normAutofit fontScale="90000"/>
          </a:bodyPr>
          <a:lstStyle/>
          <a:p>
            <a:br>
              <a:rPr lang="en-IN" sz="4400" b="1"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kern="0" dirty="0">
                <a:effectLst/>
                <a:latin typeface="Times New Roman" panose="02020603050405020304" pitchFamily="18" charset="0"/>
                <a:ea typeface="Times New Roman" panose="02020603050405020304" pitchFamily="18" charset="0"/>
                <a:cs typeface="Times New Roman" panose="02020603050405020304" pitchFamily="18" charset="0"/>
              </a:rPr>
              <a:t>Word2Vec: Skip-Gram Model</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239525C-5560-69FB-52CB-09FFF23FBF73}"/>
              </a:ext>
            </a:extLst>
          </p:cNvPr>
          <p:cNvSpPr>
            <a:spLocks noGrp="1"/>
          </p:cNvSpPr>
          <p:nvPr>
            <p:ph idx="1"/>
          </p:nvPr>
        </p:nvSpPr>
        <p:spPr>
          <a:xfrm>
            <a:off x="457200" y="1166018"/>
            <a:ext cx="8229600" cy="5006182"/>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rPr>
              <a:t>Word2Vec is a neural network model that learns word embeddings.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rPr>
              <a:t>It is based on the idea that the meaning of a word can be inferred from its context.</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rPr>
              <a:t>Word2Vec has two main architectures: the skip-gram model and the continuous bag-of-words (CBOW) model.</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rPr>
              <a:t>The skip-gram model predicts the surrounding words of a target word.</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rPr>
              <a:t>The CBOW model predicts the target word from its surrounding words.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sz="2200" kern="0" dirty="0">
                <a:effectLst/>
                <a:latin typeface="Times New Roman" panose="02020603050405020304" pitchFamily="18" charset="0"/>
                <a:ea typeface="Times New Roman" panose="02020603050405020304" pitchFamily="18" charset="0"/>
                <a:cs typeface="Times New Roman" panose="02020603050405020304" pitchFamily="18" charset="0"/>
              </a:rPr>
              <a:t>Word2Vec is a powerful tool for learning word embeddings that capture the semantic and syntactic information of words.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1D265033-3571-AC10-F9CD-A60E3FBBF2CB}"/>
              </a:ext>
            </a:extLst>
          </p:cNvPr>
          <p:cNvSpPr>
            <a:spLocks noGrp="1"/>
          </p:cNvSpPr>
          <p:nvPr>
            <p:ph type="sldNum" sz="quarter" idx="12"/>
          </p:nvPr>
        </p:nvSpPr>
        <p:spPr/>
        <p:txBody>
          <a:bodyPr/>
          <a:lstStyle/>
          <a:p>
            <a:fld id="{1FBAE590-FCB3-44A5-B5EE-9CE083D6E4A7}" type="slidenum">
              <a:rPr lang="en-US" smtClean="0"/>
              <a:pPr/>
              <a:t>24</a:t>
            </a:fld>
            <a:endParaRPr lang="en-US"/>
          </a:p>
        </p:txBody>
      </p:sp>
    </p:spTree>
    <p:extLst>
      <p:ext uri="{BB962C8B-B14F-4D97-AF65-F5344CB8AC3E}">
        <p14:creationId xmlns:p14="http://schemas.microsoft.com/office/powerpoint/2010/main" val="852820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CB3C-DFA2-8873-C41E-887C8C0FCA9F}"/>
              </a:ext>
            </a:extLst>
          </p:cNvPr>
          <p:cNvSpPr>
            <a:spLocks noGrp="1"/>
          </p:cNvSpPr>
          <p:nvPr>
            <p:ph type="title"/>
          </p:nvPr>
        </p:nvSpPr>
        <p:spPr/>
        <p:txBody>
          <a:bodyPr>
            <a:normAutofit fontScale="90000"/>
          </a:bodyPr>
          <a:lstStyle/>
          <a:p>
            <a:br>
              <a:rPr lang="en-US" b="1" dirty="0"/>
            </a:br>
            <a:r>
              <a:rPr lang="en-US" b="1" dirty="0"/>
              <a:t>Skip-Gram Model</a:t>
            </a:r>
            <a:br>
              <a:rPr lang="en-US" b="1" dirty="0"/>
            </a:br>
            <a:endParaRPr lang="en-IN" dirty="0"/>
          </a:p>
        </p:txBody>
      </p:sp>
      <p:sp>
        <p:nvSpPr>
          <p:cNvPr id="3" name="Content Placeholder 2">
            <a:extLst>
              <a:ext uri="{FF2B5EF4-FFF2-40B4-BE49-F238E27FC236}">
                <a16:creationId xmlns:a16="http://schemas.microsoft.com/office/drawing/2014/main" id="{376D0918-F513-BC43-47E5-2C3BCFCC8720}"/>
              </a:ext>
            </a:extLst>
          </p:cNvPr>
          <p:cNvSpPr>
            <a:spLocks noGrp="1"/>
          </p:cNvSpPr>
          <p:nvPr>
            <p:ph idx="1"/>
          </p:nvPr>
        </p:nvSpPr>
        <p:spPr>
          <a:xfrm>
            <a:off x="457200" y="1417638"/>
            <a:ext cx="8229600" cy="4525963"/>
          </a:xfrm>
        </p:spPr>
        <p:txBody>
          <a:bodyPr>
            <a:normAutofit/>
          </a:bodyPr>
          <a:lstStyle/>
          <a:p>
            <a:pPr>
              <a:buFont typeface="Arial" panose="020B0604020202020204" pitchFamily="34" charset="0"/>
              <a:buChar char="•"/>
            </a:pPr>
            <a:r>
              <a:rPr lang="en-US" dirty="0"/>
              <a:t>Predicts surrounding context words given a target word.</a:t>
            </a:r>
          </a:p>
          <a:p>
            <a:pPr>
              <a:buFont typeface="Arial" panose="020B0604020202020204" pitchFamily="34" charset="0"/>
              <a:buChar char="•"/>
            </a:pPr>
            <a:r>
              <a:rPr lang="en-US" dirty="0"/>
              <a:t>Takes a target word as input and tries to predict the surrounding words within a defined window.</a:t>
            </a:r>
          </a:p>
          <a:p>
            <a:pPr>
              <a:buFont typeface="Arial" panose="020B0604020202020204" pitchFamily="34" charset="0"/>
              <a:buChar char="•"/>
            </a:pPr>
            <a:r>
              <a:rPr lang="en-US" dirty="0"/>
              <a:t>Learns to represent words in a way that maximizes the probability of predicting correct context words.</a:t>
            </a:r>
          </a:p>
          <a:p>
            <a:endParaRPr lang="en-IN" dirty="0"/>
          </a:p>
        </p:txBody>
      </p:sp>
      <p:sp>
        <p:nvSpPr>
          <p:cNvPr id="4" name="Slide Number Placeholder 3">
            <a:extLst>
              <a:ext uri="{FF2B5EF4-FFF2-40B4-BE49-F238E27FC236}">
                <a16:creationId xmlns:a16="http://schemas.microsoft.com/office/drawing/2014/main" id="{838261AB-08F9-103F-8B80-04840FF7E6B0}"/>
              </a:ext>
            </a:extLst>
          </p:cNvPr>
          <p:cNvSpPr>
            <a:spLocks noGrp="1"/>
          </p:cNvSpPr>
          <p:nvPr>
            <p:ph type="sldNum" sz="quarter" idx="12"/>
          </p:nvPr>
        </p:nvSpPr>
        <p:spPr/>
        <p:txBody>
          <a:bodyPr/>
          <a:lstStyle/>
          <a:p>
            <a:fld id="{1FBAE590-FCB3-44A5-B5EE-9CE083D6E4A7}" type="slidenum">
              <a:rPr lang="en-US" smtClean="0"/>
              <a:pPr/>
              <a:t>25</a:t>
            </a:fld>
            <a:endParaRPr lang="en-US"/>
          </a:p>
        </p:txBody>
      </p:sp>
    </p:spTree>
    <p:extLst>
      <p:ext uri="{BB962C8B-B14F-4D97-AF65-F5344CB8AC3E}">
        <p14:creationId xmlns:p14="http://schemas.microsoft.com/office/powerpoint/2010/main" val="2795126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B81B-AD60-B94C-E2CC-87028B508548}"/>
              </a:ext>
            </a:extLst>
          </p:cNvPr>
          <p:cNvSpPr>
            <a:spLocks noGrp="1"/>
          </p:cNvSpPr>
          <p:nvPr>
            <p:ph type="title"/>
          </p:nvPr>
        </p:nvSpPr>
        <p:spPr/>
        <p:txBody>
          <a:bodyPr>
            <a:normAutofit fontScale="90000"/>
          </a:bodyPr>
          <a:lstStyle/>
          <a:p>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r>
              <a:rPr lang="en-US" b="1" dirty="0"/>
              <a:t>Architecture of Skip-Gram Model</a:t>
            </a:r>
            <a:br>
              <a:rPr lang="en-US" b="1" dirty="0"/>
            </a:br>
            <a:endParaRPr lang="en-IN" dirty="0"/>
          </a:p>
        </p:txBody>
      </p:sp>
      <p:sp>
        <p:nvSpPr>
          <p:cNvPr id="3" name="Content Placeholder 2">
            <a:extLst>
              <a:ext uri="{FF2B5EF4-FFF2-40B4-BE49-F238E27FC236}">
                <a16:creationId xmlns:a16="http://schemas.microsoft.com/office/drawing/2014/main" id="{FDE95262-32D5-208E-6D58-E9D1AB243220}"/>
              </a:ext>
            </a:extLst>
          </p:cNvPr>
          <p:cNvSpPr>
            <a:spLocks noGrp="1"/>
          </p:cNvSpPr>
          <p:nvPr>
            <p:ph idx="1"/>
          </p:nvPr>
        </p:nvSpPr>
        <p:spPr/>
        <p:txBody>
          <a:bodyPr/>
          <a:lstStyle/>
          <a:p>
            <a:pPr>
              <a:buFont typeface="Arial" panose="020B0604020202020204" pitchFamily="34" charset="0"/>
              <a:buChar char="•"/>
            </a:pPr>
            <a:r>
              <a:rPr lang="en-US" dirty="0"/>
              <a:t>Input layer: Represents the target word.</a:t>
            </a:r>
          </a:p>
          <a:p>
            <a:pPr>
              <a:buFont typeface="Arial" panose="020B0604020202020204" pitchFamily="34" charset="0"/>
              <a:buChar char="•"/>
            </a:pPr>
            <a:r>
              <a:rPr lang="en-US" dirty="0"/>
              <a:t>Projection layer: Maps the input word to a lower-dimensional space.</a:t>
            </a:r>
          </a:p>
          <a:p>
            <a:pPr>
              <a:buFont typeface="Arial" panose="020B0604020202020204" pitchFamily="34" charset="0"/>
              <a:buChar char="•"/>
            </a:pPr>
            <a:r>
              <a:rPr lang="en-US" dirty="0"/>
              <a:t>Output layer: Predicts the probability of each word in the vocabulary being a context word.</a:t>
            </a:r>
          </a:p>
          <a:p>
            <a:endParaRPr lang="en-IN" dirty="0"/>
          </a:p>
        </p:txBody>
      </p:sp>
      <p:sp>
        <p:nvSpPr>
          <p:cNvPr id="4" name="Slide Number Placeholder 3">
            <a:extLst>
              <a:ext uri="{FF2B5EF4-FFF2-40B4-BE49-F238E27FC236}">
                <a16:creationId xmlns:a16="http://schemas.microsoft.com/office/drawing/2014/main" id="{881542F3-FCFD-CAFD-86BB-9AD7B7C90DC2}"/>
              </a:ext>
            </a:extLst>
          </p:cNvPr>
          <p:cNvSpPr>
            <a:spLocks noGrp="1"/>
          </p:cNvSpPr>
          <p:nvPr>
            <p:ph type="sldNum" sz="quarter" idx="12"/>
          </p:nvPr>
        </p:nvSpPr>
        <p:spPr/>
        <p:txBody>
          <a:bodyPr/>
          <a:lstStyle/>
          <a:p>
            <a:fld id="{1FBAE590-FCB3-44A5-B5EE-9CE083D6E4A7}" type="slidenum">
              <a:rPr lang="en-US" smtClean="0"/>
              <a:pPr/>
              <a:t>26</a:t>
            </a:fld>
            <a:endParaRPr lang="en-US"/>
          </a:p>
        </p:txBody>
      </p:sp>
    </p:spTree>
    <p:extLst>
      <p:ext uri="{BB962C8B-B14F-4D97-AF65-F5344CB8AC3E}">
        <p14:creationId xmlns:p14="http://schemas.microsoft.com/office/powerpoint/2010/main" val="1470032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8690-090B-8305-8148-61F66DF91A53}"/>
              </a:ext>
            </a:extLst>
          </p:cNvPr>
          <p:cNvSpPr>
            <a:spLocks noGrp="1"/>
          </p:cNvSpPr>
          <p:nvPr>
            <p:ph type="title"/>
          </p:nvPr>
        </p:nvSpPr>
        <p:spPr/>
        <p:txBody>
          <a:bodyPr>
            <a:normAutofit fontScale="90000"/>
          </a:bodyPr>
          <a:lstStyle/>
          <a:p>
            <a:br>
              <a:rPr lang="en-US" b="1" dirty="0"/>
            </a:br>
            <a:r>
              <a:rPr lang="en-US" b="1" dirty="0"/>
              <a:t>Training Process</a:t>
            </a:r>
            <a:br>
              <a:rPr lang="en-US" b="1" dirty="0"/>
            </a:br>
            <a:endParaRPr lang="en-IN" dirty="0"/>
          </a:p>
        </p:txBody>
      </p:sp>
      <p:sp>
        <p:nvSpPr>
          <p:cNvPr id="3" name="Content Placeholder 2">
            <a:extLst>
              <a:ext uri="{FF2B5EF4-FFF2-40B4-BE49-F238E27FC236}">
                <a16:creationId xmlns:a16="http://schemas.microsoft.com/office/drawing/2014/main" id="{BE07593E-8791-4E0B-3D79-034D605EDEE0}"/>
              </a:ext>
            </a:extLst>
          </p:cNvPr>
          <p:cNvSpPr>
            <a:spLocks noGrp="1"/>
          </p:cNvSpPr>
          <p:nvPr>
            <p:ph idx="1"/>
          </p:nvPr>
        </p:nvSpPr>
        <p:spPr/>
        <p:txBody>
          <a:bodyPr>
            <a:normAutofit/>
          </a:bodyPr>
          <a:lstStyle/>
          <a:p>
            <a:pPr>
              <a:buFont typeface="Arial" panose="020B0604020202020204" pitchFamily="34" charset="0"/>
              <a:buChar char="•"/>
            </a:pPr>
            <a:r>
              <a:rPr lang="en-US" dirty="0"/>
              <a:t>Iterates over a corpus of text.</a:t>
            </a:r>
          </a:p>
          <a:p>
            <a:pPr>
              <a:buFont typeface="Arial" panose="020B0604020202020204" pitchFamily="34" charset="0"/>
              <a:buChar char="•"/>
            </a:pPr>
            <a:r>
              <a:rPr lang="en-US" dirty="0"/>
              <a:t>For each word, creates training examples by considering surrounding words within a window.</a:t>
            </a:r>
          </a:p>
          <a:p>
            <a:pPr>
              <a:buFont typeface="Arial" panose="020B0604020202020204" pitchFamily="34" charset="0"/>
              <a:buChar char="•"/>
            </a:pPr>
            <a:r>
              <a:rPr lang="en-US" dirty="0"/>
              <a:t>Updates model parameters to maximize the likelihood of predicting correct context words.</a:t>
            </a:r>
          </a:p>
          <a:p>
            <a:endParaRPr lang="en-IN" dirty="0"/>
          </a:p>
        </p:txBody>
      </p:sp>
      <p:sp>
        <p:nvSpPr>
          <p:cNvPr id="4" name="Slide Number Placeholder 3">
            <a:extLst>
              <a:ext uri="{FF2B5EF4-FFF2-40B4-BE49-F238E27FC236}">
                <a16:creationId xmlns:a16="http://schemas.microsoft.com/office/drawing/2014/main" id="{EB20F733-B5FC-048B-FE97-2B7327AEEE62}"/>
              </a:ext>
            </a:extLst>
          </p:cNvPr>
          <p:cNvSpPr>
            <a:spLocks noGrp="1"/>
          </p:cNvSpPr>
          <p:nvPr>
            <p:ph type="sldNum" sz="quarter" idx="12"/>
          </p:nvPr>
        </p:nvSpPr>
        <p:spPr/>
        <p:txBody>
          <a:bodyPr/>
          <a:lstStyle/>
          <a:p>
            <a:fld id="{1FBAE590-FCB3-44A5-B5EE-9CE083D6E4A7}" type="slidenum">
              <a:rPr lang="en-US" smtClean="0"/>
              <a:pPr/>
              <a:t>27</a:t>
            </a:fld>
            <a:endParaRPr lang="en-US"/>
          </a:p>
        </p:txBody>
      </p:sp>
    </p:spTree>
    <p:extLst>
      <p:ext uri="{BB962C8B-B14F-4D97-AF65-F5344CB8AC3E}">
        <p14:creationId xmlns:p14="http://schemas.microsoft.com/office/powerpoint/2010/main" val="1729451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8690-090B-8305-8148-61F66DF91A53}"/>
              </a:ext>
            </a:extLst>
          </p:cNvPr>
          <p:cNvSpPr>
            <a:spLocks noGrp="1"/>
          </p:cNvSpPr>
          <p:nvPr>
            <p:ph type="title"/>
          </p:nvPr>
        </p:nvSpPr>
        <p:spPr/>
        <p:txBody>
          <a:bodyPr>
            <a:normAutofit fontScale="90000"/>
          </a:bodyPr>
          <a:lstStyle/>
          <a:p>
            <a:br>
              <a:rPr lang="en-US" b="1" dirty="0"/>
            </a:br>
            <a:r>
              <a:rPr lang="en-US" b="1" dirty="0"/>
              <a:t>Applications of Skip-Gram</a:t>
            </a:r>
            <a:br>
              <a:rPr lang="en-US" b="1" dirty="0"/>
            </a:br>
            <a:endParaRPr lang="en-IN" dirty="0"/>
          </a:p>
        </p:txBody>
      </p:sp>
      <p:sp>
        <p:nvSpPr>
          <p:cNvPr id="3" name="Content Placeholder 2">
            <a:extLst>
              <a:ext uri="{FF2B5EF4-FFF2-40B4-BE49-F238E27FC236}">
                <a16:creationId xmlns:a16="http://schemas.microsoft.com/office/drawing/2014/main" id="{BE07593E-8791-4E0B-3D79-034D605EDEE0}"/>
              </a:ext>
            </a:extLst>
          </p:cNvPr>
          <p:cNvSpPr>
            <a:spLocks noGrp="1"/>
          </p:cNvSpPr>
          <p:nvPr>
            <p:ph idx="1"/>
          </p:nvPr>
        </p:nvSpPr>
        <p:spPr/>
        <p:txBody>
          <a:bodyPr>
            <a:normAutofit/>
          </a:bodyPr>
          <a:lstStyle/>
          <a:p>
            <a:pPr>
              <a:buFont typeface="Arial" panose="020B0604020202020204" pitchFamily="34" charset="0"/>
              <a:buChar char="•"/>
            </a:pPr>
            <a:r>
              <a:rPr lang="en-US" dirty="0"/>
              <a:t>Similar to general word embeddings applications.</a:t>
            </a:r>
          </a:p>
          <a:p>
            <a:pPr>
              <a:buFont typeface="Arial" panose="020B0604020202020204" pitchFamily="34" charset="0"/>
              <a:buChar char="•"/>
            </a:pPr>
            <a:r>
              <a:rPr lang="en-US" dirty="0"/>
              <a:t>Effective for capturing semantic and syntactic relationships between words.</a:t>
            </a:r>
          </a:p>
          <a:p>
            <a:endParaRPr lang="en-IN" dirty="0"/>
          </a:p>
        </p:txBody>
      </p:sp>
      <p:sp>
        <p:nvSpPr>
          <p:cNvPr id="4" name="Slide Number Placeholder 3">
            <a:extLst>
              <a:ext uri="{FF2B5EF4-FFF2-40B4-BE49-F238E27FC236}">
                <a16:creationId xmlns:a16="http://schemas.microsoft.com/office/drawing/2014/main" id="{EB20F733-B5FC-048B-FE97-2B7327AEEE62}"/>
              </a:ext>
            </a:extLst>
          </p:cNvPr>
          <p:cNvSpPr>
            <a:spLocks noGrp="1"/>
          </p:cNvSpPr>
          <p:nvPr>
            <p:ph type="sldNum" sz="quarter" idx="12"/>
          </p:nvPr>
        </p:nvSpPr>
        <p:spPr/>
        <p:txBody>
          <a:bodyPr/>
          <a:lstStyle/>
          <a:p>
            <a:fld id="{1FBAE590-FCB3-44A5-B5EE-9CE083D6E4A7}" type="slidenum">
              <a:rPr lang="en-US" smtClean="0"/>
              <a:pPr/>
              <a:t>28</a:t>
            </a:fld>
            <a:endParaRPr lang="en-US"/>
          </a:p>
        </p:txBody>
      </p:sp>
    </p:spTree>
    <p:extLst>
      <p:ext uri="{BB962C8B-B14F-4D97-AF65-F5344CB8AC3E}">
        <p14:creationId xmlns:p14="http://schemas.microsoft.com/office/powerpoint/2010/main" val="59977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D1B452-2DC4-AE88-2DBF-6AA78EBFD2AD}"/>
              </a:ext>
            </a:extLst>
          </p:cNvPr>
          <p:cNvSpPr>
            <a:spLocks noGrp="1"/>
          </p:cNvSpPr>
          <p:nvPr>
            <p:ph type="sldNum" sz="quarter" idx="12"/>
          </p:nvPr>
        </p:nvSpPr>
        <p:spPr/>
        <p:txBody>
          <a:bodyPr/>
          <a:lstStyle/>
          <a:p>
            <a:fld id="{1FBAE590-FCB3-44A5-B5EE-9CE083D6E4A7}" type="slidenum">
              <a:rPr lang="en-US" smtClean="0"/>
              <a:pPr/>
              <a:t>29</a:t>
            </a:fld>
            <a:endParaRPr lang="en-US"/>
          </a:p>
        </p:txBody>
      </p:sp>
      <p:pic>
        <p:nvPicPr>
          <p:cNvPr id="12" name="Content Placeholder 11">
            <a:extLst>
              <a:ext uri="{FF2B5EF4-FFF2-40B4-BE49-F238E27FC236}">
                <a16:creationId xmlns:a16="http://schemas.microsoft.com/office/drawing/2014/main" id="{70F67390-0782-0350-15E3-23435810EE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728" y="838200"/>
            <a:ext cx="7248544" cy="4525963"/>
          </a:xfrm>
        </p:spPr>
      </p:pic>
    </p:spTree>
    <p:extLst>
      <p:ext uri="{BB962C8B-B14F-4D97-AF65-F5344CB8AC3E}">
        <p14:creationId xmlns:p14="http://schemas.microsoft.com/office/powerpoint/2010/main" val="139342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Word Vector Representations</a:t>
            </a:r>
          </a:p>
        </p:txBody>
      </p:sp>
      <p:sp>
        <p:nvSpPr>
          <p:cNvPr id="3" name="Content Placeholder 2"/>
          <p:cNvSpPr>
            <a:spLocks noGrp="1"/>
          </p:cNvSpPr>
          <p:nvPr>
            <p:ph idx="1"/>
          </p:nvPr>
        </p:nvSpPr>
        <p:spPr>
          <a:xfrm>
            <a:off x="457200" y="1295400"/>
            <a:ext cx="8229600" cy="5257800"/>
          </a:xfrm>
        </p:spPr>
        <p:txBody>
          <a:bodyPr>
            <a:normAutofit lnSpcReduction="10000"/>
          </a:bodyPr>
          <a:lstStyle/>
          <a:p>
            <a:pPr algn="just"/>
            <a:r>
              <a:rPr lang="en-US" dirty="0"/>
              <a:t>It is an approach for representing </a:t>
            </a:r>
            <a:r>
              <a:rPr lang="en-US" u="sng" dirty="0"/>
              <a:t>words</a:t>
            </a:r>
            <a:r>
              <a:rPr lang="en-US" dirty="0"/>
              <a:t> and </a:t>
            </a:r>
            <a:r>
              <a:rPr lang="en-US" u="sng" dirty="0"/>
              <a:t>documents</a:t>
            </a:r>
            <a:r>
              <a:rPr lang="en-US" dirty="0"/>
              <a:t>. </a:t>
            </a:r>
          </a:p>
          <a:p>
            <a:pPr algn="just"/>
            <a:r>
              <a:rPr lang="en-US" u="sng" dirty="0"/>
              <a:t>Word Embedding or Word Vector </a:t>
            </a:r>
            <a:r>
              <a:rPr lang="en-US" dirty="0"/>
              <a:t>is a numeric vector input that represents a word in a lower-dimensional space. </a:t>
            </a:r>
          </a:p>
          <a:p>
            <a:pPr algn="just"/>
            <a:r>
              <a:rPr lang="en-US" dirty="0"/>
              <a:t>It allows words with similar meaning to have a similar representation. </a:t>
            </a:r>
          </a:p>
          <a:p>
            <a:pPr algn="just"/>
            <a:r>
              <a:rPr lang="en-US" dirty="0"/>
              <a:t>They can also approximate meaning. </a:t>
            </a:r>
            <a:endParaRPr lang="en-US"/>
          </a:p>
          <a:p>
            <a:pPr algn="just"/>
            <a:r>
              <a:rPr lang="en-US"/>
              <a:t>A </a:t>
            </a:r>
            <a:r>
              <a:rPr lang="en-US" dirty="0"/>
              <a:t>word vector with 50 values can represent 50 unique features.</a:t>
            </a:r>
          </a:p>
        </p:txBody>
      </p:sp>
      <p:sp>
        <p:nvSpPr>
          <p:cNvPr id="4" name="Slide Number Placeholder 3">
            <a:extLst>
              <a:ext uri="{FF2B5EF4-FFF2-40B4-BE49-F238E27FC236}">
                <a16:creationId xmlns:a16="http://schemas.microsoft.com/office/drawing/2014/main" id="{2CA362BC-D148-77DC-B5E2-760F323C0A6B}"/>
              </a:ext>
            </a:extLst>
          </p:cNvPr>
          <p:cNvSpPr>
            <a:spLocks noGrp="1"/>
          </p:cNvSpPr>
          <p:nvPr>
            <p:ph type="sldNum" sz="quarter" idx="12"/>
          </p:nvPr>
        </p:nvSpPr>
        <p:spPr/>
        <p:txBody>
          <a:bodyPr/>
          <a:lstStyle/>
          <a:p>
            <a:fld id="{1FBAE590-FCB3-44A5-B5EE-9CE083D6E4A7}"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71C9-2FB2-C580-1D68-6E0F5A2A09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FB775A-96AB-6879-659D-2B8808419FA9}"/>
              </a:ext>
            </a:extLst>
          </p:cNvPr>
          <p:cNvSpPr>
            <a:spLocks noGrp="1"/>
          </p:cNvSpPr>
          <p:nvPr>
            <p:ph idx="1"/>
          </p:nvPr>
        </p:nvSpPr>
        <p:spPr/>
        <p:txBody>
          <a:bodyPr/>
          <a:lstStyle/>
          <a:p>
            <a:pPr algn="l"/>
            <a:r>
              <a:rPr lang="en-US" b="1" i="0" dirty="0">
                <a:solidFill>
                  <a:srgbClr val="242424"/>
                </a:solidFill>
                <a:effectLst/>
                <a:highlight>
                  <a:srgbClr val="FFFFFF"/>
                </a:highlight>
                <a:latin typeface="Lohit Devanagari"/>
              </a:rPr>
              <a:t>Overview of Word2Vec</a:t>
            </a:r>
          </a:p>
          <a:p>
            <a:pPr algn="l"/>
            <a:r>
              <a:rPr lang="en-US" b="0" i="0" dirty="0">
                <a:solidFill>
                  <a:srgbClr val="242424"/>
                </a:solidFill>
                <a:effectLst/>
                <a:highlight>
                  <a:srgbClr val="FFFFFF"/>
                </a:highlight>
                <a:latin typeface="Lohit Devanagari"/>
              </a:rPr>
              <a:t>Word2vec is a combination of models used to represent distributed representations of words in a corpus C. Word2Vec (W2V) is an algorithm that accepts text corpus as an input and outputs a vector representation for each word, as shown in the diagram below:</a:t>
            </a:r>
          </a:p>
          <a:p>
            <a:endParaRPr lang="en-IN" dirty="0"/>
          </a:p>
        </p:txBody>
      </p:sp>
      <p:sp>
        <p:nvSpPr>
          <p:cNvPr id="4" name="Slide Number Placeholder 3">
            <a:extLst>
              <a:ext uri="{FF2B5EF4-FFF2-40B4-BE49-F238E27FC236}">
                <a16:creationId xmlns:a16="http://schemas.microsoft.com/office/drawing/2014/main" id="{6D0F37CA-BDCE-844C-8927-A74342B1139A}"/>
              </a:ext>
            </a:extLst>
          </p:cNvPr>
          <p:cNvSpPr>
            <a:spLocks noGrp="1"/>
          </p:cNvSpPr>
          <p:nvPr>
            <p:ph type="sldNum" sz="quarter" idx="12"/>
          </p:nvPr>
        </p:nvSpPr>
        <p:spPr/>
        <p:txBody>
          <a:bodyPr/>
          <a:lstStyle/>
          <a:p>
            <a:fld id="{1FBAE590-FCB3-44A5-B5EE-9CE083D6E4A7}" type="slidenum">
              <a:rPr lang="en-US" smtClean="0"/>
              <a:pPr/>
              <a:t>30</a:t>
            </a:fld>
            <a:endParaRPr lang="en-US"/>
          </a:p>
        </p:txBody>
      </p:sp>
    </p:spTree>
    <p:extLst>
      <p:ext uri="{BB962C8B-B14F-4D97-AF65-F5344CB8AC3E}">
        <p14:creationId xmlns:p14="http://schemas.microsoft.com/office/powerpoint/2010/main" val="2310366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BC6AA9-A9B8-78FB-423C-43926AC89175}"/>
              </a:ext>
            </a:extLst>
          </p:cNvPr>
          <p:cNvSpPr>
            <a:spLocks noGrp="1"/>
          </p:cNvSpPr>
          <p:nvPr>
            <p:ph type="sldNum" sz="quarter" idx="12"/>
          </p:nvPr>
        </p:nvSpPr>
        <p:spPr/>
        <p:txBody>
          <a:bodyPr/>
          <a:lstStyle/>
          <a:p>
            <a:fld id="{1FBAE590-FCB3-44A5-B5EE-9CE083D6E4A7}" type="slidenum">
              <a:rPr lang="en-US" smtClean="0"/>
              <a:pPr/>
              <a:t>31</a:t>
            </a:fld>
            <a:endParaRPr lang="en-US"/>
          </a:p>
        </p:txBody>
      </p:sp>
      <p:pic>
        <p:nvPicPr>
          <p:cNvPr id="2050" name="Picture 2">
            <a:extLst>
              <a:ext uri="{FF2B5EF4-FFF2-40B4-BE49-F238E27FC236}">
                <a16:creationId xmlns:a16="http://schemas.microsoft.com/office/drawing/2014/main" id="{A3202A08-124C-C704-B79B-05FE9EF729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6026" y="381000"/>
            <a:ext cx="7588356" cy="17396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2EC749-6801-5A3A-F3C8-6DAF081E8457}"/>
              </a:ext>
            </a:extLst>
          </p:cNvPr>
          <p:cNvSpPr txBox="1"/>
          <p:nvPr/>
        </p:nvSpPr>
        <p:spPr>
          <a:xfrm>
            <a:off x="526025" y="2152637"/>
            <a:ext cx="8160775" cy="4524315"/>
          </a:xfrm>
          <a:prstGeom prst="rect">
            <a:avLst/>
          </a:prstGeom>
          <a:noFill/>
        </p:spPr>
        <p:txBody>
          <a:bodyPr wrap="square" rtlCol="0">
            <a:spAutoFit/>
          </a:bodyPr>
          <a:lstStyle/>
          <a:p>
            <a:r>
              <a:rPr lang="en-US" sz="2400" b="0" i="0" dirty="0">
                <a:solidFill>
                  <a:srgbClr val="242424"/>
                </a:solidFill>
                <a:effectLst/>
                <a:highlight>
                  <a:srgbClr val="FFFFFF"/>
                </a:highlight>
                <a:latin typeface="Cambria" panose="02040503050406030204" pitchFamily="18" charset="0"/>
                <a:ea typeface="Cambria" panose="02040503050406030204" pitchFamily="18" charset="0"/>
              </a:rPr>
              <a:t>There are two flavors of this algorithm namely:  </a:t>
            </a:r>
            <a:r>
              <a:rPr lang="en-US" sz="2400" b="1" i="0" dirty="0">
                <a:solidFill>
                  <a:srgbClr val="242424"/>
                </a:solidFill>
                <a:effectLst/>
                <a:highlight>
                  <a:srgbClr val="FFFFFF"/>
                </a:highlight>
                <a:latin typeface="Cambria" panose="02040503050406030204" pitchFamily="18" charset="0"/>
                <a:ea typeface="Cambria" panose="02040503050406030204" pitchFamily="18" charset="0"/>
              </a:rPr>
              <a:t>CBOW</a:t>
            </a:r>
            <a:r>
              <a:rPr lang="en-US" sz="2400" b="0" i="0" dirty="0">
                <a:solidFill>
                  <a:srgbClr val="242424"/>
                </a:solidFill>
                <a:effectLst/>
                <a:highlight>
                  <a:srgbClr val="FFFFFF"/>
                </a:highlight>
                <a:latin typeface="Cambria" panose="02040503050406030204" pitchFamily="18" charset="0"/>
                <a:ea typeface="Cambria" panose="02040503050406030204" pitchFamily="18" charset="0"/>
              </a:rPr>
              <a:t> and </a:t>
            </a:r>
            <a:r>
              <a:rPr lang="en-US" sz="2400" b="1" i="0" dirty="0">
                <a:solidFill>
                  <a:srgbClr val="242424"/>
                </a:solidFill>
                <a:effectLst/>
                <a:highlight>
                  <a:srgbClr val="FFFFFF"/>
                </a:highlight>
                <a:latin typeface="Cambria" panose="02040503050406030204" pitchFamily="18" charset="0"/>
                <a:ea typeface="Cambria" panose="02040503050406030204" pitchFamily="18" charset="0"/>
              </a:rPr>
              <a:t>Skip-Gram</a:t>
            </a:r>
            <a:r>
              <a:rPr lang="en-US" sz="2400" b="0" i="0" dirty="0">
                <a:solidFill>
                  <a:srgbClr val="242424"/>
                </a:solidFill>
                <a:effectLst/>
                <a:highlight>
                  <a:srgbClr val="FFFFFF"/>
                </a:highlight>
                <a:latin typeface="Cambria" panose="02040503050406030204" pitchFamily="18" charset="0"/>
                <a:ea typeface="Cambria" panose="02040503050406030204" pitchFamily="18" charset="0"/>
              </a:rPr>
              <a:t>. </a:t>
            </a:r>
          </a:p>
          <a:p>
            <a:endParaRPr lang="en-US" sz="2400" b="0" i="0" dirty="0">
              <a:solidFill>
                <a:srgbClr val="242424"/>
              </a:solidFill>
              <a:effectLst/>
              <a:highlight>
                <a:srgbClr val="FFFFFF"/>
              </a:highlight>
              <a:latin typeface="Cambria" panose="02040503050406030204" pitchFamily="18" charset="0"/>
              <a:ea typeface="Cambria" panose="02040503050406030204" pitchFamily="18" charset="0"/>
            </a:endParaRPr>
          </a:p>
          <a:p>
            <a:r>
              <a:rPr lang="en-US" sz="2400" b="0" i="0" dirty="0">
                <a:solidFill>
                  <a:srgbClr val="242424"/>
                </a:solidFill>
                <a:effectLst/>
                <a:highlight>
                  <a:srgbClr val="FFFFFF"/>
                </a:highlight>
                <a:latin typeface="Cambria" panose="02040503050406030204" pitchFamily="18" charset="0"/>
                <a:ea typeface="Cambria" panose="02040503050406030204" pitchFamily="18" charset="0"/>
              </a:rPr>
              <a:t>Given a set of sentences (also called corpus) the model loops on the words of each sentence and either tries to use the current word </a:t>
            </a:r>
            <a:r>
              <a:rPr lang="en-US" sz="2400" b="0" i="1" dirty="0">
                <a:solidFill>
                  <a:srgbClr val="242424"/>
                </a:solidFill>
                <a:effectLst/>
                <a:highlight>
                  <a:srgbClr val="FFFFFF"/>
                </a:highlight>
                <a:latin typeface="Cambria" panose="02040503050406030204" pitchFamily="18" charset="0"/>
                <a:ea typeface="Cambria" panose="02040503050406030204" pitchFamily="18" charset="0"/>
              </a:rPr>
              <a:t>w </a:t>
            </a:r>
            <a:r>
              <a:rPr lang="en-US" sz="2400" b="0" i="0" dirty="0">
                <a:solidFill>
                  <a:srgbClr val="242424"/>
                </a:solidFill>
                <a:effectLst/>
                <a:highlight>
                  <a:srgbClr val="FFFFFF"/>
                </a:highlight>
                <a:latin typeface="Cambria" panose="02040503050406030204" pitchFamily="18" charset="0"/>
                <a:ea typeface="Cambria" panose="02040503050406030204" pitchFamily="18" charset="0"/>
              </a:rPr>
              <a:t>in order to predict its neighbors (i.e., its context), this approach is called “Skip-Gram”, or it uses each of these contexts to predict the current word </a:t>
            </a:r>
            <a:r>
              <a:rPr lang="en-US" sz="2400" b="0" i="1" dirty="0">
                <a:solidFill>
                  <a:srgbClr val="242424"/>
                </a:solidFill>
                <a:effectLst/>
                <a:highlight>
                  <a:srgbClr val="FFFFFF"/>
                </a:highlight>
                <a:latin typeface="Cambria" panose="02040503050406030204" pitchFamily="18" charset="0"/>
                <a:ea typeface="Cambria" panose="02040503050406030204" pitchFamily="18" charset="0"/>
              </a:rPr>
              <a:t>w</a:t>
            </a:r>
            <a:r>
              <a:rPr lang="en-US" sz="2400" b="0" i="0" dirty="0">
                <a:solidFill>
                  <a:srgbClr val="242424"/>
                </a:solidFill>
                <a:effectLst/>
                <a:highlight>
                  <a:srgbClr val="FFFFFF"/>
                </a:highlight>
                <a:latin typeface="Cambria" panose="02040503050406030204" pitchFamily="18" charset="0"/>
                <a:ea typeface="Cambria" panose="02040503050406030204" pitchFamily="18" charset="0"/>
              </a:rPr>
              <a:t>, in that case the method is called “Continuous Bag Of Words” (CBOW). </a:t>
            </a:r>
          </a:p>
          <a:p>
            <a:endParaRPr lang="en-US" sz="2400" dirty="0">
              <a:solidFill>
                <a:srgbClr val="242424"/>
              </a:solidFill>
              <a:highlight>
                <a:srgbClr val="FFFFFF"/>
              </a:highlight>
              <a:latin typeface="Cambria" panose="02040503050406030204" pitchFamily="18" charset="0"/>
              <a:ea typeface="Cambria" panose="02040503050406030204" pitchFamily="18" charset="0"/>
            </a:endParaRPr>
          </a:p>
          <a:p>
            <a:r>
              <a:rPr lang="en-US" sz="2400" b="0" i="0" dirty="0">
                <a:solidFill>
                  <a:srgbClr val="242424"/>
                </a:solidFill>
                <a:effectLst/>
                <a:highlight>
                  <a:srgbClr val="FFFFFF"/>
                </a:highlight>
                <a:latin typeface="Cambria" panose="02040503050406030204" pitchFamily="18" charset="0"/>
                <a:ea typeface="Cambria" panose="02040503050406030204" pitchFamily="18" charset="0"/>
              </a:rPr>
              <a:t>To limit the number of words in each context, a parameter called “window size” is used.</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16337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4A2E6-35A7-F4D6-2DBF-3E9827C11A83}"/>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70370D4D-E6A1-F0D4-0E94-2BB45A4D3BD7}"/>
              </a:ext>
            </a:extLst>
          </p:cNvPr>
          <p:cNvSpPr>
            <a:spLocks noGrp="1"/>
          </p:cNvSpPr>
          <p:nvPr>
            <p:ph type="sldNum" sz="quarter" idx="12"/>
          </p:nvPr>
        </p:nvSpPr>
        <p:spPr/>
        <p:txBody>
          <a:bodyPr/>
          <a:lstStyle/>
          <a:p>
            <a:fld id="{1FBAE590-FCB3-44A5-B5EE-9CE083D6E4A7}" type="slidenum">
              <a:rPr lang="en-US" smtClean="0"/>
              <a:pPr/>
              <a:t>32</a:t>
            </a:fld>
            <a:endParaRPr lang="en-US"/>
          </a:p>
        </p:txBody>
      </p:sp>
      <p:pic>
        <p:nvPicPr>
          <p:cNvPr id="3076" name="Picture 4">
            <a:extLst>
              <a:ext uri="{FF2B5EF4-FFF2-40B4-BE49-F238E27FC236}">
                <a16:creationId xmlns:a16="http://schemas.microsoft.com/office/drawing/2014/main" id="{7F70895D-7FDF-A1B6-AAF0-B1C18D6383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600" cy="4050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754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62839-9A46-E6ED-1B06-4D95F019B272}"/>
              </a:ext>
            </a:extLst>
          </p:cNvPr>
          <p:cNvSpPr>
            <a:spLocks noGrp="1"/>
          </p:cNvSpPr>
          <p:nvPr>
            <p:ph idx="1"/>
          </p:nvPr>
        </p:nvSpPr>
        <p:spPr>
          <a:xfrm>
            <a:off x="228600" y="109486"/>
            <a:ext cx="8610600" cy="4525963"/>
          </a:xfrm>
        </p:spPr>
        <p:txBody>
          <a:bodyPr>
            <a:normAutofit/>
          </a:bodyPr>
          <a:lstStyle/>
          <a:p>
            <a:pPr algn="l"/>
            <a:r>
              <a:rPr lang="en-US" sz="2800" b="0" i="0" dirty="0">
                <a:solidFill>
                  <a:srgbClr val="242424"/>
                </a:solidFill>
                <a:effectLst/>
                <a:highlight>
                  <a:srgbClr val="FFFFFF"/>
                </a:highlight>
                <a:latin typeface="Lohit Devanagari"/>
              </a:rPr>
              <a:t>It does so in one of two ways, either using context to predict a target word (a method known as continuous bag of words, or CBOW) or using a word to predict a target context, which is called skip-gram. </a:t>
            </a:r>
          </a:p>
          <a:p>
            <a:pPr algn="l"/>
            <a:r>
              <a:rPr lang="en-US" sz="2800" b="0" i="0" dirty="0">
                <a:solidFill>
                  <a:srgbClr val="242424"/>
                </a:solidFill>
                <a:effectLst/>
                <a:highlight>
                  <a:srgbClr val="FFFFFF"/>
                </a:highlight>
                <a:latin typeface="Lohit Devanagari"/>
              </a:rPr>
              <a:t>We use the latter method because it produces more accurate results on large datasets.</a:t>
            </a:r>
          </a:p>
          <a:p>
            <a:br>
              <a:rPr lang="en-US" dirty="0"/>
            </a:br>
            <a:endParaRPr lang="en-IN" dirty="0"/>
          </a:p>
        </p:txBody>
      </p:sp>
      <p:sp>
        <p:nvSpPr>
          <p:cNvPr id="4" name="Slide Number Placeholder 3">
            <a:extLst>
              <a:ext uri="{FF2B5EF4-FFF2-40B4-BE49-F238E27FC236}">
                <a16:creationId xmlns:a16="http://schemas.microsoft.com/office/drawing/2014/main" id="{7981670A-63AE-6E6A-50F8-074C8B4224C6}"/>
              </a:ext>
            </a:extLst>
          </p:cNvPr>
          <p:cNvSpPr>
            <a:spLocks noGrp="1"/>
          </p:cNvSpPr>
          <p:nvPr>
            <p:ph type="sldNum" sz="quarter" idx="12"/>
          </p:nvPr>
        </p:nvSpPr>
        <p:spPr/>
        <p:txBody>
          <a:bodyPr/>
          <a:lstStyle/>
          <a:p>
            <a:fld id="{1FBAE590-FCB3-44A5-B5EE-9CE083D6E4A7}" type="slidenum">
              <a:rPr lang="en-US" smtClean="0"/>
              <a:pPr/>
              <a:t>33</a:t>
            </a:fld>
            <a:endParaRPr lang="en-US"/>
          </a:p>
        </p:txBody>
      </p:sp>
      <p:pic>
        <p:nvPicPr>
          <p:cNvPr id="4098" name="Picture 2">
            <a:extLst>
              <a:ext uri="{FF2B5EF4-FFF2-40B4-BE49-F238E27FC236}">
                <a16:creationId xmlns:a16="http://schemas.microsoft.com/office/drawing/2014/main" id="{BDA5AADB-CC0D-558B-4E0C-9D742B7EA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040011"/>
            <a:ext cx="8001000" cy="3436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031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EC0DA6-CCED-867E-5853-D4218829F9EB}"/>
              </a:ext>
            </a:extLst>
          </p:cNvPr>
          <p:cNvSpPr>
            <a:spLocks noGrp="1"/>
          </p:cNvSpPr>
          <p:nvPr>
            <p:ph idx="1"/>
          </p:nvPr>
        </p:nvSpPr>
        <p:spPr>
          <a:xfrm>
            <a:off x="304800" y="173396"/>
            <a:ext cx="8610600" cy="3825875"/>
          </a:xfrm>
        </p:spPr>
        <p:txBody>
          <a:bodyPr>
            <a:normAutofit/>
          </a:bodyPr>
          <a:lstStyle/>
          <a:p>
            <a:r>
              <a:rPr lang="en-US" sz="2800" b="0" i="0" dirty="0">
                <a:solidFill>
                  <a:srgbClr val="242424"/>
                </a:solidFill>
                <a:effectLst/>
                <a:highlight>
                  <a:srgbClr val="FFFFFF"/>
                </a:highlight>
                <a:latin typeface="Lohit Devanagari"/>
              </a:rPr>
              <a:t>we will have a vector with all zeros and a 1 which represents the corresponding word in the vocabulary. </a:t>
            </a:r>
          </a:p>
          <a:p>
            <a:r>
              <a:rPr lang="en-US" sz="2800" b="0" i="0" dirty="0">
                <a:solidFill>
                  <a:srgbClr val="242424"/>
                </a:solidFill>
                <a:effectLst/>
                <a:highlight>
                  <a:srgbClr val="FFFFFF"/>
                </a:highlight>
                <a:latin typeface="Lohit Devanagari"/>
              </a:rPr>
              <a:t>This encoding technique is called one-hot encoding. Considering our example, </a:t>
            </a:r>
          </a:p>
          <a:p>
            <a:r>
              <a:rPr lang="en-US" sz="2800" b="0" i="0" dirty="0">
                <a:solidFill>
                  <a:srgbClr val="242424"/>
                </a:solidFill>
                <a:effectLst/>
                <a:highlight>
                  <a:srgbClr val="FFFFFF"/>
                </a:highlight>
                <a:latin typeface="Lohit Devanagari"/>
              </a:rPr>
              <a:t>if we have a vocabulary made out of the words “the”, “quick”, “brown”, “fox”, “jumps”, “over”, “the” “lazy”, “dog”, the word “brown” is represented by this vector: [ 0, 0, 1, 0, 0, 0 ,0 ,0 ,0 ].</a:t>
            </a:r>
            <a:endParaRPr lang="en-IN" sz="2800" dirty="0"/>
          </a:p>
        </p:txBody>
      </p:sp>
      <p:sp>
        <p:nvSpPr>
          <p:cNvPr id="4" name="Slide Number Placeholder 3">
            <a:extLst>
              <a:ext uri="{FF2B5EF4-FFF2-40B4-BE49-F238E27FC236}">
                <a16:creationId xmlns:a16="http://schemas.microsoft.com/office/drawing/2014/main" id="{CAC5A637-6B4A-D46C-59FD-B5E2EAE24C3B}"/>
              </a:ext>
            </a:extLst>
          </p:cNvPr>
          <p:cNvSpPr>
            <a:spLocks noGrp="1"/>
          </p:cNvSpPr>
          <p:nvPr>
            <p:ph type="sldNum" sz="quarter" idx="12"/>
          </p:nvPr>
        </p:nvSpPr>
        <p:spPr/>
        <p:txBody>
          <a:bodyPr/>
          <a:lstStyle/>
          <a:p>
            <a:fld id="{1FBAE590-FCB3-44A5-B5EE-9CE083D6E4A7}" type="slidenum">
              <a:rPr lang="en-US" smtClean="0"/>
              <a:pPr/>
              <a:t>34</a:t>
            </a:fld>
            <a:endParaRPr lang="en-US"/>
          </a:p>
        </p:txBody>
      </p:sp>
      <p:pic>
        <p:nvPicPr>
          <p:cNvPr id="5122" name="Picture 2">
            <a:extLst>
              <a:ext uri="{FF2B5EF4-FFF2-40B4-BE49-F238E27FC236}">
                <a16:creationId xmlns:a16="http://schemas.microsoft.com/office/drawing/2014/main" id="{EA591BD2-F9A6-9E02-1033-CAAC2DFCE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913956"/>
            <a:ext cx="53721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109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9F212-0301-2B9E-7A61-A48B8850BA37}"/>
              </a:ext>
            </a:extLst>
          </p:cNvPr>
          <p:cNvSpPr>
            <a:spLocks noGrp="1"/>
          </p:cNvSpPr>
          <p:nvPr>
            <p:ph idx="1"/>
          </p:nvPr>
        </p:nvSpPr>
        <p:spPr>
          <a:xfrm>
            <a:off x="228600" y="136525"/>
            <a:ext cx="8686800" cy="4525963"/>
          </a:xfrm>
        </p:spPr>
        <p:txBody>
          <a:bodyPr>
            <a:normAutofit/>
          </a:bodyPr>
          <a:lstStyle/>
          <a:p>
            <a:r>
              <a:rPr lang="en-US" sz="2800" b="0" i="0" dirty="0">
                <a:solidFill>
                  <a:srgbClr val="242424"/>
                </a:solidFill>
                <a:effectLst/>
                <a:highlight>
                  <a:srgbClr val="FFFFFF"/>
                </a:highlight>
                <a:latin typeface="Lohit Devanagari"/>
              </a:rPr>
              <a:t>The Skip-gram model takes in a corpus of text and creates a hot-vector for each word. </a:t>
            </a:r>
          </a:p>
          <a:p>
            <a:r>
              <a:rPr lang="en-US" sz="2800" b="0" i="0" dirty="0">
                <a:solidFill>
                  <a:srgbClr val="242424"/>
                </a:solidFill>
                <a:effectLst/>
                <a:highlight>
                  <a:srgbClr val="FFFFFF"/>
                </a:highlight>
                <a:latin typeface="Lohit Devanagari"/>
              </a:rPr>
              <a:t>A hot vector is a vector representation of a word where the vector is the size of the vocabulary (total unique words). </a:t>
            </a:r>
          </a:p>
          <a:p>
            <a:r>
              <a:rPr lang="en-US" sz="2800" b="0" i="0" dirty="0">
                <a:solidFill>
                  <a:srgbClr val="242424"/>
                </a:solidFill>
                <a:effectLst/>
                <a:highlight>
                  <a:srgbClr val="FFFFFF"/>
                </a:highlight>
                <a:latin typeface="Lohit Devanagari"/>
              </a:rPr>
              <a:t>All dimensions are set to 0 except the dimension representing the word that is used as an input at that point in time. Here is an example of a hot vector:</a:t>
            </a:r>
            <a:endParaRPr lang="en-IN" sz="2800" dirty="0"/>
          </a:p>
        </p:txBody>
      </p:sp>
      <p:sp>
        <p:nvSpPr>
          <p:cNvPr id="4" name="Slide Number Placeholder 3">
            <a:extLst>
              <a:ext uri="{FF2B5EF4-FFF2-40B4-BE49-F238E27FC236}">
                <a16:creationId xmlns:a16="http://schemas.microsoft.com/office/drawing/2014/main" id="{2AA46BD0-6D3B-B0AA-F194-D1F5DF28535F}"/>
              </a:ext>
            </a:extLst>
          </p:cNvPr>
          <p:cNvSpPr>
            <a:spLocks noGrp="1"/>
          </p:cNvSpPr>
          <p:nvPr>
            <p:ph type="sldNum" sz="quarter" idx="12"/>
          </p:nvPr>
        </p:nvSpPr>
        <p:spPr/>
        <p:txBody>
          <a:bodyPr/>
          <a:lstStyle/>
          <a:p>
            <a:fld id="{1FBAE590-FCB3-44A5-B5EE-9CE083D6E4A7}" type="slidenum">
              <a:rPr lang="en-US" smtClean="0"/>
              <a:pPr/>
              <a:t>35</a:t>
            </a:fld>
            <a:endParaRPr lang="en-US"/>
          </a:p>
        </p:txBody>
      </p:sp>
      <p:pic>
        <p:nvPicPr>
          <p:cNvPr id="6148" name="Picture 4">
            <a:extLst>
              <a:ext uri="{FF2B5EF4-FFF2-40B4-BE49-F238E27FC236}">
                <a16:creationId xmlns:a16="http://schemas.microsoft.com/office/drawing/2014/main" id="{E3238E2C-6313-68CF-ED30-CBCF9B6EB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4038600"/>
            <a:ext cx="5572125" cy="1295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4BC658D-073F-93CA-89AA-B55E4492195A}"/>
              </a:ext>
            </a:extLst>
          </p:cNvPr>
          <p:cNvSpPr txBox="1"/>
          <p:nvPr/>
        </p:nvSpPr>
        <p:spPr>
          <a:xfrm>
            <a:off x="838200" y="5331542"/>
            <a:ext cx="7543800" cy="954107"/>
          </a:xfrm>
          <a:prstGeom prst="rect">
            <a:avLst/>
          </a:prstGeom>
          <a:noFill/>
        </p:spPr>
        <p:txBody>
          <a:bodyPr wrap="square">
            <a:spAutoFit/>
          </a:bodyPr>
          <a:lstStyle/>
          <a:p>
            <a:r>
              <a:rPr lang="en-US" sz="2800" b="0" i="0" dirty="0">
                <a:solidFill>
                  <a:srgbClr val="242424"/>
                </a:solidFill>
                <a:effectLst/>
                <a:highlight>
                  <a:srgbClr val="FFFFFF"/>
                </a:highlight>
                <a:latin typeface="Lohit Devanagari"/>
              </a:rPr>
              <a:t>The above input is given to a neural network with a single hidden layer.</a:t>
            </a:r>
            <a:endParaRPr lang="en-IN" sz="2800" dirty="0"/>
          </a:p>
        </p:txBody>
      </p:sp>
    </p:spTree>
    <p:extLst>
      <p:ext uri="{BB962C8B-B14F-4D97-AF65-F5344CB8AC3E}">
        <p14:creationId xmlns:p14="http://schemas.microsoft.com/office/powerpoint/2010/main" val="3671278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949E-D18C-5C95-5C8D-605F4F300348}"/>
              </a:ext>
            </a:extLst>
          </p:cNvPr>
          <p:cNvSpPr>
            <a:spLocks noGrp="1"/>
          </p:cNvSpPr>
          <p:nvPr>
            <p:ph type="title"/>
          </p:nvPr>
        </p:nvSpPr>
        <p:spPr/>
        <p:txBody>
          <a:bodyPr>
            <a:normAutofit fontScale="90000"/>
          </a:bodyPr>
          <a:lstStyle/>
          <a:p>
            <a:br>
              <a:rPr lang="en-US" dirty="0"/>
            </a:br>
            <a:r>
              <a:rPr lang="en-US" dirty="0"/>
              <a:t>Word embeddings</a:t>
            </a:r>
            <a:br>
              <a:rPr lang="en-US" dirty="0"/>
            </a:br>
            <a:endParaRPr lang="en-IN" dirty="0"/>
          </a:p>
        </p:txBody>
      </p:sp>
      <p:sp>
        <p:nvSpPr>
          <p:cNvPr id="3" name="Content Placeholder 2">
            <a:extLst>
              <a:ext uri="{FF2B5EF4-FFF2-40B4-BE49-F238E27FC236}">
                <a16:creationId xmlns:a16="http://schemas.microsoft.com/office/drawing/2014/main" id="{094BC419-ACC4-C522-9368-CE90F32EE894}"/>
              </a:ext>
            </a:extLst>
          </p:cNvPr>
          <p:cNvSpPr>
            <a:spLocks noGrp="1"/>
          </p:cNvSpPr>
          <p:nvPr>
            <p:ph idx="1"/>
          </p:nvPr>
        </p:nvSpPr>
        <p:spPr>
          <a:xfrm>
            <a:off x="457200" y="1295400"/>
            <a:ext cx="8229600" cy="4525963"/>
          </a:xfrm>
        </p:spPr>
        <p:txBody>
          <a:bodyPr/>
          <a:lstStyle/>
          <a:p>
            <a:r>
              <a:rPr lang="en-US" dirty="0"/>
              <a:t>A preliminary method is a “bag of words” model which encodes words using a one-hot scheme.</a:t>
            </a:r>
          </a:p>
          <a:p>
            <a:endParaRPr lang="en-US" dirty="0"/>
          </a:p>
          <a:p>
            <a:r>
              <a:rPr lang="en-US" dirty="0"/>
              <a:t>If our dataset contains the sentences:</a:t>
            </a:r>
          </a:p>
          <a:p>
            <a:r>
              <a:rPr lang="en-US" dirty="0"/>
              <a:t>“I like the new movie!”, </a:t>
            </a:r>
          </a:p>
          <a:p>
            <a:r>
              <a:rPr lang="en-US" dirty="0"/>
              <a:t>“I love the weather.”</a:t>
            </a:r>
            <a:endParaRPr lang="en-IN" dirty="0"/>
          </a:p>
        </p:txBody>
      </p:sp>
      <p:sp>
        <p:nvSpPr>
          <p:cNvPr id="4" name="Slide Number Placeholder 3">
            <a:extLst>
              <a:ext uri="{FF2B5EF4-FFF2-40B4-BE49-F238E27FC236}">
                <a16:creationId xmlns:a16="http://schemas.microsoft.com/office/drawing/2014/main" id="{3F5857EA-36F3-CAB8-5B01-057A092E3A5B}"/>
              </a:ext>
            </a:extLst>
          </p:cNvPr>
          <p:cNvSpPr>
            <a:spLocks noGrp="1"/>
          </p:cNvSpPr>
          <p:nvPr>
            <p:ph type="sldNum" sz="quarter" idx="12"/>
          </p:nvPr>
        </p:nvSpPr>
        <p:spPr/>
        <p:txBody>
          <a:bodyPr/>
          <a:lstStyle/>
          <a:p>
            <a:fld id="{1FBAE590-FCB3-44A5-B5EE-9CE083D6E4A7}" type="slidenum">
              <a:rPr lang="en-US" smtClean="0"/>
              <a:pPr/>
              <a:t>36</a:t>
            </a:fld>
            <a:endParaRPr lang="en-US"/>
          </a:p>
        </p:txBody>
      </p:sp>
    </p:spTree>
    <p:extLst>
      <p:ext uri="{BB962C8B-B14F-4D97-AF65-F5344CB8AC3E}">
        <p14:creationId xmlns:p14="http://schemas.microsoft.com/office/powerpoint/2010/main" val="3554477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61EF5C-BD3E-052B-F0EE-4B707F48D69A}"/>
              </a:ext>
            </a:extLst>
          </p:cNvPr>
          <p:cNvSpPr>
            <a:spLocks noGrp="1"/>
          </p:cNvSpPr>
          <p:nvPr>
            <p:ph type="sldNum" sz="quarter" idx="12"/>
          </p:nvPr>
        </p:nvSpPr>
        <p:spPr/>
        <p:txBody>
          <a:bodyPr/>
          <a:lstStyle/>
          <a:p>
            <a:fld id="{1FBAE590-FCB3-44A5-B5EE-9CE083D6E4A7}" type="slidenum">
              <a:rPr lang="en-US" smtClean="0"/>
              <a:pPr/>
              <a:t>37</a:t>
            </a:fld>
            <a:endParaRPr lang="en-US"/>
          </a:p>
        </p:txBody>
      </p:sp>
      <p:pic>
        <p:nvPicPr>
          <p:cNvPr id="7170" name="Picture 2">
            <a:extLst>
              <a:ext uri="{FF2B5EF4-FFF2-40B4-BE49-F238E27FC236}">
                <a16:creationId xmlns:a16="http://schemas.microsoft.com/office/drawing/2014/main" id="{A8DCBB78-0692-9CB6-41B6-3DE1FB3F41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51273"/>
            <a:ext cx="8049222" cy="274432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224E69EC-2C60-47D9-ECB7-ED98E8974530}"/>
              </a:ext>
            </a:extLst>
          </p:cNvPr>
          <p:cNvSpPr txBox="1">
            <a:spLocks/>
          </p:cNvSpPr>
          <p:nvPr/>
        </p:nvSpPr>
        <p:spPr>
          <a:xfrm>
            <a:off x="476865" y="3010693"/>
            <a:ext cx="7524135" cy="3696034"/>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rgbClr val="242424"/>
                </a:solidFill>
                <a:highlight>
                  <a:srgbClr val="FFFFFF"/>
                </a:highlight>
                <a:latin typeface="Lohit Devanagari"/>
              </a:rPr>
              <a:t>Then we can have a vector representation of the words as:</a:t>
            </a:r>
          </a:p>
          <a:p>
            <a:r>
              <a:rPr lang="en-US" dirty="0">
                <a:solidFill>
                  <a:srgbClr val="242424"/>
                </a:solidFill>
                <a:highlight>
                  <a:srgbClr val="FFFFFF"/>
                </a:highlight>
                <a:latin typeface="Lohit Devanagari"/>
              </a:rPr>
              <a:t>I [1,0,0,0,0,0,0]</a:t>
            </a:r>
          </a:p>
          <a:p>
            <a:r>
              <a:rPr lang="en-US" dirty="0">
                <a:solidFill>
                  <a:srgbClr val="242424"/>
                </a:solidFill>
                <a:highlight>
                  <a:srgbClr val="FFFFFF"/>
                </a:highlight>
                <a:latin typeface="Lohit Devanagari"/>
              </a:rPr>
              <a:t>like [0,1,0,0,0,0,0]</a:t>
            </a:r>
          </a:p>
          <a:p>
            <a:r>
              <a:rPr lang="en-US" dirty="0">
                <a:solidFill>
                  <a:srgbClr val="242424"/>
                </a:solidFill>
                <a:highlight>
                  <a:srgbClr val="FFFFFF"/>
                </a:highlight>
                <a:latin typeface="Lohit Devanagari"/>
              </a:rPr>
              <a:t>the [0,0,1,0,0,0,0]</a:t>
            </a:r>
          </a:p>
          <a:p>
            <a:r>
              <a:rPr lang="en-US" dirty="0">
                <a:solidFill>
                  <a:srgbClr val="242424"/>
                </a:solidFill>
                <a:highlight>
                  <a:srgbClr val="FFFFFF"/>
                </a:highlight>
                <a:latin typeface="Lohit Devanagari"/>
              </a:rPr>
              <a:t>new [0,0,0,1,0,0,0]</a:t>
            </a:r>
          </a:p>
          <a:p>
            <a:r>
              <a:rPr lang="en-US" dirty="0">
                <a:solidFill>
                  <a:srgbClr val="242424"/>
                </a:solidFill>
                <a:highlight>
                  <a:srgbClr val="FFFFFF"/>
                </a:highlight>
                <a:latin typeface="Lohit Devanagari"/>
              </a:rPr>
              <a:t>movie [0,0,0,0,1,0,0]</a:t>
            </a:r>
          </a:p>
          <a:p>
            <a:r>
              <a:rPr lang="en-US" dirty="0">
                <a:solidFill>
                  <a:srgbClr val="242424"/>
                </a:solidFill>
                <a:highlight>
                  <a:srgbClr val="FFFFFF"/>
                </a:highlight>
                <a:latin typeface="Lohit Devanagari"/>
              </a:rPr>
              <a:t>love [0,0,0,0,0,1,0]</a:t>
            </a:r>
          </a:p>
          <a:p>
            <a:r>
              <a:rPr lang="en-US" dirty="0">
                <a:solidFill>
                  <a:srgbClr val="242424"/>
                </a:solidFill>
                <a:highlight>
                  <a:srgbClr val="FFFFFF"/>
                </a:highlight>
                <a:latin typeface="Lohit Devanagari"/>
              </a:rPr>
              <a:t>weather [0,0,0,0,0,0,1]</a:t>
            </a:r>
          </a:p>
          <a:p>
            <a:r>
              <a:rPr lang="en-US" dirty="0">
                <a:solidFill>
                  <a:srgbClr val="242424"/>
                </a:solidFill>
                <a:highlight>
                  <a:srgbClr val="FFFFFF"/>
                </a:highlight>
                <a:latin typeface="Lohit Devanagari"/>
              </a:rPr>
              <a:t>The sentences will then be represented as:</a:t>
            </a:r>
          </a:p>
          <a:p>
            <a:r>
              <a:rPr lang="en-US" dirty="0">
                <a:solidFill>
                  <a:srgbClr val="242424"/>
                </a:solidFill>
                <a:highlight>
                  <a:srgbClr val="FFFFFF"/>
                </a:highlight>
                <a:latin typeface="Lohit Devanagari"/>
              </a:rPr>
              <a:t>[1,1,1,1,1,0,0] and [1,0,1,0,0,1,1]</a:t>
            </a:r>
          </a:p>
          <a:p>
            <a:endParaRPr lang="en-IN" dirty="0"/>
          </a:p>
        </p:txBody>
      </p:sp>
    </p:spTree>
    <p:extLst>
      <p:ext uri="{BB962C8B-B14F-4D97-AF65-F5344CB8AC3E}">
        <p14:creationId xmlns:p14="http://schemas.microsoft.com/office/powerpoint/2010/main" val="1382178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75D69B-55ED-9C23-5FA3-AB3D18BC0675}"/>
              </a:ext>
            </a:extLst>
          </p:cNvPr>
          <p:cNvSpPr>
            <a:spLocks noGrp="1"/>
          </p:cNvSpPr>
          <p:nvPr>
            <p:ph type="sldNum" sz="quarter" idx="12"/>
          </p:nvPr>
        </p:nvSpPr>
        <p:spPr/>
        <p:txBody>
          <a:bodyPr/>
          <a:lstStyle/>
          <a:p>
            <a:fld id="{1FBAE590-FCB3-44A5-B5EE-9CE083D6E4A7}" type="slidenum">
              <a:rPr lang="en-US" smtClean="0"/>
              <a:pPr/>
              <a:t>38</a:t>
            </a:fld>
            <a:endParaRPr lang="en-US"/>
          </a:p>
        </p:txBody>
      </p:sp>
      <p:sp>
        <p:nvSpPr>
          <p:cNvPr id="6" name="Content Placeholder 5">
            <a:extLst>
              <a:ext uri="{FF2B5EF4-FFF2-40B4-BE49-F238E27FC236}">
                <a16:creationId xmlns:a16="http://schemas.microsoft.com/office/drawing/2014/main" id="{A95832A1-F8BA-A4CD-8583-D08AAB329DC3}"/>
              </a:ext>
            </a:extLst>
          </p:cNvPr>
          <p:cNvSpPr>
            <a:spLocks noGrp="1"/>
          </p:cNvSpPr>
          <p:nvPr>
            <p:ph idx="1"/>
          </p:nvPr>
        </p:nvSpPr>
        <p:spPr>
          <a:xfrm>
            <a:off x="457200" y="304800"/>
            <a:ext cx="8229600" cy="4525963"/>
          </a:xfrm>
        </p:spPr>
        <p:txBody>
          <a:bodyPr>
            <a:normAutofit fontScale="85000" lnSpcReduction="20000"/>
          </a:bodyPr>
          <a:lstStyle/>
          <a:p>
            <a:pPr algn="ctr"/>
            <a:r>
              <a:rPr lang="en-US" b="1" i="0" dirty="0">
                <a:solidFill>
                  <a:srgbClr val="242424"/>
                </a:solidFill>
                <a:effectLst/>
                <a:highlight>
                  <a:srgbClr val="FFFFFF"/>
                </a:highlight>
                <a:latin typeface="Lohit Devanagari"/>
              </a:rPr>
              <a:t>Word2Vec</a:t>
            </a:r>
          </a:p>
          <a:p>
            <a:pPr algn="l"/>
            <a:r>
              <a:rPr lang="en-US" b="0" i="0" dirty="0">
                <a:solidFill>
                  <a:srgbClr val="242424"/>
                </a:solidFill>
                <a:effectLst/>
                <a:highlight>
                  <a:srgbClr val="FFFFFF"/>
                </a:highlight>
                <a:latin typeface="Lohit Devanagari"/>
              </a:rPr>
              <a:t>Word2Vec creates a representation of each word present in our vocabulary into a vector. </a:t>
            </a:r>
          </a:p>
          <a:p>
            <a:pPr algn="l"/>
            <a:endParaRPr lang="en-US" dirty="0">
              <a:solidFill>
                <a:srgbClr val="242424"/>
              </a:solidFill>
              <a:highlight>
                <a:srgbClr val="FFFFFF"/>
              </a:highlight>
              <a:latin typeface="Lohit Devanagari"/>
            </a:endParaRPr>
          </a:p>
          <a:p>
            <a:pPr algn="l"/>
            <a:r>
              <a:rPr lang="en-US" b="0" i="0" dirty="0">
                <a:solidFill>
                  <a:srgbClr val="242424"/>
                </a:solidFill>
                <a:effectLst/>
                <a:highlight>
                  <a:srgbClr val="FFFFFF"/>
                </a:highlight>
                <a:latin typeface="Lohit Devanagari"/>
              </a:rPr>
              <a:t>Words used in similar contexts or having semantic relationships are captured effectively through their closeness in the vector space- effectively speaking similar words will have similar word vectors. </a:t>
            </a:r>
          </a:p>
          <a:p>
            <a:pPr algn="l"/>
            <a:endParaRPr lang="en-US" b="0" i="0" dirty="0">
              <a:solidFill>
                <a:srgbClr val="242424"/>
              </a:solidFill>
              <a:effectLst/>
              <a:highlight>
                <a:srgbClr val="FFFFFF"/>
              </a:highlight>
              <a:latin typeface="Lohit Devanagari"/>
            </a:endParaRPr>
          </a:p>
          <a:p>
            <a:pPr algn="l"/>
            <a:r>
              <a:rPr lang="en-US" b="0" i="0" dirty="0">
                <a:solidFill>
                  <a:srgbClr val="242424"/>
                </a:solidFill>
                <a:effectLst/>
                <a:highlight>
                  <a:srgbClr val="FFFFFF"/>
                </a:highlight>
                <a:latin typeface="Lohit Devanagari"/>
              </a:rPr>
              <a:t>Let us consider a classic example: </a:t>
            </a:r>
          </a:p>
          <a:p>
            <a:pPr algn="l"/>
            <a:r>
              <a:rPr lang="en-US" b="0" i="0" dirty="0">
                <a:solidFill>
                  <a:srgbClr val="242424"/>
                </a:solidFill>
                <a:effectLst/>
                <a:highlight>
                  <a:srgbClr val="FFFFFF"/>
                </a:highlight>
                <a:latin typeface="Lohit Devanagari"/>
              </a:rPr>
              <a:t>“king”, “queen”, “man”, “girl”, “prince”</a:t>
            </a:r>
          </a:p>
          <a:p>
            <a:endParaRPr lang="en-IN" dirty="0"/>
          </a:p>
        </p:txBody>
      </p:sp>
    </p:spTree>
    <p:extLst>
      <p:ext uri="{BB962C8B-B14F-4D97-AF65-F5344CB8AC3E}">
        <p14:creationId xmlns:p14="http://schemas.microsoft.com/office/powerpoint/2010/main" val="279747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552082-0EDC-FE09-6C31-280C77C5B3EB}"/>
              </a:ext>
            </a:extLst>
          </p:cNvPr>
          <p:cNvSpPr>
            <a:spLocks noGrp="1"/>
          </p:cNvSpPr>
          <p:nvPr>
            <p:ph type="sldNum" sz="quarter" idx="12"/>
          </p:nvPr>
        </p:nvSpPr>
        <p:spPr/>
        <p:txBody>
          <a:bodyPr/>
          <a:lstStyle/>
          <a:p>
            <a:fld id="{1FBAE590-FCB3-44A5-B5EE-9CE083D6E4A7}" type="slidenum">
              <a:rPr lang="en-US" smtClean="0"/>
              <a:pPr/>
              <a:t>39</a:t>
            </a:fld>
            <a:endParaRPr lang="en-US"/>
          </a:p>
        </p:txBody>
      </p:sp>
      <p:pic>
        <p:nvPicPr>
          <p:cNvPr id="8193" name="Picture 1">
            <a:extLst>
              <a:ext uri="{FF2B5EF4-FFF2-40B4-BE49-F238E27FC236}">
                <a16:creationId xmlns:a16="http://schemas.microsoft.com/office/drawing/2014/main" id="{00469301-74E7-2B88-5717-4DE4B7A6D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153400" cy="26193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EF82AF-2631-B85F-FD98-A07FC413CB50}"/>
              </a:ext>
            </a:extLst>
          </p:cNvPr>
          <p:cNvSpPr txBox="1"/>
          <p:nvPr/>
        </p:nvSpPr>
        <p:spPr>
          <a:xfrm>
            <a:off x="228600" y="3124200"/>
            <a:ext cx="8229600" cy="2862322"/>
          </a:xfrm>
          <a:prstGeom prst="rect">
            <a:avLst/>
          </a:prstGeom>
          <a:noFill/>
        </p:spPr>
        <p:txBody>
          <a:bodyPr wrap="square">
            <a:spAutoFit/>
          </a:bodyPr>
          <a:lstStyle/>
          <a:p>
            <a:pPr algn="l"/>
            <a:r>
              <a:rPr lang="en-US" sz="2000" b="0" i="0" dirty="0">
                <a:solidFill>
                  <a:srgbClr val="242424"/>
                </a:solidFill>
                <a:effectLst/>
                <a:highlight>
                  <a:srgbClr val="FFFFFF"/>
                </a:highlight>
                <a:latin typeface="Lohit Devanagari"/>
              </a:rPr>
              <a:t>What we then observe is:</a:t>
            </a:r>
          </a:p>
          <a:p>
            <a:pPr algn="l">
              <a:buFont typeface="Arial" panose="020B0604020202020204" pitchFamily="34" charset="0"/>
              <a:buChar char="•"/>
            </a:pPr>
            <a:r>
              <a:rPr lang="en-US" sz="2000" b="0" i="0" dirty="0">
                <a:solidFill>
                  <a:srgbClr val="242424"/>
                </a:solidFill>
                <a:effectLst/>
                <a:highlight>
                  <a:srgbClr val="FFFFFF"/>
                </a:highlight>
                <a:latin typeface="source-serif-pro"/>
              </a:rPr>
              <a:t>As expected, “king”, “queen”, “prince” have similar scores for “royalty” and “girl”, “queen” have similar scores for “femininity”.</a:t>
            </a:r>
          </a:p>
          <a:p>
            <a:pPr algn="l">
              <a:buFont typeface="Arial" panose="020B0604020202020204" pitchFamily="34" charset="0"/>
              <a:buChar char="•"/>
            </a:pPr>
            <a:endParaRPr lang="en-US" sz="2000" b="0" i="0" dirty="0">
              <a:solidFill>
                <a:srgbClr val="242424"/>
              </a:solidFill>
              <a:effectLst/>
              <a:highlight>
                <a:srgbClr val="FFFFFF"/>
              </a:highlight>
              <a:latin typeface="source-serif-pro"/>
            </a:endParaRPr>
          </a:p>
          <a:p>
            <a:pPr algn="l">
              <a:buFont typeface="Arial" panose="020B0604020202020204" pitchFamily="34" charset="0"/>
              <a:buChar char="•"/>
            </a:pPr>
            <a:r>
              <a:rPr lang="en-US" sz="2000" b="0" i="0" dirty="0">
                <a:solidFill>
                  <a:srgbClr val="242424"/>
                </a:solidFill>
                <a:effectLst/>
                <a:highlight>
                  <a:srgbClr val="FFFFFF"/>
                </a:highlight>
                <a:latin typeface="source-serif-pro"/>
              </a:rPr>
              <a:t>An operation that removes “man” from “king”, would yield in a vector very close to “queen” ( “king”- “man” = “queen”)</a:t>
            </a:r>
          </a:p>
          <a:p>
            <a:pPr algn="l">
              <a:buFont typeface="Arial" panose="020B0604020202020204" pitchFamily="34" charset="0"/>
              <a:buChar char="•"/>
            </a:pPr>
            <a:endParaRPr lang="en-US" sz="2000" b="0" i="0" dirty="0">
              <a:solidFill>
                <a:srgbClr val="242424"/>
              </a:solidFill>
              <a:effectLst/>
              <a:highlight>
                <a:srgbClr val="FFFFFF"/>
              </a:highlight>
              <a:latin typeface="source-serif-pro"/>
            </a:endParaRPr>
          </a:p>
          <a:p>
            <a:pPr algn="l">
              <a:buFont typeface="Arial" panose="020B0604020202020204" pitchFamily="34" charset="0"/>
              <a:buChar char="•"/>
            </a:pPr>
            <a:r>
              <a:rPr lang="en-US" sz="2000" b="0" i="0" dirty="0">
                <a:solidFill>
                  <a:srgbClr val="242424"/>
                </a:solidFill>
                <a:effectLst/>
                <a:highlight>
                  <a:srgbClr val="FFFFFF"/>
                </a:highlight>
                <a:latin typeface="source-serif-pro"/>
              </a:rPr>
              <a:t>Vectors “king” and “prince” have the same characteristics, except for age, telling us how they might possibly be semantically related to each other.</a:t>
            </a:r>
          </a:p>
        </p:txBody>
      </p:sp>
    </p:spTree>
    <p:extLst>
      <p:ext uri="{BB962C8B-B14F-4D97-AF65-F5344CB8AC3E}">
        <p14:creationId xmlns:p14="http://schemas.microsoft.com/office/powerpoint/2010/main" val="324700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Language </a:t>
            </a:r>
            <a:r>
              <a:rPr lang="en-US" b="1" dirty="0" err="1">
                <a:solidFill>
                  <a:srgbClr val="FF0000"/>
                </a:solidFill>
              </a:rPr>
              <a:t>Modelling</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457200" y="1143000"/>
            <a:ext cx="8229600" cy="4983163"/>
          </a:xfrm>
        </p:spPr>
        <p:txBody>
          <a:bodyPr/>
          <a:lstStyle/>
          <a:p>
            <a:pPr algn="just"/>
            <a:r>
              <a:rPr lang="en-US" b="1" dirty="0"/>
              <a:t>Language Modeling</a:t>
            </a:r>
            <a:r>
              <a:rPr lang="en-US" dirty="0"/>
              <a:t> is the task of predicting the next word or character in a document.</a:t>
            </a:r>
          </a:p>
          <a:p>
            <a:pPr algn="just"/>
            <a:r>
              <a:rPr lang="en-US" dirty="0"/>
              <a:t> This technique can be used to train language models that can further be applied to a wide range of natural language tasks like text generation, text classification and question answering.</a:t>
            </a:r>
          </a:p>
        </p:txBody>
      </p:sp>
      <p:sp>
        <p:nvSpPr>
          <p:cNvPr id="4" name="Slide Number Placeholder 3">
            <a:extLst>
              <a:ext uri="{FF2B5EF4-FFF2-40B4-BE49-F238E27FC236}">
                <a16:creationId xmlns:a16="http://schemas.microsoft.com/office/drawing/2014/main" id="{D416AF7F-B8BE-33E3-4088-6DC58FB8D6C0}"/>
              </a:ext>
            </a:extLst>
          </p:cNvPr>
          <p:cNvSpPr>
            <a:spLocks noGrp="1"/>
          </p:cNvSpPr>
          <p:nvPr>
            <p:ph type="sldNum" sz="quarter" idx="12"/>
          </p:nvPr>
        </p:nvSpPr>
        <p:spPr/>
        <p:txBody>
          <a:bodyPr/>
          <a:lstStyle/>
          <a:p>
            <a:fld id="{B4FC67FB-65B9-48F6-BC46-4594EF016B89}"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DCE245-AB4D-F21B-F89A-77AE75AB9F41}"/>
              </a:ext>
            </a:extLst>
          </p:cNvPr>
          <p:cNvSpPr>
            <a:spLocks noGrp="1"/>
          </p:cNvSpPr>
          <p:nvPr>
            <p:ph type="sldNum" sz="quarter" idx="12"/>
          </p:nvPr>
        </p:nvSpPr>
        <p:spPr/>
        <p:txBody>
          <a:bodyPr/>
          <a:lstStyle/>
          <a:p>
            <a:fld id="{1FBAE590-FCB3-44A5-B5EE-9CE083D6E4A7}" type="slidenum">
              <a:rPr lang="en-US" smtClean="0"/>
              <a:pPr/>
              <a:t>40</a:t>
            </a:fld>
            <a:endParaRPr lang="en-US"/>
          </a:p>
        </p:txBody>
      </p:sp>
      <p:pic>
        <p:nvPicPr>
          <p:cNvPr id="9218" name="Picture 2">
            <a:extLst>
              <a:ext uri="{FF2B5EF4-FFF2-40B4-BE49-F238E27FC236}">
                <a16:creationId xmlns:a16="http://schemas.microsoft.com/office/drawing/2014/main" id="{D694A923-B699-768A-550F-50156E5EA5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36525"/>
            <a:ext cx="6248400" cy="3505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7AEA2E8-499F-9ACC-ACC4-EFC1BF2C5B61}"/>
              </a:ext>
            </a:extLst>
          </p:cNvPr>
          <p:cNvSpPr txBox="1"/>
          <p:nvPr/>
        </p:nvSpPr>
        <p:spPr>
          <a:xfrm>
            <a:off x="533400" y="3962400"/>
            <a:ext cx="7772400" cy="2031325"/>
          </a:xfrm>
          <a:prstGeom prst="rect">
            <a:avLst/>
          </a:prstGeom>
          <a:noFill/>
        </p:spPr>
        <p:txBody>
          <a:bodyPr wrap="square">
            <a:spAutoFit/>
          </a:bodyPr>
          <a:lstStyle/>
          <a:p>
            <a:pPr algn="l"/>
            <a:r>
              <a:rPr lang="en-US" b="0" i="0" dirty="0">
                <a:solidFill>
                  <a:srgbClr val="242424"/>
                </a:solidFill>
                <a:effectLst/>
                <a:highlight>
                  <a:srgbClr val="FFFFFF"/>
                </a:highlight>
                <a:latin typeface="Lohit Devanagari"/>
              </a:rPr>
              <a:t>There are two ways in which we can develop these embeddings:</a:t>
            </a:r>
          </a:p>
          <a:p>
            <a:pPr algn="l">
              <a:buFont typeface="+mj-lt"/>
              <a:buAutoNum type="arabicPeriod"/>
            </a:pPr>
            <a:r>
              <a:rPr lang="en-US" b="0" i="0" dirty="0">
                <a:solidFill>
                  <a:srgbClr val="242424"/>
                </a:solidFill>
                <a:effectLst/>
                <a:highlight>
                  <a:srgbClr val="FFFFFF"/>
                </a:highlight>
                <a:latin typeface="source-serif-pro"/>
              </a:rPr>
              <a:t>Continuous Bag-Of-Words (CBOW)</a:t>
            </a:r>
          </a:p>
          <a:p>
            <a:pPr algn="l"/>
            <a:r>
              <a:rPr lang="en-US" b="0" i="0" dirty="0">
                <a:solidFill>
                  <a:srgbClr val="242424"/>
                </a:solidFill>
                <a:effectLst/>
                <a:highlight>
                  <a:srgbClr val="FFFFFF"/>
                </a:highlight>
                <a:latin typeface="Lohit Devanagari"/>
              </a:rPr>
              <a:t>CBOW predicts the target-word based on its surrounding words.</a:t>
            </a:r>
          </a:p>
          <a:p>
            <a:pPr algn="l"/>
            <a:r>
              <a:rPr lang="en-US" b="0" i="0" dirty="0">
                <a:solidFill>
                  <a:srgbClr val="242424"/>
                </a:solidFill>
                <a:effectLst/>
                <a:highlight>
                  <a:srgbClr val="FFFFFF"/>
                </a:highlight>
                <a:latin typeface="Lohit Devanagari"/>
              </a:rPr>
              <a:t>For example, consider the sentence, “The cake was chocolate </a:t>
            </a:r>
            <a:r>
              <a:rPr lang="en-US" b="0" i="0" dirty="0" err="1">
                <a:solidFill>
                  <a:srgbClr val="242424"/>
                </a:solidFill>
                <a:effectLst/>
                <a:highlight>
                  <a:srgbClr val="FFFFFF"/>
                </a:highlight>
                <a:latin typeface="Lohit Devanagari"/>
              </a:rPr>
              <a:t>flavoured</a:t>
            </a:r>
            <a:r>
              <a:rPr lang="en-US" b="0" i="0" dirty="0">
                <a:solidFill>
                  <a:srgbClr val="242424"/>
                </a:solidFill>
                <a:effectLst/>
                <a:highlight>
                  <a:srgbClr val="FFFFFF"/>
                </a:highlight>
                <a:latin typeface="Lohit Devanagari"/>
              </a:rPr>
              <a:t>”.</a:t>
            </a:r>
          </a:p>
          <a:p>
            <a:pPr algn="l"/>
            <a:r>
              <a:rPr lang="en-US" b="0" i="0" dirty="0">
                <a:solidFill>
                  <a:srgbClr val="242424"/>
                </a:solidFill>
                <a:effectLst/>
                <a:highlight>
                  <a:srgbClr val="FFFFFF"/>
                </a:highlight>
                <a:latin typeface="Lohit Devanagari"/>
              </a:rPr>
              <a:t>The model will then iterate over this sentence for different target words, such as:</a:t>
            </a:r>
          </a:p>
          <a:p>
            <a:pPr algn="l"/>
            <a:r>
              <a:rPr lang="en-US" b="0" i="0" dirty="0">
                <a:solidFill>
                  <a:srgbClr val="242424"/>
                </a:solidFill>
                <a:effectLst/>
                <a:highlight>
                  <a:srgbClr val="FFFFFF"/>
                </a:highlight>
                <a:latin typeface="Lohit Devanagari"/>
              </a:rPr>
              <a:t>“The ____ was chocolate </a:t>
            </a:r>
            <a:r>
              <a:rPr lang="en-US" b="0" i="0" dirty="0" err="1">
                <a:solidFill>
                  <a:srgbClr val="242424"/>
                </a:solidFill>
                <a:effectLst/>
                <a:highlight>
                  <a:srgbClr val="FFFFFF"/>
                </a:highlight>
                <a:latin typeface="Lohit Devanagari"/>
              </a:rPr>
              <a:t>flavoured</a:t>
            </a:r>
            <a:r>
              <a:rPr lang="en-US" b="0" i="0" dirty="0">
                <a:solidFill>
                  <a:srgbClr val="242424"/>
                </a:solidFill>
                <a:effectLst/>
                <a:highlight>
                  <a:srgbClr val="FFFFFF"/>
                </a:highlight>
                <a:latin typeface="Lohit Devanagari"/>
              </a:rPr>
              <a:t>” being inputs and “cake” being the target word.</a:t>
            </a:r>
          </a:p>
        </p:txBody>
      </p:sp>
    </p:spTree>
    <p:extLst>
      <p:ext uri="{BB962C8B-B14F-4D97-AF65-F5344CB8AC3E}">
        <p14:creationId xmlns:p14="http://schemas.microsoft.com/office/powerpoint/2010/main" val="2108700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3A53-6488-CB9F-DB02-8E5F500D5BB9}"/>
              </a:ext>
            </a:extLst>
          </p:cNvPr>
          <p:cNvSpPr>
            <a:spLocks noGrp="1"/>
          </p:cNvSpPr>
          <p:nvPr>
            <p:ph type="title"/>
          </p:nvPr>
        </p:nvSpPr>
        <p:spPr>
          <a:xfrm>
            <a:off x="457200" y="166022"/>
            <a:ext cx="8229600" cy="1143000"/>
          </a:xfrm>
        </p:spPr>
        <p:txBody>
          <a:bodyPr>
            <a:normAutofit fontScale="90000"/>
          </a:bodyPr>
          <a:lstStyle/>
          <a:p>
            <a:br>
              <a:rPr lang="en-US" b="0" i="0" dirty="0">
                <a:solidFill>
                  <a:srgbClr val="242424"/>
                </a:solidFill>
                <a:effectLst/>
                <a:highlight>
                  <a:srgbClr val="FFFFFF"/>
                </a:highlight>
                <a:latin typeface="Lohit Devanagari"/>
              </a:rPr>
            </a:br>
            <a:r>
              <a:rPr lang="en-US" b="0" i="0" dirty="0" err="1">
                <a:solidFill>
                  <a:srgbClr val="242424"/>
                </a:solidFill>
                <a:effectLst/>
                <a:highlight>
                  <a:srgbClr val="FFFFFF"/>
                </a:highlight>
                <a:latin typeface="Lohit Devanagari"/>
              </a:rPr>
              <a:t>Skipgram</a:t>
            </a:r>
            <a:br>
              <a:rPr lang="en-US" b="0" i="0" dirty="0">
                <a:solidFill>
                  <a:srgbClr val="242424"/>
                </a:solidFill>
                <a:effectLst/>
                <a:highlight>
                  <a:srgbClr val="FFFFFF"/>
                </a:highlight>
                <a:latin typeface="Lohit Devanagari"/>
              </a:rPr>
            </a:br>
            <a:endParaRPr lang="en-IN" dirty="0"/>
          </a:p>
        </p:txBody>
      </p:sp>
      <p:sp>
        <p:nvSpPr>
          <p:cNvPr id="3" name="Content Placeholder 2">
            <a:extLst>
              <a:ext uri="{FF2B5EF4-FFF2-40B4-BE49-F238E27FC236}">
                <a16:creationId xmlns:a16="http://schemas.microsoft.com/office/drawing/2014/main" id="{D606694C-0DB0-27E9-5A42-FB8F2F0036EF}"/>
              </a:ext>
            </a:extLst>
          </p:cNvPr>
          <p:cNvSpPr>
            <a:spLocks noGrp="1"/>
          </p:cNvSpPr>
          <p:nvPr>
            <p:ph idx="1"/>
          </p:nvPr>
        </p:nvSpPr>
        <p:spPr>
          <a:xfrm>
            <a:off x="457200" y="1166019"/>
            <a:ext cx="8229600" cy="4244182"/>
          </a:xfrm>
        </p:spPr>
        <p:txBody>
          <a:bodyPr>
            <a:normAutofit fontScale="85000" lnSpcReduction="10000"/>
          </a:bodyPr>
          <a:lstStyle/>
          <a:p>
            <a:pPr algn="l"/>
            <a:r>
              <a:rPr lang="en-US" b="0" i="0" dirty="0" err="1">
                <a:solidFill>
                  <a:srgbClr val="242424"/>
                </a:solidFill>
                <a:effectLst/>
                <a:highlight>
                  <a:srgbClr val="FFFFFF"/>
                </a:highlight>
                <a:latin typeface="Lohit Devanagari"/>
              </a:rPr>
              <a:t>Skipgram</a:t>
            </a:r>
            <a:r>
              <a:rPr lang="en-US" b="0" i="0" dirty="0">
                <a:solidFill>
                  <a:srgbClr val="242424"/>
                </a:solidFill>
                <a:effectLst/>
                <a:highlight>
                  <a:srgbClr val="FFFFFF"/>
                </a:highlight>
                <a:latin typeface="Lohit Devanagari"/>
              </a:rPr>
              <a:t> works in the exact opposite way to CBOW. Here, we take an input word and expect the model to tell us what words it is expected to be surrounded by.</a:t>
            </a:r>
          </a:p>
          <a:p>
            <a:pPr algn="l"/>
            <a:r>
              <a:rPr lang="en-US" b="0" i="0" dirty="0">
                <a:solidFill>
                  <a:srgbClr val="242424"/>
                </a:solidFill>
                <a:effectLst/>
                <a:highlight>
                  <a:srgbClr val="FFFFFF"/>
                </a:highlight>
                <a:latin typeface="Lohit Devanagari"/>
              </a:rPr>
              <a:t>Taking the same example, with “cake” we would expect the model to give us “The”, “was”, “chocolate”, “</a:t>
            </a:r>
            <a:r>
              <a:rPr lang="en-US" b="0" i="0" dirty="0" err="1">
                <a:solidFill>
                  <a:srgbClr val="242424"/>
                </a:solidFill>
                <a:effectLst/>
                <a:highlight>
                  <a:srgbClr val="FFFFFF"/>
                </a:highlight>
                <a:latin typeface="Lohit Devanagari"/>
              </a:rPr>
              <a:t>flavoured</a:t>
            </a:r>
            <a:r>
              <a:rPr lang="en-US" b="0" i="0" dirty="0">
                <a:solidFill>
                  <a:srgbClr val="242424"/>
                </a:solidFill>
                <a:effectLst/>
                <a:highlight>
                  <a:srgbClr val="FFFFFF"/>
                </a:highlight>
                <a:latin typeface="Lohit Devanagari"/>
              </a:rPr>
              <a:t>” for the given instance.</a:t>
            </a:r>
          </a:p>
          <a:p>
            <a:pPr algn="l"/>
            <a:r>
              <a:rPr lang="en-US" b="0" i="0" dirty="0">
                <a:solidFill>
                  <a:srgbClr val="242424"/>
                </a:solidFill>
                <a:effectLst/>
                <a:highlight>
                  <a:srgbClr val="FFFFFF"/>
                </a:highlight>
                <a:latin typeface="Lohit Devanagari"/>
              </a:rPr>
              <a:t>The statistical interpretation of this is that we treat each context-target pair as a new observation. </a:t>
            </a:r>
            <a:r>
              <a:rPr lang="en-US" b="0" i="0" dirty="0" err="1">
                <a:solidFill>
                  <a:srgbClr val="242424"/>
                </a:solidFill>
                <a:effectLst/>
                <a:highlight>
                  <a:srgbClr val="FFFFFF"/>
                </a:highlight>
                <a:latin typeface="Lohit Devanagari"/>
              </a:rPr>
              <a:t>Skipgrams</a:t>
            </a:r>
            <a:r>
              <a:rPr lang="en-US" b="0" i="0" dirty="0">
                <a:solidFill>
                  <a:srgbClr val="242424"/>
                </a:solidFill>
                <a:effectLst/>
                <a:highlight>
                  <a:srgbClr val="FFFFFF"/>
                </a:highlight>
                <a:latin typeface="Lohit Devanagari"/>
              </a:rPr>
              <a:t> work well with small datasets and can better represent less frequent words.</a:t>
            </a:r>
          </a:p>
          <a:p>
            <a:endParaRPr lang="en-IN" dirty="0"/>
          </a:p>
        </p:txBody>
      </p:sp>
      <p:sp>
        <p:nvSpPr>
          <p:cNvPr id="4" name="Slide Number Placeholder 3">
            <a:extLst>
              <a:ext uri="{FF2B5EF4-FFF2-40B4-BE49-F238E27FC236}">
                <a16:creationId xmlns:a16="http://schemas.microsoft.com/office/drawing/2014/main" id="{2F270683-F8FE-7F1C-1D0E-5E4AD3117319}"/>
              </a:ext>
            </a:extLst>
          </p:cNvPr>
          <p:cNvSpPr>
            <a:spLocks noGrp="1"/>
          </p:cNvSpPr>
          <p:nvPr>
            <p:ph type="sldNum" sz="quarter" idx="12"/>
          </p:nvPr>
        </p:nvSpPr>
        <p:spPr/>
        <p:txBody>
          <a:bodyPr/>
          <a:lstStyle/>
          <a:p>
            <a:fld id="{1FBAE590-FCB3-44A5-B5EE-9CE083D6E4A7}" type="slidenum">
              <a:rPr lang="en-US" smtClean="0"/>
              <a:pPr/>
              <a:t>41</a:t>
            </a:fld>
            <a:endParaRPr lang="en-US"/>
          </a:p>
        </p:txBody>
      </p:sp>
    </p:spTree>
    <p:extLst>
      <p:ext uri="{BB962C8B-B14F-4D97-AF65-F5344CB8AC3E}">
        <p14:creationId xmlns:p14="http://schemas.microsoft.com/office/powerpoint/2010/main" val="16389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0759DA-BBCA-9DDA-24BE-16918C40F888}"/>
              </a:ext>
            </a:extLst>
          </p:cNvPr>
          <p:cNvSpPr>
            <a:spLocks noGrp="1"/>
          </p:cNvSpPr>
          <p:nvPr>
            <p:ph type="sldNum" sz="quarter" idx="12"/>
          </p:nvPr>
        </p:nvSpPr>
        <p:spPr/>
        <p:txBody>
          <a:bodyPr/>
          <a:lstStyle/>
          <a:p>
            <a:fld id="{1FBAE590-FCB3-44A5-B5EE-9CE083D6E4A7}" type="slidenum">
              <a:rPr lang="en-US" smtClean="0"/>
              <a:pPr/>
              <a:t>42</a:t>
            </a:fld>
            <a:endParaRPr lang="en-US"/>
          </a:p>
        </p:txBody>
      </p:sp>
      <p:pic>
        <p:nvPicPr>
          <p:cNvPr id="10242" name="Picture 2">
            <a:extLst>
              <a:ext uri="{FF2B5EF4-FFF2-40B4-BE49-F238E27FC236}">
                <a16:creationId xmlns:a16="http://schemas.microsoft.com/office/drawing/2014/main" id="{9B8EA0AB-4650-3886-3138-D65BD366CB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304801"/>
            <a:ext cx="6629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371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Word Embedding</a:t>
            </a:r>
            <a:endParaRPr lang="en-US" dirty="0"/>
          </a:p>
        </p:txBody>
      </p:sp>
      <p:pic>
        <p:nvPicPr>
          <p:cNvPr id="8" name="Picture 3"/>
          <p:cNvPicPr>
            <a:picLocks noGrp="1" noChangeAspect="1" noChangeArrowheads="1"/>
          </p:cNvPicPr>
          <p:nvPr>
            <p:ph idx="1"/>
          </p:nvPr>
        </p:nvPicPr>
        <p:blipFill>
          <a:blip r:embed="rId2"/>
          <a:srcRect/>
          <a:stretch>
            <a:fillRect/>
          </a:stretch>
        </p:blipFill>
        <p:spPr bwMode="auto">
          <a:xfrm>
            <a:off x="2514600" y="1447800"/>
            <a:ext cx="3962400" cy="4800600"/>
          </a:xfrm>
          <a:prstGeom prst="rect">
            <a:avLst/>
          </a:prstGeom>
          <a:noFill/>
          <a:ln w="9525">
            <a:noFill/>
            <a:miter lim="800000"/>
            <a:headEnd/>
            <a:tailEnd/>
          </a:ln>
          <a:effectLst/>
        </p:spPr>
      </p:pic>
      <p:sp>
        <p:nvSpPr>
          <p:cNvPr id="3" name="Slide Number Placeholder 2">
            <a:extLst>
              <a:ext uri="{FF2B5EF4-FFF2-40B4-BE49-F238E27FC236}">
                <a16:creationId xmlns:a16="http://schemas.microsoft.com/office/drawing/2014/main" id="{31098487-977C-3F6B-A357-AFFD251F5727}"/>
              </a:ext>
            </a:extLst>
          </p:cNvPr>
          <p:cNvSpPr>
            <a:spLocks noGrp="1"/>
          </p:cNvSpPr>
          <p:nvPr>
            <p:ph type="sldNum" sz="quarter" idx="12"/>
          </p:nvPr>
        </p:nvSpPr>
        <p:spPr/>
        <p:txBody>
          <a:bodyPr/>
          <a:lstStyle/>
          <a:p>
            <a:fld id="{1FBAE590-FCB3-44A5-B5EE-9CE083D6E4A7}"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Word Embedding</a:t>
            </a:r>
            <a:endParaRPr lang="en-US" dirty="0"/>
          </a:p>
        </p:txBody>
      </p:sp>
      <p:pic>
        <p:nvPicPr>
          <p:cNvPr id="3074" name="Picture 2" descr="C:\Users\vinod\Desktop\1.jpg"/>
          <p:cNvPicPr>
            <a:picLocks noGrp="1" noChangeAspect="1" noChangeArrowheads="1"/>
          </p:cNvPicPr>
          <p:nvPr>
            <p:ph idx="1"/>
          </p:nvPr>
        </p:nvPicPr>
        <p:blipFill>
          <a:blip r:embed="rId2"/>
          <a:srcRect/>
          <a:stretch>
            <a:fillRect/>
          </a:stretch>
        </p:blipFill>
        <p:spPr bwMode="auto">
          <a:xfrm>
            <a:off x="609600" y="1524000"/>
            <a:ext cx="8001000" cy="4953000"/>
          </a:xfrm>
          <a:prstGeom prst="rect">
            <a:avLst/>
          </a:prstGeom>
          <a:noFill/>
        </p:spPr>
      </p:pic>
      <p:sp>
        <p:nvSpPr>
          <p:cNvPr id="3" name="Slide Number Placeholder 2">
            <a:extLst>
              <a:ext uri="{FF2B5EF4-FFF2-40B4-BE49-F238E27FC236}">
                <a16:creationId xmlns:a16="http://schemas.microsoft.com/office/drawing/2014/main" id="{ABEA4E6C-899B-4AF5-A365-95C7AB415DC6}"/>
              </a:ext>
            </a:extLst>
          </p:cNvPr>
          <p:cNvSpPr>
            <a:spLocks noGrp="1"/>
          </p:cNvSpPr>
          <p:nvPr>
            <p:ph type="sldNum" sz="quarter" idx="12"/>
          </p:nvPr>
        </p:nvSpPr>
        <p:spPr/>
        <p:txBody>
          <a:bodyPr/>
          <a:lstStyle/>
          <a:p>
            <a:fld id="{1FBAE590-FCB3-44A5-B5EE-9CE083D6E4A7}"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Word Embedding (Feature Representation)</a:t>
            </a:r>
            <a:endParaRPr lang="en-US" dirty="0"/>
          </a:p>
        </p:txBody>
      </p:sp>
      <p:pic>
        <p:nvPicPr>
          <p:cNvPr id="4" name="Content Placeholder 3"/>
          <p:cNvPicPr>
            <a:picLocks noGrp="1" noChangeAspect="1" noChangeArrowheads="1"/>
          </p:cNvPicPr>
          <p:nvPr>
            <p:ph idx="1"/>
          </p:nvPr>
        </p:nvPicPr>
        <p:blipFill>
          <a:blip r:embed="rId2"/>
          <a:srcRect/>
          <a:stretch>
            <a:fillRect/>
          </a:stretch>
        </p:blipFill>
        <p:spPr bwMode="auto">
          <a:xfrm>
            <a:off x="685800" y="1828800"/>
            <a:ext cx="8153400" cy="4267200"/>
          </a:xfrm>
          <a:prstGeom prst="rect">
            <a:avLst/>
          </a:prstGeom>
          <a:noFill/>
          <a:ln w="9525">
            <a:noFill/>
            <a:miter lim="800000"/>
            <a:headEnd/>
            <a:tailEnd/>
          </a:ln>
          <a:effectLst/>
        </p:spPr>
      </p:pic>
      <p:sp>
        <p:nvSpPr>
          <p:cNvPr id="3" name="Slide Number Placeholder 2">
            <a:extLst>
              <a:ext uri="{FF2B5EF4-FFF2-40B4-BE49-F238E27FC236}">
                <a16:creationId xmlns:a16="http://schemas.microsoft.com/office/drawing/2014/main" id="{399F1D8B-7D09-1276-7CBE-E8AB6622E5A1}"/>
              </a:ext>
            </a:extLst>
          </p:cNvPr>
          <p:cNvSpPr>
            <a:spLocks noGrp="1"/>
          </p:cNvSpPr>
          <p:nvPr>
            <p:ph type="sldNum" sz="quarter" idx="12"/>
          </p:nvPr>
        </p:nvSpPr>
        <p:spPr/>
        <p:txBody>
          <a:bodyPr/>
          <a:lstStyle/>
          <a:p>
            <a:fld id="{1FBAE590-FCB3-44A5-B5EE-9CE083D6E4A7}"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FF0000"/>
                </a:solidFill>
              </a:rPr>
              <a:t>Word Embedding (Feature Representation)</a:t>
            </a:r>
            <a:endParaRPr lang="en-US" sz="3600" dirty="0"/>
          </a:p>
        </p:txBody>
      </p:sp>
      <p:pic>
        <p:nvPicPr>
          <p:cNvPr id="4098" name="Picture 2" descr="C:\Users\vinod\Pictures\Downloads\2.jpg"/>
          <p:cNvPicPr>
            <a:picLocks noGrp="1" noChangeAspect="1" noChangeArrowheads="1"/>
          </p:cNvPicPr>
          <p:nvPr>
            <p:ph idx="1"/>
          </p:nvPr>
        </p:nvPicPr>
        <p:blipFill>
          <a:blip r:embed="rId2"/>
          <a:srcRect/>
          <a:stretch>
            <a:fillRect/>
          </a:stretch>
        </p:blipFill>
        <p:spPr bwMode="auto">
          <a:xfrm>
            <a:off x="381000" y="1447800"/>
            <a:ext cx="8382000" cy="5029199"/>
          </a:xfrm>
          <a:prstGeom prst="rect">
            <a:avLst/>
          </a:prstGeom>
          <a:noFill/>
        </p:spPr>
      </p:pic>
      <p:sp>
        <p:nvSpPr>
          <p:cNvPr id="3" name="Slide Number Placeholder 2">
            <a:extLst>
              <a:ext uri="{FF2B5EF4-FFF2-40B4-BE49-F238E27FC236}">
                <a16:creationId xmlns:a16="http://schemas.microsoft.com/office/drawing/2014/main" id="{C53997D2-B7FC-A31B-B908-46492AD42A08}"/>
              </a:ext>
            </a:extLst>
          </p:cNvPr>
          <p:cNvSpPr>
            <a:spLocks noGrp="1"/>
          </p:cNvSpPr>
          <p:nvPr>
            <p:ph type="sldNum" sz="quarter" idx="12"/>
          </p:nvPr>
        </p:nvSpPr>
        <p:spPr/>
        <p:txBody>
          <a:bodyPr/>
          <a:lstStyle/>
          <a:p>
            <a:fld id="{1FBAE590-FCB3-44A5-B5EE-9CE083D6E4A7}"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Word vector representations</a:t>
            </a:r>
          </a:p>
        </p:txBody>
      </p:sp>
      <p:sp>
        <p:nvSpPr>
          <p:cNvPr id="3" name="Content Placeholder 2"/>
          <p:cNvSpPr>
            <a:spLocks noGrp="1"/>
          </p:cNvSpPr>
          <p:nvPr>
            <p:ph idx="1"/>
          </p:nvPr>
        </p:nvSpPr>
        <p:spPr>
          <a:xfrm>
            <a:off x="228600" y="1295400"/>
            <a:ext cx="8610600" cy="5410200"/>
          </a:xfrm>
        </p:spPr>
        <p:txBody>
          <a:bodyPr/>
          <a:lstStyle/>
          <a:p>
            <a:pPr algn="just"/>
            <a:r>
              <a:rPr lang="en-US" dirty="0"/>
              <a:t>Word vector representations are dense and continuous, as </a:t>
            </a:r>
            <a:r>
              <a:rPr lang="en-US" u="sng" dirty="0"/>
              <a:t>opposed</a:t>
            </a:r>
            <a:r>
              <a:rPr lang="en-US" dirty="0"/>
              <a:t> to sparse and discrete representations like one-hot encoding or bag-of-words. </a:t>
            </a:r>
          </a:p>
          <a:p>
            <a:pPr algn="just"/>
            <a:r>
              <a:rPr lang="en-US" dirty="0"/>
              <a:t>Each dimension of the vector represents a different aspect of the word's meaning, allowing for more nuanced and contextualized representations.</a:t>
            </a:r>
          </a:p>
        </p:txBody>
      </p:sp>
      <p:sp>
        <p:nvSpPr>
          <p:cNvPr id="4" name="Slide Number Placeholder 3">
            <a:extLst>
              <a:ext uri="{FF2B5EF4-FFF2-40B4-BE49-F238E27FC236}">
                <a16:creationId xmlns:a16="http://schemas.microsoft.com/office/drawing/2014/main" id="{C26B6A0A-E48E-A706-BBF9-D401AD87819A}"/>
              </a:ext>
            </a:extLst>
          </p:cNvPr>
          <p:cNvSpPr>
            <a:spLocks noGrp="1"/>
          </p:cNvSpPr>
          <p:nvPr>
            <p:ph type="sldNum" sz="quarter" idx="12"/>
          </p:nvPr>
        </p:nvSpPr>
        <p:spPr/>
        <p:txBody>
          <a:bodyPr/>
          <a:lstStyle/>
          <a:p>
            <a:fld id="{1FBAE590-FCB3-44A5-B5EE-9CE083D6E4A7}"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a:t>The main </a:t>
            </a:r>
            <a:r>
              <a:rPr lang="en-US" u="sng" dirty="0"/>
              <a:t>benefit</a:t>
            </a:r>
            <a:r>
              <a:rPr lang="en-US" dirty="0"/>
              <a:t> of word vector representations is their ability to capture the meaning and relationships between words.</a:t>
            </a:r>
          </a:p>
          <a:p>
            <a:pPr algn="just"/>
            <a:r>
              <a:rPr lang="en-US" dirty="0"/>
              <a:t> Words with similar meanings or that often appear in similar contexts will have similar vector representations, making it possible to measure the similarity between words mathematically. </a:t>
            </a:r>
          </a:p>
          <a:p>
            <a:pPr algn="just"/>
            <a:r>
              <a:rPr lang="en-US" dirty="0"/>
              <a:t>This enables machines to understand and work with textual data more effectively.</a:t>
            </a:r>
          </a:p>
        </p:txBody>
      </p:sp>
      <p:sp>
        <p:nvSpPr>
          <p:cNvPr id="2" name="Slide Number Placeholder 1">
            <a:extLst>
              <a:ext uri="{FF2B5EF4-FFF2-40B4-BE49-F238E27FC236}">
                <a16:creationId xmlns:a16="http://schemas.microsoft.com/office/drawing/2014/main" id="{E04D1EA5-12B9-E48E-05E6-849A454F8419}"/>
              </a:ext>
            </a:extLst>
          </p:cNvPr>
          <p:cNvSpPr>
            <a:spLocks noGrp="1"/>
          </p:cNvSpPr>
          <p:nvPr>
            <p:ph type="sldNum" sz="quarter" idx="12"/>
          </p:nvPr>
        </p:nvSpPr>
        <p:spPr/>
        <p:txBody>
          <a:bodyPr/>
          <a:lstStyle/>
          <a:p>
            <a:fld id="{1FBAE590-FCB3-44A5-B5EE-9CE083D6E4A7}"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US" dirty="0"/>
              <a:t>For example, consider the word vectors for "king" and "queen." In a well-trained word embedding model, these two words will have vector representations that are close to each other in the vector space. </a:t>
            </a:r>
          </a:p>
          <a:p>
            <a:pPr algn="just"/>
            <a:r>
              <a:rPr lang="en-US" dirty="0"/>
              <a:t>Similarly, words like "man" and "woman" will have similar vector representations. This geometric proximity in the vector space reflects the semantic relationships between these words.</a:t>
            </a:r>
          </a:p>
        </p:txBody>
      </p:sp>
      <p:sp>
        <p:nvSpPr>
          <p:cNvPr id="2" name="Slide Number Placeholder 1">
            <a:extLst>
              <a:ext uri="{FF2B5EF4-FFF2-40B4-BE49-F238E27FC236}">
                <a16:creationId xmlns:a16="http://schemas.microsoft.com/office/drawing/2014/main" id="{CFADB1F9-6EE2-9D39-20B9-BF6BECB4CEF7}"/>
              </a:ext>
            </a:extLst>
          </p:cNvPr>
          <p:cNvSpPr>
            <a:spLocks noGrp="1"/>
          </p:cNvSpPr>
          <p:nvPr>
            <p:ph type="sldNum" sz="quarter" idx="12"/>
          </p:nvPr>
        </p:nvSpPr>
        <p:spPr/>
        <p:txBody>
          <a:bodyPr/>
          <a:lstStyle/>
          <a:p>
            <a:fld id="{1FBAE590-FCB3-44A5-B5EE-9CE083D6E4A7}"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dirty="0"/>
              <a:t>The common </a:t>
            </a:r>
            <a:r>
              <a:rPr lang="en-US" u="sng" dirty="0"/>
              <a:t>types</a:t>
            </a:r>
            <a:r>
              <a:rPr lang="en-US" dirty="0"/>
              <a:t> of language modeling techniques involve:</a:t>
            </a:r>
          </a:p>
          <a:p>
            <a:pPr algn="just"/>
            <a:endParaRPr lang="en-US" dirty="0"/>
          </a:p>
          <a:p>
            <a:pPr marL="514350" indent="-514350" algn="just">
              <a:buAutoNum type="arabicPeriod"/>
            </a:pPr>
            <a:r>
              <a:rPr lang="en-US" dirty="0"/>
              <a:t>N-gram Language Models</a:t>
            </a:r>
          </a:p>
          <a:p>
            <a:pPr marL="514350" indent="-514350" algn="just">
              <a:buAutoNum type="arabicPeriod"/>
            </a:pPr>
            <a:r>
              <a:rPr lang="en-US" dirty="0"/>
              <a:t>Unigram</a:t>
            </a:r>
          </a:p>
          <a:p>
            <a:pPr marL="514350" indent="-514350" algn="just">
              <a:buAutoNum type="arabicPeriod"/>
            </a:pPr>
            <a:r>
              <a:rPr lang="en-US" dirty="0"/>
              <a:t>Bidirectional</a:t>
            </a:r>
          </a:p>
          <a:p>
            <a:pPr marL="514350" indent="-514350" algn="just">
              <a:buAutoNum type="arabicPeriod"/>
            </a:pPr>
            <a:r>
              <a:rPr lang="en-US" dirty="0"/>
              <a:t>Exponential</a:t>
            </a:r>
          </a:p>
          <a:p>
            <a:pPr marL="514350" indent="-514350" algn="just">
              <a:buAutoNum type="arabicPeriod"/>
            </a:pPr>
            <a:r>
              <a:rPr lang="en-US" dirty="0"/>
              <a:t>Continuous space</a:t>
            </a:r>
          </a:p>
          <a:p>
            <a:pPr algn="just">
              <a:buNone/>
            </a:pPr>
            <a:r>
              <a:rPr lang="en-US" dirty="0"/>
              <a:t>6. Neural </a:t>
            </a:r>
            <a:r>
              <a:rPr lang="en-US" dirty="0" err="1"/>
              <a:t>Langauge</a:t>
            </a:r>
            <a:r>
              <a:rPr lang="en-US" dirty="0"/>
              <a:t> Models</a:t>
            </a:r>
          </a:p>
          <a:p>
            <a:pPr algn="just">
              <a:buNone/>
            </a:pPr>
            <a:endParaRPr lang="en-US" dirty="0"/>
          </a:p>
          <a:p>
            <a:pPr algn="just">
              <a:buNone/>
            </a:pPr>
            <a:endParaRPr lang="en-US" dirty="0"/>
          </a:p>
        </p:txBody>
      </p:sp>
      <p:sp>
        <p:nvSpPr>
          <p:cNvPr id="2" name="Slide Number Placeholder 1">
            <a:extLst>
              <a:ext uri="{FF2B5EF4-FFF2-40B4-BE49-F238E27FC236}">
                <a16:creationId xmlns:a16="http://schemas.microsoft.com/office/drawing/2014/main" id="{D656EA8B-B38F-D5D0-EED0-2253A1686E8C}"/>
              </a:ext>
            </a:extLst>
          </p:cNvPr>
          <p:cNvSpPr>
            <a:spLocks noGrp="1"/>
          </p:cNvSpPr>
          <p:nvPr>
            <p:ph type="sldNum" sz="quarter" idx="12"/>
          </p:nvPr>
        </p:nvSpPr>
        <p:spPr/>
        <p:txBody>
          <a:bodyPr/>
          <a:lstStyle/>
          <a:p>
            <a:fld id="{B4FC67FB-65B9-48F6-BC46-4594EF016B89}"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05800" cy="5745163"/>
          </a:xfrm>
        </p:spPr>
        <p:txBody>
          <a:bodyPr>
            <a:normAutofit lnSpcReduction="10000"/>
          </a:bodyPr>
          <a:lstStyle/>
          <a:p>
            <a:pPr algn="just"/>
            <a:r>
              <a:rPr lang="en-US" dirty="0"/>
              <a:t>Word vector representations have several useful properties. </a:t>
            </a:r>
          </a:p>
          <a:p>
            <a:pPr algn="just"/>
            <a:r>
              <a:rPr lang="en-US" dirty="0"/>
              <a:t>First, they can capture semantic similarities, allowing for tasks like word similarity measurement, analogy completion (e.g., "king" is to "queen" as "man" is to what?), and word sense disambiguation. </a:t>
            </a:r>
          </a:p>
          <a:p>
            <a:pPr algn="just"/>
            <a:r>
              <a:rPr lang="en-US" dirty="0"/>
              <a:t>Second, they can capture syntactic regularities, such as verb tense or pluralization. </a:t>
            </a:r>
          </a:p>
          <a:p>
            <a:pPr algn="just">
              <a:buNone/>
            </a:pPr>
            <a:r>
              <a:rPr lang="en-US" dirty="0"/>
              <a:t>		For example, the vector representation of "walked" might be close to the vector representation of "ran" or "jogged."</a:t>
            </a:r>
          </a:p>
        </p:txBody>
      </p:sp>
      <p:sp>
        <p:nvSpPr>
          <p:cNvPr id="2" name="Slide Number Placeholder 1">
            <a:extLst>
              <a:ext uri="{FF2B5EF4-FFF2-40B4-BE49-F238E27FC236}">
                <a16:creationId xmlns:a16="http://schemas.microsoft.com/office/drawing/2014/main" id="{289D5D6B-37F0-5266-3C1D-0174129230C8}"/>
              </a:ext>
            </a:extLst>
          </p:cNvPr>
          <p:cNvSpPr>
            <a:spLocks noGrp="1"/>
          </p:cNvSpPr>
          <p:nvPr>
            <p:ph type="sldNum" sz="quarter" idx="12"/>
          </p:nvPr>
        </p:nvSpPr>
        <p:spPr/>
        <p:txBody>
          <a:bodyPr/>
          <a:lstStyle/>
          <a:p>
            <a:fld id="{1FBAE590-FCB3-44A5-B5EE-9CE083D6E4A7}"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How are Word Embeddings used?</a:t>
            </a:r>
            <a:br>
              <a:rPr lang="en-US" dirty="0"/>
            </a:br>
            <a:endParaRPr lang="en-US" dirty="0"/>
          </a:p>
        </p:txBody>
      </p:sp>
      <p:sp>
        <p:nvSpPr>
          <p:cNvPr id="3" name="Content Placeholder 2"/>
          <p:cNvSpPr>
            <a:spLocks noGrp="1"/>
          </p:cNvSpPr>
          <p:nvPr>
            <p:ph idx="1"/>
          </p:nvPr>
        </p:nvSpPr>
        <p:spPr>
          <a:xfrm>
            <a:off x="228600" y="1143000"/>
            <a:ext cx="8458200" cy="5105400"/>
          </a:xfrm>
        </p:spPr>
        <p:txBody>
          <a:bodyPr>
            <a:normAutofit/>
          </a:bodyPr>
          <a:lstStyle/>
          <a:p>
            <a:pPr fontAlgn="base"/>
            <a:r>
              <a:rPr lang="en-US" dirty="0"/>
              <a:t>They are used as input to machine learning models.</a:t>
            </a:r>
            <a:br>
              <a:rPr lang="en-US" dirty="0"/>
            </a:br>
            <a:r>
              <a:rPr lang="en-US" dirty="0"/>
              <a:t>Take the words —-&gt; Give their numeric representation —-&gt; Use in training or inference</a:t>
            </a:r>
          </a:p>
          <a:p>
            <a:pPr fontAlgn="base"/>
            <a:r>
              <a:rPr lang="en-US" dirty="0"/>
              <a:t>To represent or visualize any underlying patterns of usage in the corpus that was used to train them.</a:t>
            </a:r>
          </a:p>
          <a:p>
            <a:endParaRPr lang="en-US" dirty="0"/>
          </a:p>
        </p:txBody>
      </p:sp>
      <p:sp>
        <p:nvSpPr>
          <p:cNvPr id="4" name="Slide Number Placeholder 3">
            <a:extLst>
              <a:ext uri="{FF2B5EF4-FFF2-40B4-BE49-F238E27FC236}">
                <a16:creationId xmlns:a16="http://schemas.microsoft.com/office/drawing/2014/main" id="{83210C64-8AC0-984A-B54A-29027A5E2607}"/>
              </a:ext>
            </a:extLst>
          </p:cNvPr>
          <p:cNvSpPr>
            <a:spLocks noGrp="1"/>
          </p:cNvSpPr>
          <p:nvPr>
            <p:ph type="sldNum" sz="quarter" idx="12"/>
          </p:nvPr>
        </p:nvSpPr>
        <p:spPr/>
        <p:txBody>
          <a:bodyPr/>
          <a:lstStyle/>
          <a:p>
            <a:fld id="{1FBAE590-FCB3-44A5-B5EE-9CE083D6E4A7}"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Implementations of Word Embeddings</a:t>
            </a:r>
            <a:endParaRPr lang="en-US" dirty="0">
              <a:solidFill>
                <a:srgbClr val="FF0000"/>
              </a:solidFill>
            </a:endParaRPr>
          </a:p>
        </p:txBody>
      </p:sp>
      <p:sp>
        <p:nvSpPr>
          <p:cNvPr id="3" name="Content Placeholder 2"/>
          <p:cNvSpPr>
            <a:spLocks noGrp="1"/>
          </p:cNvSpPr>
          <p:nvPr>
            <p:ph idx="1"/>
          </p:nvPr>
        </p:nvSpPr>
        <p:spPr>
          <a:xfrm>
            <a:off x="457200" y="1371600"/>
            <a:ext cx="8229600" cy="5181600"/>
          </a:xfrm>
        </p:spPr>
        <p:txBody>
          <a:bodyPr>
            <a:normAutofit/>
          </a:bodyPr>
          <a:lstStyle/>
          <a:p>
            <a:pPr algn="just"/>
            <a:r>
              <a:rPr lang="en-US" dirty="0"/>
              <a:t>Word Embeddings are a method of extracting features out of text so that we can input those features into a machine learning model to work with text data. </a:t>
            </a:r>
          </a:p>
          <a:p>
            <a:pPr algn="just"/>
            <a:r>
              <a:rPr lang="en-US" dirty="0"/>
              <a:t>They try to preserve syntactical and semantic information. </a:t>
            </a:r>
          </a:p>
          <a:p>
            <a:pPr algn="just"/>
            <a:r>
              <a:rPr lang="en-US" dirty="0"/>
              <a:t>The methods such as </a:t>
            </a:r>
            <a:r>
              <a:rPr lang="en-US" u="sng" dirty="0">
                <a:solidFill>
                  <a:srgbClr val="C00000"/>
                </a:solidFill>
              </a:rPr>
              <a:t>Bag of Words(BOW), </a:t>
            </a:r>
            <a:r>
              <a:rPr lang="en-US" u="sng" dirty="0" err="1">
                <a:solidFill>
                  <a:srgbClr val="FFC000"/>
                </a:solidFill>
              </a:rPr>
              <a:t>CountVectorizer</a:t>
            </a:r>
            <a:r>
              <a:rPr lang="en-US" dirty="0"/>
              <a:t> and </a:t>
            </a:r>
            <a:r>
              <a:rPr lang="en-US" u="sng" dirty="0">
                <a:solidFill>
                  <a:srgbClr val="00B0F0"/>
                </a:solidFill>
              </a:rPr>
              <a:t>TFIDF</a:t>
            </a:r>
            <a:r>
              <a:rPr lang="en-US" dirty="0"/>
              <a:t> rely on the word count in a sentence but do not save any syntactical or semantic information.</a:t>
            </a:r>
          </a:p>
        </p:txBody>
      </p:sp>
      <p:sp>
        <p:nvSpPr>
          <p:cNvPr id="4" name="Slide Number Placeholder 3">
            <a:extLst>
              <a:ext uri="{FF2B5EF4-FFF2-40B4-BE49-F238E27FC236}">
                <a16:creationId xmlns:a16="http://schemas.microsoft.com/office/drawing/2014/main" id="{64AE63CA-5290-B4FA-0F40-14FEB02C911B}"/>
              </a:ext>
            </a:extLst>
          </p:cNvPr>
          <p:cNvSpPr>
            <a:spLocks noGrp="1"/>
          </p:cNvSpPr>
          <p:nvPr>
            <p:ph type="sldNum" sz="quarter" idx="12"/>
          </p:nvPr>
        </p:nvSpPr>
        <p:spPr/>
        <p:txBody>
          <a:bodyPr/>
          <a:lstStyle/>
          <a:p>
            <a:fld id="{1FBAE590-FCB3-44A5-B5EE-9CE083D6E4A7}"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236C-5386-3D1B-A49E-DA848976E927}"/>
              </a:ext>
            </a:extLst>
          </p:cNvPr>
          <p:cNvSpPr>
            <a:spLocks noGrp="1"/>
          </p:cNvSpPr>
          <p:nvPr>
            <p:ph type="title"/>
          </p:nvPr>
        </p:nvSpPr>
        <p:spPr>
          <a:xfrm>
            <a:off x="457200" y="31955"/>
            <a:ext cx="8229600" cy="1143000"/>
          </a:xfrm>
        </p:spPr>
        <p:txBody>
          <a:bodyPr>
            <a:normAutofit fontScale="90000"/>
          </a:bodyPr>
          <a:lstStyle/>
          <a:p>
            <a:br>
              <a:rPr lang="en-US" b="1" i="0" dirty="0">
                <a:solidFill>
                  <a:srgbClr val="273239"/>
                </a:solidFill>
                <a:effectLst/>
                <a:highlight>
                  <a:srgbClr val="FFFFFF"/>
                </a:highlight>
                <a:latin typeface="Lohit Devanagari"/>
              </a:rPr>
            </a:br>
            <a:r>
              <a:rPr lang="en-US" b="1" i="0" dirty="0">
                <a:solidFill>
                  <a:srgbClr val="273239"/>
                </a:solidFill>
                <a:effectLst/>
                <a:highlight>
                  <a:srgbClr val="FFFFFF"/>
                </a:highlight>
                <a:latin typeface="Lohit Devanagari"/>
              </a:rPr>
              <a:t>Sparse Matrix</a:t>
            </a:r>
            <a:br>
              <a:rPr lang="en-US" b="1" i="0" dirty="0">
                <a:solidFill>
                  <a:srgbClr val="273239"/>
                </a:solidFill>
                <a:effectLst/>
                <a:highlight>
                  <a:srgbClr val="FFFFFF"/>
                </a:highlight>
                <a:latin typeface="Lohit Devanagari"/>
              </a:rPr>
            </a:br>
            <a:endParaRPr lang="en-IN" dirty="0"/>
          </a:p>
        </p:txBody>
      </p:sp>
      <p:sp>
        <p:nvSpPr>
          <p:cNvPr id="3" name="Content Placeholder 2">
            <a:extLst>
              <a:ext uri="{FF2B5EF4-FFF2-40B4-BE49-F238E27FC236}">
                <a16:creationId xmlns:a16="http://schemas.microsoft.com/office/drawing/2014/main" id="{6267DEEB-BA61-17F1-298E-14236874F5AF}"/>
              </a:ext>
            </a:extLst>
          </p:cNvPr>
          <p:cNvSpPr>
            <a:spLocks noGrp="1"/>
          </p:cNvSpPr>
          <p:nvPr>
            <p:ph idx="1"/>
          </p:nvPr>
        </p:nvSpPr>
        <p:spPr>
          <a:xfrm>
            <a:off x="486697" y="1066800"/>
            <a:ext cx="8229600" cy="4525963"/>
          </a:xfrm>
        </p:spPr>
        <p:txBody>
          <a:bodyPr>
            <a:normAutofit fontScale="85000" lnSpcReduction="20000"/>
          </a:bodyPr>
          <a:lstStyle/>
          <a:p>
            <a:pPr algn="l" rtl="0" fontAlgn="base"/>
            <a:r>
              <a:rPr lang="en-US" b="0" i="0" dirty="0">
                <a:solidFill>
                  <a:srgbClr val="273239"/>
                </a:solidFill>
                <a:effectLst/>
                <a:highlight>
                  <a:srgbClr val="FFFFFF"/>
                </a:highlight>
                <a:latin typeface="Lohit Devanagari"/>
              </a:rPr>
              <a:t>A </a:t>
            </a:r>
            <a:r>
              <a:rPr lang="en-US" b="0" i="0" u="sng" dirty="0">
                <a:solidFill>
                  <a:srgbClr val="273239"/>
                </a:solidFill>
                <a:effectLst/>
                <a:highlight>
                  <a:srgbClr val="FFFFFF"/>
                </a:highlight>
                <a:latin typeface="Lohit Devanagari"/>
                <a:hlinkClick r:id="rId2"/>
              </a:rPr>
              <a:t>matrix</a:t>
            </a:r>
            <a:r>
              <a:rPr lang="en-US" b="0" i="0" dirty="0">
                <a:solidFill>
                  <a:srgbClr val="273239"/>
                </a:solidFill>
                <a:effectLst/>
                <a:highlight>
                  <a:srgbClr val="FFFFFF"/>
                </a:highlight>
                <a:latin typeface="Lohit Devanagari"/>
              </a:rPr>
              <a:t> is a two-dimensional data object made of m rows and n columns, therefore having total m x n values. </a:t>
            </a:r>
          </a:p>
          <a:p>
            <a:pPr algn="l" rtl="0" fontAlgn="base"/>
            <a:r>
              <a:rPr lang="en-US" b="0" i="0" dirty="0">
                <a:solidFill>
                  <a:srgbClr val="273239"/>
                </a:solidFill>
                <a:effectLst/>
                <a:highlight>
                  <a:srgbClr val="FFFFFF"/>
                </a:highlight>
                <a:latin typeface="Lohit Devanagari"/>
              </a:rPr>
              <a:t>If most of the elements of the matrix have </a:t>
            </a:r>
            <a:r>
              <a:rPr lang="en-US" b="1" i="0" dirty="0">
                <a:solidFill>
                  <a:srgbClr val="273239"/>
                </a:solidFill>
                <a:effectLst/>
                <a:highlight>
                  <a:srgbClr val="FFFFFF"/>
                </a:highlight>
                <a:latin typeface="Lohit Devanagari"/>
              </a:rPr>
              <a:t>0 value</a:t>
            </a:r>
            <a:r>
              <a:rPr lang="en-US" b="0" i="0" dirty="0">
                <a:solidFill>
                  <a:srgbClr val="273239"/>
                </a:solidFill>
                <a:effectLst/>
                <a:highlight>
                  <a:srgbClr val="FFFFFF"/>
                </a:highlight>
                <a:latin typeface="Lohit Devanagari"/>
              </a:rPr>
              <a:t>, then it is called a sparse matrix.</a:t>
            </a:r>
          </a:p>
          <a:p>
            <a:pPr algn="l" rtl="0" fontAlgn="base"/>
            <a:r>
              <a:rPr lang="en-US" b="1" i="0" dirty="0">
                <a:solidFill>
                  <a:srgbClr val="273239"/>
                </a:solidFill>
                <a:effectLst/>
                <a:highlight>
                  <a:srgbClr val="FFFFFF"/>
                </a:highlight>
                <a:latin typeface="Lohit Devanagari"/>
              </a:rPr>
              <a:t>Why to use Sparse Matrix instead of simple matrix ?</a:t>
            </a:r>
            <a:endParaRPr lang="en-US" b="0" i="0" dirty="0">
              <a:solidFill>
                <a:srgbClr val="273239"/>
              </a:solidFill>
              <a:effectLst/>
              <a:highlight>
                <a:srgbClr val="FFFFFF"/>
              </a:highlight>
              <a:latin typeface="Lohit Devanagari"/>
            </a:endParaRPr>
          </a:p>
          <a:p>
            <a:pPr algn="l" fontAlgn="base">
              <a:buFont typeface="Arial" panose="020B0604020202020204" pitchFamily="34" charset="0"/>
              <a:buChar char="•"/>
            </a:pPr>
            <a:r>
              <a:rPr lang="en-US" b="1" i="0" dirty="0">
                <a:solidFill>
                  <a:srgbClr val="273239"/>
                </a:solidFill>
                <a:effectLst/>
                <a:highlight>
                  <a:srgbClr val="FFFFFF"/>
                </a:highlight>
                <a:latin typeface="Lohit Devanagari"/>
              </a:rPr>
              <a:t>Storage: </a:t>
            </a:r>
            <a:r>
              <a:rPr lang="en-US" b="0" i="0" dirty="0">
                <a:solidFill>
                  <a:srgbClr val="273239"/>
                </a:solidFill>
                <a:effectLst/>
                <a:highlight>
                  <a:srgbClr val="FFFFFF"/>
                </a:highlight>
                <a:latin typeface="Lohit Devanagari"/>
              </a:rPr>
              <a:t>There are lesser non-zero elements than zeros and thus lesser memory can be used to store only those elements.</a:t>
            </a:r>
          </a:p>
          <a:p>
            <a:pPr algn="l" fontAlgn="base">
              <a:buFont typeface="Arial" panose="020B0604020202020204" pitchFamily="34" charset="0"/>
              <a:buChar char="•"/>
            </a:pPr>
            <a:r>
              <a:rPr lang="en-US" b="1" i="0" dirty="0">
                <a:solidFill>
                  <a:srgbClr val="273239"/>
                </a:solidFill>
                <a:effectLst/>
                <a:highlight>
                  <a:srgbClr val="FFFFFF"/>
                </a:highlight>
                <a:latin typeface="Lohit Devanagari"/>
              </a:rPr>
              <a:t>Computing time:</a:t>
            </a:r>
            <a:r>
              <a:rPr lang="en-US" b="0" i="0" dirty="0">
                <a:solidFill>
                  <a:srgbClr val="273239"/>
                </a:solidFill>
                <a:effectLst/>
                <a:highlight>
                  <a:srgbClr val="FFFFFF"/>
                </a:highlight>
                <a:latin typeface="Lohit Devanagari"/>
              </a:rPr>
              <a:t> Computing time can be saved by logically designing a data structure traversing only non-zero elements..</a:t>
            </a:r>
          </a:p>
          <a:p>
            <a:endParaRPr lang="en-IN" dirty="0"/>
          </a:p>
        </p:txBody>
      </p:sp>
      <p:sp>
        <p:nvSpPr>
          <p:cNvPr id="4" name="Slide Number Placeholder 3">
            <a:extLst>
              <a:ext uri="{FF2B5EF4-FFF2-40B4-BE49-F238E27FC236}">
                <a16:creationId xmlns:a16="http://schemas.microsoft.com/office/drawing/2014/main" id="{B5DA2E1A-7C54-6DDD-E1AA-F4E9CE8F375B}"/>
              </a:ext>
            </a:extLst>
          </p:cNvPr>
          <p:cNvSpPr>
            <a:spLocks noGrp="1"/>
          </p:cNvSpPr>
          <p:nvPr>
            <p:ph type="sldNum" sz="quarter" idx="12"/>
          </p:nvPr>
        </p:nvSpPr>
        <p:spPr/>
        <p:txBody>
          <a:bodyPr/>
          <a:lstStyle/>
          <a:p>
            <a:fld id="{1FBAE590-FCB3-44A5-B5EE-9CE083D6E4A7}" type="slidenum">
              <a:rPr lang="en-US" smtClean="0"/>
              <a:pPr/>
              <a:t>53</a:t>
            </a:fld>
            <a:endParaRPr lang="en-US"/>
          </a:p>
        </p:txBody>
      </p:sp>
    </p:spTree>
    <p:extLst>
      <p:ext uri="{BB962C8B-B14F-4D97-AF65-F5344CB8AC3E}">
        <p14:creationId xmlns:p14="http://schemas.microsoft.com/office/powerpoint/2010/main" val="2477141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3F0AD-FE55-23AF-CFAC-47E75C7C86B6}"/>
              </a:ext>
            </a:extLst>
          </p:cNvPr>
          <p:cNvSpPr>
            <a:spLocks noGrp="1"/>
          </p:cNvSpPr>
          <p:nvPr>
            <p:ph type="title"/>
          </p:nvPr>
        </p:nvSpPr>
        <p:spPr/>
        <p:txBody>
          <a:bodyPr/>
          <a:lstStyle/>
          <a:p>
            <a:r>
              <a:rPr lang="en-US" b="0" i="0" dirty="0">
                <a:solidFill>
                  <a:srgbClr val="FF0000"/>
                </a:solidFill>
                <a:effectLst/>
                <a:highlight>
                  <a:srgbClr val="FFFFFF"/>
                </a:highlight>
                <a:latin typeface="Lohit Devanagari"/>
              </a:rPr>
              <a:t>TF-IDF</a:t>
            </a:r>
            <a:endParaRPr lang="en-IN" dirty="0">
              <a:solidFill>
                <a:srgbClr val="FF0000"/>
              </a:solidFill>
            </a:endParaRPr>
          </a:p>
        </p:txBody>
      </p:sp>
      <p:sp>
        <p:nvSpPr>
          <p:cNvPr id="3" name="Content Placeholder 2">
            <a:extLst>
              <a:ext uri="{FF2B5EF4-FFF2-40B4-BE49-F238E27FC236}">
                <a16:creationId xmlns:a16="http://schemas.microsoft.com/office/drawing/2014/main" id="{2E144B6B-91EB-2925-F7A9-F2817F08CB21}"/>
              </a:ext>
            </a:extLst>
          </p:cNvPr>
          <p:cNvSpPr>
            <a:spLocks noGrp="1"/>
          </p:cNvSpPr>
          <p:nvPr>
            <p:ph idx="1"/>
          </p:nvPr>
        </p:nvSpPr>
        <p:spPr/>
        <p:txBody>
          <a:bodyPr/>
          <a:lstStyle/>
          <a:p>
            <a:r>
              <a:rPr lang="en-US" b="0" i="0" dirty="0">
                <a:solidFill>
                  <a:srgbClr val="1F1F1F"/>
                </a:solidFill>
                <a:effectLst/>
                <a:highlight>
                  <a:srgbClr val="FFFFFF"/>
                </a:highlight>
                <a:latin typeface="Lohit Devanagari"/>
              </a:rPr>
              <a:t>TF-IDF (term frequency-inverse document frequency) is </a:t>
            </a:r>
            <a:r>
              <a:rPr lang="en-US" b="0" i="0" dirty="0">
                <a:solidFill>
                  <a:srgbClr val="040C28"/>
                </a:solidFill>
                <a:effectLst/>
                <a:latin typeface="Lohit Devanagari"/>
              </a:rPr>
              <a:t>a statistical measure that evaluates how relevant a word is to a document in a collection of documents</a:t>
            </a:r>
            <a:r>
              <a:rPr lang="en-US" b="0" i="0" dirty="0">
                <a:solidFill>
                  <a:srgbClr val="1F1F1F"/>
                </a:solidFill>
                <a:effectLst/>
                <a:highlight>
                  <a:srgbClr val="FFFFFF"/>
                </a:highlight>
                <a:latin typeface="Lohit Devanagari"/>
              </a:rPr>
              <a:t>. </a:t>
            </a:r>
          </a:p>
          <a:p>
            <a:r>
              <a:rPr lang="en-US" b="0" i="0" dirty="0">
                <a:solidFill>
                  <a:srgbClr val="1F1F1F"/>
                </a:solidFill>
                <a:effectLst/>
                <a:highlight>
                  <a:srgbClr val="FFFFFF"/>
                </a:highlight>
                <a:latin typeface="Lohit Devanagari"/>
              </a:rPr>
              <a:t>This is done by multiplying two metrics: how many times a word appears in a document and the inverse document frequency of the word across a set of documents.</a:t>
            </a:r>
            <a:endParaRPr lang="en-IN" dirty="0"/>
          </a:p>
        </p:txBody>
      </p:sp>
      <p:sp>
        <p:nvSpPr>
          <p:cNvPr id="4" name="Slide Number Placeholder 3">
            <a:extLst>
              <a:ext uri="{FF2B5EF4-FFF2-40B4-BE49-F238E27FC236}">
                <a16:creationId xmlns:a16="http://schemas.microsoft.com/office/drawing/2014/main" id="{E5A9750B-74FE-D16F-6D4A-5A823F94DD25}"/>
              </a:ext>
            </a:extLst>
          </p:cNvPr>
          <p:cNvSpPr>
            <a:spLocks noGrp="1"/>
          </p:cNvSpPr>
          <p:nvPr>
            <p:ph type="sldNum" sz="quarter" idx="12"/>
          </p:nvPr>
        </p:nvSpPr>
        <p:spPr/>
        <p:txBody>
          <a:bodyPr/>
          <a:lstStyle/>
          <a:p>
            <a:fld id="{1FBAE590-FCB3-44A5-B5EE-9CE083D6E4A7}" type="slidenum">
              <a:rPr lang="en-US" smtClean="0"/>
              <a:pPr/>
              <a:t>54</a:t>
            </a:fld>
            <a:endParaRPr lang="en-US"/>
          </a:p>
        </p:txBody>
      </p:sp>
    </p:spTree>
    <p:extLst>
      <p:ext uri="{BB962C8B-B14F-4D97-AF65-F5344CB8AC3E}">
        <p14:creationId xmlns:p14="http://schemas.microsoft.com/office/powerpoint/2010/main" val="529544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marL="0" indent="0" algn="ctr">
              <a:buNone/>
            </a:pPr>
            <a:r>
              <a:rPr lang="en-US" dirty="0"/>
              <a:t>Word Embeddings give a solution to these problems.</a:t>
            </a:r>
          </a:p>
          <a:p>
            <a:pPr algn="just"/>
            <a:endParaRPr lang="en-US" dirty="0"/>
          </a:p>
          <a:p>
            <a:pPr algn="just"/>
            <a:r>
              <a:rPr lang="en-US" dirty="0"/>
              <a:t>In these algorithms, the </a:t>
            </a:r>
            <a:r>
              <a:rPr lang="en-US" u="sng" dirty="0"/>
              <a:t>size</a:t>
            </a:r>
            <a:r>
              <a:rPr lang="en-US" dirty="0"/>
              <a:t> of the vector is the number of elements in the vocabulary. </a:t>
            </a:r>
          </a:p>
          <a:p>
            <a:pPr algn="just"/>
            <a:endParaRPr lang="en-US" dirty="0"/>
          </a:p>
          <a:p>
            <a:pPr algn="just"/>
            <a:r>
              <a:rPr lang="en-US" dirty="0"/>
              <a:t>We can get a </a:t>
            </a:r>
            <a:r>
              <a:rPr lang="en-US" u="sng" dirty="0"/>
              <a:t>sparse matrix</a:t>
            </a:r>
            <a:r>
              <a:rPr lang="en-US" dirty="0"/>
              <a:t> if most of the elements are zero. </a:t>
            </a:r>
          </a:p>
          <a:p>
            <a:pPr marL="0" indent="0" algn="just">
              <a:buNone/>
            </a:pPr>
            <a:endParaRPr lang="en-US" dirty="0"/>
          </a:p>
          <a:p>
            <a:pPr algn="just"/>
            <a:r>
              <a:rPr lang="en-US" dirty="0"/>
              <a:t>Large input vectors will mean a huge number of weights which will result in high computation required for training. </a:t>
            </a:r>
          </a:p>
          <a:p>
            <a:pPr algn="just"/>
            <a:endParaRPr lang="en-US" dirty="0"/>
          </a:p>
        </p:txBody>
      </p:sp>
      <p:sp>
        <p:nvSpPr>
          <p:cNvPr id="2" name="Slide Number Placeholder 1">
            <a:extLst>
              <a:ext uri="{FF2B5EF4-FFF2-40B4-BE49-F238E27FC236}">
                <a16:creationId xmlns:a16="http://schemas.microsoft.com/office/drawing/2014/main" id="{C33FE5CD-4A3D-8E0E-7E7F-DCF0007451A2}"/>
              </a:ext>
            </a:extLst>
          </p:cNvPr>
          <p:cNvSpPr>
            <a:spLocks noGrp="1"/>
          </p:cNvSpPr>
          <p:nvPr>
            <p:ph type="sldNum" sz="quarter" idx="12"/>
          </p:nvPr>
        </p:nvSpPr>
        <p:spPr/>
        <p:txBody>
          <a:bodyPr/>
          <a:lstStyle/>
          <a:p>
            <a:fld id="{1FBAE590-FCB3-44A5-B5EE-9CE083D6E4A7}"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dirty="0"/>
              <a:t>Let’s take an example to understand how word vector is generated by taking emoticons which are most frequently used in certain conditions and transform each </a:t>
            </a:r>
            <a:r>
              <a:rPr lang="en-US" dirty="0" err="1"/>
              <a:t>emoji</a:t>
            </a:r>
            <a:r>
              <a:rPr lang="en-US" dirty="0"/>
              <a:t> into a vector and the conditions will be our features.</a:t>
            </a:r>
          </a:p>
        </p:txBody>
      </p:sp>
      <p:graphicFrame>
        <p:nvGraphicFramePr>
          <p:cNvPr id="4" name="Table 3"/>
          <p:cNvGraphicFramePr>
            <a:graphicFrameLocks noGrp="1"/>
          </p:cNvGraphicFramePr>
          <p:nvPr>
            <p:extLst>
              <p:ext uri="{D42A27DB-BD31-4B8C-83A1-F6EECF244321}">
                <p14:modId xmlns:p14="http://schemas.microsoft.com/office/powerpoint/2010/main" val="276535648"/>
              </p:ext>
            </p:extLst>
          </p:nvPr>
        </p:nvGraphicFramePr>
        <p:xfrm>
          <a:off x="1524000" y="3581400"/>
          <a:ext cx="6096000" cy="252603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628650">
                <a:tc>
                  <a:txBody>
                    <a:bodyPr/>
                    <a:lstStyle/>
                    <a:p>
                      <a:pPr algn="ctr"/>
                      <a:r>
                        <a:rPr lang="en-US" sz="1800" b="1" i="0" kern="1200" dirty="0">
                          <a:solidFill>
                            <a:srgbClr val="002060"/>
                          </a:solidFill>
                          <a:latin typeface="+mn-lt"/>
                          <a:ea typeface="+mn-ea"/>
                          <a:cs typeface="+mn-cs"/>
                        </a:rPr>
                        <a:t>Happy</a:t>
                      </a:r>
                      <a:endParaRPr lang="en-US" dirty="0">
                        <a:solidFill>
                          <a:srgbClr val="002060"/>
                        </a:solidFill>
                      </a:endParaRPr>
                    </a:p>
                  </a:txBody>
                  <a:tcPr/>
                </a:tc>
                <a:tc>
                  <a:txBody>
                    <a:bodyPr/>
                    <a:lstStyle/>
                    <a:p>
                      <a:r>
                        <a:rPr lang="en-IN" sz="1800" b="0" i="0" kern="1200" dirty="0">
                          <a:solidFill>
                            <a:schemeClr val="lt1"/>
                          </a:solidFill>
                          <a:effectLst/>
                          <a:latin typeface="+mn-lt"/>
                          <a:ea typeface="+mn-ea"/>
                          <a:cs typeface="+mn-cs"/>
                        </a:rPr>
                        <a:t>         😀</a:t>
                      </a:r>
                    </a:p>
                  </a:txBody>
                  <a:tcPr/>
                </a:tc>
                <a:tc>
                  <a:txBody>
                    <a:bodyPr/>
                    <a:lstStyle/>
                    <a:p>
                      <a:pPr algn="ctr"/>
                      <a:r>
                        <a:rPr kumimoji="0" lang="en-IN" sz="1800" b="0" i="0" u="none" strike="noStrike" kern="1200" cap="none" spc="0" normalizeH="0" baseline="0" noProof="0">
                          <a:ln>
                            <a:noFill/>
                          </a:ln>
                          <a:solidFill>
                            <a:prstClr val="white"/>
                          </a:solidFill>
                          <a:effectLst/>
                          <a:uLnTx/>
                          <a:uFillTx/>
                          <a:latin typeface="Calibri"/>
                          <a:ea typeface="+mn-ea"/>
                          <a:cs typeface="+mn-cs"/>
                        </a:rPr>
                        <a:t>😀</a:t>
                      </a:r>
                      <a:endParaRPr lang="en-US" dirty="0">
                        <a:solidFill>
                          <a:schemeClr val="tx1"/>
                        </a:solidFill>
                      </a:endParaRPr>
                    </a:p>
                  </a:txBody>
                  <a:tcPr/>
                </a:tc>
                <a:tc>
                  <a:txBody>
                    <a:bodyPr/>
                    <a:lstStyle/>
                    <a:p>
                      <a:pPr algn="ctr"/>
                      <a:r>
                        <a:rPr kumimoji="0" lang="en-IN" sz="1800" b="0" i="0" u="none" strike="noStrike" kern="1200" cap="none" spc="0" normalizeH="0" baseline="0" noProof="0" dirty="0">
                          <a:ln>
                            <a:noFill/>
                          </a:ln>
                          <a:solidFill>
                            <a:prstClr val="white"/>
                          </a:solidFill>
                          <a:effectLst/>
                          <a:uLnTx/>
                          <a:uFillTx/>
                          <a:latin typeface="Calibri"/>
                          <a:ea typeface="+mn-ea"/>
                          <a:cs typeface="+mn-cs"/>
                        </a:rPr>
                        <a:t>😀</a:t>
                      </a:r>
                      <a:endParaRPr lang="en-US" dirty="0">
                        <a:solidFill>
                          <a:schemeClr val="tx1"/>
                        </a:solidFill>
                      </a:endParaRPr>
                    </a:p>
                  </a:txBody>
                  <a:tcPr/>
                </a:tc>
                <a:extLst>
                  <a:ext uri="{0D108BD9-81ED-4DB2-BD59-A6C34878D82A}">
                    <a16:rowId xmlns:a16="http://schemas.microsoft.com/office/drawing/2014/main" val="10000"/>
                  </a:ext>
                </a:extLst>
              </a:tr>
              <a:tr h="628650">
                <a:tc>
                  <a:txBody>
                    <a:bodyPr/>
                    <a:lstStyle/>
                    <a:p>
                      <a:pPr algn="ctr"/>
                      <a:r>
                        <a:rPr lang="en-US" sz="1800" b="1" i="0" kern="1200" dirty="0">
                          <a:solidFill>
                            <a:srgbClr val="002060"/>
                          </a:solidFill>
                          <a:latin typeface="+mn-lt"/>
                          <a:ea typeface="+mn-ea"/>
                          <a:cs typeface="+mn-cs"/>
                        </a:rPr>
                        <a:t>Sad</a:t>
                      </a:r>
                      <a:endParaRPr lang="en-US" dirty="0">
                        <a:solidFill>
                          <a:srgbClr val="00206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0" i="0" dirty="0">
                          <a:effectLst/>
                          <a:latin typeface="Lohit Devanagari"/>
                        </a:rPr>
                        <a:t>😌</a:t>
                      </a:r>
                      <a:endParaRPr lang="en-US" dirty="0"/>
                    </a:p>
                    <a:p>
                      <a:pPr algn="ctr"/>
                      <a:endParaRPr lang="en-US" dirty="0"/>
                    </a:p>
                  </a:txBody>
                  <a:tcPr/>
                </a:tc>
                <a:tc>
                  <a:txBody>
                    <a:bodyPr/>
                    <a:lstStyle/>
                    <a:p>
                      <a:pPr algn="ctr"/>
                      <a:r>
                        <a:rPr lang="en-IN" b="0" i="0" dirty="0">
                          <a:effectLst/>
                          <a:latin typeface="Lohit Devanagari"/>
                        </a:rPr>
                        <a:t>😌</a:t>
                      </a:r>
                      <a:endParaRPr lang="en-US" dirty="0"/>
                    </a:p>
                  </a:txBody>
                  <a:tcPr/>
                </a:tc>
                <a:tc>
                  <a:txBody>
                    <a:bodyPr/>
                    <a:lstStyle/>
                    <a:p>
                      <a:pPr algn="ctr"/>
                      <a:r>
                        <a:rPr lang="en-IN" b="0" i="0" dirty="0">
                          <a:effectLst/>
                          <a:latin typeface="Lohit Devanagari"/>
                        </a:rPr>
                        <a:t>😌</a:t>
                      </a:r>
                      <a:endParaRPr lang="en-US" dirty="0"/>
                    </a:p>
                  </a:txBody>
                  <a:tcPr/>
                </a:tc>
                <a:extLst>
                  <a:ext uri="{0D108BD9-81ED-4DB2-BD59-A6C34878D82A}">
                    <a16:rowId xmlns:a16="http://schemas.microsoft.com/office/drawing/2014/main" val="10001"/>
                  </a:ext>
                </a:extLst>
              </a:tr>
              <a:tr h="628650">
                <a:tc>
                  <a:txBody>
                    <a:bodyPr/>
                    <a:lstStyle/>
                    <a:p>
                      <a:pPr algn="ctr" fontAlgn="base"/>
                      <a:r>
                        <a:rPr lang="en-US" b="1" dirty="0">
                          <a:solidFill>
                            <a:srgbClr val="002060"/>
                          </a:solidFill>
                        </a:rPr>
                        <a:t>Excited</a:t>
                      </a:r>
                    </a:p>
                  </a:txBody>
                  <a:tcPr marL="38100" marR="38100" marT="21126" marB="21126" anchor="ctr"/>
                </a:tc>
                <a:tc>
                  <a:txBody>
                    <a:bodyPr/>
                    <a:lstStyle/>
                    <a:p>
                      <a:pPr algn="ctr"/>
                      <a:r>
                        <a:rPr lang="en-IN" b="0" i="0">
                          <a:effectLst/>
                          <a:latin typeface="Lohit Devanagari"/>
                        </a:rPr>
                        <a:t>😎</a:t>
                      </a:r>
                      <a:endParaRPr lang="en-US" dirty="0"/>
                    </a:p>
                  </a:txBody>
                  <a:tcPr/>
                </a:tc>
                <a:tc>
                  <a:txBody>
                    <a:bodyPr/>
                    <a:lstStyle/>
                    <a:p>
                      <a:pPr algn="ctr"/>
                      <a:r>
                        <a:rPr lang="en-IN" b="0" i="0">
                          <a:effectLst/>
                          <a:latin typeface="Lohit Devanagari"/>
                        </a:rPr>
                        <a:t>😎</a:t>
                      </a:r>
                      <a:endParaRPr lang="en-US" dirty="0"/>
                    </a:p>
                  </a:txBody>
                  <a:tcPr/>
                </a:tc>
                <a:tc>
                  <a:txBody>
                    <a:bodyPr/>
                    <a:lstStyle/>
                    <a:p>
                      <a:pPr algn="ctr"/>
                      <a:r>
                        <a:rPr lang="en-IN" b="0" i="0" dirty="0">
                          <a:effectLst/>
                          <a:latin typeface="Lohit Devanagari"/>
                        </a:rPr>
                        <a:t>😎</a:t>
                      </a:r>
                      <a:endParaRPr lang="en-US" dirty="0"/>
                    </a:p>
                  </a:txBody>
                  <a:tcPr/>
                </a:tc>
                <a:extLst>
                  <a:ext uri="{0D108BD9-81ED-4DB2-BD59-A6C34878D82A}">
                    <a16:rowId xmlns:a16="http://schemas.microsoft.com/office/drawing/2014/main" val="10002"/>
                  </a:ext>
                </a:extLst>
              </a:tr>
              <a:tr h="628650">
                <a:tc>
                  <a:txBody>
                    <a:bodyPr/>
                    <a:lstStyle/>
                    <a:p>
                      <a:pPr algn="ctr"/>
                      <a:r>
                        <a:rPr lang="en-US" sz="1800" b="1" i="0" kern="1200" dirty="0">
                          <a:solidFill>
                            <a:srgbClr val="002060"/>
                          </a:solidFill>
                          <a:latin typeface="+mn-lt"/>
                          <a:ea typeface="+mn-ea"/>
                          <a:cs typeface="+mn-cs"/>
                        </a:rPr>
                        <a:t>Sick</a:t>
                      </a:r>
                      <a:endParaRPr lang="en-US" dirty="0">
                        <a:solidFill>
                          <a:srgbClr val="002060"/>
                        </a:solidFill>
                      </a:endParaRPr>
                    </a:p>
                  </a:txBody>
                  <a:tcPr/>
                </a:tc>
                <a:tc>
                  <a:txBody>
                    <a:bodyPr/>
                    <a:lstStyle/>
                    <a:p>
                      <a:pPr algn="ctr"/>
                      <a:r>
                        <a:rPr lang="en-IN" b="0" i="0">
                          <a:effectLst/>
                          <a:latin typeface="Lohit Devanagari"/>
                        </a:rPr>
                        <a:t>🥺</a:t>
                      </a:r>
                      <a:endParaRPr lang="en-US" dirty="0"/>
                    </a:p>
                  </a:txBody>
                  <a:tcPr/>
                </a:tc>
                <a:tc>
                  <a:txBody>
                    <a:bodyPr/>
                    <a:lstStyle/>
                    <a:p>
                      <a:pPr algn="ctr"/>
                      <a:r>
                        <a:rPr lang="en-IN" b="0" i="0">
                          <a:effectLst/>
                          <a:latin typeface="Lohit Devanagari"/>
                        </a:rPr>
                        <a:t>🥺</a:t>
                      </a:r>
                      <a:endParaRPr lang="en-US" dirty="0"/>
                    </a:p>
                  </a:txBody>
                  <a:tcPr/>
                </a:tc>
                <a:tc>
                  <a:txBody>
                    <a:bodyPr/>
                    <a:lstStyle/>
                    <a:p>
                      <a:pPr algn="ctr"/>
                      <a:r>
                        <a:rPr lang="en-IN" b="0" i="0" dirty="0">
                          <a:effectLst/>
                          <a:latin typeface="Lohit Devanagari"/>
                        </a:rPr>
                        <a:t>🥺</a:t>
                      </a:r>
                      <a:endParaRPr lang="en-US" dirty="0"/>
                    </a:p>
                  </a:txBody>
                  <a:tcPr/>
                </a:tc>
                <a:extLst>
                  <a:ext uri="{0D108BD9-81ED-4DB2-BD59-A6C34878D82A}">
                    <a16:rowId xmlns:a16="http://schemas.microsoft.com/office/drawing/2014/main" val="10003"/>
                  </a:ext>
                </a:extLst>
              </a:tr>
            </a:tbl>
          </a:graphicData>
        </a:graphic>
      </p:graphicFrame>
      <p:sp>
        <p:nvSpPr>
          <p:cNvPr id="2" name="Slide Number Placeholder 1">
            <a:extLst>
              <a:ext uri="{FF2B5EF4-FFF2-40B4-BE49-F238E27FC236}">
                <a16:creationId xmlns:a16="http://schemas.microsoft.com/office/drawing/2014/main" id="{C260FF93-FE35-4874-E7A2-C28F255A7B21}"/>
              </a:ext>
            </a:extLst>
          </p:cNvPr>
          <p:cNvSpPr>
            <a:spLocks noGrp="1"/>
          </p:cNvSpPr>
          <p:nvPr>
            <p:ph type="sldNum" sz="quarter" idx="12"/>
          </p:nvPr>
        </p:nvSpPr>
        <p:spPr/>
        <p:txBody>
          <a:bodyPr/>
          <a:lstStyle/>
          <a:p>
            <a:fld id="{1FBAE590-FCB3-44A5-B5EE-9CE083D6E4A7}"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algn="ctr"/>
            <a:r>
              <a:rPr lang="en-US" dirty="0"/>
              <a:t>The </a:t>
            </a:r>
            <a:r>
              <a:rPr lang="en-US" dirty="0" err="1"/>
              <a:t>emoji</a:t>
            </a:r>
            <a:r>
              <a:rPr lang="en-US" dirty="0"/>
              <a:t> vectors for the </a:t>
            </a:r>
            <a:r>
              <a:rPr lang="en-US" dirty="0" err="1"/>
              <a:t>emojis</a:t>
            </a:r>
            <a:r>
              <a:rPr lang="en-US" dirty="0"/>
              <a:t> will be: </a:t>
            </a:r>
          </a:p>
          <a:p>
            <a:pPr algn="ctr">
              <a:buNone/>
            </a:pPr>
            <a:r>
              <a:rPr lang="en-US" dirty="0"/>
              <a:t>[happy, sad, excited, sick] </a:t>
            </a:r>
          </a:p>
          <a:p>
            <a:pPr algn="ctr">
              <a:buNone/>
            </a:pPr>
            <a:r>
              <a:rPr lang="en-US" dirty="0"/>
              <a:t>	 happy =[1,0,1,0] </a:t>
            </a:r>
          </a:p>
          <a:p>
            <a:pPr algn="ctr">
              <a:buNone/>
            </a:pPr>
            <a:r>
              <a:rPr lang="en-US" dirty="0"/>
              <a:t>	 sad =[0,1,0,1] </a:t>
            </a:r>
          </a:p>
          <a:p>
            <a:pPr algn="ctr">
              <a:buNone/>
            </a:pPr>
            <a:r>
              <a:rPr lang="en-US" dirty="0"/>
              <a:t>	 excited =[0,0,1,1]…..etc.</a:t>
            </a:r>
          </a:p>
          <a:p>
            <a:pPr algn="just"/>
            <a:r>
              <a:rPr lang="en-US" u="sng" dirty="0"/>
              <a:t>In a similar way</a:t>
            </a:r>
            <a:r>
              <a:rPr lang="en-US" dirty="0"/>
              <a:t>, we can create word vectors for different words as well on the basis of given features. </a:t>
            </a:r>
          </a:p>
          <a:p>
            <a:pPr algn="just"/>
            <a:r>
              <a:rPr lang="en-US" dirty="0"/>
              <a:t>The words with similar vectors are most likely to have the same meaning or are used to convey the same sentiment.</a:t>
            </a:r>
          </a:p>
        </p:txBody>
      </p:sp>
      <p:sp>
        <p:nvSpPr>
          <p:cNvPr id="2" name="Slide Number Placeholder 1">
            <a:extLst>
              <a:ext uri="{FF2B5EF4-FFF2-40B4-BE49-F238E27FC236}">
                <a16:creationId xmlns:a16="http://schemas.microsoft.com/office/drawing/2014/main" id="{2D644D7F-ED1B-76A0-12D4-EA3E7BA745C7}"/>
              </a:ext>
            </a:extLst>
          </p:cNvPr>
          <p:cNvSpPr>
            <a:spLocks noGrp="1"/>
          </p:cNvSpPr>
          <p:nvPr>
            <p:ph type="sldNum" sz="quarter" idx="12"/>
          </p:nvPr>
        </p:nvSpPr>
        <p:spPr/>
        <p:txBody>
          <a:bodyPr/>
          <a:lstStyle/>
          <a:p>
            <a:fld id="{1FBAE590-FCB3-44A5-B5EE-9CE083D6E4A7}"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10000"/>
          </a:bodyPr>
          <a:lstStyle/>
          <a:p>
            <a:pPr algn="just">
              <a:buNone/>
            </a:pPr>
            <a:r>
              <a:rPr lang="en-US" dirty="0"/>
              <a:t>Two different approaches to get </a:t>
            </a:r>
            <a:r>
              <a:rPr lang="en-US" u="sng" dirty="0"/>
              <a:t>Word Embeddings</a:t>
            </a:r>
            <a:r>
              <a:rPr lang="en-US" dirty="0"/>
              <a:t>:</a:t>
            </a:r>
          </a:p>
          <a:p>
            <a:pPr algn="just" fontAlgn="base">
              <a:buNone/>
            </a:pPr>
            <a:r>
              <a:rPr lang="en-US" b="1" dirty="0">
                <a:solidFill>
                  <a:srgbClr val="FF0000"/>
                </a:solidFill>
              </a:rPr>
              <a:t>1) Word2Vec:</a:t>
            </a:r>
          </a:p>
          <a:p>
            <a:pPr algn="just" fontAlgn="base"/>
            <a:r>
              <a:rPr lang="en-US" dirty="0"/>
              <a:t>In Word2Vec every word is assigned a vector. </a:t>
            </a:r>
          </a:p>
          <a:p>
            <a:pPr algn="just" fontAlgn="base"/>
            <a:r>
              <a:rPr lang="en-US" dirty="0"/>
              <a:t>We start with either a random vector or </a:t>
            </a:r>
          </a:p>
          <a:p>
            <a:pPr marL="0" indent="0" algn="just" fontAlgn="base">
              <a:buNone/>
            </a:pPr>
            <a:r>
              <a:rPr lang="en-US" b="1" dirty="0"/>
              <a:t>     one-hot vector</a:t>
            </a:r>
            <a:r>
              <a:rPr lang="en-US" dirty="0"/>
              <a:t>.</a:t>
            </a:r>
          </a:p>
          <a:p>
            <a:pPr algn="just" fontAlgn="base"/>
            <a:r>
              <a:rPr lang="en-US" b="1" dirty="0">
                <a:solidFill>
                  <a:srgbClr val="00B0F0"/>
                </a:solidFill>
              </a:rPr>
              <a:t>One-Hot vector</a:t>
            </a:r>
            <a:r>
              <a:rPr lang="en-US" b="1" dirty="0"/>
              <a:t>:</a:t>
            </a:r>
            <a:r>
              <a:rPr lang="en-US" dirty="0"/>
              <a:t> A representation where only one bit in a vector is 1.</a:t>
            </a:r>
          </a:p>
          <a:p>
            <a:pPr algn="just" fontAlgn="base"/>
            <a:r>
              <a:rPr lang="en-US" dirty="0"/>
              <a:t>If there are 500 words in the corpus then the vector length will be 500. </a:t>
            </a:r>
          </a:p>
          <a:p>
            <a:pPr algn="just" fontAlgn="base"/>
            <a:r>
              <a:rPr lang="en-US" dirty="0"/>
              <a:t>After assigning vectors to each word we take a window size and iterate through the entire corpus. While we do this there are two</a:t>
            </a:r>
            <a:r>
              <a:rPr lang="en-US" b="1" dirty="0"/>
              <a:t> neural embedding methods</a:t>
            </a:r>
            <a:r>
              <a:rPr lang="en-US" dirty="0"/>
              <a:t> which are used:</a:t>
            </a:r>
          </a:p>
          <a:p>
            <a:pPr algn="just">
              <a:buNone/>
            </a:pPr>
            <a:endParaRPr lang="en-US" dirty="0"/>
          </a:p>
        </p:txBody>
      </p:sp>
      <p:sp>
        <p:nvSpPr>
          <p:cNvPr id="2" name="Slide Number Placeholder 1">
            <a:extLst>
              <a:ext uri="{FF2B5EF4-FFF2-40B4-BE49-F238E27FC236}">
                <a16:creationId xmlns:a16="http://schemas.microsoft.com/office/drawing/2014/main" id="{10F47E5E-028E-8429-C235-2A60BB7C4E96}"/>
              </a:ext>
            </a:extLst>
          </p:cNvPr>
          <p:cNvSpPr>
            <a:spLocks noGrp="1"/>
          </p:cNvSpPr>
          <p:nvPr>
            <p:ph type="sldNum" sz="quarter" idx="12"/>
          </p:nvPr>
        </p:nvSpPr>
        <p:spPr/>
        <p:txBody>
          <a:bodyPr/>
          <a:lstStyle/>
          <a:p>
            <a:fld id="{1FBAE590-FCB3-44A5-B5EE-9CE083D6E4A7}"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92500" lnSpcReduction="20000"/>
          </a:bodyPr>
          <a:lstStyle/>
          <a:p>
            <a:r>
              <a:rPr lang="en-US" dirty="0">
                <a:solidFill>
                  <a:srgbClr val="FF0000"/>
                </a:solidFill>
              </a:rPr>
              <a:t>The working mechanism of CBOW can be mathematically represented as follows</a:t>
            </a:r>
            <a:r>
              <a:rPr lang="en-US" dirty="0"/>
              <a:t>:</a:t>
            </a:r>
          </a:p>
          <a:p>
            <a:pPr>
              <a:buNone/>
            </a:pPr>
            <a:r>
              <a:rPr lang="en-US" dirty="0"/>
              <a:t>1. Let x(1), x(2), …, x(n) be the context words, where x(</a:t>
            </a:r>
            <a:r>
              <a:rPr lang="en-US" dirty="0" err="1"/>
              <a:t>i</a:t>
            </a:r>
            <a:r>
              <a:rPr lang="en-US" dirty="0"/>
              <a:t>) is a one-hot encoded vector.</a:t>
            </a:r>
          </a:p>
          <a:p>
            <a:pPr>
              <a:buNone/>
            </a:pPr>
            <a:r>
              <a:rPr lang="en-US" dirty="0"/>
              <a:t>2. Let W(1) be the weight matrix connecting the input layer to the hidden layer, and W(2) be the weight matrix connecting the hidden layer to the output layer.</a:t>
            </a:r>
          </a:p>
          <a:p>
            <a:pPr>
              <a:buNone/>
            </a:pPr>
            <a:r>
              <a:rPr lang="en-US" dirty="0"/>
              <a:t>3. Let h be the hidden layer, which is the average of the input vectors, h = 1/n * (x(1) + x(2) + … + x(n))</a:t>
            </a:r>
          </a:p>
          <a:p>
            <a:pPr>
              <a:buNone/>
            </a:pPr>
            <a:r>
              <a:rPr lang="en-US" dirty="0"/>
              <a:t>4. Let y be the output layer, which is the probability distribution over the vocabulary, y = </a:t>
            </a:r>
            <a:r>
              <a:rPr lang="en-US" dirty="0" err="1"/>
              <a:t>softmax</a:t>
            </a:r>
            <a:r>
              <a:rPr lang="en-US" dirty="0"/>
              <a:t>(W(2) * h)</a:t>
            </a:r>
          </a:p>
          <a:p>
            <a:pPr>
              <a:buNone/>
            </a:pPr>
            <a:r>
              <a:rPr lang="en-US" dirty="0"/>
              <a:t>5. The target word is selected as the word with the highest probability in y.</a:t>
            </a:r>
          </a:p>
          <a:p>
            <a:endParaRPr lang="en-US" dirty="0"/>
          </a:p>
        </p:txBody>
      </p:sp>
      <p:sp>
        <p:nvSpPr>
          <p:cNvPr id="2" name="Slide Number Placeholder 1">
            <a:extLst>
              <a:ext uri="{FF2B5EF4-FFF2-40B4-BE49-F238E27FC236}">
                <a16:creationId xmlns:a16="http://schemas.microsoft.com/office/drawing/2014/main" id="{44982898-C260-0ED2-8622-D4171AD8CAA6}"/>
              </a:ext>
            </a:extLst>
          </p:cNvPr>
          <p:cNvSpPr>
            <a:spLocks noGrp="1"/>
          </p:cNvSpPr>
          <p:nvPr>
            <p:ph type="sldNum" sz="quarter" idx="12"/>
          </p:nvPr>
        </p:nvSpPr>
        <p:spPr/>
        <p:txBody>
          <a:bodyPr/>
          <a:lstStyle/>
          <a:p>
            <a:fld id="{1FBAE590-FCB3-44A5-B5EE-9CE083D6E4A7}"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How language modeling works</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1524000"/>
            <a:ext cx="8229600" cy="5029200"/>
          </a:xfrm>
        </p:spPr>
        <p:txBody>
          <a:bodyPr>
            <a:normAutofit/>
          </a:bodyPr>
          <a:lstStyle/>
          <a:p>
            <a:pPr algn="just"/>
            <a:r>
              <a:rPr lang="en-US" dirty="0"/>
              <a:t>Language models determine word probability by analyzing text data. </a:t>
            </a:r>
          </a:p>
          <a:p>
            <a:pPr algn="just"/>
            <a:r>
              <a:rPr lang="en-US" dirty="0"/>
              <a:t>They interpret this data by feeding it through an algorithm that establishes rules for context in natural language. </a:t>
            </a:r>
          </a:p>
          <a:p>
            <a:pPr algn="just"/>
            <a:r>
              <a:rPr lang="en-US" dirty="0"/>
              <a:t>Then, the model applies these rules in language tasks to accurately predict or produce new sentences. </a:t>
            </a:r>
          </a:p>
          <a:p>
            <a:pPr algn="just">
              <a:buNone/>
            </a:pPr>
            <a:endParaRPr lang="en-US" dirty="0"/>
          </a:p>
        </p:txBody>
      </p:sp>
      <p:sp>
        <p:nvSpPr>
          <p:cNvPr id="4" name="Slide Number Placeholder 3">
            <a:extLst>
              <a:ext uri="{FF2B5EF4-FFF2-40B4-BE49-F238E27FC236}">
                <a16:creationId xmlns:a16="http://schemas.microsoft.com/office/drawing/2014/main" id="{B404B888-8047-47F8-3327-48E7AEAC1EAA}"/>
              </a:ext>
            </a:extLst>
          </p:cNvPr>
          <p:cNvSpPr>
            <a:spLocks noGrp="1"/>
          </p:cNvSpPr>
          <p:nvPr>
            <p:ph type="sldNum" sz="quarter" idx="12"/>
          </p:nvPr>
        </p:nvSpPr>
        <p:spPr/>
        <p:txBody>
          <a:bodyPr/>
          <a:lstStyle/>
          <a:p>
            <a:fld id="{B4FC67FB-65B9-48F6-BC46-4594EF016B89}"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lstStyle/>
          <a:p>
            <a:pPr algn="just" fontAlgn="base">
              <a:buNone/>
            </a:pPr>
            <a:r>
              <a:rPr lang="en-US" b="1" dirty="0">
                <a:solidFill>
                  <a:srgbClr val="FF0000"/>
                </a:solidFill>
              </a:rPr>
              <a:t>1.1) Continuous Bowl of Words(CBOW)-</a:t>
            </a:r>
          </a:p>
          <a:p>
            <a:pPr algn="just" fontAlgn="base"/>
            <a:r>
              <a:rPr lang="en-US" dirty="0"/>
              <a:t>In this model what we do is we try to fit the neighboring words in the window to the central word.</a:t>
            </a:r>
          </a:p>
          <a:p>
            <a:pPr algn="just" fontAlgn="base"/>
            <a:endParaRPr lang="en-US" dirty="0"/>
          </a:p>
          <a:p>
            <a:pPr algn="just"/>
            <a:endParaRPr lang="en-US" dirty="0"/>
          </a:p>
        </p:txBody>
      </p:sp>
      <p:pic>
        <p:nvPicPr>
          <p:cNvPr id="1026" name="Picture 2" descr="C:\Users\vinod\Pictures\Downloads\1.png"/>
          <p:cNvPicPr>
            <a:picLocks noChangeAspect="1" noChangeArrowheads="1"/>
          </p:cNvPicPr>
          <p:nvPr/>
        </p:nvPicPr>
        <p:blipFill>
          <a:blip r:embed="rId2"/>
          <a:srcRect/>
          <a:stretch>
            <a:fillRect/>
          </a:stretch>
        </p:blipFill>
        <p:spPr bwMode="auto">
          <a:xfrm>
            <a:off x="657000" y="2667000"/>
            <a:ext cx="7830000" cy="3276600"/>
          </a:xfrm>
          <a:prstGeom prst="rect">
            <a:avLst/>
          </a:prstGeom>
          <a:noFill/>
        </p:spPr>
      </p:pic>
      <p:sp>
        <p:nvSpPr>
          <p:cNvPr id="2" name="Slide Number Placeholder 1">
            <a:extLst>
              <a:ext uri="{FF2B5EF4-FFF2-40B4-BE49-F238E27FC236}">
                <a16:creationId xmlns:a16="http://schemas.microsoft.com/office/drawing/2014/main" id="{928642FE-6A61-C0DD-6333-24067D75625B}"/>
              </a:ext>
            </a:extLst>
          </p:cNvPr>
          <p:cNvSpPr>
            <a:spLocks noGrp="1"/>
          </p:cNvSpPr>
          <p:nvPr>
            <p:ph type="sldNum" sz="quarter" idx="12"/>
          </p:nvPr>
        </p:nvSpPr>
        <p:spPr/>
        <p:txBody>
          <a:bodyPr/>
          <a:lstStyle/>
          <a:p>
            <a:fld id="{1FBAE590-FCB3-44A5-B5EE-9CE083D6E4A7}"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533400" y="685800"/>
            <a:ext cx="8229600" cy="5486400"/>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A2A77C2F-1810-70B8-0D42-FD6E0B8FC9D5}"/>
              </a:ext>
            </a:extLst>
          </p:cNvPr>
          <p:cNvSpPr>
            <a:spLocks noGrp="1"/>
          </p:cNvSpPr>
          <p:nvPr>
            <p:ph type="sldNum" sz="quarter" idx="12"/>
          </p:nvPr>
        </p:nvSpPr>
        <p:spPr/>
        <p:txBody>
          <a:bodyPr/>
          <a:lstStyle/>
          <a:p>
            <a:fld id="{1FBAE590-FCB3-44A5-B5EE-9CE083D6E4A7}"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381000" y="381000"/>
            <a:ext cx="8382000" cy="4953000"/>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2EA348E9-641D-7422-8113-7EBFE0B1ACF5}"/>
              </a:ext>
            </a:extLst>
          </p:cNvPr>
          <p:cNvSpPr>
            <a:spLocks noGrp="1"/>
          </p:cNvSpPr>
          <p:nvPr>
            <p:ph type="sldNum" sz="quarter" idx="12"/>
          </p:nvPr>
        </p:nvSpPr>
        <p:spPr/>
        <p:txBody>
          <a:bodyPr/>
          <a:lstStyle/>
          <a:p>
            <a:fld id="{1FBAE590-FCB3-44A5-B5EE-9CE083D6E4A7}"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533400" y="914400"/>
            <a:ext cx="8077200" cy="4572000"/>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A02E27B5-DBC3-5E70-391D-657899857983}"/>
              </a:ext>
            </a:extLst>
          </p:cNvPr>
          <p:cNvSpPr>
            <a:spLocks noGrp="1"/>
          </p:cNvSpPr>
          <p:nvPr>
            <p:ph type="sldNum" sz="quarter" idx="12"/>
          </p:nvPr>
        </p:nvSpPr>
        <p:spPr/>
        <p:txBody>
          <a:bodyPr/>
          <a:lstStyle/>
          <a:p>
            <a:fld id="{1FBAE590-FCB3-44A5-B5EE-9CE083D6E4A7}"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457200" y="170938"/>
            <a:ext cx="8077200" cy="6001262"/>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014AD297-055D-8431-BA49-018824EB5FC9}"/>
              </a:ext>
            </a:extLst>
          </p:cNvPr>
          <p:cNvSpPr>
            <a:spLocks noGrp="1"/>
          </p:cNvSpPr>
          <p:nvPr>
            <p:ph type="sldNum" sz="quarter" idx="12"/>
          </p:nvPr>
        </p:nvSpPr>
        <p:spPr/>
        <p:txBody>
          <a:bodyPr/>
          <a:lstStyle/>
          <a:p>
            <a:fld id="{1FBAE590-FCB3-44A5-B5EE-9CE083D6E4A7}"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533400" y="228600"/>
            <a:ext cx="7696200" cy="5715000"/>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EF9C2C2C-908B-7FDF-ED3B-4463C87C65C2}"/>
              </a:ext>
            </a:extLst>
          </p:cNvPr>
          <p:cNvSpPr>
            <a:spLocks noGrp="1"/>
          </p:cNvSpPr>
          <p:nvPr>
            <p:ph type="sldNum" sz="quarter" idx="12"/>
          </p:nvPr>
        </p:nvSpPr>
        <p:spPr/>
        <p:txBody>
          <a:bodyPr/>
          <a:lstStyle/>
          <a:p>
            <a:fld id="{1FBAE590-FCB3-44A5-B5EE-9CE083D6E4A7}"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vinod\Pictures\Downloads\Files_Online2PDF\w4_3.jpg"/>
          <p:cNvPicPr>
            <a:picLocks noGrp="1" noChangeAspect="1" noChangeArrowheads="1"/>
          </p:cNvPicPr>
          <p:nvPr>
            <p:ph idx="1"/>
          </p:nvPr>
        </p:nvPicPr>
        <p:blipFill>
          <a:blip r:embed="rId2"/>
          <a:srcRect/>
          <a:stretch>
            <a:fillRect/>
          </a:stretch>
        </p:blipFill>
        <p:spPr bwMode="auto">
          <a:xfrm>
            <a:off x="457200" y="261228"/>
            <a:ext cx="7848600" cy="5486400"/>
          </a:xfrm>
          <a:prstGeom prst="rect">
            <a:avLst/>
          </a:prstGeom>
          <a:noFill/>
        </p:spPr>
      </p:pic>
      <p:sp>
        <p:nvSpPr>
          <p:cNvPr id="2" name="Slide Number Placeholder 1">
            <a:extLst>
              <a:ext uri="{FF2B5EF4-FFF2-40B4-BE49-F238E27FC236}">
                <a16:creationId xmlns:a16="http://schemas.microsoft.com/office/drawing/2014/main" id="{F9A823FA-4F9B-CD0E-E14A-8FBE2F27CF62}"/>
              </a:ext>
            </a:extLst>
          </p:cNvPr>
          <p:cNvSpPr>
            <a:spLocks noGrp="1"/>
          </p:cNvSpPr>
          <p:nvPr>
            <p:ph type="sldNum" sz="quarter" idx="12"/>
          </p:nvPr>
        </p:nvSpPr>
        <p:spPr/>
        <p:txBody>
          <a:bodyPr/>
          <a:lstStyle/>
          <a:p>
            <a:fld id="{1FBAE590-FCB3-44A5-B5EE-9CE083D6E4A7}" type="slidenum">
              <a:rPr lang="en-US" smtClean="0"/>
              <a:pPr/>
              <a:t>66</a:t>
            </a:fld>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70D5179-B361-91DF-A793-A2E7CE22F7EE}"/>
                  </a:ext>
                </a:extLst>
              </p14:cNvPr>
              <p14:cNvContentPartPr/>
              <p14:nvPr/>
            </p14:nvContentPartPr>
            <p14:xfrm>
              <a:off x="8039690" y="5565108"/>
              <a:ext cx="419400" cy="365040"/>
            </p14:xfrm>
          </p:contentPart>
        </mc:Choice>
        <mc:Fallback xmlns="">
          <p:pic>
            <p:nvPicPr>
              <p:cNvPr id="3" name="Ink 2">
                <a:extLst>
                  <a:ext uri="{FF2B5EF4-FFF2-40B4-BE49-F238E27FC236}">
                    <a16:creationId xmlns:a16="http://schemas.microsoft.com/office/drawing/2014/main" id="{470D5179-B361-91DF-A793-A2E7CE22F7EE}"/>
                  </a:ext>
                </a:extLst>
              </p:cNvPr>
              <p:cNvPicPr/>
              <p:nvPr/>
            </p:nvPicPr>
            <p:blipFill>
              <a:blip r:embed="rId4"/>
              <a:stretch>
                <a:fillRect/>
              </a:stretch>
            </p:blipFill>
            <p:spPr>
              <a:xfrm>
                <a:off x="7986050" y="5457108"/>
                <a:ext cx="527040" cy="580680"/>
              </a:xfrm>
              <a:prstGeom prst="rect">
                <a:avLst/>
              </a:prstGeom>
            </p:spPr>
          </p:pic>
        </mc:Fallback>
      </mc:AlternateContent>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533400" y="173396"/>
            <a:ext cx="8077200" cy="5846404"/>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88A44AA2-0DED-748B-EDBD-53FAE6DFDB7A}"/>
              </a:ext>
            </a:extLst>
          </p:cNvPr>
          <p:cNvSpPr>
            <a:spLocks noGrp="1"/>
          </p:cNvSpPr>
          <p:nvPr>
            <p:ph type="sldNum" sz="quarter" idx="12"/>
          </p:nvPr>
        </p:nvSpPr>
        <p:spPr/>
        <p:txBody>
          <a:bodyPr/>
          <a:lstStyle/>
          <a:p>
            <a:fld id="{1FBAE590-FCB3-44A5-B5EE-9CE083D6E4A7}"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685800" y="1143000"/>
            <a:ext cx="7848600" cy="4876800"/>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12E88B33-B4C2-4009-DFB4-BB85ABA6DFDC}"/>
              </a:ext>
            </a:extLst>
          </p:cNvPr>
          <p:cNvSpPr>
            <a:spLocks noGrp="1"/>
          </p:cNvSpPr>
          <p:nvPr>
            <p:ph type="sldNum" sz="quarter" idx="12"/>
          </p:nvPr>
        </p:nvSpPr>
        <p:spPr/>
        <p:txBody>
          <a:bodyPr/>
          <a:lstStyle/>
          <a:p>
            <a:fld id="{1FBAE590-FCB3-44A5-B5EE-9CE083D6E4A7}"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533400" y="533400"/>
            <a:ext cx="8229600" cy="5791200"/>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5A0D269E-1377-710E-8C00-44ECFC96D4E8}"/>
              </a:ext>
            </a:extLst>
          </p:cNvPr>
          <p:cNvSpPr>
            <a:spLocks noGrp="1"/>
          </p:cNvSpPr>
          <p:nvPr>
            <p:ph type="sldNum" sz="quarter" idx="12"/>
          </p:nvPr>
        </p:nvSpPr>
        <p:spPr/>
        <p:txBody>
          <a:bodyPr/>
          <a:lstStyle/>
          <a:p>
            <a:fld id="{1FBAE590-FCB3-44A5-B5EE-9CE083D6E4A7}"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lgn="just"/>
            <a:r>
              <a:rPr lang="en-US" dirty="0"/>
              <a:t>The model essentially learns the features and characteristics of basic language and uses those features to understand new phrases.</a:t>
            </a:r>
          </a:p>
          <a:p>
            <a:endParaRPr lang="en-US" dirty="0"/>
          </a:p>
        </p:txBody>
      </p:sp>
      <p:sp>
        <p:nvSpPr>
          <p:cNvPr id="2" name="Slide Number Placeholder 1">
            <a:extLst>
              <a:ext uri="{FF2B5EF4-FFF2-40B4-BE49-F238E27FC236}">
                <a16:creationId xmlns:a16="http://schemas.microsoft.com/office/drawing/2014/main" id="{52ED0AFE-9891-91E8-12D0-3FD2D1E8BAEB}"/>
              </a:ext>
            </a:extLst>
          </p:cNvPr>
          <p:cNvSpPr>
            <a:spLocks noGrp="1"/>
          </p:cNvSpPr>
          <p:nvPr>
            <p:ph type="sldNum" sz="quarter" idx="12"/>
          </p:nvPr>
        </p:nvSpPr>
        <p:spPr/>
        <p:txBody>
          <a:bodyPr/>
          <a:lstStyle/>
          <a:p>
            <a:fld id="{B4FC67FB-65B9-48F6-BC46-4594EF016B89}"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457200" y="228600"/>
            <a:ext cx="8458200" cy="6096000"/>
          </a:xfrm>
          <a:prstGeom prst="rect">
            <a:avLst/>
          </a:prstGeom>
          <a:noFill/>
          <a:ln w="9525">
            <a:noFill/>
            <a:miter lim="800000"/>
            <a:headEnd/>
            <a:tailEnd/>
          </a:ln>
          <a:effectLst/>
        </p:spPr>
      </p:pic>
      <p:sp>
        <p:nvSpPr>
          <p:cNvPr id="2" name="Slide Number Placeholder 1">
            <a:extLst>
              <a:ext uri="{FF2B5EF4-FFF2-40B4-BE49-F238E27FC236}">
                <a16:creationId xmlns:a16="http://schemas.microsoft.com/office/drawing/2014/main" id="{EADC8300-B48C-8E7A-86DF-D5AF50759182}"/>
              </a:ext>
            </a:extLst>
          </p:cNvPr>
          <p:cNvSpPr>
            <a:spLocks noGrp="1"/>
          </p:cNvSpPr>
          <p:nvPr>
            <p:ph type="sldNum" sz="quarter" idx="12"/>
          </p:nvPr>
        </p:nvSpPr>
        <p:spPr/>
        <p:txBody>
          <a:bodyPr/>
          <a:lstStyle/>
          <a:p>
            <a:fld id="{1FBAE590-FCB3-44A5-B5EE-9CE083D6E4A7}"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Softmax</a:t>
            </a:r>
            <a:r>
              <a:rPr lang="en-US" dirty="0">
                <a:solidFill>
                  <a:srgbClr val="FF0000"/>
                </a:solidFill>
              </a:rPr>
              <a:t> Function-</a:t>
            </a:r>
          </a:p>
        </p:txBody>
      </p:sp>
      <p:pic>
        <p:nvPicPr>
          <p:cNvPr id="12290" name="Picture 2"/>
          <p:cNvPicPr>
            <a:picLocks noGrp="1" noChangeAspect="1" noChangeArrowheads="1"/>
          </p:cNvPicPr>
          <p:nvPr>
            <p:ph idx="1"/>
          </p:nvPr>
        </p:nvPicPr>
        <p:blipFill>
          <a:blip r:embed="rId2"/>
          <a:srcRect/>
          <a:stretch>
            <a:fillRect/>
          </a:stretch>
        </p:blipFill>
        <p:spPr bwMode="auto">
          <a:xfrm>
            <a:off x="914400" y="1981200"/>
            <a:ext cx="7543800" cy="4038600"/>
          </a:xfrm>
          <a:prstGeom prst="rect">
            <a:avLst/>
          </a:prstGeom>
          <a:noFill/>
          <a:ln w="9525">
            <a:noFill/>
            <a:miter lim="800000"/>
            <a:headEnd/>
            <a:tailEnd/>
          </a:ln>
          <a:effectLst/>
        </p:spPr>
      </p:pic>
      <p:sp>
        <p:nvSpPr>
          <p:cNvPr id="3" name="Slide Number Placeholder 2">
            <a:extLst>
              <a:ext uri="{FF2B5EF4-FFF2-40B4-BE49-F238E27FC236}">
                <a16:creationId xmlns:a16="http://schemas.microsoft.com/office/drawing/2014/main" id="{0B5EB21D-577B-2E3C-EAD4-1BC6C62EB309}"/>
              </a:ext>
            </a:extLst>
          </p:cNvPr>
          <p:cNvSpPr>
            <a:spLocks noGrp="1"/>
          </p:cNvSpPr>
          <p:nvPr>
            <p:ph type="sldNum" sz="quarter" idx="12"/>
          </p:nvPr>
        </p:nvSpPr>
        <p:spPr/>
        <p:txBody>
          <a:bodyPr/>
          <a:lstStyle/>
          <a:p>
            <a:fld id="{1FBAE590-FCB3-44A5-B5EE-9CE083D6E4A7}"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buNone/>
            </a:pPr>
            <a:r>
              <a:rPr lang="en-US" b="1" dirty="0">
                <a:solidFill>
                  <a:srgbClr val="FF0000"/>
                </a:solidFill>
              </a:rPr>
              <a:t>1.2) Skip Gram-</a:t>
            </a:r>
          </a:p>
          <a:p>
            <a:pPr algn="just"/>
            <a:r>
              <a:rPr lang="en-US" dirty="0"/>
              <a:t>In this model, we try to make the central word closer to the neighboring words. </a:t>
            </a:r>
          </a:p>
          <a:p>
            <a:pPr algn="just"/>
            <a:r>
              <a:rPr lang="en-US" dirty="0"/>
              <a:t>It is the complete opposite of the CBOW model. </a:t>
            </a:r>
          </a:p>
          <a:p>
            <a:pPr algn="just"/>
            <a:r>
              <a:rPr lang="en-US" dirty="0"/>
              <a:t>It is shown that this method produces more meaningful embeddings.</a:t>
            </a:r>
          </a:p>
        </p:txBody>
      </p:sp>
      <p:sp>
        <p:nvSpPr>
          <p:cNvPr id="2" name="Slide Number Placeholder 1">
            <a:extLst>
              <a:ext uri="{FF2B5EF4-FFF2-40B4-BE49-F238E27FC236}">
                <a16:creationId xmlns:a16="http://schemas.microsoft.com/office/drawing/2014/main" id="{E45AE1D0-9690-CEAC-589B-9A08D186F5B6}"/>
              </a:ext>
            </a:extLst>
          </p:cNvPr>
          <p:cNvSpPr>
            <a:spLocks noGrp="1"/>
          </p:cNvSpPr>
          <p:nvPr>
            <p:ph type="sldNum" sz="quarter" idx="12"/>
          </p:nvPr>
        </p:nvSpPr>
        <p:spPr/>
        <p:txBody>
          <a:bodyPr/>
          <a:lstStyle/>
          <a:p>
            <a:fld id="{1FBAE590-FCB3-44A5-B5EE-9CE083D6E4A7}"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vinod\Pictures\Downloads\2.png"/>
          <p:cNvPicPr>
            <a:picLocks noGrp="1" noChangeAspect="1" noChangeArrowheads="1"/>
          </p:cNvPicPr>
          <p:nvPr>
            <p:ph idx="1"/>
          </p:nvPr>
        </p:nvPicPr>
        <p:blipFill>
          <a:blip r:embed="rId2"/>
          <a:srcRect/>
          <a:stretch>
            <a:fillRect/>
          </a:stretch>
        </p:blipFill>
        <p:spPr bwMode="auto">
          <a:xfrm>
            <a:off x="1143000" y="1219200"/>
            <a:ext cx="6705600" cy="4906963"/>
          </a:xfrm>
          <a:prstGeom prst="rect">
            <a:avLst/>
          </a:prstGeom>
          <a:noFill/>
        </p:spPr>
      </p:pic>
      <p:sp>
        <p:nvSpPr>
          <p:cNvPr id="2" name="Slide Number Placeholder 1">
            <a:extLst>
              <a:ext uri="{FF2B5EF4-FFF2-40B4-BE49-F238E27FC236}">
                <a16:creationId xmlns:a16="http://schemas.microsoft.com/office/drawing/2014/main" id="{2A576EB8-FE31-8714-1EFA-A4CC9ED0A961}"/>
              </a:ext>
            </a:extLst>
          </p:cNvPr>
          <p:cNvSpPr>
            <a:spLocks noGrp="1"/>
          </p:cNvSpPr>
          <p:nvPr>
            <p:ph type="sldNum" sz="quarter" idx="12"/>
          </p:nvPr>
        </p:nvSpPr>
        <p:spPr/>
        <p:txBody>
          <a:bodyPr/>
          <a:lstStyle/>
          <a:p>
            <a:fld id="{1FBAE590-FCB3-44A5-B5EE-9CE083D6E4A7}"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a:t>After applying the above neural embedding methods we </a:t>
            </a:r>
            <a:r>
              <a:rPr lang="en-US" u="sng" dirty="0"/>
              <a:t>get</a:t>
            </a:r>
            <a:r>
              <a:rPr lang="en-US" dirty="0"/>
              <a:t> trained vectors of </a:t>
            </a:r>
            <a:r>
              <a:rPr lang="en-US" u="sng" dirty="0"/>
              <a:t>each word </a:t>
            </a:r>
            <a:r>
              <a:rPr lang="en-US" dirty="0"/>
              <a:t>after many iterations through the corpus. </a:t>
            </a:r>
          </a:p>
          <a:p>
            <a:pPr algn="just"/>
            <a:r>
              <a:rPr lang="en-US" dirty="0"/>
              <a:t>These trained vectors preserve </a:t>
            </a:r>
            <a:r>
              <a:rPr lang="en-US" u="sng" dirty="0"/>
              <a:t>syntactical or semantic</a:t>
            </a:r>
            <a:r>
              <a:rPr lang="en-US" dirty="0"/>
              <a:t> information and are converted to lower dimensions. </a:t>
            </a:r>
          </a:p>
          <a:p>
            <a:pPr algn="just"/>
            <a:r>
              <a:rPr lang="en-US" dirty="0"/>
              <a:t>The vectors with </a:t>
            </a:r>
            <a:r>
              <a:rPr lang="en-US" u="sng" dirty="0"/>
              <a:t>similar meaning </a:t>
            </a:r>
            <a:r>
              <a:rPr lang="en-US" dirty="0"/>
              <a:t>or semantic information are placed close to each other in space.</a:t>
            </a:r>
          </a:p>
        </p:txBody>
      </p:sp>
      <p:sp>
        <p:nvSpPr>
          <p:cNvPr id="2" name="Slide Number Placeholder 1">
            <a:extLst>
              <a:ext uri="{FF2B5EF4-FFF2-40B4-BE49-F238E27FC236}">
                <a16:creationId xmlns:a16="http://schemas.microsoft.com/office/drawing/2014/main" id="{46DDCD5F-9B30-4AD6-5010-89D1BF69EB55}"/>
              </a:ext>
            </a:extLst>
          </p:cNvPr>
          <p:cNvSpPr>
            <a:spLocks noGrp="1"/>
          </p:cNvSpPr>
          <p:nvPr>
            <p:ph type="sldNum" sz="quarter" idx="12"/>
          </p:nvPr>
        </p:nvSpPr>
        <p:spPr/>
        <p:txBody>
          <a:bodyPr/>
          <a:lstStyle/>
          <a:p>
            <a:fld id="{1FBAE590-FCB3-44A5-B5EE-9CE083D6E4A7}"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buNone/>
            </a:pPr>
            <a:r>
              <a:rPr lang="en-US" b="1" dirty="0">
                <a:solidFill>
                  <a:srgbClr val="FF0000"/>
                </a:solidFill>
              </a:rPr>
              <a:t>2) </a:t>
            </a:r>
            <a:r>
              <a:rPr lang="en-US" b="1" dirty="0" err="1">
                <a:solidFill>
                  <a:srgbClr val="FF0000"/>
                </a:solidFill>
              </a:rPr>
              <a:t>GloVe</a:t>
            </a:r>
            <a:r>
              <a:rPr lang="en-US" b="1" dirty="0">
                <a:solidFill>
                  <a:srgbClr val="FF0000"/>
                </a:solidFill>
              </a:rPr>
              <a:t>:</a:t>
            </a:r>
          </a:p>
          <a:p>
            <a:pPr algn="just"/>
            <a:r>
              <a:rPr lang="en-US" dirty="0"/>
              <a:t>This is another method for creating word embeddings. In this method, we take the corpus and iterate through it and get the co-occurrence of each word with other words in the corpus. </a:t>
            </a:r>
          </a:p>
          <a:p>
            <a:pPr algn="just"/>
            <a:r>
              <a:rPr lang="en-US" dirty="0"/>
              <a:t>We get a co-occurrence matrix through this. The words which occur next to each other get a value of 1, if they are one word apart then 1/2, if two words apart then 1/3 and so on.</a:t>
            </a:r>
          </a:p>
        </p:txBody>
      </p:sp>
      <p:sp>
        <p:nvSpPr>
          <p:cNvPr id="2" name="Slide Number Placeholder 1">
            <a:extLst>
              <a:ext uri="{FF2B5EF4-FFF2-40B4-BE49-F238E27FC236}">
                <a16:creationId xmlns:a16="http://schemas.microsoft.com/office/drawing/2014/main" id="{E35A78F0-7C88-23B8-D511-829B45AE5EAA}"/>
              </a:ext>
            </a:extLst>
          </p:cNvPr>
          <p:cNvSpPr>
            <a:spLocks noGrp="1"/>
          </p:cNvSpPr>
          <p:nvPr>
            <p:ph type="sldNum" sz="quarter" idx="12"/>
          </p:nvPr>
        </p:nvSpPr>
        <p:spPr/>
        <p:txBody>
          <a:bodyPr/>
          <a:lstStyle/>
          <a:p>
            <a:fld id="{1FBAE590-FCB3-44A5-B5EE-9CE083D6E4A7}"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r>
              <a:rPr lang="en-US" dirty="0"/>
              <a:t>Let us take an example to understand how the matrix is created. We have a small corpus:</a:t>
            </a:r>
          </a:p>
          <a:p>
            <a:pPr algn="just">
              <a:buNone/>
            </a:pPr>
            <a:r>
              <a:rPr lang="en-US" dirty="0"/>
              <a:t>	</a:t>
            </a:r>
            <a:r>
              <a:rPr lang="en-US" u="sng" dirty="0">
                <a:solidFill>
                  <a:srgbClr val="FFC000"/>
                </a:solidFill>
              </a:rPr>
              <a:t>Corpus:</a:t>
            </a:r>
            <a:r>
              <a:rPr lang="en-US" dirty="0">
                <a:solidFill>
                  <a:srgbClr val="FFC000"/>
                </a:solidFill>
              </a:rPr>
              <a:t> </a:t>
            </a:r>
          </a:p>
          <a:p>
            <a:pPr algn="just">
              <a:buNone/>
            </a:pPr>
            <a:r>
              <a:rPr lang="en-US" dirty="0"/>
              <a:t>	</a:t>
            </a:r>
            <a:r>
              <a:rPr lang="en-US" dirty="0">
                <a:solidFill>
                  <a:srgbClr val="00B050"/>
                </a:solidFill>
              </a:rPr>
              <a:t>It is a nice evening.</a:t>
            </a:r>
          </a:p>
          <a:p>
            <a:pPr algn="just">
              <a:buNone/>
            </a:pPr>
            <a:r>
              <a:rPr lang="en-US" dirty="0">
                <a:solidFill>
                  <a:srgbClr val="00B050"/>
                </a:solidFill>
              </a:rPr>
              <a:t>	Good Evening! </a:t>
            </a:r>
          </a:p>
          <a:p>
            <a:pPr algn="just">
              <a:buNone/>
            </a:pPr>
            <a:r>
              <a:rPr lang="en-US" dirty="0">
                <a:solidFill>
                  <a:srgbClr val="00B050"/>
                </a:solidFill>
              </a:rPr>
              <a:t>	Is it a nice evening?</a:t>
            </a:r>
          </a:p>
        </p:txBody>
      </p:sp>
      <p:sp>
        <p:nvSpPr>
          <p:cNvPr id="2" name="Slide Number Placeholder 1">
            <a:extLst>
              <a:ext uri="{FF2B5EF4-FFF2-40B4-BE49-F238E27FC236}">
                <a16:creationId xmlns:a16="http://schemas.microsoft.com/office/drawing/2014/main" id="{0CD76772-6EC2-9658-02C2-92B99CC9A585}"/>
              </a:ext>
            </a:extLst>
          </p:cNvPr>
          <p:cNvSpPr>
            <a:spLocks noGrp="1"/>
          </p:cNvSpPr>
          <p:nvPr>
            <p:ph type="sldNum" sz="quarter" idx="12"/>
          </p:nvPr>
        </p:nvSpPr>
        <p:spPr/>
        <p:txBody>
          <a:bodyPr/>
          <a:lstStyle/>
          <a:p>
            <a:fld id="{1FBAE590-FCB3-44A5-B5EE-9CE083D6E4A7}"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761998"/>
          <a:ext cx="8229599" cy="5334000"/>
        </p:xfrm>
        <a:graphic>
          <a:graphicData uri="http://schemas.openxmlformats.org/drawingml/2006/table">
            <a:tbl>
              <a:tblPr firstRow="1" bandRow="1">
                <a:tableStyleId>{5C22544A-7EE6-4342-B048-85BDC9FD1C3A}</a:tableStyleId>
              </a:tblPr>
              <a:tblGrid>
                <a:gridCol w="1175657">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1175657">
                  <a:extLst>
                    <a:ext uri="{9D8B030D-6E8A-4147-A177-3AD203B41FA5}">
                      <a16:colId xmlns:a16="http://schemas.microsoft.com/office/drawing/2014/main" val="20002"/>
                    </a:ext>
                  </a:extLst>
                </a:gridCol>
                <a:gridCol w="1175657">
                  <a:extLst>
                    <a:ext uri="{9D8B030D-6E8A-4147-A177-3AD203B41FA5}">
                      <a16:colId xmlns:a16="http://schemas.microsoft.com/office/drawing/2014/main" val="20003"/>
                    </a:ext>
                  </a:extLst>
                </a:gridCol>
                <a:gridCol w="1175657">
                  <a:extLst>
                    <a:ext uri="{9D8B030D-6E8A-4147-A177-3AD203B41FA5}">
                      <a16:colId xmlns:a16="http://schemas.microsoft.com/office/drawing/2014/main" val="20004"/>
                    </a:ext>
                  </a:extLst>
                </a:gridCol>
                <a:gridCol w="1175657">
                  <a:extLst>
                    <a:ext uri="{9D8B030D-6E8A-4147-A177-3AD203B41FA5}">
                      <a16:colId xmlns:a16="http://schemas.microsoft.com/office/drawing/2014/main" val="20005"/>
                    </a:ext>
                  </a:extLst>
                </a:gridCol>
                <a:gridCol w="1175657">
                  <a:extLst>
                    <a:ext uri="{9D8B030D-6E8A-4147-A177-3AD203B41FA5}">
                      <a16:colId xmlns:a16="http://schemas.microsoft.com/office/drawing/2014/main" val="20006"/>
                    </a:ext>
                  </a:extLst>
                </a:gridCol>
              </a:tblGrid>
              <a:tr h="762000">
                <a:tc>
                  <a:txBody>
                    <a:bodyPr/>
                    <a:lstStyle/>
                    <a:p>
                      <a:pPr algn="ctr"/>
                      <a:endParaRPr lang="en-US" sz="1800" dirty="0"/>
                    </a:p>
                  </a:txBody>
                  <a:tcPr/>
                </a:tc>
                <a:tc>
                  <a:txBody>
                    <a:bodyPr/>
                    <a:lstStyle/>
                    <a:p>
                      <a:pPr algn="ctr" fontAlgn="base"/>
                      <a:r>
                        <a:rPr lang="en-US" sz="1800" b="1" dirty="0"/>
                        <a:t>it</a:t>
                      </a:r>
                    </a:p>
                  </a:txBody>
                  <a:tcPr marL="95250" marR="95250" marT="95250" marB="95250" anchor="ctr"/>
                </a:tc>
                <a:tc>
                  <a:txBody>
                    <a:bodyPr/>
                    <a:lstStyle/>
                    <a:p>
                      <a:pPr algn="ctr" fontAlgn="base"/>
                      <a:r>
                        <a:rPr lang="en-US" sz="1800" b="1"/>
                        <a:t>is</a:t>
                      </a:r>
                    </a:p>
                  </a:txBody>
                  <a:tcPr marL="95250" marR="95250" marT="95250" marB="95250" anchor="ctr"/>
                </a:tc>
                <a:tc>
                  <a:txBody>
                    <a:bodyPr/>
                    <a:lstStyle/>
                    <a:p>
                      <a:pPr algn="ctr" fontAlgn="base"/>
                      <a:r>
                        <a:rPr lang="en-US" sz="1800" b="1"/>
                        <a:t>a</a:t>
                      </a:r>
                    </a:p>
                  </a:txBody>
                  <a:tcPr marL="95250" marR="95250" marT="95250" marB="95250" anchor="ctr"/>
                </a:tc>
                <a:tc>
                  <a:txBody>
                    <a:bodyPr/>
                    <a:lstStyle/>
                    <a:p>
                      <a:pPr algn="ctr" fontAlgn="base"/>
                      <a:r>
                        <a:rPr lang="en-US" sz="1800" b="1"/>
                        <a:t>nice</a:t>
                      </a:r>
                    </a:p>
                  </a:txBody>
                  <a:tcPr marL="95250" marR="95250" marT="95250" marB="95250" anchor="ctr"/>
                </a:tc>
                <a:tc>
                  <a:txBody>
                    <a:bodyPr/>
                    <a:lstStyle/>
                    <a:p>
                      <a:pPr algn="ctr" fontAlgn="base"/>
                      <a:r>
                        <a:rPr lang="en-US" sz="1800" b="1"/>
                        <a:t>evening</a:t>
                      </a:r>
                    </a:p>
                  </a:txBody>
                  <a:tcPr marL="95250" marR="95250" marT="95250" marB="95250" anchor="ctr"/>
                </a:tc>
                <a:tc>
                  <a:txBody>
                    <a:bodyPr/>
                    <a:lstStyle/>
                    <a:p>
                      <a:pPr algn="ctr" fontAlgn="base"/>
                      <a:r>
                        <a:rPr lang="en-US" sz="1800" b="1" dirty="0"/>
                        <a:t>good</a:t>
                      </a:r>
                    </a:p>
                  </a:txBody>
                  <a:tcPr marL="95250" marR="95250" marT="95250" marB="95250" anchor="ctr"/>
                </a:tc>
                <a:extLst>
                  <a:ext uri="{0D108BD9-81ED-4DB2-BD59-A6C34878D82A}">
                    <a16:rowId xmlns:a16="http://schemas.microsoft.com/office/drawing/2014/main" val="10000"/>
                  </a:ext>
                </a:extLst>
              </a:tr>
              <a:tr h="762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it</a:t>
                      </a:r>
                    </a:p>
                    <a:p>
                      <a:pPr algn="ctr"/>
                      <a:endParaRPr lang="en-US" sz="1800" dirty="0"/>
                    </a:p>
                  </a:txBody>
                  <a:tcPr/>
                </a:tc>
                <a:tc>
                  <a:txBody>
                    <a:bodyPr/>
                    <a:lstStyle/>
                    <a:p>
                      <a:pPr algn="ctr"/>
                      <a:r>
                        <a:rPr lang="en-US" sz="1800" dirty="0"/>
                        <a:t>0</a:t>
                      </a:r>
                    </a:p>
                  </a:txBody>
                  <a:tcPr/>
                </a:tc>
                <a:tc>
                  <a:txBody>
                    <a:bodyPr/>
                    <a:lstStyle/>
                    <a:p>
                      <a:pPr algn="ctr"/>
                      <a:endParaRPr lang="en-US" sz="1800"/>
                    </a:p>
                  </a:txBody>
                  <a:tcPr/>
                </a:tc>
                <a:tc>
                  <a:txBody>
                    <a:bodyPr/>
                    <a:lstStyle/>
                    <a:p>
                      <a:pPr algn="ctr"/>
                      <a:endParaRPr lang="en-US" sz="1800"/>
                    </a:p>
                  </a:txBody>
                  <a:tcPr/>
                </a:tc>
                <a:tc>
                  <a:txBody>
                    <a:bodyPr/>
                    <a:lstStyle/>
                    <a:p>
                      <a:pPr algn="ctr"/>
                      <a:endParaRPr lang="en-US" sz="1800"/>
                    </a:p>
                  </a:txBody>
                  <a:tcPr/>
                </a:tc>
                <a:tc>
                  <a:txBody>
                    <a:bodyPr/>
                    <a:lstStyle/>
                    <a:p>
                      <a:pPr algn="ctr"/>
                      <a:endParaRPr lang="en-US" sz="1800"/>
                    </a:p>
                  </a:txBody>
                  <a:tcPr/>
                </a:tc>
                <a:tc>
                  <a:txBody>
                    <a:bodyPr/>
                    <a:lstStyle/>
                    <a:p>
                      <a:pPr algn="ctr"/>
                      <a:endParaRPr lang="en-US" sz="1800"/>
                    </a:p>
                  </a:txBody>
                  <a:tcPr/>
                </a:tc>
                <a:extLst>
                  <a:ext uri="{0D108BD9-81ED-4DB2-BD59-A6C34878D82A}">
                    <a16:rowId xmlns:a16="http://schemas.microsoft.com/office/drawing/2014/main" val="10001"/>
                  </a:ext>
                </a:extLst>
              </a:tr>
              <a:tr h="762000">
                <a:tc>
                  <a:txBody>
                    <a:bodyPr/>
                    <a:lstStyle/>
                    <a:p>
                      <a:pPr algn="ctr"/>
                      <a:r>
                        <a:rPr lang="en-US" sz="1800" dirty="0"/>
                        <a:t>is</a:t>
                      </a:r>
                    </a:p>
                  </a:txBody>
                  <a:tcPr/>
                </a:tc>
                <a:tc>
                  <a:txBody>
                    <a:bodyPr/>
                    <a:lstStyle/>
                    <a:p>
                      <a:pPr algn="ctr"/>
                      <a:r>
                        <a:rPr lang="en-US" sz="1800" b="0" i="0" kern="1200" dirty="0">
                          <a:solidFill>
                            <a:schemeClr val="dk1"/>
                          </a:solidFill>
                          <a:latin typeface="+mn-lt"/>
                          <a:ea typeface="+mn-ea"/>
                          <a:cs typeface="+mn-cs"/>
                        </a:rPr>
                        <a:t>1+1</a:t>
                      </a:r>
                      <a:endParaRPr lang="en-US" sz="1800" dirty="0"/>
                    </a:p>
                  </a:txBody>
                  <a:tcPr/>
                </a:tc>
                <a:tc>
                  <a:txBody>
                    <a:bodyPr/>
                    <a:lstStyle/>
                    <a:p>
                      <a:pPr algn="ctr"/>
                      <a:r>
                        <a:rPr lang="en-US" sz="1800" dirty="0"/>
                        <a:t>0</a:t>
                      </a:r>
                    </a:p>
                  </a:txBody>
                  <a:tcPr/>
                </a:tc>
                <a:tc>
                  <a:txBody>
                    <a:bodyPr/>
                    <a:lstStyle/>
                    <a:p>
                      <a:pPr algn="ctr"/>
                      <a:endParaRPr lang="en-US" sz="1800"/>
                    </a:p>
                  </a:txBody>
                  <a:tcPr/>
                </a:tc>
                <a:tc>
                  <a:txBody>
                    <a:bodyPr/>
                    <a:lstStyle/>
                    <a:p>
                      <a:pPr algn="ctr"/>
                      <a:endParaRPr lang="en-US" sz="1800" dirty="0"/>
                    </a:p>
                  </a:txBody>
                  <a:tcPr/>
                </a:tc>
                <a:tc>
                  <a:txBody>
                    <a:bodyPr/>
                    <a:lstStyle/>
                    <a:p>
                      <a:pPr algn="ctr"/>
                      <a:endParaRPr lang="en-US" sz="1800"/>
                    </a:p>
                  </a:txBody>
                  <a:tcPr/>
                </a:tc>
                <a:tc>
                  <a:txBody>
                    <a:bodyPr/>
                    <a:lstStyle/>
                    <a:p>
                      <a:pPr algn="ctr"/>
                      <a:endParaRPr lang="en-US" sz="1800"/>
                    </a:p>
                  </a:txBody>
                  <a:tcPr/>
                </a:tc>
                <a:extLst>
                  <a:ext uri="{0D108BD9-81ED-4DB2-BD59-A6C34878D82A}">
                    <a16:rowId xmlns:a16="http://schemas.microsoft.com/office/drawing/2014/main" val="10002"/>
                  </a:ext>
                </a:extLst>
              </a:tr>
              <a:tr h="762000">
                <a:tc>
                  <a:txBody>
                    <a:bodyPr/>
                    <a:lstStyle/>
                    <a:p>
                      <a:pPr algn="ctr"/>
                      <a:r>
                        <a:rPr lang="en-US" sz="1800" dirty="0"/>
                        <a:t>a</a:t>
                      </a:r>
                    </a:p>
                  </a:txBody>
                  <a:tcPr/>
                </a:tc>
                <a:tc>
                  <a:txBody>
                    <a:bodyPr/>
                    <a:lstStyle/>
                    <a:p>
                      <a:pPr algn="ctr"/>
                      <a:r>
                        <a:rPr lang="en-US" sz="1800" b="0" i="0" kern="1200" dirty="0">
                          <a:solidFill>
                            <a:schemeClr val="dk1"/>
                          </a:solidFill>
                          <a:latin typeface="+mn-lt"/>
                          <a:ea typeface="+mn-ea"/>
                          <a:cs typeface="+mn-cs"/>
                        </a:rPr>
                        <a:t>1/2+1</a:t>
                      </a:r>
                      <a:endParaRPr lang="en-US" sz="1800" dirty="0"/>
                    </a:p>
                  </a:txBody>
                  <a:tcPr/>
                </a:tc>
                <a:tc>
                  <a:txBody>
                    <a:bodyPr/>
                    <a:lstStyle/>
                    <a:p>
                      <a:pPr algn="ctr"/>
                      <a:r>
                        <a:rPr lang="en-US" sz="1800" b="0" i="0" kern="1200" dirty="0">
                          <a:solidFill>
                            <a:schemeClr val="dk1"/>
                          </a:solidFill>
                          <a:latin typeface="+mn-lt"/>
                          <a:ea typeface="+mn-ea"/>
                          <a:cs typeface="+mn-cs"/>
                        </a:rPr>
                        <a:t>1+1/2</a:t>
                      </a:r>
                      <a:endParaRPr lang="en-US" sz="1800" dirty="0"/>
                    </a:p>
                  </a:txBody>
                  <a:tcPr/>
                </a:tc>
                <a:tc>
                  <a:txBody>
                    <a:bodyPr/>
                    <a:lstStyle/>
                    <a:p>
                      <a:pPr algn="ctr"/>
                      <a:r>
                        <a:rPr lang="en-US" sz="1800" dirty="0"/>
                        <a:t>0</a:t>
                      </a:r>
                    </a:p>
                  </a:txBody>
                  <a:tcPr/>
                </a:tc>
                <a:tc>
                  <a:txBody>
                    <a:bodyPr/>
                    <a:lstStyle/>
                    <a:p>
                      <a:pPr algn="ctr"/>
                      <a:endParaRPr lang="en-US" sz="1800"/>
                    </a:p>
                  </a:txBody>
                  <a:tcPr/>
                </a:tc>
                <a:tc>
                  <a:txBody>
                    <a:bodyPr/>
                    <a:lstStyle/>
                    <a:p>
                      <a:pPr algn="ctr"/>
                      <a:endParaRPr lang="en-US" sz="1800"/>
                    </a:p>
                  </a:txBody>
                  <a:tcPr/>
                </a:tc>
                <a:tc>
                  <a:txBody>
                    <a:bodyPr/>
                    <a:lstStyle/>
                    <a:p>
                      <a:pPr algn="ctr"/>
                      <a:endParaRPr lang="en-US" sz="1800"/>
                    </a:p>
                  </a:txBody>
                  <a:tcPr/>
                </a:tc>
                <a:extLst>
                  <a:ext uri="{0D108BD9-81ED-4DB2-BD59-A6C34878D82A}">
                    <a16:rowId xmlns:a16="http://schemas.microsoft.com/office/drawing/2014/main" val="10003"/>
                  </a:ext>
                </a:extLst>
              </a:tr>
              <a:tr h="762000">
                <a:tc>
                  <a:txBody>
                    <a:bodyPr/>
                    <a:lstStyle/>
                    <a:p>
                      <a:pPr algn="ctr"/>
                      <a:r>
                        <a:rPr lang="en-US" sz="1800" dirty="0"/>
                        <a:t>Nice</a:t>
                      </a:r>
                    </a:p>
                  </a:txBody>
                  <a:tcPr/>
                </a:tc>
                <a:tc>
                  <a:txBody>
                    <a:bodyPr/>
                    <a:lstStyle/>
                    <a:p>
                      <a:pPr algn="ctr" fontAlgn="ctr"/>
                      <a:r>
                        <a:rPr lang="en-US" sz="1800" b="0" dirty="0"/>
                        <a:t>1/3+1/2</a:t>
                      </a:r>
                    </a:p>
                  </a:txBody>
                  <a:tcPr marL="95250" marR="95250" marT="133350" marB="133350" anchor="ctr"/>
                </a:tc>
                <a:tc>
                  <a:txBody>
                    <a:bodyPr/>
                    <a:lstStyle/>
                    <a:p>
                      <a:pPr algn="ctr" fontAlgn="ctr"/>
                      <a:r>
                        <a:rPr lang="en-US" sz="1800" b="0"/>
                        <a:t>1/2+1/3</a:t>
                      </a:r>
                    </a:p>
                  </a:txBody>
                  <a:tcPr marL="95250" marR="95250" marT="133350" marB="133350" anchor="ctr"/>
                </a:tc>
                <a:tc>
                  <a:txBody>
                    <a:bodyPr/>
                    <a:lstStyle/>
                    <a:p>
                      <a:pPr algn="ctr" fontAlgn="ctr"/>
                      <a:r>
                        <a:rPr lang="en-US" sz="1800" b="0" dirty="0"/>
                        <a:t>1+1</a:t>
                      </a:r>
                    </a:p>
                  </a:txBody>
                  <a:tcPr marL="95250" marR="95250" marT="133350" marB="133350" anchor="ctr"/>
                </a:tc>
                <a:tc>
                  <a:txBody>
                    <a:bodyPr/>
                    <a:lstStyle/>
                    <a:p>
                      <a:pPr algn="ctr"/>
                      <a:r>
                        <a:rPr lang="en-US" sz="1800" dirty="0"/>
                        <a:t>0</a:t>
                      </a:r>
                    </a:p>
                  </a:txBody>
                  <a:tcPr/>
                </a:tc>
                <a:tc>
                  <a:txBody>
                    <a:bodyPr/>
                    <a:lstStyle/>
                    <a:p>
                      <a:pPr algn="ctr"/>
                      <a:endParaRPr lang="en-US" sz="1800"/>
                    </a:p>
                  </a:txBody>
                  <a:tcPr/>
                </a:tc>
                <a:tc>
                  <a:txBody>
                    <a:bodyPr/>
                    <a:lstStyle/>
                    <a:p>
                      <a:pPr algn="ctr"/>
                      <a:endParaRPr lang="en-US" sz="1800"/>
                    </a:p>
                  </a:txBody>
                  <a:tcPr/>
                </a:tc>
                <a:extLst>
                  <a:ext uri="{0D108BD9-81ED-4DB2-BD59-A6C34878D82A}">
                    <a16:rowId xmlns:a16="http://schemas.microsoft.com/office/drawing/2014/main" val="10004"/>
                  </a:ext>
                </a:extLst>
              </a:tr>
              <a:tr h="762000">
                <a:tc>
                  <a:txBody>
                    <a:bodyPr/>
                    <a:lstStyle/>
                    <a:p>
                      <a:pPr algn="ctr"/>
                      <a:r>
                        <a:rPr lang="en-US" sz="1800" dirty="0"/>
                        <a:t>Evening</a:t>
                      </a:r>
                    </a:p>
                  </a:txBody>
                  <a:tcPr/>
                </a:tc>
                <a:tc>
                  <a:txBody>
                    <a:bodyPr/>
                    <a:lstStyle/>
                    <a:p>
                      <a:pPr algn="ctr" fontAlgn="ctr"/>
                      <a:r>
                        <a:rPr lang="en-US" sz="1800" b="0" dirty="0"/>
                        <a:t>1/4+1/3</a:t>
                      </a:r>
                    </a:p>
                  </a:txBody>
                  <a:tcPr marL="95250" marR="95250" marT="133350" marB="133350" anchor="ctr"/>
                </a:tc>
                <a:tc>
                  <a:txBody>
                    <a:bodyPr/>
                    <a:lstStyle/>
                    <a:p>
                      <a:pPr algn="ctr" fontAlgn="ctr"/>
                      <a:r>
                        <a:rPr lang="en-US" sz="1800" b="0"/>
                        <a:t>1/3+1/4</a:t>
                      </a:r>
                    </a:p>
                  </a:txBody>
                  <a:tcPr marL="95250" marR="95250" marT="133350" marB="133350" anchor="ctr"/>
                </a:tc>
                <a:tc>
                  <a:txBody>
                    <a:bodyPr/>
                    <a:lstStyle/>
                    <a:p>
                      <a:pPr algn="ctr" fontAlgn="ctr"/>
                      <a:r>
                        <a:rPr lang="en-US" sz="1800" b="0"/>
                        <a:t>1/2+1/2</a:t>
                      </a:r>
                    </a:p>
                  </a:txBody>
                  <a:tcPr marL="95250" marR="95250" marT="133350" marB="133350" anchor="ctr"/>
                </a:tc>
                <a:tc>
                  <a:txBody>
                    <a:bodyPr/>
                    <a:lstStyle/>
                    <a:p>
                      <a:pPr algn="ctr" fontAlgn="ctr"/>
                      <a:r>
                        <a:rPr lang="en-US" sz="1800" b="0" dirty="0"/>
                        <a:t>1+1</a:t>
                      </a:r>
                    </a:p>
                  </a:txBody>
                  <a:tcPr marL="95250" marR="95250" marT="133350" marB="133350" anchor="ctr"/>
                </a:tc>
                <a:tc>
                  <a:txBody>
                    <a:bodyPr/>
                    <a:lstStyle/>
                    <a:p>
                      <a:pPr algn="ctr"/>
                      <a:r>
                        <a:rPr lang="en-US" sz="1800" dirty="0"/>
                        <a:t>0</a:t>
                      </a:r>
                    </a:p>
                  </a:txBody>
                  <a:tcPr/>
                </a:tc>
                <a:tc>
                  <a:txBody>
                    <a:bodyPr/>
                    <a:lstStyle/>
                    <a:p>
                      <a:pPr algn="ctr"/>
                      <a:endParaRPr lang="en-US" sz="1800"/>
                    </a:p>
                  </a:txBody>
                  <a:tcPr/>
                </a:tc>
                <a:extLst>
                  <a:ext uri="{0D108BD9-81ED-4DB2-BD59-A6C34878D82A}">
                    <a16:rowId xmlns:a16="http://schemas.microsoft.com/office/drawing/2014/main" val="10005"/>
                  </a:ext>
                </a:extLst>
              </a:tr>
              <a:tr h="762000">
                <a:tc>
                  <a:txBody>
                    <a:bodyPr/>
                    <a:lstStyle/>
                    <a:p>
                      <a:pPr algn="ctr"/>
                      <a:r>
                        <a:rPr lang="en-US" sz="1800" dirty="0"/>
                        <a:t>good</a:t>
                      </a:r>
                    </a:p>
                  </a:txBody>
                  <a:tcPr/>
                </a:tc>
                <a:tc>
                  <a:txBody>
                    <a:bodyPr/>
                    <a:lstStyle/>
                    <a:p>
                      <a:pPr algn="ctr" fontAlgn="ctr"/>
                      <a:r>
                        <a:rPr lang="en-US" sz="1800" b="0" dirty="0"/>
                        <a:t>0</a:t>
                      </a:r>
                    </a:p>
                  </a:txBody>
                  <a:tcPr marL="95250" marR="95250" marT="133350" marB="133350" anchor="ctr"/>
                </a:tc>
                <a:tc>
                  <a:txBody>
                    <a:bodyPr/>
                    <a:lstStyle/>
                    <a:p>
                      <a:pPr algn="ctr" fontAlgn="ctr"/>
                      <a:r>
                        <a:rPr lang="en-US" sz="1800" b="0"/>
                        <a:t>0</a:t>
                      </a:r>
                    </a:p>
                  </a:txBody>
                  <a:tcPr marL="95250" marR="95250" marT="133350" marB="133350" anchor="ctr"/>
                </a:tc>
                <a:tc>
                  <a:txBody>
                    <a:bodyPr/>
                    <a:lstStyle/>
                    <a:p>
                      <a:pPr algn="ctr" fontAlgn="ctr"/>
                      <a:r>
                        <a:rPr lang="en-US" sz="1800" b="0"/>
                        <a:t>0</a:t>
                      </a:r>
                    </a:p>
                  </a:txBody>
                  <a:tcPr marL="95250" marR="95250" marT="133350" marB="133350" anchor="ctr"/>
                </a:tc>
                <a:tc>
                  <a:txBody>
                    <a:bodyPr/>
                    <a:lstStyle/>
                    <a:p>
                      <a:pPr algn="ctr" fontAlgn="ctr"/>
                      <a:r>
                        <a:rPr lang="en-US" sz="1800" b="0" dirty="0"/>
                        <a:t>0</a:t>
                      </a:r>
                    </a:p>
                  </a:txBody>
                  <a:tcPr marL="95250" marR="95250" marT="133350" marB="133350" anchor="ctr"/>
                </a:tc>
                <a:tc>
                  <a:txBody>
                    <a:bodyPr/>
                    <a:lstStyle/>
                    <a:p>
                      <a:pPr algn="ctr" fontAlgn="ctr"/>
                      <a:r>
                        <a:rPr lang="en-US" sz="1800" b="0" dirty="0"/>
                        <a:t>1</a:t>
                      </a:r>
                    </a:p>
                  </a:txBody>
                  <a:tcPr marL="95250" marR="95250" marT="133350" marB="133350" anchor="ctr"/>
                </a:tc>
                <a:tc>
                  <a:txBody>
                    <a:bodyPr/>
                    <a:lstStyle/>
                    <a:p>
                      <a:pPr algn="ctr" fontAlgn="ctr"/>
                      <a:r>
                        <a:rPr lang="en-US" sz="1800" b="0" dirty="0"/>
                        <a:t>0</a:t>
                      </a:r>
                    </a:p>
                  </a:txBody>
                  <a:tcPr marL="95250" marR="95250" marT="133350" marB="133350" anchor="ctr"/>
                </a:tc>
                <a:extLst>
                  <a:ext uri="{0D108BD9-81ED-4DB2-BD59-A6C34878D82A}">
                    <a16:rowId xmlns:a16="http://schemas.microsoft.com/office/drawing/2014/main" val="10006"/>
                  </a:ext>
                </a:extLst>
              </a:tr>
            </a:tbl>
          </a:graphicData>
        </a:graphic>
      </p:graphicFrame>
      <p:sp>
        <p:nvSpPr>
          <p:cNvPr id="2" name="Slide Number Placeholder 1">
            <a:extLst>
              <a:ext uri="{FF2B5EF4-FFF2-40B4-BE49-F238E27FC236}">
                <a16:creationId xmlns:a16="http://schemas.microsoft.com/office/drawing/2014/main" id="{E322768A-4B98-5B21-6E28-CE76F64CD46B}"/>
              </a:ext>
            </a:extLst>
          </p:cNvPr>
          <p:cNvSpPr>
            <a:spLocks noGrp="1"/>
          </p:cNvSpPr>
          <p:nvPr>
            <p:ph type="sldNum" sz="quarter" idx="12"/>
          </p:nvPr>
        </p:nvSpPr>
        <p:spPr/>
        <p:txBody>
          <a:bodyPr/>
          <a:lstStyle/>
          <a:p>
            <a:fld id="{1FBAE590-FCB3-44A5-B5EE-9CE083D6E4A7}"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ctr">
              <a:buNone/>
            </a:pPr>
            <a:endParaRPr lang="en-US" dirty="0"/>
          </a:p>
          <a:p>
            <a:pPr algn="ctr">
              <a:buNone/>
            </a:pPr>
            <a:endParaRPr lang="en-US" dirty="0"/>
          </a:p>
          <a:p>
            <a:pPr algn="ctr">
              <a:buNone/>
            </a:pPr>
            <a:endParaRPr lang="en-US" dirty="0"/>
          </a:p>
          <a:p>
            <a:pPr algn="ctr">
              <a:buNone/>
            </a:pPr>
            <a:r>
              <a:rPr lang="en-US" sz="4800" dirty="0"/>
              <a:t>Thanks</a:t>
            </a:r>
          </a:p>
        </p:txBody>
      </p:sp>
      <p:sp>
        <p:nvSpPr>
          <p:cNvPr id="2" name="Slide Number Placeholder 1">
            <a:extLst>
              <a:ext uri="{FF2B5EF4-FFF2-40B4-BE49-F238E27FC236}">
                <a16:creationId xmlns:a16="http://schemas.microsoft.com/office/drawing/2014/main" id="{BD2ABFE3-A70B-0ACC-0BFA-C1B4E1556C7E}"/>
              </a:ext>
            </a:extLst>
          </p:cNvPr>
          <p:cNvSpPr>
            <a:spLocks noGrp="1"/>
          </p:cNvSpPr>
          <p:nvPr>
            <p:ph type="sldNum" sz="quarter" idx="12"/>
          </p:nvPr>
        </p:nvSpPr>
        <p:spPr/>
        <p:txBody>
          <a:bodyPr/>
          <a:lstStyle/>
          <a:p>
            <a:fld id="{1FBAE590-FCB3-44A5-B5EE-9CE083D6E4A7}" type="slidenum">
              <a:rPr lang="en-US" smtClean="0"/>
              <a:pPr/>
              <a:t>78</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Uses and examples of language modeling</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457200" y="1295400"/>
            <a:ext cx="8229600" cy="4830763"/>
          </a:xfrm>
        </p:spPr>
        <p:txBody>
          <a:bodyPr>
            <a:normAutofit/>
          </a:bodyPr>
          <a:lstStyle/>
          <a:p>
            <a:pPr algn="just">
              <a:buNone/>
            </a:pPr>
            <a:r>
              <a:rPr lang="en-US" dirty="0"/>
              <a:t>	Language models are the backbone of natural language processing (NLP). Below are some NLP tasks that use language modeling, what they mean, and some applications of those tasks:</a:t>
            </a:r>
          </a:p>
          <a:p>
            <a:pPr algn="just">
              <a:buNone/>
            </a:pPr>
            <a:r>
              <a:rPr lang="en-US" dirty="0">
                <a:solidFill>
                  <a:srgbClr val="00B050"/>
                </a:solidFill>
              </a:rPr>
              <a:t>1. </a:t>
            </a:r>
            <a:r>
              <a:rPr lang="en-US" u="sng" dirty="0">
                <a:solidFill>
                  <a:srgbClr val="00B050"/>
                </a:solidFill>
              </a:rPr>
              <a:t>Speech recognition </a:t>
            </a:r>
            <a:r>
              <a:rPr lang="en-US" dirty="0"/>
              <a:t>-- involves a machine being able to process speech audio. This is commonly used by voice assistants like </a:t>
            </a:r>
            <a:r>
              <a:rPr lang="en-US" dirty="0" err="1"/>
              <a:t>Siri</a:t>
            </a:r>
            <a:r>
              <a:rPr lang="en-US" dirty="0"/>
              <a:t> and </a:t>
            </a:r>
            <a:r>
              <a:rPr lang="en-US" dirty="0" err="1"/>
              <a:t>Alexa</a:t>
            </a:r>
            <a:r>
              <a:rPr lang="en-US" dirty="0"/>
              <a:t>.</a:t>
            </a:r>
          </a:p>
          <a:p>
            <a:pPr algn="just"/>
            <a:endParaRPr lang="en-US" dirty="0"/>
          </a:p>
        </p:txBody>
      </p:sp>
      <p:sp>
        <p:nvSpPr>
          <p:cNvPr id="4" name="Slide Number Placeholder 3">
            <a:extLst>
              <a:ext uri="{FF2B5EF4-FFF2-40B4-BE49-F238E27FC236}">
                <a16:creationId xmlns:a16="http://schemas.microsoft.com/office/drawing/2014/main" id="{3493DDA0-0A88-2D76-B443-85B65BF0B8FB}"/>
              </a:ext>
            </a:extLst>
          </p:cNvPr>
          <p:cNvSpPr>
            <a:spLocks noGrp="1"/>
          </p:cNvSpPr>
          <p:nvPr>
            <p:ph type="sldNum" sz="quarter" idx="12"/>
          </p:nvPr>
        </p:nvSpPr>
        <p:spPr/>
        <p:txBody>
          <a:bodyPr/>
          <a:lstStyle/>
          <a:p>
            <a:fld id="{B4FC67FB-65B9-48F6-BC46-4594EF016B89}"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20000"/>
          </a:bodyPr>
          <a:lstStyle/>
          <a:p>
            <a:pPr algn="just">
              <a:buNone/>
            </a:pPr>
            <a:r>
              <a:rPr lang="en-US" dirty="0">
                <a:solidFill>
                  <a:srgbClr val="00B050"/>
                </a:solidFill>
              </a:rPr>
              <a:t>2. </a:t>
            </a:r>
            <a:r>
              <a:rPr lang="en-US" u="sng" dirty="0">
                <a:solidFill>
                  <a:srgbClr val="00B050"/>
                </a:solidFill>
              </a:rPr>
              <a:t>Machine translation </a:t>
            </a:r>
            <a:r>
              <a:rPr lang="en-US" dirty="0"/>
              <a:t>-- involves the translation of one language to another by a machine.</a:t>
            </a:r>
          </a:p>
          <a:p>
            <a:pPr algn="just">
              <a:buNone/>
            </a:pPr>
            <a:r>
              <a:rPr lang="en-US" dirty="0"/>
              <a:t>	- Google Translate and Microsoft Translator are two programs that do this.</a:t>
            </a:r>
          </a:p>
          <a:p>
            <a:pPr algn="just">
              <a:buNone/>
            </a:pPr>
            <a:r>
              <a:rPr lang="en-US" dirty="0">
                <a:solidFill>
                  <a:srgbClr val="00B050"/>
                </a:solidFill>
              </a:rPr>
              <a:t> 3. </a:t>
            </a:r>
            <a:r>
              <a:rPr lang="en-US" u="sng" dirty="0">
                <a:solidFill>
                  <a:srgbClr val="00B050"/>
                </a:solidFill>
                <a:hlinkClick r:id="rId2"/>
              </a:rPr>
              <a:t>Parts-of-speech tagging</a:t>
            </a:r>
            <a:r>
              <a:rPr lang="en-US" dirty="0"/>
              <a:t> -- involves the markup and categorization of words by certain grammatical characteristics. </a:t>
            </a:r>
          </a:p>
          <a:p>
            <a:pPr algn="just"/>
            <a:r>
              <a:rPr lang="en-US" dirty="0"/>
              <a:t>This is utilized in the study of linguistics, first and perhaps most famously in the study of the Brown Corpus, a body of composed of random English prose that was designed to be studied by computers. </a:t>
            </a:r>
          </a:p>
          <a:p>
            <a:pPr algn="just"/>
            <a:r>
              <a:rPr lang="en-US" dirty="0"/>
              <a:t>This corpus has been used to train several important language models, including one used by Google to improve search quality.</a:t>
            </a:r>
          </a:p>
          <a:p>
            <a:pPr algn="just">
              <a:buNone/>
            </a:pPr>
            <a:endParaRPr lang="en-US" dirty="0"/>
          </a:p>
        </p:txBody>
      </p:sp>
      <p:sp>
        <p:nvSpPr>
          <p:cNvPr id="2" name="Slide Number Placeholder 1">
            <a:extLst>
              <a:ext uri="{FF2B5EF4-FFF2-40B4-BE49-F238E27FC236}">
                <a16:creationId xmlns:a16="http://schemas.microsoft.com/office/drawing/2014/main" id="{268B4B95-8A94-2BCE-B420-34CE653C303B}"/>
              </a:ext>
            </a:extLst>
          </p:cNvPr>
          <p:cNvSpPr>
            <a:spLocks noGrp="1"/>
          </p:cNvSpPr>
          <p:nvPr>
            <p:ph type="sldNum" sz="quarter" idx="12"/>
          </p:nvPr>
        </p:nvSpPr>
        <p:spPr/>
        <p:txBody>
          <a:bodyPr/>
          <a:lstStyle/>
          <a:p>
            <a:fld id="{B4FC67FB-65B9-48F6-BC46-4594EF016B89}"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3756</Words>
  <Application>Microsoft Office PowerPoint</Application>
  <PresentationFormat>On-screen Show (4:3)</PresentationFormat>
  <Paragraphs>389</Paragraphs>
  <Slides>78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Arial</vt:lpstr>
      <vt:lpstr>Calibri</vt:lpstr>
      <vt:lpstr>Cambria</vt:lpstr>
      <vt:lpstr>Lohit Devanagari</vt:lpstr>
      <vt:lpstr>source-serif-pro</vt:lpstr>
      <vt:lpstr>Symbol</vt:lpstr>
      <vt:lpstr>Times New Roman</vt:lpstr>
      <vt:lpstr>Office Theme</vt:lpstr>
      <vt:lpstr>Word Vector Representations UNIT-III</vt:lpstr>
      <vt:lpstr>PowerPoint Presentation</vt:lpstr>
      <vt:lpstr>Word Vector Representations</vt:lpstr>
      <vt:lpstr>Language Modelling </vt:lpstr>
      <vt:lpstr>PowerPoint Presentation</vt:lpstr>
      <vt:lpstr>How language modeling works </vt:lpstr>
      <vt:lpstr>PowerPoint Presentation</vt:lpstr>
      <vt:lpstr>Uses and examples of language modeling </vt:lpstr>
      <vt:lpstr>PowerPoint Presentation</vt:lpstr>
      <vt:lpstr>PowerPoint Presentation</vt:lpstr>
      <vt:lpstr>PowerPoint Presentation</vt:lpstr>
      <vt:lpstr>PowerPoint Presentation</vt:lpstr>
      <vt:lpstr>PowerPoint Presentation</vt:lpstr>
      <vt:lpstr>PowerPoint Presentation</vt:lpstr>
      <vt:lpstr>  What is Word Embedding?  </vt:lpstr>
      <vt:lpstr> Word Embedding is also called as  </vt:lpstr>
      <vt:lpstr> Where is Word Embedding used? </vt:lpstr>
      <vt:lpstr>PowerPoint Presentation</vt:lpstr>
      <vt:lpstr> Why Word Embeddings? </vt:lpstr>
      <vt:lpstr> How Word Embeddings Work </vt:lpstr>
      <vt:lpstr> Applications of Word Embeddings </vt:lpstr>
      <vt:lpstr> Introduction to Word Embedding: Neural Language Model </vt:lpstr>
      <vt:lpstr> Introduction to Word Embedding: Neural Language Model </vt:lpstr>
      <vt:lpstr> Word2Vec: Skip-Gram Model </vt:lpstr>
      <vt:lpstr> Skip-Gram Model </vt:lpstr>
      <vt:lpstr> Architecture of Skip-Gram Model </vt:lpstr>
      <vt:lpstr> Training Process </vt:lpstr>
      <vt:lpstr> Applications of Skip-Gram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Word embeddings </vt:lpstr>
      <vt:lpstr>PowerPoint Presentation</vt:lpstr>
      <vt:lpstr>PowerPoint Presentation</vt:lpstr>
      <vt:lpstr>PowerPoint Presentation</vt:lpstr>
      <vt:lpstr>PowerPoint Presentation</vt:lpstr>
      <vt:lpstr> Skipgram </vt:lpstr>
      <vt:lpstr>PowerPoint Presentation</vt:lpstr>
      <vt:lpstr>Word Embedding</vt:lpstr>
      <vt:lpstr>Word Embedding</vt:lpstr>
      <vt:lpstr>Word Embedding (Feature Representation)</vt:lpstr>
      <vt:lpstr>Word Embedding (Feature Representation)</vt:lpstr>
      <vt:lpstr>Word vector representations</vt:lpstr>
      <vt:lpstr>PowerPoint Presentation</vt:lpstr>
      <vt:lpstr>PowerPoint Presentation</vt:lpstr>
      <vt:lpstr>PowerPoint Presentation</vt:lpstr>
      <vt:lpstr>How are Word Embeddings used? </vt:lpstr>
      <vt:lpstr>Implementations of Word Embeddings</vt:lpstr>
      <vt:lpstr> Sparse Matrix </vt:lpstr>
      <vt:lpstr>TF-IDF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Softmax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vinod</dc:creator>
  <cp:lastModifiedBy>shivshakti1812@outlook.com</cp:lastModifiedBy>
  <cp:revision>136</cp:revision>
  <dcterms:created xsi:type="dcterms:W3CDTF">2023-07-09T13:07:22Z</dcterms:created>
  <dcterms:modified xsi:type="dcterms:W3CDTF">2024-08-11T15:16:17Z</dcterms:modified>
</cp:coreProperties>
</file>