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24"/>
  </p:notesMasterIdLst>
  <p:sldIdLst>
    <p:sldId id="256" r:id="rId2"/>
    <p:sldId id="281" r:id="rId3"/>
    <p:sldId id="280" r:id="rId4"/>
    <p:sldId id="279" r:id="rId5"/>
    <p:sldId id="266" r:id="rId6"/>
    <p:sldId id="282" r:id="rId7"/>
    <p:sldId id="267" r:id="rId8"/>
    <p:sldId id="257" r:id="rId9"/>
    <p:sldId id="288" r:id="rId10"/>
    <p:sldId id="287" r:id="rId11"/>
    <p:sldId id="284" r:id="rId12"/>
    <p:sldId id="258" r:id="rId13"/>
    <p:sldId id="286" r:id="rId14"/>
    <p:sldId id="262" r:id="rId15"/>
    <p:sldId id="259" r:id="rId16"/>
    <p:sldId id="260" r:id="rId17"/>
    <p:sldId id="261" r:id="rId18"/>
    <p:sldId id="263" r:id="rId19"/>
    <p:sldId id="264" r:id="rId20"/>
    <p:sldId id="26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FF0066"/>
    <a:srgbClr val="660066"/>
    <a:srgbClr val="CC3300"/>
    <a:srgbClr val="33CC33"/>
    <a:srgbClr val="FF7C8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20" autoAdjust="0"/>
  </p:normalViewPr>
  <p:slideViewPr>
    <p:cSldViewPr>
      <p:cViewPr varScale="1">
        <p:scale>
          <a:sx n="74" d="100"/>
          <a:sy n="74" d="100"/>
        </p:scale>
        <p:origin x="7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492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93B8D54C-75AF-4929-8468-E6BEC780140E}" type="datetimeFigureOut">
              <a:rPr lang="ar-SA"/>
              <a:pPr>
                <a:defRPr/>
              </a:pPr>
              <a:t>20/04/1444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ar-S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E280CB96-9BA0-46F7-B48E-A62A0A406B3D}" type="slidenum">
              <a:rPr lang="ar-SA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38468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394303B-A945-4C34-8303-A6532A05ED36}" type="slidenum">
              <a:rPr lang="ar-SA" sz="1200"/>
              <a:pPr eaLnBrk="1" hangingPunct="1"/>
              <a:t>1</a:t>
            </a:fld>
            <a:endParaRPr lang="ar-SA" sz="1200"/>
          </a:p>
        </p:txBody>
      </p:sp>
    </p:spTree>
    <p:extLst>
      <p:ext uri="{BB962C8B-B14F-4D97-AF65-F5344CB8AC3E}">
        <p14:creationId xmlns:p14="http://schemas.microsoft.com/office/powerpoint/2010/main" val="341666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2BA4-9316-45E5-831F-6B263C0D30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7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2E0C-CB22-4056-AB20-4E8F635CD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2E0C-CB22-4056-AB20-4E8F635CD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6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2E0C-CB22-4056-AB20-4E8F635CD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0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2E0C-CB22-4056-AB20-4E8F635CD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2E0C-CB22-4056-AB20-4E8F635CD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1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2E0C-CB22-4056-AB20-4E8F635CD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9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6746-5C8B-4EEE-B083-B71DC0E809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32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AF8-F0CB-4F84-B508-200903B73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1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48926-DE16-4387-A9FB-68D23C27CA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F264-808F-47D2-98D0-AE681FC06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3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431-A660-4B8F-900F-15D4548E9D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61DB-9CE4-47EE-B002-75235B95D7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A8A0-2B75-432D-9476-04F716694A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1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4946-68D3-4097-A84E-245E703715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2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5CD-1036-44FD-A535-51898B87A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B2-0EE7-45A8-84F3-C74CF6268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3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0E0D-990C-4CCE-A58E-47F44829D0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7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2E0C-CB22-4056-AB20-4E8F635CD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1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  <p:sldLayoutId id="2147483919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 /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wmf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 /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wmf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 /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 /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wmf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 /><Relationship Id="rId2" Type="http://schemas.openxmlformats.org/officeDocument/2006/relationships/audio" Target="../media/audio5.wav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gif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 /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18.xml" /><Relationship Id="rId5" Type="http://schemas.openxmlformats.org/officeDocument/2006/relationships/image" Target="../media/image8.gif" /><Relationship Id="rId4" Type="http://schemas.openxmlformats.org/officeDocument/2006/relationships/image" Target="../media/image7.gif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 /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wmf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 /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gif" /><Relationship Id="rId4" Type="http://schemas.openxmlformats.org/officeDocument/2006/relationships/image" Target="../media/image10.wmf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 /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 /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 /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213"/>
            <a:ext cx="8259763" cy="23082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latin typeface="Goudy Stout" pitchFamily="18" charset="0"/>
              </a:rPr>
              <a:t>The simple past tense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b="1">
                <a:latin typeface="Maiandra GD" pitchFamily="34" charset="0"/>
              </a:rPr>
              <a:t> Meaning &amp; Use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b="1">
                <a:latin typeface="Maiandra GD" pitchFamily="34" charset="0"/>
              </a:rPr>
              <a:t>Form (structure)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b="1">
                <a:latin typeface="Maiandra GD" pitchFamily="34" charset="0"/>
              </a:rPr>
              <a:t>Exercise</a:t>
            </a:r>
          </a:p>
          <a:p>
            <a:pPr eaLnBrk="1" hangingPunct="1"/>
            <a:endParaRPr lang="en-US" b="1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Regular</a:t>
            </a:r>
            <a:endParaRPr lang="en-US" sz="3600" b="1" dirty="0">
              <a:latin typeface="Maiandra GD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981200"/>
            <a:ext cx="7742237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u="sng" dirty="0">
                <a:latin typeface="Maiandra GD" pitchFamily="34" charset="0"/>
              </a:rPr>
              <a:t>Simple Form</a:t>
            </a:r>
            <a:r>
              <a:rPr lang="en-US" b="1" dirty="0">
                <a:latin typeface="Maiandra GD" pitchFamily="34" charset="0"/>
              </a:rPr>
              <a:t>			                           </a:t>
            </a:r>
            <a:r>
              <a:rPr lang="en-US" b="1" u="sng" dirty="0">
                <a:latin typeface="Maiandra GD" pitchFamily="34" charset="0"/>
              </a:rPr>
              <a:t>Past Tense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Move 	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I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moved </a:t>
            </a:r>
            <a:r>
              <a:rPr lang="en-US" b="1" dirty="0">
                <a:latin typeface="Maiandra GD" pitchFamily="34" charset="0"/>
              </a:rPr>
              <a:t>to Egypt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last year</a:t>
            </a:r>
            <a:r>
              <a:rPr lang="en-US" b="1" dirty="0">
                <a:latin typeface="Maiandra GD" pitchFamily="34" charset="0"/>
              </a:rPr>
              <a:t>.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Live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I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lived</a:t>
            </a:r>
            <a:r>
              <a:rPr lang="en-US" b="1" dirty="0">
                <a:latin typeface="Maiandra GD" pitchFamily="34" charset="0"/>
              </a:rPr>
              <a:t> in Cairo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when I was young</a:t>
            </a:r>
            <a:r>
              <a:rPr lang="en-US" b="1" dirty="0">
                <a:latin typeface="Maiandra GD" pitchFamily="34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b="1" dirty="0">
              <a:latin typeface="Maiandra GD" pitchFamily="34" charset="0"/>
            </a:endParaRPr>
          </a:p>
        </p:txBody>
      </p:sp>
      <p:sp>
        <p:nvSpPr>
          <p:cNvPr id="27652" name="WordArt 4"/>
          <p:cNvSpPr>
            <a:spLocks noChangeArrowheads="1" noChangeShapeType="1" noTextEdit="1"/>
          </p:cNvSpPr>
          <p:nvPr/>
        </p:nvSpPr>
        <p:spPr bwMode="auto">
          <a:xfrm>
            <a:off x="5791200" y="3352800"/>
            <a:ext cx="1219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move</a:t>
            </a:r>
          </a:p>
        </p:txBody>
      </p:sp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7058025" y="3429000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d</a:t>
            </a:r>
          </a:p>
        </p:txBody>
      </p:sp>
      <p:sp>
        <p:nvSpPr>
          <p:cNvPr id="27658" name="WordArt 10"/>
          <p:cNvSpPr>
            <a:spLocks noChangeArrowheads="1" noChangeShapeType="1" noTextEdit="1"/>
          </p:cNvSpPr>
          <p:nvPr/>
        </p:nvSpPr>
        <p:spPr bwMode="auto">
          <a:xfrm>
            <a:off x="5562600" y="4724400"/>
            <a:ext cx="990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live</a:t>
            </a:r>
          </a:p>
        </p:txBody>
      </p:sp>
      <p:sp>
        <p:nvSpPr>
          <p:cNvPr id="27659" name="WordArt 11"/>
          <p:cNvSpPr>
            <a:spLocks noChangeArrowheads="1" noChangeShapeType="1" noTextEdit="1"/>
          </p:cNvSpPr>
          <p:nvPr/>
        </p:nvSpPr>
        <p:spPr bwMode="auto">
          <a:xfrm>
            <a:off x="6606191" y="4774306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d</a:t>
            </a:r>
          </a:p>
        </p:txBody>
      </p:sp>
      <p:pic>
        <p:nvPicPr>
          <p:cNvPr id="27660" name="Picture 12" descr="j00786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05" y="392112"/>
            <a:ext cx="13176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173163" y="1600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Maiandra GD" pitchFamily="34" charset="0"/>
              </a:rPr>
              <a:t>…add –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d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374100" y="928061"/>
            <a:ext cx="51659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atin typeface="Maiandra GD" pitchFamily="34" charset="0"/>
              </a:rPr>
              <a:t>If the verb ends with  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457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/>
      <p:bldP spid="27652" grpId="0" animBg="1"/>
      <p:bldP spid="27653" grpId="0" animBg="1"/>
      <p:bldP spid="27658" grpId="0" animBg="1"/>
      <p:bldP spid="27659" grpId="0" animBg="1"/>
      <p:bldP spid="27662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Regular</a:t>
            </a:r>
            <a:endParaRPr lang="en-US" sz="3600" b="1" dirty="0">
              <a:latin typeface="Maiandra GD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981200"/>
            <a:ext cx="7742237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u="sng" dirty="0">
                <a:latin typeface="Maiandra GD" pitchFamily="34" charset="0"/>
              </a:rPr>
              <a:t>Simple Form</a:t>
            </a:r>
            <a:r>
              <a:rPr lang="en-US" b="1" dirty="0">
                <a:latin typeface="Maiandra GD" pitchFamily="34" charset="0"/>
              </a:rPr>
              <a:t>			                           </a:t>
            </a:r>
            <a:r>
              <a:rPr lang="en-US" b="1" u="sng" dirty="0">
                <a:latin typeface="Maiandra GD" pitchFamily="34" charset="0"/>
              </a:rPr>
              <a:t>Past Tense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Move 	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I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moved </a:t>
            </a:r>
            <a:r>
              <a:rPr lang="en-US" b="1" dirty="0">
                <a:latin typeface="Maiandra GD" pitchFamily="34" charset="0"/>
              </a:rPr>
              <a:t>to Egypt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last year</a:t>
            </a:r>
            <a:r>
              <a:rPr lang="en-US" b="1" dirty="0">
                <a:latin typeface="Maiandra GD" pitchFamily="34" charset="0"/>
              </a:rPr>
              <a:t>.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Live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I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lived</a:t>
            </a:r>
            <a:r>
              <a:rPr lang="en-US" b="1" dirty="0">
                <a:latin typeface="Maiandra GD" pitchFamily="34" charset="0"/>
              </a:rPr>
              <a:t> in Cairo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when I was young</a:t>
            </a:r>
            <a:r>
              <a:rPr lang="en-US" b="1" dirty="0">
                <a:latin typeface="Maiandra GD" pitchFamily="34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b="1" dirty="0">
              <a:latin typeface="Maiandra GD" pitchFamily="34" charset="0"/>
            </a:endParaRPr>
          </a:p>
        </p:txBody>
      </p:sp>
      <p:sp>
        <p:nvSpPr>
          <p:cNvPr id="27652" name="WordArt 4"/>
          <p:cNvSpPr>
            <a:spLocks noChangeArrowheads="1" noChangeShapeType="1" noTextEdit="1"/>
          </p:cNvSpPr>
          <p:nvPr/>
        </p:nvSpPr>
        <p:spPr bwMode="auto">
          <a:xfrm>
            <a:off x="5791200" y="3352800"/>
            <a:ext cx="1219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move</a:t>
            </a:r>
          </a:p>
        </p:txBody>
      </p:sp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7058025" y="3429000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d</a:t>
            </a:r>
          </a:p>
        </p:txBody>
      </p:sp>
      <p:sp>
        <p:nvSpPr>
          <p:cNvPr id="27658" name="WordArt 10"/>
          <p:cNvSpPr>
            <a:spLocks noChangeArrowheads="1" noChangeShapeType="1" noTextEdit="1"/>
          </p:cNvSpPr>
          <p:nvPr/>
        </p:nvSpPr>
        <p:spPr bwMode="auto">
          <a:xfrm>
            <a:off x="5562600" y="4724400"/>
            <a:ext cx="990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live</a:t>
            </a:r>
          </a:p>
        </p:txBody>
      </p:sp>
      <p:sp>
        <p:nvSpPr>
          <p:cNvPr id="27659" name="WordArt 11"/>
          <p:cNvSpPr>
            <a:spLocks noChangeArrowheads="1" noChangeShapeType="1" noTextEdit="1"/>
          </p:cNvSpPr>
          <p:nvPr/>
        </p:nvSpPr>
        <p:spPr bwMode="auto">
          <a:xfrm>
            <a:off x="6606191" y="4774306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d</a:t>
            </a:r>
          </a:p>
        </p:txBody>
      </p:sp>
      <p:pic>
        <p:nvPicPr>
          <p:cNvPr id="27660" name="Picture 12" descr="j00786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05" y="392112"/>
            <a:ext cx="13176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173163" y="1600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Maiandra GD" pitchFamily="34" charset="0"/>
              </a:rPr>
              <a:t>…add –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d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374100" y="928061"/>
            <a:ext cx="51659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atin typeface="Maiandra GD" pitchFamily="34" charset="0"/>
              </a:rPr>
              <a:t>If the verb ends with  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995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uiExpand="1" build="p" autoUpdateAnimBg="0"/>
      <p:bldP spid="27652" grpId="0" animBg="1"/>
      <p:bldP spid="27653" grpId="0" animBg="1"/>
      <p:bldP spid="27658" grpId="0" animBg="1"/>
      <p:bldP spid="27659" grpId="0" animBg="1"/>
      <p:bldP spid="27662" grpId="0" autoUpdateAnimBg="0"/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Regular</a:t>
            </a:r>
            <a:r>
              <a:rPr lang="en-US" sz="3600" b="1" dirty="0">
                <a:latin typeface="Maiandra GD" pitchFamily="34" charset="0"/>
              </a:rPr>
              <a:t> ends with 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6806" y="2895805"/>
            <a:ext cx="7742237" cy="335259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Play                                                                              </a:t>
            </a:r>
            <a:r>
              <a:rPr lang="en-US" b="1" dirty="0" err="1">
                <a:latin typeface="Maiandra GD" pitchFamily="34" charset="0"/>
              </a:rPr>
              <a:t>play</a:t>
            </a:r>
            <a:endParaRPr lang="en-US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We </a:t>
            </a:r>
            <a:r>
              <a:rPr lang="en-US" b="1" dirty="0">
                <a:solidFill>
                  <a:srgbClr val="990033"/>
                </a:solidFill>
                <a:latin typeface="Maiandra GD" pitchFamily="34" charset="0"/>
              </a:rPr>
              <a:t>played </a:t>
            </a:r>
            <a:r>
              <a:rPr lang="en-US" b="1" dirty="0">
                <a:latin typeface="Maiandra GD" pitchFamily="34" charset="0"/>
              </a:rPr>
              <a:t>football </a:t>
            </a:r>
            <a:r>
              <a:rPr lang="en-US" b="1" dirty="0">
                <a:solidFill>
                  <a:srgbClr val="990033"/>
                </a:solidFill>
                <a:latin typeface="Maiandra GD" pitchFamily="34" charset="0"/>
              </a:rPr>
              <a:t>yesterday</a:t>
            </a:r>
            <a:r>
              <a:rPr lang="en-US" b="1" dirty="0">
                <a:latin typeface="Maiandra GD" pitchFamily="34" charset="0"/>
              </a:rPr>
              <a:t>. </a:t>
            </a:r>
          </a:p>
        </p:txBody>
      </p:sp>
      <p:sp>
        <p:nvSpPr>
          <p:cNvPr id="27652" name="WordArt 4"/>
          <p:cNvSpPr>
            <a:spLocks noChangeArrowheads="1" noChangeShapeType="1" noTextEdit="1"/>
          </p:cNvSpPr>
          <p:nvPr/>
        </p:nvSpPr>
        <p:spPr bwMode="auto">
          <a:xfrm>
            <a:off x="5410199" y="2267124"/>
            <a:ext cx="939707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Maiandra GD"/>
              </a:rPr>
              <a:t>a</a:t>
            </a:r>
          </a:p>
        </p:txBody>
      </p:sp>
      <p:sp>
        <p:nvSpPr>
          <p:cNvPr id="27654" name="WordArt 6"/>
          <p:cNvSpPr>
            <a:spLocks noChangeArrowheads="1" noChangeShapeType="1" noTextEdit="1"/>
          </p:cNvSpPr>
          <p:nvPr/>
        </p:nvSpPr>
        <p:spPr bwMode="auto">
          <a:xfrm>
            <a:off x="6625690" y="2333769"/>
            <a:ext cx="914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Maiandra GD"/>
              </a:rPr>
              <a:t>e</a:t>
            </a:r>
          </a:p>
        </p:txBody>
      </p:sp>
      <p:sp>
        <p:nvSpPr>
          <p:cNvPr id="27656" name="WordArt 8"/>
          <p:cNvSpPr>
            <a:spLocks noChangeArrowheads="1" noChangeShapeType="1" noTextEdit="1"/>
          </p:cNvSpPr>
          <p:nvPr/>
        </p:nvSpPr>
        <p:spPr bwMode="auto">
          <a:xfrm>
            <a:off x="7175210" y="1630227"/>
            <a:ext cx="609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Maiandra GD"/>
              </a:rPr>
              <a:t>u</a:t>
            </a:r>
          </a:p>
        </p:txBody>
      </p:sp>
      <p:sp>
        <p:nvSpPr>
          <p:cNvPr id="27658" name="WordArt 10"/>
          <p:cNvSpPr>
            <a:spLocks noChangeArrowheads="1" noChangeShapeType="1" noTextEdit="1"/>
          </p:cNvSpPr>
          <p:nvPr/>
        </p:nvSpPr>
        <p:spPr bwMode="auto">
          <a:xfrm>
            <a:off x="6701173" y="1079427"/>
            <a:ext cx="609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Maiandra GD"/>
              </a:rPr>
              <a:t>o</a:t>
            </a:r>
          </a:p>
        </p:txBody>
      </p:sp>
      <p:pic>
        <p:nvPicPr>
          <p:cNvPr id="27660" name="Picture 12" descr="j00786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05" y="392112"/>
            <a:ext cx="13176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81016" y="1434669"/>
            <a:ext cx="713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atin typeface="Maiandra GD" pitchFamily="34" charset="0"/>
              </a:rPr>
              <a:t>…what comes before y  –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vowel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070605" y="2797558"/>
            <a:ext cx="1295400" cy="723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</a:t>
            </a:r>
            <a:endParaRPr lang="en-US" dirty="0"/>
          </a:p>
        </p:txBody>
      </p:sp>
      <p:sp>
        <p:nvSpPr>
          <p:cNvPr id="15" name="WordArt 10"/>
          <p:cNvSpPr>
            <a:spLocks noChangeArrowheads="1" noChangeShapeType="1" noTextEdit="1"/>
          </p:cNvSpPr>
          <p:nvPr/>
        </p:nvSpPr>
        <p:spPr bwMode="auto">
          <a:xfrm>
            <a:off x="5886428" y="1053669"/>
            <a:ext cx="609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Maiandra GD"/>
              </a:rPr>
              <a:t>i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latin typeface="Maiandra G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uiExpand="1" build="p" autoUpdateAnimBg="0"/>
      <p:bldP spid="27652" grpId="0"/>
      <p:bldP spid="27654" grpId="0"/>
      <p:bldP spid="27656" grpId="0"/>
      <p:bldP spid="27658" grpId="0"/>
      <p:bldP spid="27662" grpId="0" autoUpdateAnimBg="0"/>
      <p:bldP spid="2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Regular</a:t>
            </a:r>
            <a:r>
              <a:rPr lang="en-US" sz="3600" b="1" dirty="0">
                <a:latin typeface="Maiandra GD" pitchFamily="34" charset="0"/>
              </a:rPr>
              <a:t> ends with 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60195" y="2565397"/>
            <a:ext cx="7742237" cy="347560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u="sng" dirty="0">
                <a:latin typeface="Maiandra GD" pitchFamily="34" charset="0"/>
              </a:rPr>
              <a:t>Simple Form</a:t>
            </a:r>
            <a:r>
              <a:rPr lang="en-US" b="1" dirty="0">
                <a:latin typeface="Maiandra GD" pitchFamily="34" charset="0"/>
              </a:rPr>
              <a:t>			                           </a:t>
            </a:r>
            <a:r>
              <a:rPr lang="en-US" b="1" u="sng" dirty="0">
                <a:latin typeface="Maiandra GD" pitchFamily="34" charset="0"/>
              </a:rPr>
              <a:t>Past Tense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				</a:t>
            </a: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Study 	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Cry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b="1" dirty="0">
              <a:latin typeface="Maiandra GD" pitchFamily="34" charset="0"/>
            </a:endParaRPr>
          </a:p>
        </p:txBody>
      </p:sp>
      <p:sp>
        <p:nvSpPr>
          <p:cNvPr id="27654" name="WordArt 6"/>
          <p:cNvSpPr>
            <a:spLocks noChangeArrowheads="1" noChangeShapeType="1" noTextEdit="1"/>
          </p:cNvSpPr>
          <p:nvPr/>
        </p:nvSpPr>
        <p:spPr bwMode="auto">
          <a:xfrm>
            <a:off x="5791200" y="4017397"/>
            <a:ext cx="1219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stud</a:t>
            </a:r>
          </a:p>
        </p:txBody>
      </p:sp>
      <p:sp>
        <p:nvSpPr>
          <p:cNvPr id="27655" name="WordArt 7"/>
          <p:cNvSpPr>
            <a:spLocks noChangeArrowheads="1" noChangeShapeType="1" noTextEdit="1"/>
          </p:cNvSpPr>
          <p:nvPr/>
        </p:nvSpPr>
        <p:spPr bwMode="auto">
          <a:xfrm>
            <a:off x="7026836" y="4110901"/>
            <a:ext cx="844122" cy="3142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ied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3300"/>
              </a:solidFill>
              <a:latin typeface="Maiandra GD"/>
            </a:endParaRPr>
          </a:p>
        </p:txBody>
      </p:sp>
      <p:sp>
        <p:nvSpPr>
          <p:cNvPr id="27656" name="WordArt 8"/>
          <p:cNvSpPr>
            <a:spLocks noChangeArrowheads="1" noChangeShapeType="1" noTextEdit="1"/>
          </p:cNvSpPr>
          <p:nvPr/>
        </p:nvSpPr>
        <p:spPr bwMode="auto">
          <a:xfrm>
            <a:off x="5867400" y="4800600"/>
            <a:ext cx="609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cr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Maiandra GD"/>
            </a:endParaRPr>
          </a:p>
        </p:txBody>
      </p:sp>
      <p:sp>
        <p:nvSpPr>
          <p:cNvPr id="27657" name="WordArt 9"/>
          <p:cNvSpPr>
            <a:spLocks noChangeArrowheads="1" noChangeShapeType="1" noTextEdit="1"/>
          </p:cNvSpPr>
          <p:nvPr/>
        </p:nvSpPr>
        <p:spPr bwMode="auto">
          <a:xfrm>
            <a:off x="6553200" y="4876800"/>
            <a:ext cx="98689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ied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3300"/>
              </a:solidFill>
              <a:latin typeface="Maiandra GD"/>
            </a:endParaRPr>
          </a:p>
        </p:txBody>
      </p:sp>
      <p:pic>
        <p:nvPicPr>
          <p:cNvPr id="27660" name="Picture 12" descr="j00786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05" y="392112"/>
            <a:ext cx="13176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81016" y="1434669"/>
            <a:ext cx="713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atin typeface="Maiandra GD" pitchFamily="34" charset="0"/>
              </a:rPr>
              <a:t>…what comes before y  –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consonant 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670911" y="1976653"/>
            <a:ext cx="1295400" cy="723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ied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4731314" y="1303758"/>
            <a:ext cx="762000" cy="10989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1447800" y="4026533"/>
            <a:ext cx="277698" cy="68407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232751" y="4710604"/>
            <a:ext cx="277698" cy="68407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19806" y="5375571"/>
            <a:ext cx="66798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</a:t>
            </a:r>
            <a:r>
              <a:rPr lang="en-US" dirty="0">
                <a:solidFill>
                  <a:srgbClr val="00B0F0"/>
                </a:solidFill>
              </a:rPr>
              <a:t>studied</a:t>
            </a:r>
            <a:r>
              <a:rPr lang="en-US" dirty="0"/>
              <a:t> English </a:t>
            </a:r>
            <a:r>
              <a:rPr lang="en-US" dirty="0">
                <a:solidFill>
                  <a:srgbClr val="00B0F0"/>
                </a:solidFill>
              </a:rPr>
              <a:t>yesterday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22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uiExpand="1" build="p" autoUpdateAnimBg="0"/>
      <p:bldP spid="27654" grpId="0" uiExpand="1" animBg="1"/>
      <p:bldP spid="27655" grpId="0" uiExpand="1" animBg="1"/>
      <p:bldP spid="27656" grpId="0" animBg="1"/>
      <p:bldP spid="27657" grpId="0" animBg="1"/>
      <p:bldP spid="27662" grpId="0" autoUpdateAnimBg="0"/>
      <p:bldP spid="2" grpId="0" animBg="1"/>
      <p:bldP spid="4" grpId="0" animBg="1"/>
      <p:bldP spid="17" grpId="0" animBg="1"/>
      <p:bldP spid="1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11430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400" b="1" dirty="0">
                <a:latin typeface="Arial" charset="0"/>
              </a:rPr>
              <a:t>For </a:t>
            </a:r>
            <a:r>
              <a:rPr lang="en-US" sz="24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regular</a:t>
            </a:r>
            <a:r>
              <a:rPr lang="en-US" sz="2400" b="1" dirty="0">
                <a:latin typeface="Arial" charset="0"/>
              </a:rPr>
              <a:t> verbs, simply use the </a:t>
            </a:r>
            <a:r>
              <a:rPr lang="en-US" sz="24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–</a:t>
            </a:r>
            <a:r>
              <a:rPr lang="en-US" sz="2400" b="1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ed</a:t>
            </a:r>
            <a:r>
              <a:rPr lang="en-US" sz="2400" b="1" dirty="0">
                <a:latin typeface="Arial" charset="0"/>
              </a:rPr>
              <a:t> form of the verb in a positive sentence.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78763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sz="2400" b="1"/>
              <a:t>When I was a child, I ___________  the piano. </a:t>
            </a:r>
            <a:r>
              <a:rPr lang="en-US" sz="2400" b="1">
                <a:solidFill>
                  <a:srgbClr val="0070C0"/>
                </a:solidFill>
              </a:rPr>
              <a:t>(play)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sz="24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sz="24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sz="24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sz="24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sz="24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sz="2400" b="1"/>
              <a:t>Donna ______________ Paris.  </a:t>
            </a:r>
            <a:r>
              <a:rPr lang="en-US" sz="2400" b="1">
                <a:solidFill>
                  <a:srgbClr val="0070C0"/>
                </a:solidFill>
              </a:rPr>
              <a:t>(visit)</a:t>
            </a:r>
          </a:p>
        </p:txBody>
      </p:sp>
      <p:sp>
        <p:nvSpPr>
          <p:cNvPr id="32772" name="WordArt 4"/>
          <p:cNvSpPr>
            <a:spLocks noChangeArrowheads="1" noChangeShapeType="1" noTextEdit="1"/>
          </p:cNvSpPr>
          <p:nvPr/>
        </p:nvSpPr>
        <p:spPr bwMode="auto">
          <a:xfrm>
            <a:off x="4114800" y="2057400"/>
            <a:ext cx="1866900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Goudy Stout"/>
              </a:rPr>
              <a:t>played</a:t>
            </a:r>
          </a:p>
        </p:txBody>
      </p:sp>
      <p:sp>
        <p:nvSpPr>
          <p:cNvPr id="32773" name="WordArt 5"/>
          <p:cNvSpPr>
            <a:spLocks noChangeArrowheads="1" noChangeShapeType="1" noTextEdit="1"/>
          </p:cNvSpPr>
          <p:nvPr/>
        </p:nvSpPr>
        <p:spPr bwMode="auto">
          <a:xfrm>
            <a:off x="2590800" y="4648200"/>
            <a:ext cx="1476375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Goudy Stout"/>
              </a:rPr>
              <a:t>visited</a:t>
            </a:r>
          </a:p>
        </p:txBody>
      </p:sp>
      <p:pic>
        <p:nvPicPr>
          <p:cNvPr id="32775" name="Picture 7" descr="j03579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2286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8" descr="j0172492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81600"/>
            <a:ext cx="13493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WordArt 9"/>
          <p:cNvSpPr>
            <a:spLocks noChangeArrowheads="1" noChangeShapeType="1" noTextEdit="1"/>
          </p:cNvSpPr>
          <p:nvPr/>
        </p:nvSpPr>
        <p:spPr bwMode="auto">
          <a:xfrm>
            <a:off x="1143000" y="5867400"/>
            <a:ext cx="2895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Maiandra GD"/>
              </a:rPr>
              <a:t>**Be careful with</a:t>
            </a:r>
          </a:p>
          <a:p>
            <a:pPr algn="ctr"/>
            <a:r>
              <a:rPr lang="en-US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Maiandra GD"/>
              </a:rPr>
              <a:t>spelling changes!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ia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 autoUpdateAnimBg="0"/>
      <p:bldP spid="32771" grpId="0" build="p" autoUpdateAnimBg="0"/>
      <p:bldP spid="32772" grpId="0" animBg="1"/>
      <p:bldP spid="32773" grpId="0" animBg="1"/>
      <p:bldP spid="327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u="sng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Irregular</a:t>
            </a:r>
            <a:r>
              <a:rPr lang="en-US" sz="3600" b="1" dirty="0">
                <a:latin typeface="Maiandra GD" pitchFamily="34" charset="0"/>
              </a:rPr>
              <a:t>. .</a:t>
            </a: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Maiandra GD" pitchFamily="34" charset="0"/>
            </a:endParaRPr>
          </a:p>
        </p:txBody>
      </p:sp>
      <p:sp>
        <p:nvSpPr>
          <p:cNvPr id="29700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1173163" y="1524000"/>
            <a:ext cx="5456237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b="1" dirty="0">
                <a:latin typeface="Maiandra GD" pitchFamily="34" charset="0"/>
              </a:rPr>
              <a:t>…DON’T add –</a:t>
            </a:r>
            <a:r>
              <a:rPr 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ed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iandra GD" pitchFamily="34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73163" y="2438400"/>
            <a:ext cx="7559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>
                <a:latin typeface="Goudy Stout" pitchFamily="18" charset="0"/>
              </a:rPr>
              <a:t>Change them 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1812925" y="4841875"/>
            <a:ext cx="588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ar-EG"/>
          </a:p>
        </p:txBody>
      </p:sp>
      <p:sp>
        <p:nvSpPr>
          <p:cNvPr id="29703" name="WordArt 7"/>
          <p:cNvSpPr>
            <a:spLocks noChangeArrowheads="1" noChangeShapeType="1" noTextEdit="1"/>
          </p:cNvSpPr>
          <p:nvPr/>
        </p:nvSpPr>
        <p:spPr bwMode="auto">
          <a:xfrm rot="5400000">
            <a:off x="533400" y="4600575"/>
            <a:ext cx="2543175" cy="35242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20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Goudy Stout"/>
              </a:rPr>
              <a:t>Examples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438400" y="3581400"/>
            <a:ext cx="6019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1" u="sng">
                <a:latin typeface="Maiandra GD" pitchFamily="34" charset="0"/>
              </a:rPr>
              <a:t>Simple Form</a:t>
            </a:r>
            <a:r>
              <a:rPr lang="en-US" sz="3200" b="1">
                <a:latin typeface="Maiandra GD" pitchFamily="34" charset="0"/>
              </a:rPr>
              <a:t>		</a:t>
            </a:r>
            <a:r>
              <a:rPr lang="en-US" sz="3200" b="1" u="sng">
                <a:latin typeface="Maiandra GD" pitchFamily="34" charset="0"/>
              </a:rPr>
              <a:t>Past Tense</a:t>
            </a:r>
          </a:p>
          <a:p>
            <a:pPr eaLnBrk="1" hangingPunct="1"/>
            <a:r>
              <a:rPr lang="en-US" sz="3200" b="1">
                <a:latin typeface="Maiandra GD" pitchFamily="34" charset="0"/>
              </a:rPr>
              <a:t>bec</a:t>
            </a:r>
            <a:r>
              <a:rPr lang="en-US" sz="3200" b="1" u="sng">
                <a:solidFill>
                  <a:schemeClr val="accent2"/>
                </a:solidFill>
                <a:latin typeface="Maiandra GD" pitchFamily="34" charset="0"/>
              </a:rPr>
              <a:t>o</a:t>
            </a:r>
            <a:r>
              <a:rPr lang="en-US" sz="3200" b="1">
                <a:latin typeface="Maiandra GD" pitchFamily="34" charset="0"/>
              </a:rPr>
              <a:t>me			bec</a:t>
            </a:r>
            <a:r>
              <a:rPr lang="en-US" sz="3200" b="1" u="sng">
                <a:solidFill>
                  <a:srgbClr val="990033"/>
                </a:solidFill>
                <a:latin typeface="Maiandra GD" pitchFamily="34" charset="0"/>
              </a:rPr>
              <a:t>a</a:t>
            </a:r>
            <a:r>
              <a:rPr lang="en-US" sz="3200" b="1">
                <a:latin typeface="Maiandra GD" pitchFamily="34" charset="0"/>
              </a:rPr>
              <a:t>me</a:t>
            </a:r>
          </a:p>
          <a:p>
            <a:pPr eaLnBrk="1" hangingPunct="1"/>
            <a:r>
              <a:rPr lang="en-US" sz="3200" b="1">
                <a:latin typeface="Maiandra GD" pitchFamily="34" charset="0"/>
              </a:rPr>
              <a:t>g</a:t>
            </a:r>
            <a:r>
              <a:rPr lang="en-US" sz="3200" b="1" u="sng">
                <a:solidFill>
                  <a:schemeClr val="accent2"/>
                </a:solidFill>
                <a:latin typeface="Maiandra GD" pitchFamily="34" charset="0"/>
              </a:rPr>
              <a:t>i</a:t>
            </a:r>
            <a:r>
              <a:rPr lang="en-US" sz="3200" b="1">
                <a:latin typeface="Maiandra GD" pitchFamily="34" charset="0"/>
              </a:rPr>
              <a:t>ve				g</a:t>
            </a:r>
            <a:r>
              <a:rPr lang="en-US" sz="3200" b="1" u="sng">
                <a:solidFill>
                  <a:srgbClr val="990033"/>
                </a:solidFill>
                <a:latin typeface="Maiandra GD" pitchFamily="34" charset="0"/>
              </a:rPr>
              <a:t>a</a:t>
            </a:r>
            <a:r>
              <a:rPr lang="en-US" sz="3200" b="1">
                <a:latin typeface="Maiandra GD" pitchFamily="34" charset="0"/>
              </a:rPr>
              <a:t>ve</a:t>
            </a:r>
          </a:p>
          <a:p>
            <a:pPr eaLnBrk="1" hangingPunct="1"/>
            <a:r>
              <a:rPr lang="en-US" sz="3200" b="1">
                <a:latin typeface="Maiandra GD" pitchFamily="34" charset="0"/>
              </a:rPr>
              <a:t>dr</a:t>
            </a:r>
            <a:r>
              <a:rPr lang="en-US" sz="3200" b="1" u="sng">
                <a:solidFill>
                  <a:schemeClr val="accent2"/>
                </a:solidFill>
                <a:latin typeface="Maiandra GD" pitchFamily="34" charset="0"/>
              </a:rPr>
              <a:t>i</a:t>
            </a:r>
            <a:r>
              <a:rPr lang="en-US" sz="3200" b="1">
                <a:latin typeface="Maiandra GD" pitchFamily="34" charset="0"/>
              </a:rPr>
              <a:t>ve	                 	dr</a:t>
            </a:r>
            <a:r>
              <a:rPr lang="en-US" sz="3200" b="1" u="sng">
                <a:solidFill>
                  <a:srgbClr val="990033"/>
                </a:solidFill>
                <a:latin typeface="Maiandra GD" pitchFamily="34" charset="0"/>
              </a:rPr>
              <a:t>o</a:t>
            </a:r>
            <a:r>
              <a:rPr lang="en-US" sz="3200" b="1">
                <a:latin typeface="Maiandra GD" pitchFamily="34" charset="0"/>
              </a:rPr>
              <a:t>ve</a:t>
            </a:r>
          </a:p>
          <a:p>
            <a:pPr eaLnBrk="1" hangingPunct="1"/>
            <a:r>
              <a:rPr lang="en-US" sz="3200" b="1">
                <a:latin typeface="Maiandra GD" pitchFamily="34" charset="0"/>
              </a:rPr>
              <a:t>forg</a:t>
            </a:r>
            <a:r>
              <a:rPr lang="en-US" sz="3200" b="1" u="sng">
                <a:solidFill>
                  <a:schemeClr val="accent2"/>
                </a:solidFill>
                <a:latin typeface="Maiandra GD" pitchFamily="34" charset="0"/>
              </a:rPr>
              <a:t>e</a:t>
            </a:r>
            <a:r>
              <a:rPr lang="en-US" sz="3200" b="1">
                <a:latin typeface="Maiandra GD" pitchFamily="34" charset="0"/>
              </a:rPr>
              <a:t>t			forg</a:t>
            </a:r>
            <a:r>
              <a:rPr lang="en-US" sz="3200" b="1" u="sng">
                <a:solidFill>
                  <a:srgbClr val="990033"/>
                </a:solidFill>
                <a:latin typeface="Maiandra GD" pitchFamily="34" charset="0"/>
              </a:rPr>
              <a:t>o</a:t>
            </a:r>
            <a:r>
              <a:rPr lang="en-US" sz="3200" b="1">
                <a:latin typeface="Maiandra GD" pitchFamily="34" charset="0"/>
              </a:rPr>
              <a:t>t</a:t>
            </a:r>
          </a:p>
          <a:p>
            <a:pPr eaLnBrk="1" hangingPunct="1"/>
            <a:endParaRPr lang="en-US" sz="3200" b="1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autoUpdateAnimBg="0"/>
      <p:bldP spid="29701" grpId="0" autoUpdateAnimBg="0"/>
      <p:bldP spid="29703" grpId="0" animBg="1"/>
      <p:bldP spid="2970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981200"/>
            <a:ext cx="3810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Simple</a:t>
            </a:r>
            <a:r>
              <a:rPr lang="en-US" b="1" dirty="0">
                <a:latin typeface="Maiandra GD" pitchFamily="34" charset="0"/>
              </a:rPr>
              <a:t>	</a:t>
            </a: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Past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Maiandra GD" pitchFamily="34" charset="0"/>
              </a:rPr>
              <a:t>teach	</a:t>
            </a:r>
            <a:r>
              <a:rPr 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taught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>
                <a:latin typeface="Maiandra GD" pitchFamily="34" charset="0"/>
              </a:rPr>
              <a:t>bring  	</a:t>
            </a:r>
            <a:r>
              <a:rPr lang="en-US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brought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Maiandra GD" pitchFamily="34" charset="0"/>
              </a:rPr>
              <a:t>Leave       </a:t>
            </a:r>
            <a:r>
              <a:rPr 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left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Maiandra GD" pitchFamily="34" charset="0"/>
              </a:rPr>
              <a:t>Hear        </a:t>
            </a:r>
            <a:r>
              <a:rPr 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heard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Maiandra GD" pitchFamily="34" charset="0"/>
              </a:rPr>
              <a:t>Buy          </a:t>
            </a:r>
            <a:r>
              <a:rPr 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bought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b="1" dirty="0">
              <a:latin typeface="Maiandra GD" pitchFamily="34" charset="0"/>
            </a:endParaRPr>
          </a:p>
        </p:txBody>
      </p:sp>
      <p:sp>
        <p:nvSpPr>
          <p:cNvPr id="30725" name="WordArt 5"/>
          <p:cNvSpPr>
            <a:spLocks noChangeArrowheads="1" noChangeShapeType="1" noTextEdit="1"/>
          </p:cNvSpPr>
          <p:nvPr/>
        </p:nvSpPr>
        <p:spPr bwMode="auto">
          <a:xfrm>
            <a:off x="762000" y="685800"/>
            <a:ext cx="4572000" cy="581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Goudy Stout"/>
              </a:rPr>
              <a:t>Examples:</a:t>
            </a:r>
          </a:p>
        </p:txBody>
      </p:sp>
      <p:sp>
        <p:nvSpPr>
          <p:cNvPr id="30726" name="WordArt 6"/>
          <p:cNvSpPr>
            <a:spLocks noChangeArrowheads="1" noChangeShapeType="1" noTextEdit="1"/>
          </p:cNvSpPr>
          <p:nvPr/>
        </p:nvSpPr>
        <p:spPr bwMode="auto">
          <a:xfrm>
            <a:off x="1023938" y="5943600"/>
            <a:ext cx="7662862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Celia 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bought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 a new computer last weekend.</a:t>
            </a:r>
          </a:p>
        </p:txBody>
      </p:sp>
      <p:pic>
        <p:nvPicPr>
          <p:cNvPr id="30728" name="Picture 8" descr="j033681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3338"/>
            <a:ext cx="1905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9" descr="j0354530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68775"/>
            <a:ext cx="137160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/>
      <p:bldP spid="307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Goudy Stout" pitchFamily="18" charset="0"/>
              </a:rPr>
              <a:t>And some irregular verbs</a:t>
            </a:r>
            <a:br>
              <a:rPr lang="en-US" sz="2000">
                <a:solidFill>
                  <a:schemeClr val="tx1"/>
                </a:solidFill>
                <a:latin typeface="Goudy Stout" pitchFamily="18" charset="0"/>
              </a:rPr>
            </a:br>
            <a:r>
              <a:rPr lang="en-US" sz="2800" b="1">
                <a:solidFill>
                  <a:schemeClr val="tx1"/>
                </a:solidFill>
                <a:latin typeface="Maiandra GD" pitchFamily="34" charset="0"/>
              </a:rPr>
              <a:t>don’t change at all . . 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84710" y="2375553"/>
            <a:ext cx="7249500" cy="419548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Simple</a:t>
            </a:r>
            <a:r>
              <a:rPr lang="en-US" b="1" dirty="0">
                <a:latin typeface="Maiandra GD" pitchFamily="34" charset="0"/>
              </a:rPr>
              <a:t>		</a:t>
            </a: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Past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Maiandra GD" pitchFamily="34" charset="0"/>
              </a:rPr>
              <a:t>hit			       hit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Maiandra GD" pitchFamily="34" charset="0"/>
              </a:rPr>
              <a:t>put			put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Maiandra GD" pitchFamily="34" charset="0"/>
              </a:rPr>
              <a:t>set			set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 dirty="0">
                <a:latin typeface="Maiandra GD" pitchFamily="34" charset="0"/>
              </a:rPr>
              <a:t>The children </a:t>
            </a:r>
            <a:r>
              <a:rPr lang="en-GB" sz="2800" b="1" u="sng" dirty="0">
                <a:latin typeface="Maiandra GD" pitchFamily="34" charset="0"/>
              </a:rPr>
              <a:t>put</a:t>
            </a:r>
            <a:r>
              <a:rPr lang="en-US" sz="2800" b="1" dirty="0">
                <a:latin typeface="Maiandra GD" pitchFamily="34" charset="0"/>
              </a:rPr>
              <a:t> the </a:t>
            </a:r>
            <a:r>
              <a:rPr lang="en-GB" sz="2800" b="1" dirty="0">
                <a:latin typeface="Maiandra GD" pitchFamily="34" charset="0"/>
              </a:rPr>
              <a:t>dishes on the table</a:t>
            </a:r>
            <a:r>
              <a:rPr lang="en-US" sz="2800" b="1" dirty="0">
                <a:latin typeface="Maiandra GD" pitchFamily="34" charset="0"/>
              </a:rPr>
              <a:t> every Sunday.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 dirty="0">
                <a:solidFill>
                  <a:schemeClr val="accent1"/>
                </a:solidFill>
                <a:latin typeface="Maiandra GD" pitchFamily="34" charset="0"/>
              </a:rPr>
              <a:t>The children </a:t>
            </a:r>
            <a:r>
              <a:rPr lang="en-GB" sz="2800" b="1" u="sng" dirty="0">
                <a:solidFill>
                  <a:schemeClr val="accent1"/>
                </a:solidFill>
                <a:latin typeface="Maiandra GD" pitchFamily="34" charset="0"/>
              </a:rPr>
              <a:t>put </a:t>
            </a:r>
            <a:r>
              <a:rPr lang="en-GB" sz="2800" b="1" dirty="0">
                <a:solidFill>
                  <a:schemeClr val="accent1"/>
                </a:solidFill>
                <a:latin typeface="Maiandra GD" pitchFamily="34" charset="0"/>
              </a:rPr>
              <a:t>the dishes on</a:t>
            </a:r>
            <a:r>
              <a:rPr lang="en-US" sz="2800" b="1" dirty="0">
                <a:solidFill>
                  <a:schemeClr val="accent1"/>
                </a:solidFill>
                <a:latin typeface="Maiandra GD" pitchFamily="34" charset="0"/>
              </a:rPr>
              <a:t> the table last night.</a:t>
            </a:r>
          </a:p>
        </p:txBody>
      </p:sp>
      <p:sp>
        <p:nvSpPr>
          <p:cNvPr id="31748" name="WordArt 4"/>
          <p:cNvSpPr>
            <a:spLocks noChangeArrowheads="1" noChangeShapeType="1" noTextEdit="1"/>
          </p:cNvSpPr>
          <p:nvPr/>
        </p:nvSpPr>
        <p:spPr bwMode="auto">
          <a:xfrm>
            <a:off x="3274377" y="1224077"/>
            <a:ext cx="5029200" cy="90487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44444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Goudy Stout"/>
              </a:rPr>
              <a:t>examples:</a:t>
            </a:r>
          </a:p>
        </p:txBody>
      </p:sp>
      <p:pic>
        <p:nvPicPr>
          <p:cNvPr id="31749" name="Picture 5" descr="hh01751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22219"/>
            <a:ext cx="34290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build="p" autoUpdateAnimBg="0"/>
      <p:bldP spid="317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8001000" cy="41148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sz="2800" b="1">
              <a:latin typeface="Maiandra GD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sz="2800" b="1">
                <a:latin typeface="Maiandra GD" pitchFamily="34" charset="0"/>
              </a:rPr>
              <a:t>Last week, I ___________  you a letter. </a:t>
            </a:r>
            <a:r>
              <a:rPr lang="en-US" sz="2800" b="1">
                <a:solidFill>
                  <a:srgbClr val="FF0000"/>
                </a:solidFill>
                <a:latin typeface="Maiandra GD" pitchFamily="34" charset="0"/>
              </a:rPr>
              <a:t>(send)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sz="2800" b="1">
              <a:latin typeface="Maiandra GD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sz="2800" b="1">
              <a:latin typeface="Maiandra GD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sz="2800" b="1">
              <a:latin typeface="Maiandra GD" pitchFamily="34" charset="0"/>
            </a:endParaRPr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sz="2800" b="1">
                <a:latin typeface="Maiandra GD" pitchFamily="34" charset="0"/>
              </a:rPr>
              <a:t>The students __________an English exam. </a:t>
            </a:r>
            <a:r>
              <a:rPr lang="en-US" sz="2800" b="1">
                <a:solidFill>
                  <a:srgbClr val="FF0000"/>
                </a:solidFill>
                <a:latin typeface="Maiandra GD" pitchFamily="34" charset="0"/>
              </a:rPr>
              <a:t>(have)  </a:t>
            </a:r>
            <a:r>
              <a:rPr lang="en-US" sz="2800" b="1">
                <a:latin typeface="Maiandra GD" pitchFamily="34" charset="0"/>
              </a:rPr>
              <a:t>They _______  a great job!  </a:t>
            </a:r>
            <a:r>
              <a:rPr lang="en-US" sz="2800" b="1">
                <a:solidFill>
                  <a:srgbClr val="FF0000"/>
                </a:solidFill>
                <a:latin typeface="Maiandra GD" pitchFamily="34" charset="0"/>
              </a:rPr>
              <a:t>(do)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33796" name="WordArt 4"/>
          <p:cNvSpPr>
            <a:spLocks noChangeArrowheads="1" noChangeShapeType="1" noTextEdit="1"/>
          </p:cNvSpPr>
          <p:nvPr/>
        </p:nvSpPr>
        <p:spPr bwMode="auto">
          <a:xfrm>
            <a:off x="990600" y="1447800"/>
            <a:ext cx="7848600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-18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latin typeface="Arial" panose="020B0604020202020204" pitchFamily="34" charset="0"/>
                <a:cs typeface="Arial" panose="020B0604020202020204" pitchFamily="34" charset="0"/>
              </a:rPr>
              <a:t>Unfortunately, these forms must be memorized!</a:t>
            </a:r>
          </a:p>
        </p:txBody>
      </p:sp>
      <p:sp>
        <p:nvSpPr>
          <p:cNvPr id="33797" name="WordArt 5"/>
          <p:cNvSpPr>
            <a:spLocks noChangeArrowheads="1" noChangeShapeType="1" noTextEdit="1"/>
          </p:cNvSpPr>
          <p:nvPr/>
        </p:nvSpPr>
        <p:spPr bwMode="auto">
          <a:xfrm>
            <a:off x="3581400" y="2438400"/>
            <a:ext cx="1181100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Goudy Stout"/>
              </a:rPr>
              <a:t>sent</a:t>
            </a:r>
          </a:p>
        </p:txBody>
      </p:sp>
      <p:sp>
        <p:nvSpPr>
          <p:cNvPr id="33798" name="WordArt 6"/>
          <p:cNvSpPr>
            <a:spLocks noChangeArrowheads="1" noChangeShapeType="1" noTextEdit="1"/>
          </p:cNvSpPr>
          <p:nvPr/>
        </p:nvSpPr>
        <p:spPr bwMode="auto">
          <a:xfrm>
            <a:off x="3276600" y="4648200"/>
            <a:ext cx="1257300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Goudy Stout"/>
              </a:rPr>
              <a:t>had</a:t>
            </a:r>
          </a:p>
        </p:txBody>
      </p:sp>
      <p:sp>
        <p:nvSpPr>
          <p:cNvPr id="33799" name="WordArt 7"/>
          <p:cNvSpPr>
            <a:spLocks noChangeArrowheads="1" noChangeShapeType="1" noTextEdit="1"/>
          </p:cNvSpPr>
          <p:nvPr/>
        </p:nvSpPr>
        <p:spPr bwMode="auto">
          <a:xfrm>
            <a:off x="2209800" y="5257800"/>
            <a:ext cx="847725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Goudy Stout"/>
              </a:rPr>
              <a:t>did</a:t>
            </a:r>
          </a:p>
        </p:txBody>
      </p:sp>
      <p:pic>
        <p:nvPicPr>
          <p:cNvPr id="33800" name="Picture 8" descr="j03843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76600"/>
            <a:ext cx="1595438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0" descr="j0284016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10636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564EF6-FC89-CDAA-AD5C-4A04D50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6" grpId="0" animBg="1"/>
      <p:bldP spid="33797" grpId="0" animBg="1"/>
      <p:bldP spid="33798" grpId="0" animBg="1"/>
      <p:bldP spid="337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Maiandra GD" pitchFamily="34" charset="0"/>
              </a:rPr>
              <a:t>For negative sentences, USE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2895600"/>
            <a:ext cx="6142037" cy="3200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700" b="1" dirty="0">
              <a:latin typeface="Maiandra GD" pitchFamily="34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b="1" dirty="0">
                <a:latin typeface="Maiandra GD" pitchFamily="34" charset="0"/>
              </a:rPr>
              <a:t>I went to work yesterday.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b="1" dirty="0">
                <a:latin typeface="Maiandra GD" pitchFamily="34" charset="0"/>
              </a:rPr>
              <a:t>I </a:t>
            </a:r>
            <a:r>
              <a:rPr lang="en-US" sz="36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didn’t go</a:t>
            </a:r>
            <a:r>
              <a:rPr lang="en-US" sz="3600" b="1" dirty="0">
                <a:latin typeface="Maiandra GD" pitchFamily="34" charset="0"/>
              </a:rPr>
              <a:t> to work yesterday.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3600" b="1" dirty="0">
              <a:solidFill>
                <a:schemeClr val="accent2"/>
              </a:solidFill>
              <a:latin typeface="Maiandra GD" pitchFamily="34" charset="0"/>
            </a:endParaRPr>
          </a:p>
        </p:txBody>
      </p:sp>
      <p:sp>
        <p:nvSpPr>
          <p:cNvPr id="34820" name="WordArt 4"/>
          <p:cNvSpPr>
            <a:spLocks noChangeArrowheads="1" noChangeShapeType="1" noTextEdit="1"/>
          </p:cNvSpPr>
          <p:nvPr/>
        </p:nvSpPr>
        <p:spPr bwMode="auto">
          <a:xfrm>
            <a:off x="1173163" y="1752600"/>
            <a:ext cx="29718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did not</a:t>
            </a:r>
          </a:p>
        </p:txBody>
      </p:sp>
      <p:sp>
        <p:nvSpPr>
          <p:cNvPr id="34821" name="WordArt 5"/>
          <p:cNvSpPr>
            <a:spLocks noChangeArrowheads="1" noChangeShapeType="1" noTextEdit="1"/>
          </p:cNvSpPr>
          <p:nvPr/>
        </p:nvSpPr>
        <p:spPr bwMode="auto">
          <a:xfrm>
            <a:off x="1905000" y="2667000"/>
            <a:ext cx="1309688" cy="547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Goudy Stout"/>
              </a:rPr>
              <a:t>or</a:t>
            </a:r>
          </a:p>
        </p:txBody>
      </p:sp>
      <p:sp>
        <p:nvSpPr>
          <p:cNvPr id="34822" name="WordArt 6"/>
          <p:cNvSpPr>
            <a:spLocks noChangeArrowheads="1" noChangeShapeType="1" noTextEdit="1"/>
          </p:cNvSpPr>
          <p:nvPr/>
        </p:nvSpPr>
        <p:spPr bwMode="auto">
          <a:xfrm>
            <a:off x="1219200" y="33528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didn't</a:t>
            </a:r>
          </a:p>
        </p:txBody>
      </p:sp>
      <p:sp>
        <p:nvSpPr>
          <p:cNvPr id="34823" name="WordArt 7"/>
          <p:cNvSpPr>
            <a:spLocks noChangeArrowheads="1" noChangeShapeType="1" noTextEdit="1"/>
          </p:cNvSpPr>
          <p:nvPr/>
        </p:nvSpPr>
        <p:spPr bwMode="auto">
          <a:xfrm>
            <a:off x="4343400" y="2514600"/>
            <a:ext cx="1076325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n-cs"/>
                <a:ea typeface="+mn-cs"/>
              </a:rPr>
              <a:t>+</a:t>
            </a:r>
          </a:p>
        </p:txBody>
      </p:sp>
      <p:sp>
        <p:nvSpPr>
          <p:cNvPr id="34824" name="WordArt 8"/>
          <p:cNvSpPr>
            <a:spLocks noChangeArrowheads="1" noChangeShapeType="1" noTextEdit="1"/>
          </p:cNvSpPr>
          <p:nvPr/>
        </p:nvSpPr>
        <p:spPr bwMode="auto">
          <a:xfrm>
            <a:off x="5715000" y="1981200"/>
            <a:ext cx="32766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verb,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base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Form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(Infinitive)</a:t>
            </a:r>
          </a:p>
        </p:txBody>
      </p:sp>
      <p:pic>
        <p:nvPicPr>
          <p:cNvPr id="34825" name="Picture 9" descr="pe0292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19812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  <p:bldP spid="34819" grpId="0" build="p" autoUpdateAnimBg="0"/>
      <p:bldP spid="34820" grpId="0" animBg="1"/>
      <p:bldP spid="34821" grpId="0" animBg="1"/>
      <p:bldP spid="34822" grpId="0" animBg="1"/>
      <p:bldP spid="34823" grpId="0" animBg="1"/>
      <p:bldP spid="348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session , the students will be able to use the past simple correctly. </a:t>
            </a:r>
          </a:p>
        </p:txBody>
      </p:sp>
    </p:spTree>
    <p:extLst>
      <p:ext uri="{BB962C8B-B14F-4D97-AF65-F5344CB8AC3E}">
        <p14:creationId xmlns:p14="http://schemas.microsoft.com/office/powerpoint/2010/main" val="131596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dirty="0">
                <a:solidFill>
                  <a:schemeClr val="tx1"/>
                </a:solidFill>
                <a:latin typeface="Goudy Stout" pitchFamily="18" charset="0"/>
              </a:rPr>
              <a:t>Exception = </a:t>
            </a:r>
            <a:br>
              <a:rPr lang="en-US" sz="3200" dirty="0">
                <a:solidFill>
                  <a:schemeClr val="tx1"/>
                </a:solidFill>
                <a:latin typeface="Goudy Stout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oudy Stout" pitchFamily="18" charset="0"/>
              </a:rPr>
              <a:t>VERB </a:t>
            </a:r>
            <a:r>
              <a:rPr lang="en-GB" sz="4800" dirty="0">
                <a:solidFill>
                  <a:schemeClr val="tx1"/>
                </a:solidFill>
                <a:latin typeface="Goudy Stout" pitchFamily="18" charset="0"/>
              </a:rPr>
              <a:t>(</a:t>
            </a:r>
            <a:r>
              <a:rPr lang="en-US" sz="4800" dirty="0">
                <a:solidFill>
                  <a:srgbClr val="FF7C80"/>
                </a:solidFill>
                <a:latin typeface="Goudy Stout" pitchFamily="18" charset="0"/>
              </a:rPr>
              <a:t>BE</a:t>
            </a:r>
            <a:r>
              <a:rPr lang="en-GB" sz="4800" dirty="0">
                <a:solidFill>
                  <a:srgbClr val="FF7C80"/>
                </a:solidFill>
                <a:latin typeface="Goudy Stout" pitchFamily="18" charset="0"/>
              </a:rPr>
              <a:t>)</a:t>
            </a:r>
            <a:r>
              <a:rPr lang="en-US" sz="4800" dirty="0">
                <a:solidFill>
                  <a:schemeClr val="tx1"/>
                </a:solidFill>
                <a:latin typeface="Goudy Stout" pitchFamily="18" charset="0"/>
              </a:rPr>
              <a:t>!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sz="3600" b="1" dirty="0">
                <a:latin typeface="Maiandra GD" pitchFamily="34" charset="0"/>
              </a:rPr>
              <a:t>The verb</a:t>
            </a:r>
            <a:r>
              <a:rPr lang="en-GB" sz="3600" b="1" dirty="0">
                <a:latin typeface="Maiandra GD" pitchFamily="34" charset="0"/>
              </a:rPr>
              <a:t> to</a:t>
            </a:r>
            <a:r>
              <a:rPr lang="en-US" sz="3600" b="1" dirty="0">
                <a:latin typeface="Maiandra GD" pitchFamily="34" charset="0"/>
              </a:rPr>
              <a:t> be is special.</a:t>
            </a:r>
            <a:r>
              <a:rPr lang="en-US" b="1" dirty="0">
                <a:latin typeface="Maiandra GD" pitchFamily="34" charset="0"/>
              </a:rPr>
              <a:t>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Never use DID NOT or DIDN’T with the verb BE.  Instead, just use: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5844" name="WordArt 4"/>
          <p:cNvSpPr>
            <a:spLocks noChangeArrowheads="1" noChangeShapeType="1" noTextEdit="1"/>
          </p:cNvSpPr>
          <p:nvPr/>
        </p:nvSpPr>
        <p:spPr bwMode="auto">
          <a:xfrm>
            <a:off x="1173163" y="3886200"/>
            <a:ext cx="29718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Was</a:t>
            </a:r>
          </a:p>
        </p:txBody>
      </p:sp>
      <p:sp>
        <p:nvSpPr>
          <p:cNvPr id="35845" name="WordArt 5"/>
          <p:cNvSpPr>
            <a:spLocks noChangeArrowheads="1" noChangeShapeType="1" noTextEdit="1"/>
          </p:cNvSpPr>
          <p:nvPr/>
        </p:nvSpPr>
        <p:spPr bwMode="auto">
          <a:xfrm>
            <a:off x="1952625" y="4691063"/>
            <a:ext cx="1447800" cy="581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7C80"/>
                </a:solidFill>
                <a:latin typeface="Goudy Stout"/>
              </a:rPr>
              <a:t>or</a:t>
            </a:r>
          </a:p>
        </p:txBody>
      </p:sp>
      <p:sp>
        <p:nvSpPr>
          <p:cNvPr id="35846" name="WordArt 6"/>
          <p:cNvSpPr>
            <a:spLocks noChangeArrowheads="1" noChangeShapeType="1" noTextEdit="1"/>
          </p:cNvSpPr>
          <p:nvPr/>
        </p:nvSpPr>
        <p:spPr bwMode="auto">
          <a:xfrm>
            <a:off x="1187450" y="5419725"/>
            <a:ext cx="29718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were</a:t>
            </a:r>
          </a:p>
        </p:txBody>
      </p:sp>
      <p:sp>
        <p:nvSpPr>
          <p:cNvPr id="35847" name="WordArt 7"/>
          <p:cNvSpPr>
            <a:spLocks noChangeArrowheads="1" noChangeShapeType="1" noTextEdit="1"/>
          </p:cNvSpPr>
          <p:nvPr/>
        </p:nvSpPr>
        <p:spPr bwMode="auto">
          <a:xfrm>
            <a:off x="4419600" y="4495800"/>
            <a:ext cx="1076325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n-cs"/>
                <a:ea typeface="+mn-cs"/>
              </a:rPr>
              <a:t>+</a:t>
            </a:r>
          </a:p>
        </p:txBody>
      </p:sp>
      <p:sp>
        <p:nvSpPr>
          <p:cNvPr id="35848" name="WordArt 8"/>
          <p:cNvSpPr>
            <a:spLocks noChangeArrowheads="1" noChangeShapeType="1" noTextEdit="1"/>
          </p:cNvSpPr>
          <p:nvPr/>
        </p:nvSpPr>
        <p:spPr bwMode="auto">
          <a:xfrm>
            <a:off x="5715000" y="4495800"/>
            <a:ext cx="29718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CCFF"/>
                </a:solidFill>
                <a:latin typeface="Goudy Stout"/>
              </a:rPr>
              <a:t>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build="p" autoUpdateAnimBg="0"/>
      <p:bldP spid="35844" grpId="0" animBg="1"/>
      <p:bldP spid="35845" grpId="0" animBg="1"/>
      <p:bldP spid="35846" grpId="0" animBg="1"/>
      <p:bldP spid="35847" grpId="0" animBg="1"/>
      <p:bldP spid="358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Maiandra GD" pitchFamily="34" charset="0"/>
              </a:rPr>
              <a:t>For Yes/No questions, USE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2895600"/>
            <a:ext cx="6142037" cy="32004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700" b="1" dirty="0">
              <a:latin typeface="Maiandra GD" pitchFamily="34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  <a:latin typeface="Maiandra GD" pitchFamily="34" charset="0"/>
              </a:rPr>
              <a:t>Did you go</a:t>
            </a:r>
            <a:r>
              <a:rPr lang="en-US" sz="3600" b="1" u="sng" dirty="0">
                <a:latin typeface="Maiandra GD" pitchFamily="34" charset="0"/>
              </a:rPr>
              <a:t> </a:t>
            </a:r>
            <a:r>
              <a:rPr lang="en-US" sz="3600" b="1" dirty="0">
                <a:latin typeface="Maiandra GD" pitchFamily="34" charset="0"/>
              </a:rPr>
              <a:t>to work yesterday</a:t>
            </a:r>
            <a:r>
              <a:rPr lang="en-US" sz="3600" b="1" dirty="0">
                <a:solidFill>
                  <a:srgbClr val="990033"/>
                </a:solidFill>
                <a:latin typeface="Maiandra GD" pitchFamily="34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  <a:latin typeface="Maiandra GD" pitchFamily="34" charset="0"/>
              </a:rPr>
              <a:t>Did you come </a:t>
            </a:r>
            <a:r>
              <a:rPr lang="en-US" sz="3600" b="1" dirty="0">
                <a:latin typeface="Maiandra GD" pitchFamily="34" charset="0"/>
              </a:rPr>
              <a:t>yesterday</a:t>
            </a:r>
            <a:r>
              <a:rPr lang="en-US" sz="3600" b="1" dirty="0">
                <a:solidFill>
                  <a:srgbClr val="990033"/>
                </a:solidFill>
                <a:latin typeface="Maiandra GD" pitchFamily="34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3600" b="1" dirty="0">
              <a:solidFill>
                <a:schemeClr val="accent2"/>
              </a:solidFill>
              <a:latin typeface="Maiandra GD" pitchFamily="34" charset="0"/>
            </a:endParaRPr>
          </a:p>
        </p:txBody>
      </p:sp>
      <p:sp>
        <p:nvSpPr>
          <p:cNvPr id="34820" name="WordArt 4"/>
          <p:cNvSpPr>
            <a:spLocks noChangeArrowheads="1" noChangeShapeType="1" noTextEdit="1"/>
          </p:cNvSpPr>
          <p:nvPr/>
        </p:nvSpPr>
        <p:spPr bwMode="auto">
          <a:xfrm>
            <a:off x="914400" y="2438400"/>
            <a:ext cx="19050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DiD</a:t>
            </a:r>
          </a:p>
        </p:txBody>
      </p:sp>
      <p:sp>
        <p:nvSpPr>
          <p:cNvPr id="34823" name="WordArt 7"/>
          <p:cNvSpPr>
            <a:spLocks noChangeArrowheads="1" noChangeShapeType="1" noTextEdit="1"/>
          </p:cNvSpPr>
          <p:nvPr/>
        </p:nvSpPr>
        <p:spPr bwMode="auto">
          <a:xfrm>
            <a:off x="2971800" y="2667000"/>
            <a:ext cx="609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n-cs"/>
                <a:ea typeface="+mn-cs"/>
              </a:rPr>
              <a:t>+</a:t>
            </a:r>
          </a:p>
        </p:txBody>
      </p:sp>
      <p:sp>
        <p:nvSpPr>
          <p:cNvPr id="34824" name="WordArt 8"/>
          <p:cNvSpPr>
            <a:spLocks noChangeArrowheads="1" noChangeShapeType="1" noTextEdit="1"/>
          </p:cNvSpPr>
          <p:nvPr/>
        </p:nvSpPr>
        <p:spPr bwMode="auto">
          <a:xfrm>
            <a:off x="5715000" y="1981200"/>
            <a:ext cx="32766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verb,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base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Form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(Infinitive)</a:t>
            </a:r>
          </a:p>
        </p:txBody>
      </p:sp>
      <p:sp>
        <p:nvSpPr>
          <p:cNvPr id="10" name="WordArt 4"/>
          <p:cNvSpPr>
            <a:spLocks noChangeArrowheads="1" noChangeShapeType="1" noTextEdit="1"/>
          </p:cNvSpPr>
          <p:nvPr/>
        </p:nvSpPr>
        <p:spPr bwMode="auto">
          <a:xfrm>
            <a:off x="3810000" y="2514600"/>
            <a:ext cx="19050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subject</a:t>
            </a:r>
          </a:p>
        </p:txBody>
      </p:sp>
      <p:sp>
        <p:nvSpPr>
          <p:cNvPr id="11" name="WordArt 7"/>
          <p:cNvSpPr>
            <a:spLocks noChangeArrowheads="1" noChangeShapeType="1" noTextEdit="1"/>
          </p:cNvSpPr>
          <p:nvPr/>
        </p:nvSpPr>
        <p:spPr bwMode="auto">
          <a:xfrm>
            <a:off x="5943600" y="2514600"/>
            <a:ext cx="609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n-cs"/>
                <a:ea typeface="+mn-cs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  <p:bldP spid="34819" grpId="0" build="p" autoUpdateAnimBg="0"/>
      <p:bldP spid="34820" grpId="0" animBg="1"/>
      <p:bldP spid="34823" grpId="0" animBg="1"/>
      <p:bldP spid="34824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400" b="1" dirty="0">
                <a:latin typeface="Arial" charset="0"/>
              </a:rPr>
              <a:t>Put the verbs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(between brackets) </a:t>
            </a:r>
            <a:r>
              <a:rPr lang="en-US" sz="2400" b="1" dirty="0">
                <a:latin typeface="Arial" charset="0"/>
              </a:rPr>
              <a:t>into the correct form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(simple past).</a:t>
            </a:r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905000"/>
            <a:ext cx="8382000" cy="4648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>
                <a:latin typeface="Maiandra GD" pitchFamily="34" charset="0"/>
              </a:rPr>
              <a:t>		Last year, I </a:t>
            </a:r>
            <a:r>
              <a:rPr lang="en-US" sz="2800" b="1" i="1" dirty="0">
                <a:latin typeface="Maiandra GD" pitchFamily="34" charset="0"/>
              </a:rPr>
              <a:t>(spend) </a:t>
            </a:r>
            <a:r>
              <a:rPr lang="en-US" sz="2800" b="1" dirty="0">
                <a:latin typeface="Maiandra GD" pitchFamily="34" charset="0"/>
              </a:rPr>
              <a:t>________my holiday in Ireland. It </a:t>
            </a:r>
            <a:r>
              <a:rPr lang="en-US" sz="2800" b="1" i="1" dirty="0">
                <a:latin typeface="Maiandra GD" pitchFamily="34" charset="0"/>
              </a:rPr>
              <a:t>(be) </a:t>
            </a:r>
            <a:r>
              <a:rPr lang="en-US" sz="2800" b="1" dirty="0">
                <a:latin typeface="Maiandra GD" pitchFamily="34" charset="0"/>
              </a:rPr>
              <a:t>________great. I </a:t>
            </a:r>
            <a:r>
              <a:rPr lang="en-US" sz="2800" b="1" i="1" dirty="0">
                <a:latin typeface="Maiandra GD" pitchFamily="34" charset="0"/>
              </a:rPr>
              <a:t>(travel)</a:t>
            </a:r>
            <a:r>
              <a:rPr lang="en-US" sz="2800" b="1" dirty="0">
                <a:latin typeface="Maiandra GD" pitchFamily="34" charset="0"/>
              </a:rPr>
              <a:t>___________ around the city by car with two friends and we </a:t>
            </a:r>
            <a:r>
              <a:rPr lang="en-US" sz="2800" b="1" i="1" dirty="0">
                <a:latin typeface="Maiandra GD" pitchFamily="34" charset="0"/>
              </a:rPr>
              <a:t>(visit) </a:t>
            </a:r>
            <a:r>
              <a:rPr lang="en-US" sz="2800" b="1" dirty="0">
                <a:latin typeface="Maiandra GD" pitchFamily="34" charset="0"/>
              </a:rPr>
              <a:t>________lots of interesting places. In the evenings, we usually </a:t>
            </a:r>
            <a:r>
              <a:rPr lang="en-US" sz="2800" b="1" i="1" dirty="0">
                <a:latin typeface="Maiandra GD" pitchFamily="34" charset="0"/>
              </a:rPr>
              <a:t>(go)</a:t>
            </a:r>
            <a:r>
              <a:rPr lang="en-US" sz="2800" b="1" dirty="0">
                <a:latin typeface="Maiandra GD" pitchFamily="34" charset="0"/>
              </a:rPr>
              <a:t>_______ to a café.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>
                <a:latin typeface="Maiandra GD" pitchFamily="34" charset="0"/>
              </a:rPr>
              <a:t>		We </a:t>
            </a:r>
            <a:r>
              <a:rPr lang="en-US" sz="2800" b="1" i="1" dirty="0">
                <a:latin typeface="Maiandra GD" pitchFamily="34" charset="0"/>
              </a:rPr>
              <a:t>(be) </a:t>
            </a:r>
            <a:r>
              <a:rPr lang="en-US" sz="2800" b="1" dirty="0">
                <a:latin typeface="Maiandra GD" pitchFamily="34" charset="0"/>
              </a:rPr>
              <a:t>________very lucky with the weather. It </a:t>
            </a:r>
            <a:r>
              <a:rPr lang="en-US" sz="2800" b="1" i="1" dirty="0">
                <a:latin typeface="Maiandra GD" pitchFamily="34" charset="0"/>
              </a:rPr>
              <a:t>(not / rain</a:t>
            </a:r>
            <a:r>
              <a:rPr lang="en-US" sz="2800" b="1" dirty="0">
                <a:latin typeface="Maiandra GD" pitchFamily="34" charset="0"/>
              </a:rPr>
              <a:t>)___________ a lot. We</a:t>
            </a:r>
            <a:r>
              <a:rPr lang="en-US" sz="2800" b="1" i="1" dirty="0">
                <a:latin typeface="Maiandra GD" pitchFamily="34" charset="0"/>
              </a:rPr>
              <a:t>(see) </a:t>
            </a:r>
            <a:r>
              <a:rPr lang="en-US" sz="2800" b="1" dirty="0">
                <a:latin typeface="Maiandra GD" pitchFamily="34" charset="0"/>
              </a:rPr>
              <a:t>________some beautiful rainbows.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>
                <a:latin typeface="Maiandra GD" pitchFamily="34" charset="0"/>
              </a:rPr>
              <a:t>		I (have) ______ an amazing holiday!</a:t>
            </a:r>
          </a:p>
          <a:p>
            <a:pPr eaLnBrk="1" hangingPunct="1"/>
            <a:endParaRPr lang="en-US" sz="2800" b="1" dirty="0">
              <a:latin typeface="Maiandra GD" pitchFamily="34" charset="0"/>
            </a:endParaRPr>
          </a:p>
          <a:p>
            <a:pPr eaLnBrk="1" hangingPunct="1"/>
            <a:endParaRPr lang="pt-PT" dirty="0"/>
          </a:p>
        </p:txBody>
      </p: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914900" y="2021478"/>
            <a:ext cx="1181100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12700">
                  <a:solidFill>
                    <a:srgbClr val="003382"/>
                  </a:solidFill>
                  <a:round/>
                  <a:headEnd/>
                  <a:tailEnd/>
                </a:ln>
                <a:solidFill>
                  <a:srgbClr val="74ACC7"/>
                </a:solidFill>
                <a:effectLst>
                  <a:outerShdw dist="20320" dir="1799969" algn="tl" rotWithShape="0">
                    <a:srgbClr val="000000">
                      <a:alpha val="39998"/>
                    </a:srgbClr>
                  </a:outerShdw>
                </a:effectLst>
                <a:latin typeface="Maiandra GD"/>
              </a:rPr>
              <a:t>spent</a:t>
            </a:r>
          </a:p>
        </p:txBody>
      </p:sp>
      <p:sp>
        <p:nvSpPr>
          <p:cNvPr id="10" name="WordArt 5"/>
          <p:cNvSpPr>
            <a:spLocks noChangeArrowheads="1" noChangeShapeType="1" noTextEdit="1"/>
          </p:cNvSpPr>
          <p:nvPr/>
        </p:nvSpPr>
        <p:spPr bwMode="auto">
          <a:xfrm>
            <a:off x="3200400" y="2819400"/>
            <a:ext cx="1181100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>
                <a:ln w="12700">
                  <a:solidFill>
                    <a:srgbClr val="003382"/>
                  </a:solidFill>
                  <a:round/>
                  <a:headEnd/>
                  <a:tailEnd/>
                </a:ln>
                <a:solidFill>
                  <a:srgbClr val="74ACC7"/>
                </a:solidFill>
                <a:effectLst>
                  <a:outerShdw dist="20320" dir="1799969" algn="tl" rotWithShape="0">
                    <a:srgbClr val="000000">
                      <a:alpha val="39998"/>
                    </a:srgbClr>
                  </a:outerShdw>
                </a:effectLst>
                <a:latin typeface="Maiandra GD"/>
              </a:rPr>
              <a:t>travelled</a:t>
            </a:r>
          </a:p>
        </p:txBody>
      </p:sp>
      <p:sp>
        <p:nvSpPr>
          <p:cNvPr id="11" name="WordArt 5"/>
          <p:cNvSpPr>
            <a:spLocks noChangeArrowheads="1" noChangeShapeType="1" noTextEdit="1"/>
          </p:cNvSpPr>
          <p:nvPr/>
        </p:nvSpPr>
        <p:spPr bwMode="auto">
          <a:xfrm>
            <a:off x="4114800" y="2590800"/>
            <a:ext cx="838200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>
                <a:ln w="12700">
                  <a:solidFill>
                    <a:srgbClr val="003382"/>
                  </a:solidFill>
                  <a:round/>
                  <a:headEnd/>
                  <a:tailEnd/>
                </a:ln>
                <a:solidFill>
                  <a:srgbClr val="74ACC7"/>
                </a:solidFill>
                <a:effectLst>
                  <a:outerShdw dist="20320" dir="1799969" algn="tl" rotWithShape="0">
                    <a:srgbClr val="000000">
                      <a:alpha val="39998"/>
                    </a:srgbClr>
                  </a:outerShdw>
                </a:effectLst>
                <a:latin typeface="Maiandra GD"/>
              </a:rPr>
              <a:t>was</a:t>
            </a:r>
          </a:p>
        </p:txBody>
      </p:sp>
      <p:sp>
        <p:nvSpPr>
          <p:cNvPr id="13" name="WordArt 5"/>
          <p:cNvSpPr>
            <a:spLocks noChangeArrowheads="1" noChangeShapeType="1" noTextEdit="1"/>
          </p:cNvSpPr>
          <p:nvPr/>
        </p:nvSpPr>
        <p:spPr bwMode="auto">
          <a:xfrm>
            <a:off x="2163651" y="4129691"/>
            <a:ext cx="1181100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12700">
                  <a:solidFill>
                    <a:srgbClr val="003382"/>
                  </a:solidFill>
                  <a:round/>
                  <a:headEnd/>
                  <a:tailEnd/>
                </a:ln>
                <a:solidFill>
                  <a:srgbClr val="74ACC7"/>
                </a:solidFill>
                <a:effectLst>
                  <a:outerShdw dist="20320" dir="1799969" algn="tl" rotWithShape="0">
                    <a:srgbClr val="000000">
                      <a:alpha val="39998"/>
                    </a:srgbClr>
                  </a:outerShdw>
                </a:effectLst>
                <a:latin typeface="Maiandra GD"/>
              </a:rPr>
              <a:t>went</a:t>
            </a:r>
          </a:p>
        </p:txBody>
      </p:sp>
      <p:sp>
        <p:nvSpPr>
          <p:cNvPr id="9" name="WordArt 5"/>
          <p:cNvSpPr>
            <a:spLocks noChangeArrowheads="1" noChangeShapeType="1" noTextEdit="1"/>
          </p:cNvSpPr>
          <p:nvPr/>
        </p:nvSpPr>
        <p:spPr bwMode="auto">
          <a:xfrm>
            <a:off x="2811351" y="6127878"/>
            <a:ext cx="10668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12700">
                  <a:solidFill>
                    <a:srgbClr val="003382"/>
                  </a:solidFill>
                  <a:round/>
                  <a:headEnd/>
                  <a:tailEnd/>
                </a:ln>
                <a:solidFill>
                  <a:srgbClr val="74ACC7"/>
                </a:solidFill>
                <a:effectLst>
                  <a:outerShdw dist="20320" dir="1799969" algn="tl" rotWithShape="0">
                    <a:srgbClr val="000000">
                      <a:alpha val="39998"/>
                    </a:srgbClr>
                  </a:outerShdw>
                </a:effectLst>
                <a:latin typeface="Maiandra GD"/>
              </a:rPr>
              <a:t>had</a:t>
            </a:r>
          </a:p>
        </p:txBody>
      </p:sp>
      <p:sp>
        <p:nvSpPr>
          <p:cNvPr id="14" name="WordArt 5"/>
          <p:cNvSpPr>
            <a:spLocks noChangeArrowheads="1" noChangeShapeType="1" noTextEdit="1"/>
          </p:cNvSpPr>
          <p:nvPr/>
        </p:nvSpPr>
        <p:spPr bwMode="auto">
          <a:xfrm>
            <a:off x="3009900" y="4726846"/>
            <a:ext cx="1143000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12700">
                  <a:solidFill>
                    <a:srgbClr val="003382"/>
                  </a:solidFill>
                  <a:round/>
                  <a:headEnd/>
                  <a:tailEnd/>
                </a:ln>
                <a:solidFill>
                  <a:srgbClr val="74ACC7"/>
                </a:solidFill>
                <a:effectLst>
                  <a:outerShdw dist="20320" dir="1799969" algn="tl" rotWithShape="0">
                    <a:srgbClr val="000000">
                      <a:alpha val="39998"/>
                    </a:srgbClr>
                  </a:outerShdw>
                </a:effectLst>
                <a:latin typeface="Maiandra GD"/>
              </a:rPr>
              <a:t>were</a:t>
            </a:r>
          </a:p>
        </p:txBody>
      </p:sp>
      <p:sp>
        <p:nvSpPr>
          <p:cNvPr id="15" name="WordArt 5"/>
          <p:cNvSpPr>
            <a:spLocks noChangeArrowheads="1" noChangeShapeType="1" noTextEdit="1"/>
          </p:cNvSpPr>
          <p:nvPr/>
        </p:nvSpPr>
        <p:spPr bwMode="auto">
          <a:xfrm>
            <a:off x="3695700" y="5046547"/>
            <a:ext cx="1371600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12700">
                  <a:solidFill>
                    <a:srgbClr val="003382"/>
                  </a:solidFill>
                  <a:round/>
                  <a:headEnd/>
                  <a:tailEnd/>
                </a:ln>
                <a:solidFill>
                  <a:srgbClr val="74ACC7"/>
                </a:solidFill>
                <a:effectLst>
                  <a:outerShdw dist="20320" dir="1799969" algn="tl" rotWithShape="0">
                    <a:srgbClr val="000000">
                      <a:alpha val="39998"/>
                    </a:srgbClr>
                  </a:outerShdw>
                </a:effectLst>
                <a:latin typeface="Maiandra GD"/>
              </a:rPr>
              <a:t>didn’t  rain</a:t>
            </a:r>
          </a:p>
        </p:txBody>
      </p:sp>
      <p:sp>
        <p:nvSpPr>
          <p:cNvPr id="16" name="WordArt 5"/>
          <p:cNvSpPr>
            <a:spLocks noChangeArrowheads="1" noChangeShapeType="1" noTextEdit="1"/>
          </p:cNvSpPr>
          <p:nvPr/>
        </p:nvSpPr>
        <p:spPr bwMode="auto">
          <a:xfrm>
            <a:off x="1706451" y="5562600"/>
            <a:ext cx="914400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12700">
                  <a:solidFill>
                    <a:srgbClr val="003382"/>
                  </a:solidFill>
                  <a:round/>
                  <a:headEnd/>
                  <a:tailEnd/>
                </a:ln>
                <a:solidFill>
                  <a:srgbClr val="74ACC7"/>
                </a:solidFill>
                <a:effectLst>
                  <a:outerShdw dist="20320" dir="1799969" algn="tl" rotWithShape="0">
                    <a:srgbClr val="000000">
                      <a:alpha val="39998"/>
                    </a:srgbClr>
                  </a:outerShdw>
                </a:effectLst>
                <a:latin typeface="Maiandra GD"/>
              </a:rPr>
              <a:t>saw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8" grpId="0" animBg="1"/>
      <p:bldP spid="10" grpId="0" animBg="1"/>
      <p:bldP spid="11" grpId="0" animBg="1"/>
      <p:bldP spid="13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2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973490" cy="1400530"/>
          </a:xfrm>
        </p:spPr>
        <p:txBody>
          <a:bodyPr/>
          <a:lstStyle/>
          <a:p>
            <a:r>
              <a:rPr lang="en-US" dirty="0"/>
              <a:t>Decide whether these sentences are right or wrong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1-My mother cooks food yesterday .</a:t>
            </a:r>
          </a:p>
          <a:p>
            <a:pPr marL="0" indent="0">
              <a:buNone/>
            </a:pPr>
            <a:r>
              <a:rPr lang="en-US" dirty="0"/>
              <a:t>  My mother </a:t>
            </a:r>
            <a:r>
              <a:rPr lang="en-US" dirty="0">
                <a:solidFill>
                  <a:srgbClr val="FF0000"/>
                </a:solidFill>
              </a:rPr>
              <a:t>cooked</a:t>
            </a:r>
            <a:r>
              <a:rPr lang="en-US" dirty="0"/>
              <a:t> food yesterday 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2- Ahmed </a:t>
            </a:r>
            <a:r>
              <a:rPr lang="en-US" dirty="0" err="1"/>
              <a:t>studyed</a:t>
            </a:r>
            <a:r>
              <a:rPr lang="en-US" dirty="0"/>
              <a:t> English two days ago.</a:t>
            </a:r>
          </a:p>
          <a:p>
            <a:pPr marL="0" indent="0">
              <a:buNone/>
            </a:pPr>
            <a:r>
              <a:rPr lang="en-US" dirty="0"/>
              <a:t>Ahmed </a:t>
            </a:r>
            <a:r>
              <a:rPr lang="en-US" dirty="0">
                <a:solidFill>
                  <a:srgbClr val="FF0000"/>
                </a:solidFill>
              </a:rPr>
              <a:t>studied</a:t>
            </a:r>
            <a:r>
              <a:rPr lang="en-US" dirty="0"/>
              <a:t> English two days ago.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3- The girls went to school last week.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76" t="27083" r="84554" b="48959"/>
          <a:stretch/>
        </p:blipFill>
        <p:spPr>
          <a:xfrm>
            <a:off x="5638800" y="2047559"/>
            <a:ext cx="685800" cy="685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38054" y="2047559"/>
            <a:ext cx="1319745" cy="4670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14600" y="24384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76" t="27083" r="84554" b="48959"/>
          <a:stretch/>
        </p:blipFill>
        <p:spPr>
          <a:xfrm>
            <a:off x="5981700" y="3048000"/>
            <a:ext cx="685800" cy="6858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114801" y="3236708"/>
            <a:ext cx="1866900" cy="4670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562" t="33333" r="85139" b="47624"/>
          <a:stretch/>
        </p:blipFill>
        <p:spPr>
          <a:xfrm>
            <a:off x="5867399" y="4207098"/>
            <a:ext cx="1600201" cy="10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0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4237037" cy="762000"/>
          </a:xfrm>
        </p:spPr>
        <p:txBody>
          <a:bodyPr/>
          <a:lstStyle/>
          <a:p>
            <a:pPr algn="r" eaLnBrk="1" hangingPunct="1"/>
            <a:r>
              <a:rPr lang="en-US" b="1" u="sng">
                <a:latin typeface="Arial" panose="020B0604020202020204" pitchFamily="34" charset="0"/>
              </a:rPr>
              <a:t>Meaning &amp; Use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7772400" cy="27432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800" b="1" dirty="0"/>
              <a:t>We use the </a:t>
            </a:r>
            <a:r>
              <a:rPr lang="en-US" sz="2800" b="1" dirty="0">
                <a:solidFill>
                  <a:srgbClr val="FF0000"/>
                </a:solidFill>
              </a:rPr>
              <a:t>Simple Past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talk about </a:t>
            </a: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action that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started and finished  in the past.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4237037" cy="762000"/>
          </a:xfrm>
        </p:spPr>
        <p:txBody>
          <a:bodyPr/>
          <a:lstStyle/>
          <a:p>
            <a:pPr algn="r" eaLnBrk="1" hangingPunct="1"/>
            <a:r>
              <a:rPr lang="en-US" b="1" u="sng">
                <a:latin typeface="Arial" panose="020B0604020202020204" pitchFamily="34" charset="0"/>
              </a:rPr>
              <a:t>Meaning &amp; Use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066800"/>
            <a:ext cx="7772400" cy="27432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800" b="1" dirty="0"/>
              <a:t>common time expressions used with the past tense?</a:t>
            </a:r>
          </a:p>
        </p:txBody>
      </p:sp>
      <p:sp>
        <p:nvSpPr>
          <p:cNvPr id="36868" name="WordArt 4"/>
          <p:cNvSpPr>
            <a:spLocks noChangeArrowheads="1" noChangeShapeType="1" noTextEdit="1"/>
          </p:cNvSpPr>
          <p:nvPr/>
        </p:nvSpPr>
        <p:spPr bwMode="auto">
          <a:xfrm>
            <a:off x="1743937" y="3852501"/>
            <a:ext cx="3581400" cy="6858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sz="3600" b="1" kern="10" spc="-18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7C80"/>
                </a:solidFill>
                <a:cs typeface="Times New Roman" panose="02020603050405020304" pitchFamily="18" charset="0"/>
              </a:rPr>
              <a:t>yesterday</a:t>
            </a:r>
          </a:p>
        </p:txBody>
      </p:sp>
      <p:sp>
        <p:nvSpPr>
          <p:cNvPr id="36869" name="WordArt 5"/>
          <p:cNvSpPr>
            <a:spLocks noChangeArrowheads="1" noChangeShapeType="1" noTextEdit="1"/>
          </p:cNvSpPr>
          <p:nvPr/>
        </p:nvSpPr>
        <p:spPr bwMode="auto">
          <a:xfrm>
            <a:off x="4632138" y="2484777"/>
            <a:ext cx="2819400" cy="7620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53125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2"/>
                </a:solidFill>
                <a:cs typeface="Times New Roman" panose="02020603050405020304" pitchFamily="18" charset="0"/>
              </a:rPr>
              <a:t>last month</a:t>
            </a:r>
          </a:p>
        </p:txBody>
      </p:sp>
      <p:sp>
        <p:nvSpPr>
          <p:cNvPr id="36870" name="WordArt 6"/>
          <p:cNvSpPr>
            <a:spLocks noChangeArrowheads="1" noChangeShapeType="1" noTextEdit="1"/>
          </p:cNvSpPr>
          <p:nvPr/>
        </p:nvSpPr>
        <p:spPr bwMode="auto">
          <a:xfrm>
            <a:off x="672307" y="5052354"/>
            <a:ext cx="2895600" cy="1219200"/>
          </a:xfrm>
          <a:prstGeom prst="rect">
            <a:avLst/>
          </a:prstGeom>
        </p:spPr>
        <p:txBody>
          <a:bodyPr wrap="none" fromWordArt="1">
            <a:prstTxWarp prst="textCascadeDown">
              <a:avLst>
                <a:gd name="adj" fmla="val 44444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9966"/>
                </a:solidFill>
                <a:cs typeface="Times New Roman" panose="02020603050405020304" pitchFamily="18" charset="0"/>
              </a:rPr>
              <a:t>last year</a:t>
            </a:r>
          </a:p>
        </p:txBody>
      </p:sp>
      <p:sp>
        <p:nvSpPr>
          <p:cNvPr id="36871" name="WordArt 7"/>
          <p:cNvSpPr>
            <a:spLocks noChangeArrowheads="1" noChangeShapeType="1" noTextEdit="1"/>
          </p:cNvSpPr>
          <p:nvPr/>
        </p:nvSpPr>
        <p:spPr bwMode="auto">
          <a:xfrm rot="5400000">
            <a:off x="6457396" y="4026236"/>
            <a:ext cx="3232370" cy="907162"/>
          </a:xfrm>
          <a:prstGeom prst="rect">
            <a:avLst/>
          </a:prstGeom>
        </p:spPr>
        <p:txBody>
          <a:bodyPr vert="wordArtVert" wrap="none" fromWordArt="1">
            <a:prstTxWarp prst="textStop">
              <a:avLst>
                <a:gd name="adj" fmla="val 14287"/>
              </a:avLst>
            </a:prstTxWarp>
          </a:bodyPr>
          <a:lstStyle/>
          <a:p>
            <a:pPr algn="ctr" fontAlgn="auto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3300"/>
                </a:solidFill>
                <a:cs typeface="Times New Roman" panose="02020603050405020304" pitchFamily="18" charset="0"/>
              </a:rPr>
              <a:t>last week</a:t>
            </a:r>
          </a:p>
        </p:txBody>
      </p:sp>
      <p:sp>
        <p:nvSpPr>
          <p:cNvPr id="36872" name="WordArt 8"/>
          <p:cNvSpPr>
            <a:spLocks noChangeArrowheads="1" noChangeShapeType="1" noTextEdit="1"/>
          </p:cNvSpPr>
          <p:nvPr/>
        </p:nvSpPr>
        <p:spPr bwMode="auto">
          <a:xfrm rot="-1235245">
            <a:off x="4398309" y="5242853"/>
            <a:ext cx="28956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33"/>
                </a:solidFill>
                <a:cs typeface="Times New Roman" panose="02020603050405020304" pitchFamily="18" charset="0"/>
              </a:rPr>
              <a:t>ago</a:t>
            </a:r>
          </a:p>
        </p:txBody>
      </p:sp>
      <p:sp>
        <p:nvSpPr>
          <p:cNvPr id="10" name="WordArt 9"/>
          <p:cNvSpPr>
            <a:spLocks noChangeArrowheads="1" noChangeShapeType="1" noTextEdit="1"/>
          </p:cNvSpPr>
          <p:nvPr/>
        </p:nvSpPr>
        <p:spPr bwMode="auto">
          <a:xfrm rot="240614">
            <a:off x="863607" y="2671433"/>
            <a:ext cx="1419225" cy="776288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37227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cs typeface="Times New Roman" panose="02020603050405020304" pitchFamily="18" charset="0"/>
              </a:rPr>
              <a:t>In 1980</a:t>
            </a:r>
          </a:p>
        </p:txBody>
      </p:sp>
    </p:spTree>
    <p:extLst>
      <p:ext uri="{BB962C8B-B14F-4D97-AF65-F5344CB8AC3E}">
        <p14:creationId xmlns:p14="http://schemas.microsoft.com/office/powerpoint/2010/main" val="18209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build="p" autoUpdateAnimBg="0"/>
      <p:bldP spid="36868" grpId="0" animBg="1"/>
      <p:bldP spid="36869" grpId="0" animBg="1"/>
      <p:bldP spid="36870" grpId="0" animBg="1"/>
      <p:bldP spid="36871" grpId="0" animBg="1"/>
      <p:bldP spid="3687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b="1">
                <a:latin typeface="Lucida Handwriting" panose="03010101010101010101" pitchFamily="66" charset="0"/>
              </a:rPr>
              <a:t>Examples: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981200"/>
            <a:ext cx="7772400" cy="2667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b="1" dirty="0">
                <a:latin typeface="Maiandra GD" pitchFamily="34" charset="0"/>
              </a:rPr>
              <a:t>I </a:t>
            </a:r>
            <a:r>
              <a:rPr lang="en-US" sz="2800" b="1" u="sng" dirty="0">
                <a:latin typeface="Maiandra GD" pitchFamily="34" charset="0"/>
              </a:rPr>
              <a:t>played</a:t>
            </a:r>
            <a:r>
              <a:rPr lang="en-US" sz="2800" b="1" dirty="0">
                <a:latin typeface="Maiandra GD" pitchFamily="34" charset="0"/>
              </a:rPr>
              <a:t> football </a:t>
            </a:r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yesterday</a:t>
            </a:r>
            <a:r>
              <a:rPr lang="en-US" sz="2800" b="1" dirty="0">
                <a:latin typeface="Maiandra GD" pitchFamily="34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b="1" dirty="0">
              <a:latin typeface="Maiandra GD" pitchFamily="34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Last Friday</a:t>
            </a:r>
            <a:r>
              <a:rPr lang="en-US" sz="2800" b="1" dirty="0">
                <a:latin typeface="Maiandra GD" pitchFamily="34" charset="0"/>
              </a:rPr>
              <a:t>, she </a:t>
            </a:r>
            <a:r>
              <a:rPr lang="en-US" sz="2800" b="1" u="sng" dirty="0">
                <a:latin typeface="Maiandra GD" pitchFamily="34" charset="0"/>
              </a:rPr>
              <a:t>visited</a:t>
            </a:r>
            <a:r>
              <a:rPr lang="en-US" sz="2800" b="1" dirty="0">
                <a:latin typeface="Maiandra GD" pitchFamily="34" charset="0"/>
              </a:rPr>
              <a:t> her grandmother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b="1" dirty="0">
              <a:latin typeface="Maiandra GD" pitchFamily="34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b="1" dirty="0">
              <a:latin typeface="Maiandra GD" pitchFamily="34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b="1" dirty="0">
              <a:latin typeface="Maiandra GD" pitchFamily="34" charset="0"/>
            </a:endParaRPr>
          </a:p>
        </p:txBody>
      </p:sp>
      <p:sp>
        <p:nvSpPr>
          <p:cNvPr id="37892" name="WordArt 4"/>
          <p:cNvSpPr>
            <a:spLocks noChangeArrowheads="1" noChangeShapeType="1" noTextEdit="1"/>
          </p:cNvSpPr>
          <p:nvPr/>
        </p:nvSpPr>
        <p:spPr bwMode="auto">
          <a:xfrm>
            <a:off x="2743200" y="5105400"/>
            <a:ext cx="5791200" cy="1373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These actions</a:t>
            </a:r>
          </a:p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are over, finished!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build="p" autoUpdateAnimBg="0"/>
      <p:bldP spid="378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Goudy Stout" pitchFamily="18" charset="0"/>
              </a:rPr>
              <a:t>How do we form the simple past tense . . .?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143000" y="1600200"/>
            <a:ext cx="3779838" cy="762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Maiandra GD" pitchFamily="34" charset="0"/>
              </a:rPr>
              <a:t>English has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two types</a:t>
            </a:r>
            <a:r>
              <a:rPr lang="en-US" sz="2400" b="1" dirty="0">
                <a:latin typeface="Maiandra GD" pitchFamily="34" charset="0"/>
              </a:rPr>
              <a:t> of verbs in the past tense: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b="1" dirty="0">
              <a:latin typeface="Maiandra GD" pitchFamily="34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b="1" dirty="0">
              <a:latin typeface="Maiandra GD" pitchFamily="34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b="1" dirty="0">
              <a:latin typeface="Maiandra GD" pitchFamily="34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b="1" dirty="0">
              <a:latin typeface="Maiandra GD" pitchFamily="34" charset="0"/>
            </a:endParaRPr>
          </a:p>
        </p:txBody>
      </p:sp>
      <p:sp>
        <p:nvSpPr>
          <p:cNvPr id="6158" name="Text Box 1038"/>
          <p:cNvSpPr txBox="1">
            <a:spLocks noChangeArrowheads="1"/>
          </p:cNvSpPr>
          <p:nvPr/>
        </p:nvSpPr>
        <p:spPr bwMode="auto">
          <a:xfrm>
            <a:off x="1447800" y="32766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ar-EG"/>
          </a:p>
        </p:txBody>
      </p:sp>
      <p:sp>
        <p:nvSpPr>
          <p:cNvPr id="26640" name="Text Box 1040"/>
          <p:cNvSpPr txBox="1">
            <a:spLocks noChangeArrowheads="1"/>
          </p:cNvSpPr>
          <p:nvPr/>
        </p:nvSpPr>
        <p:spPr bwMode="auto">
          <a:xfrm>
            <a:off x="1143000" y="2895600"/>
            <a:ext cx="37861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2800" b="1" dirty="0">
                <a:latin typeface="Maiandra GD" pitchFamily="34" charset="0"/>
              </a:rPr>
              <a:t> Regular verbs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2800" b="1" dirty="0">
                <a:latin typeface="Maiandra GD" pitchFamily="34" charset="0"/>
              </a:rPr>
              <a:t> Irregular verbs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build="p" autoUpdateAnimBg="0"/>
      <p:bldP spid="2664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Regular</a:t>
            </a:r>
            <a:endParaRPr lang="en-US" sz="3600" b="1" dirty="0">
              <a:latin typeface="Maiandra GD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981200"/>
            <a:ext cx="7742237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u="sng" dirty="0">
                <a:latin typeface="Maiandra GD" pitchFamily="34" charset="0"/>
              </a:rPr>
              <a:t>Simple Form</a:t>
            </a:r>
            <a:r>
              <a:rPr lang="en-US" b="1" dirty="0">
                <a:latin typeface="Maiandra GD" pitchFamily="34" charset="0"/>
              </a:rPr>
              <a:t>			                           </a:t>
            </a:r>
            <a:r>
              <a:rPr lang="en-US" b="1" u="sng" dirty="0">
                <a:latin typeface="Maiandra GD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climb 	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I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climbed  </a:t>
            </a:r>
            <a:r>
              <a:rPr lang="en-US" b="1" dirty="0">
                <a:latin typeface="Maiandra GD" pitchFamily="34" charset="0"/>
              </a:rPr>
              <a:t>a mountain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last year</a:t>
            </a:r>
            <a:r>
              <a:rPr lang="en-US" b="1" dirty="0">
                <a:latin typeface="Maiandra GD" pitchFamily="34" charset="0"/>
              </a:rPr>
              <a:t>.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600" b="1" dirty="0">
              <a:latin typeface="Maiandra GD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watch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Maiandra GD" pitchFamily="34" charset="0"/>
              </a:rPr>
              <a:t>I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watched</a:t>
            </a:r>
            <a:r>
              <a:rPr lang="en-US" b="1" dirty="0">
                <a:latin typeface="Maiandra GD" pitchFamily="34" charset="0"/>
              </a:rPr>
              <a:t> the TV </a:t>
            </a:r>
            <a:r>
              <a:rPr lang="en-US" b="1" dirty="0">
                <a:solidFill>
                  <a:srgbClr val="FF0000"/>
                </a:solidFill>
                <a:latin typeface="Maiandra GD" pitchFamily="34" charset="0"/>
              </a:rPr>
              <a:t>an hour ago</a:t>
            </a:r>
            <a:r>
              <a:rPr lang="en-US" b="1" dirty="0">
                <a:latin typeface="Maiandra GD" pitchFamily="34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b="1" dirty="0">
              <a:latin typeface="Maiandra GD" pitchFamily="34" charset="0"/>
            </a:endParaRPr>
          </a:p>
        </p:txBody>
      </p:sp>
      <p:pic>
        <p:nvPicPr>
          <p:cNvPr id="27660" name="Picture 12" descr="j00786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05" y="392112"/>
            <a:ext cx="13176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173163" y="1600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Maiandra GD" pitchFamily="34" charset="0"/>
              </a:rPr>
              <a:t>…add – </a:t>
            </a:r>
            <a:r>
              <a:rPr lang="en-US" sz="3200" b="1" dirty="0" err="1">
                <a:latin typeface="Maiandra GD" pitchFamily="34" charset="0"/>
              </a:rPr>
              <a:t>e</a:t>
            </a:r>
            <a:r>
              <a:rPr lang="en-US" sz="32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d</a:t>
            </a:r>
            <a:endParaRPr 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/>
      <p:bldP spid="2766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794</TotalTime>
  <Words>502</Words>
  <Application>Microsoft Office PowerPoint</Application>
  <PresentationFormat>On-screen Show (4:3)</PresentationFormat>
  <Paragraphs>217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</vt:lpstr>
      <vt:lpstr>The simple past tense</vt:lpstr>
      <vt:lpstr>Objective </vt:lpstr>
      <vt:lpstr>Warm up</vt:lpstr>
      <vt:lpstr>Decide whether these sentences are right or wrong </vt:lpstr>
      <vt:lpstr>Meaning &amp; Use</vt:lpstr>
      <vt:lpstr>Meaning &amp; Use</vt:lpstr>
      <vt:lpstr>Examples:</vt:lpstr>
      <vt:lpstr>How do we form the simple past tense . . .?</vt:lpstr>
      <vt:lpstr>Regular</vt:lpstr>
      <vt:lpstr>Regular</vt:lpstr>
      <vt:lpstr>Regular</vt:lpstr>
      <vt:lpstr>Regular ends with y</vt:lpstr>
      <vt:lpstr>Regular ends with y</vt:lpstr>
      <vt:lpstr>For regular verbs, simply use the –ed form of the verb in a positive sentence.</vt:lpstr>
      <vt:lpstr>Irregular. .</vt:lpstr>
      <vt:lpstr>PowerPoint Presentation</vt:lpstr>
      <vt:lpstr>And some irregular verbs don’t change at all . . .</vt:lpstr>
      <vt:lpstr>PowerPoint Presentation</vt:lpstr>
      <vt:lpstr>For negative sentences, USE</vt:lpstr>
      <vt:lpstr>Exception =  VERB (BE)!</vt:lpstr>
      <vt:lpstr>For Yes/No questions, USE</vt:lpstr>
      <vt:lpstr>Put the verbs (between brackets) into the correct form (simple past).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simple past tense</dc:title>
  <dc:creator>Default</dc:creator>
  <cp:lastModifiedBy>sherihan Eissa</cp:lastModifiedBy>
  <cp:revision>197</cp:revision>
  <cp:lastPrinted>1601-01-01T00:00:00Z</cp:lastPrinted>
  <dcterms:created xsi:type="dcterms:W3CDTF">2005-10-09T22:08:19Z</dcterms:created>
  <dcterms:modified xsi:type="dcterms:W3CDTF">2022-11-14T14:24:51Z</dcterms:modified>
</cp:coreProperties>
</file>