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309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2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D4CFA-2BEA-4CB3-8C6F-2620B9B01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1360D-172E-4B29-9D24-FC90B179B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D19D6-0353-4874-9BD8-43B099FC1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F971-7E97-4F50-BF8E-15B3E2F7C9EC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F677C-117A-44C0-AEA2-7BF8BE11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47952-7A0B-485D-BED7-86B81D60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96E5-1277-47F5-9EAF-275D3C786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1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60FCB-020B-4804-BF51-54A170F3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9F4DB-FF4A-421E-80DB-773ED962E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9648C-D16C-43E4-934C-47C7EB485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F971-7E97-4F50-BF8E-15B3E2F7C9EC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17A6C-AD73-4695-9BC0-67454204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4F5A4-2854-4075-A105-D2CFB929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96E5-1277-47F5-9EAF-275D3C786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4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782D08-E2D7-4F38-86D8-9E1939CE2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59517-7999-4271-8722-2C850D860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AC720-FCAF-43D3-AFA8-A14F075B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F971-7E97-4F50-BF8E-15B3E2F7C9EC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CB5E7-0BA0-4C1C-8E2B-F2AF57FAF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1F313-39B1-4646-85FA-D7AD9A80A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96E5-1277-47F5-9EAF-275D3C786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5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id="{49C9BD77-ED0E-4CFA-9483-74722376A88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6400" y="1905001"/>
            <a:ext cx="45720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 dirty="0">
                <a:solidFill>
                  <a:srgbClr val="629C36"/>
                </a:solidFill>
                <a:latin typeface="Tw Cen MT" pitchFamily="34" charset="0"/>
              </a:rPr>
              <a:t>C H A P T E R  3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CC1ECE6A-2A48-4198-84CC-A2D11AE25F4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6400" y="2514600"/>
            <a:ext cx="4064000" cy="120032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>
                <a:latin typeface="Tw Cen MT" pitchFamily="34" charset="0"/>
              </a:rPr>
              <a:t>A First Look at Classes and Objects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D5E838-CFBD-48CC-93AE-584EC962DD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88000" y="533400"/>
            <a:ext cx="5689600" cy="5334000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54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2E68B-8F0F-485F-B685-E049DC71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15A70-0DE7-4C0D-84BB-34A803DAE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B267B-E0EF-44A2-A146-702CF6AAF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F971-7E97-4F50-BF8E-15B3E2F7C9EC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851D0-5170-4412-9E92-B1826FED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43915-6E0A-49AB-9843-356F261F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96E5-1277-47F5-9EAF-275D3C786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7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84B8-962D-4982-A268-7BE2E7D24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EE5A0-C692-434A-94D5-DAFB801BD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1A2B5-5421-486A-A205-33EF39950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F971-7E97-4F50-BF8E-15B3E2F7C9EC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CE253-CFF4-48F6-AECE-4125369FC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C763F-9AD1-4E7E-992A-C62D31EC3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96E5-1277-47F5-9EAF-275D3C786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5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F8FB-817A-4DE0-AA6F-59AE3593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30012-35F5-4644-A21F-9E6B60906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F490C-9268-46B7-A4D1-EF460D719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70F9D-0115-4423-A4D2-195EE20D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F971-7E97-4F50-BF8E-15B3E2F7C9EC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8B30E-1905-4D3A-8722-8DDEEAD6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9BFCC-4C3B-452F-84AF-4D8FF620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96E5-1277-47F5-9EAF-275D3C786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0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1EBBB-22AF-4F4B-AA32-515DF64D1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F4030-53AB-43CE-A186-EB8711184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88E4E-51C1-4064-808F-426EB3197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018DC-3110-47CC-8744-2908DF5C6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963121-C02F-4365-9832-C469D68DC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7545BD-5061-4FF9-A94F-AC3FECEF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F971-7E97-4F50-BF8E-15B3E2F7C9EC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2433D-67B5-4EE3-BE6D-9859972B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AA0B56-ECA3-4786-92DD-76D1CE24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96E5-1277-47F5-9EAF-275D3C786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3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3AFC4-53BD-4B36-9C5C-568E5E73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5B425-642B-4259-AE83-5B972CC0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F971-7E97-4F50-BF8E-15B3E2F7C9EC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38A3EF-262D-4237-9230-62EEB4CD2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D2FBA-0127-441E-AAD7-EBBB12D4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96E5-1277-47F5-9EAF-275D3C786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0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8B03B1-5386-4A0C-8AD7-9D99855F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F971-7E97-4F50-BF8E-15B3E2F7C9EC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E9E973-8E4B-4601-8C08-3F3CDF249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2A437-FA2A-4458-8F17-75416E63C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96E5-1277-47F5-9EAF-275D3C786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1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E1E6-8FCC-4602-8415-E0220BFD4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9C930-2E7E-4D16-A7D9-C3D483DBA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5800E-18FA-4FA3-B88A-7FFA034A9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A5369-952D-4169-8AA6-B802C0037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F971-7E97-4F50-BF8E-15B3E2F7C9EC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12211-CF08-499C-8DED-5E492464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A4AB3-C736-4459-90A7-94B8A44B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96E5-1277-47F5-9EAF-275D3C786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7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1726D-8010-4311-BC2F-4EC00A7AA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96C0E-88D5-4E88-9C84-ABCBC2826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70D8D-699E-406E-A1C2-C79E9FAFC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DCD41-86C7-428D-B812-4A7E8B51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F971-7E97-4F50-BF8E-15B3E2F7C9EC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6BF69-F242-4387-B40F-93DB06EC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D695C-01A5-44F1-9310-CED5D393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96E5-1277-47F5-9EAF-275D3C786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8ADC5-EF49-4444-8B2A-E1C89402B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8E214-51F4-49C1-87ED-AE3BF43D8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6ADE6-4701-447D-98AF-8148F63F0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1F971-7E97-4F50-BF8E-15B3E2F7C9EC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F35F9-97EA-4B66-B83C-79CC20088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FCE00-629B-4C94-AD35-DBA1A182B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596E5-1277-47F5-9EAF-275D3C786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6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RectangleDemo.java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Rectangle%20Class%20Phase%205/MultipleArgs.java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RoomAreas.java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Rectangle%20Class%20Phase%206/RoomConstructor.java" TargetMode="External"/><Relationship Id="rId2" Type="http://schemas.openxmlformats.org/officeDocument/2006/relationships/hyperlink" Target="Rectangle%20Class%20Phase%206/ConstructorDemo.java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C58BD5-38E3-4834-AD54-2EB515B06AE4}"/>
              </a:ext>
            </a:extLst>
          </p:cNvPr>
          <p:cNvSpPr txBox="1"/>
          <p:nvPr/>
        </p:nvSpPr>
        <p:spPr>
          <a:xfrm>
            <a:off x="903249" y="5597912"/>
            <a:ext cx="163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Dr. Hector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428C65F-3218-49CA-B8DF-53E27EE45EE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Access Modifiers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8DCDCCC5-E790-40E4-ACCB-5FBAD200BC7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600200"/>
            <a:ext cx="8458200" cy="4572000"/>
          </a:xfrm>
        </p:spPr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en-US"/>
              <a:t>An access modifier is a Java key word that indicates how a field or method can be accessed.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en-US"/>
              <a:t>There are three Java access modifiers:</a:t>
            </a:r>
          </a:p>
          <a:p>
            <a:pPr lvl="1" eaLnBrk="1" hangingPunct="1">
              <a:buFont typeface="Arial" panose="020B0604020202020204" pitchFamily="34" charset="0"/>
              <a:buBlip>
                <a:blip r:embed="rId2"/>
              </a:buBlip>
            </a:pPr>
            <a:r>
              <a:rPr lang="en-US" altLang="en-US">
                <a:latin typeface="Courier New" panose="02070309020205020404" pitchFamily="49" charset="0"/>
              </a:rPr>
              <a:t>public</a:t>
            </a:r>
          </a:p>
          <a:p>
            <a:pPr lvl="1" eaLnBrk="1" hangingPunct="1">
              <a:buFont typeface="Arial" panose="020B0604020202020204" pitchFamily="34" charset="0"/>
              <a:buBlip>
                <a:blip r:embed="rId2"/>
              </a:buBlip>
            </a:pPr>
            <a:r>
              <a:rPr lang="en-US" altLang="en-US">
                <a:latin typeface="Courier New" panose="02070309020205020404" pitchFamily="49" charset="0"/>
              </a:rPr>
              <a:t>private</a:t>
            </a:r>
          </a:p>
          <a:p>
            <a:pPr lvl="1" eaLnBrk="1" hangingPunct="1">
              <a:buFont typeface="Arial" panose="020B0604020202020204" pitchFamily="34" charset="0"/>
              <a:buBlip>
                <a:blip r:embed="rId2"/>
              </a:buBlip>
            </a:pPr>
            <a:r>
              <a:rPr lang="en-US" altLang="en-US">
                <a:latin typeface="Courier New" panose="02070309020205020404" pitchFamily="49" charset="0"/>
              </a:rPr>
              <a:t>protected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8FA4192-ABBA-4448-A7BD-BB125D649E9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Access Modifiers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D71DFE3-2D68-48FD-9186-C43B3AEDB5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en-US" i="1"/>
              <a:t>public</a:t>
            </a:r>
            <a:r>
              <a:rPr lang="en-US" altLang="en-US"/>
              <a:t>: This access modifier states that any other class can access the resource.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en-US" i="1"/>
              <a:t>private</a:t>
            </a:r>
            <a:r>
              <a:rPr lang="en-US" altLang="en-US"/>
              <a:t>: This access modifier indicates that only data within this class can access the resource.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en-US" i="1"/>
              <a:t>protected</a:t>
            </a:r>
            <a:r>
              <a:rPr lang="en-US" altLang="en-US"/>
              <a:t>: This modifier indicates that only classes in the current package or a class lower in the class hierarchy can access this resource.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en-US" sz="2400"/>
              <a:t>These will be explained in greater detail later.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85AA7BC-537F-4C9D-8626-C552B4A283F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Access Modifiers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8923595-A1C0-4289-A1A1-0326D5824B9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en-US" sz="2400"/>
              <a:t>Classes that need to be used by other classes are typically made public.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en-US" sz="2400"/>
              <a:t>If there is more than one class in a file, only one may be public and it must match the file name.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en-US" sz="2400"/>
              <a:t>Class headers have a format:</a:t>
            </a:r>
          </a:p>
          <a:p>
            <a:pPr eaLnBrk="1" hangingPunct="1">
              <a:buFontTx/>
              <a:buBlip>
                <a:blip r:embed="rId2"/>
              </a:buBlip>
            </a:pPr>
            <a:endParaRPr lang="en-US" altLang="en-US" sz="2400"/>
          </a:p>
          <a:p>
            <a:pPr lvl="1" eaLnBrk="1" hangingPunct="1">
              <a:buFontTx/>
              <a:buNone/>
            </a:pPr>
            <a:r>
              <a:rPr lang="en-US" altLang="en-US" i="1">
                <a:solidFill>
                  <a:srgbClr val="C00000"/>
                </a:solidFill>
                <a:latin typeface="Courier New" panose="02070309020205020404" pitchFamily="49" charset="0"/>
              </a:rPr>
              <a:t>AccessModifier</a:t>
            </a:r>
            <a:r>
              <a:rPr lang="en-US" altLang="en-US">
                <a:solidFill>
                  <a:srgbClr val="C00000"/>
                </a:solidFill>
                <a:latin typeface="Courier New" panose="02070309020205020404" pitchFamily="49" charset="0"/>
              </a:rPr>
              <a:t> class </a:t>
            </a:r>
            <a:r>
              <a:rPr lang="en-US" altLang="en-US" i="1">
                <a:solidFill>
                  <a:srgbClr val="C00000"/>
                </a:solidFill>
                <a:latin typeface="Courier New" panose="02070309020205020404" pitchFamily="49" charset="0"/>
              </a:rPr>
              <a:t>ClassName</a:t>
            </a:r>
          </a:p>
          <a:p>
            <a:pPr lvl="1" eaLnBrk="1" hangingPunct="1">
              <a:buFontTx/>
              <a:buNone/>
            </a:pPr>
            <a:r>
              <a:rPr lang="en-US" altLang="en-US">
                <a:solidFill>
                  <a:srgbClr val="C00000"/>
                </a:solidFill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altLang="en-US">
                <a:solidFill>
                  <a:srgbClr val="C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i="1">
                <a:solidFill>
                  <a:srgbClr val="C00000"/>
                </a:solidFill>
                <a:latin typeface="Courier New" panose="02070309020205020404" pitchFamily="49" charset="0"/>
              </a:rPr>
              <a:t>Class Members</a:t>
            </a:r>
          </a:p>
          <a:p>
            <a:pPr lvl="1" eaLnBrk="1" hangingPunct="1">
              <a:buFontTx/>
              <a:buNone/>
            </a:pPr>
            <a:r>
              <a:rPr lang="en-US" altLang="en-US">
                <a:solidFill>
                  <a:srgbClr val="C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1B52FE1-8131-4054-94FF-96ED7326DD3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Encapsulation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DF59FD65-7ECB-4C43-8C4C-638C1ADA4FA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en-US"/>
              <a:t>Classes should be as limited in scope as needed to accomplish the goal.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en-US"/>
              <a:t>Each class should contain all that is needed for it to operate.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en-US"/>
              <a:t>Enclosing the proper attributes and methods inside a single class is called </a:t>
            </a:r>
            <a:r>
              <a:rPr lang="en-US" altLang="en-US" i="1"/>
              <a:t>encapsulation</a:t>
            </a:r>
            <a:r>
              <a:rPr lang="en-US" altLang="en-US"/>
              <a:t>.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en-US"/>
              <a:t>Encapsulation ensures that the class is </a:t>
            </a:r>
            <a:r>
              <a:rPr lang="en-US" altLang="en-US" i="1"/>
              <a:t>self-contained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C1E155E-B8D7-4200-88BC-F8FD365089F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Designing a Class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0BF0CD4-6409-4F20-A846-D07E27D8C1A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Blip>
                <a:blip r:embed="rId2"/>
              </a:buBlip>
            </a:pPr>
            <a:r>
              <a:rPr lang="en-US" altLang="en-US"/>
              <a:t>When designing a class, decisions about the following must be made.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Blip>
                <a:blip r:embed="rId2"/>
              </a:buBlip>
            </a:pPr>
            <a:r>
              <a:rPr lang="en-US" altLang="en-US"/>
              <a:t>what data must be accounted for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Blip>
                <a:blip r:embed="rId2"/>
              </a:buBlip>
            </a:pPr>
            <a:r>
              <a:rPr lang="en-US" altLang="en-US"/>
              <a:t>what actions need to be performed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Blip>
                <a:blip r:embed="rId2"/>
              </a:buBlip>
            </a:pPr>
            <a:r>
              <a:rPr lang="en-US" altLang="en-US"/>
              <a:t>what data can be modified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Blip>
                <a:blip r:embed="rId2"/>
              </a:buBlip>
            </a:pPr>
            <a:r>
              <a:rPr lang="en-US" altLang="en-US"/>
              <a:t>what data needs to be accessible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Blip>
                <a:blip r:embed="rId2"/>
              </a:buBlip>
            </a:pPr>
            <a:r>
              <a:rPr lang="en-US" altLang="en-US"/>
              <a:t>any rules as to how data should be modified</a:t>
            </a:r>
          </a:p>
          <a:p>
            <a:pPr eaLnBrk="1" hangingPunct="1">
              <a:lnSpc>
                <a:spcPct val="90000"/>
              </a:lnSpc>
              <a:buFontTx/>
              <a:buBlip>
                <a:blip r:embed="rId2"/>
              </a:buBlip>
            </a:pPr>
            <a:r>
              <a:rPr lang="en-US" altLang="en-US"/>
              <a:t>Class design typically is done with the aid of a Unified Modeling Language (UML) diagram.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F5AE3FA-7E1A-4142-8C22-38330898DF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UML Class Diagram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22F3CB9-995F-4EBF-A407-3D1353CDB3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600201"/>
            <a:ext cx="8294688" cy="1770063"/>
          </a:xfrm>
        </p:spPr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en-US"/>
              <a:t>A UML class diagram is a graphical tool that can aid in the design of a class.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en-US"/>
              <a:t>The diagram has three main sections.</a:t>
            </a:r>
          </a:p>
        </p:txBody>
      </p:sp>
      <p:grpSp>
        <p:nvGrpSpPr>
          <p:cNvPr id="17412" name="Group 8">
            <a:extLst>
              <a:ext uri="{FF2B5EF4-FFF2-40B4-BE49-F238E27FC236}">
                <a16:creationId xmlns:a16="http://schemas.microsoft.com/office/drawing/2014/main" id="{2DBAE7E3-E48A-4841-A55F-6C9F710AECCF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276600"/>
            <a:ext cx="2971800" cy="1371600"/>
            <a:chOff x="1968" y="2208"/>
            <a:chExt cx="1872" cy="864"/>
          </a:xfrm>
        </p:grpSpPr>
        <p:sp>
          <p:nvSpPr>
            <p:cNvPr id="15369" name="Rectangle 4">
              <a:extLst>
                <a:ext uri="{FF2B5EF4-FFF2-40B4-BE49-F238E27FC236}">
                  <a16:creationId xmlns:a16="http://schemas.microsoft.com/office/drawing/2014/main" id="{DD1AACB4-23EE-4393-9C0E-F81E05211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208"/>
              <a:ext cx="1872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/>
                <a:t>Class Name</a:t>
              </a:r>
            </a:p>
          </p:txBody>
        </p:sp>
        <p:sp>
          <p:nvSpPr>
            <p:cNvPr id="15370" name="Rectangle 6">
              <a:extLst>
                <a:ext uri="{FF2B5EF4-FFF2-40B4-BE49-F238E27FC236}">
                  <a16:creationId xmlns:a16="http://schemas.microsoft.com/office/drawing/2014/main" id="{528FF48C-A500-4947-A6F0-6BA44C049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496"/>
              <a:ext cx="1872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/>
                <a:t>Attributes</a:t>
              </a:r>
            </a:p>
          </p:txBody>
        </p:sp>
        <p:sp>
          <p:nvSpPr>
            <p:cNvPr id="15371" name="Rectangle 7">
              <a:extLst>
                <a:ext uri="{FF2B5EF4-FFF2-40B4-BE49-F238E27FC236}">
                  <a16:creationId xmlns:a16="http://schemas.microsoft.com/office/drawing/2014/main" id="{0CBFDC20-FFEC-43B1-94A9-944C161C5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784"/>
              <a:ext cx="1872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/>
                <a:t>Methods</a:t>
              </a:r>
            </a:p>
          </p:txBody>
        </p:sp>
      </p:grpSp>
      <p:sp>
        <p:nvSpPr>
          <p:cNvPr id="17413" name="Text Box 9">
            <a:extLst>
              <a:ext uri="{FF2B5EF4-FFF2-40B4-BE49-F238E27FC236}">
                <a16:creationId xmlns:a16="http://schemas.microsoft.com/office/drawing/2014/main" id="{EA2A80F5-D063-4BDA-868D-070D4031A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1" y="3429001"/>
            <a:ext cx="42830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C00000"/>
                </a:solidFill>
                <a:latin typeface="Times New Roman" panose="02020603050405020304" pitchFamily="18" charset="0"/>
              </a:rPr>
              <a:t>UML diagrams are easily converted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C00000"/>
                </a:solidFill>
                <a:latin typeface="Times New Roman" panose="02020603050405020304" pitchFamily="18" charset="0"/>
              </a:rPr>
              <a:t>to Java class files.  There will be more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C00000"/>
                </a:solidFill>
                <a:latin typeface="Times New Roman" panose="02020603050405020304" pitchFamily="18" charset="0"/>
              </a:rPr>
              <a:t>about UML diagrams a little later.</a:t>
            </a:r>
          </a:p>
        </p:txBody>
      </p:sp>
      <p:sp>
        <p:nvSpPr>
          <p:cNvPr id="17414" name="AutoShape 10">
            <a:extLst>
              <a:ext uri="{FF2B5EF4-FFF2-40B4-BE49-F238E27FC236}">
                <a16:creationId xmlns:a16="http://schemas.microsoft.com/office/drawing/2014/main" id="{3224AB64-B65B-4AAB-ABA1-CD0BE2B3105B}"/>
              </a:ext>
            </a:extLst>
          </p:cNvPr>
          <p:cNvSpPr>
            <a:spLocks/>
          </p:cNvSpPr>
          <p:nvPr/>
        </p:nvSpPr>
        <p:spPr bwMode="auto">
          <a:xfrm>
            <a:off x="5715000" y="3276600"/>
            <a:ext cx="228600" cy="1371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7415" name="Text Box 12">
            <a:extLst>
              <a:ext uri="{FF2B5EF4-FFF2-40B4-BE49-F238E27FC236}">
                <a16:creationId xmlns:a16="http://schemas.microsoft.com/office/drawing/2014/main" id="{8D9BFDEF-FBAE-4877-A009-86148EBF8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5029201"/>
            <a:ext cx="808196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Blip>
                <a:blip r:embed="rId2"/>
              </a:buBlip>
            </a:pPr>
            <a:r>
              <a:rPr lang="en-US" altLang="en-US" b="0">
                <a:latin typeface="Times New Roman" panose="02020603050405020304" pitchFamily="18" charset="0"/>
              </a:rPr>
              <a:t>The class name should concisely reflect what</a:t>
            </a:r>
            <a:br>
              <a:rPr lang="en-US" altLang="en-US" b="0">
                <a:latin typeface="Times New Roman" panose="02020603050405020304" pitchFamily="18" charset="0"/>
              </a:rPr>
            </a:br>
            <a:r>
              <a:rPr lang="en-US" altLang="en-US" b="0">
                <a:latin typeface="Times New Roman" panose="02020603050405020304" pitchFamily="18" charset="0"/>
              </a:rPr>
              <a:t>the class represents.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6A81386-7791-4525-AF87-854D05417A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Attributes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6DDD008C-EC57-44B6-9A6E-23C51E7B73A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Blip>
                <a:blip r:embed="rId2"/>
              </a:buBlip>
            </a:pPr>
            <a:r>
              <a:rPr lang="en-US" altLang="en-US"/>
              <a:t>The data elements of a class define the object to be instantiated from the class.</a:t>
            </a:r>
          </a:p>
          <a:p>
            <a:pPr eaLnBrk="1" hangingPunct="1">
              <a:lnSpc>
                <a:spcPct val="90000"/>
              </a:lnSpc>
              <a:buFontTx/>
              <a:buBlip>
                <a:blip r:embed="rId2"/>
              </a:buBlip>
            </a:pPr>
            <a:r>
              <a:rPr lang="en-US" altLang="en-US"/>
              <a:t>The attributes must be specific to the class and define it completely.</a:t>
            </a:r>
          </a:p>
          <a:p>
            <a:pPr eaLnBrk="1" hangingPunct="1">
              <a:lnSpc>
                <a:spcPct val="90000"/>
              </a:lnSpc>
              <a:buFontTx/>
              <a:buBlip>
                <a:blip r:embed="rId2"/>
              </a:buBlip>
            </a:pPr>
            <a:r>
              <a:rPr lang="en-US" altLang="en-US"/>
              <a:t>Example:  A rectangle is defined by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Blip>
                <a:blip r:embed="rId2"/>
              </a:buBlip>
            </a:pPr>
            <a:r>
              <a:rPr lang="en-US" altLang="en-US"/>
              <a:t>length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Blip>
                <a:blip r:embed="rId2"/>
              </a:buBlip>
            </a:pPr>
            <a:r>
              <a:rPr lang="en-US" altLang="en-US"/>
              <a:t>width</a:t>
            </a:r>
          </a:p>
          <a:p>
            <a:pPr eaLnBrk="1" hangingPunct="1">
              <a:lnSpc>
                <a:spcPct val="90000"/>
              </a:lnSpc>
              <a:buFontTx/>
              <a:buBlip>
                <a:blip r:embed="rId2"/>
              </a:buBlip>
            </a:pPr>
            <a:r>
              <a:rPr lang="en-US" altLang="en-US"/>
              <a:t>The attributes are then accessed by methods within the class.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64ED5A9-D48E-4905-8B12-20B4D85DADD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Hiding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13DA80C-6F76-4C4C-8F97-D2CFDA0A1E3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Another aspect of encapsulation is the concept of </a:t>
            </a:r>
            <a:r>
              <a:rPr lang="en-US" altLang="en-US" i="1"/>
              <a:t>data hiding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/>
              <a:t>Classes should not only be self-contained but they should be </a:t>
            </a:r>
            <a:r>
              <a:rPr lang="en-US" altLang="en-US" i="1"/>
              <a:t>self-governing</a:t>
            </a:r>
            <a:r>
              <a:rPr lang="en-US" altLang="en-US"/>
              <a:t> as well.</a:t>
            </a:r>
          </a:p>
          <a:p>
            <a:pPr eaLnBrk="1" hangingPunct="1"/>
            <a:r>
              <a:rPr lang="en-US" altLang="en-US"/>
              <a:t>Classes use the </a:t>
            </a:r>
            <a:r>
              <a:rPr lang="en-US" altLang="en-US" i="1"/>
              <a:t>private</a:t>
            </a:r>
            <a:r>
              <a:rPr lang="en-US" altLang="en-US"/>
              <a:t> access modifier on fields to hide them from other classes.</a:t>
            </a:r>
          </a:p>
          <a:p>
            <a:pPr eaLnBrk="1" hangingPunct="1"/>
            <a:r>
              <a:rPr lang="en-US" altLang="en-US"/>
              <a:t>Classes need methods to allow access and modification of the class’ data.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B186318-9EDC-4F1D-9E52-83EEBD574D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Methods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5128AA4-633A-48A5-9106-2FA41E833E0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The class’ methods define the actions that an instance of the class can perform</a:t>
            </a:r>
          </a:p>
          <a:p>
            <a:pPr eaLnBrk="1" hangingPunct="1"/>
            <a:r>
              <a:rPr lang="en-US" altLang="en-US" sz="2400"/>
              <a:t>Methods headers have a format:</a:t>
            </a:r>
          </a:p>
          <a:p>
            <a:pPr lvl="1" eaLnBrk="1" hangingPunct="1">
              <a:buFontTx/>
              <a:buNone/>
            </a:pPr>
            <a:r>
              <a:rPr lang="en-US" altLang="en-US" i="1">
                <a:solidFill>
                  <a:srgbClr val="CA0C48"/>
                </a:solidFill>
                <a:latin typeface="Courier New" panose="02070309020205020404" pitchFamily="49" charset="0"/>
              </a:rPr>
              <a:t>AccessModifier</a:t>
            </a:r>
            <a:r>
              <a:rPr lang="en-US" altLang="en-US">
                <a:solidFill>
                  <a:srgbClr val="CA0C48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i="1">
                <a:solidFill>
                  <a:srgbClr val="CA0C48"/>
                </a:solidFill>
                <a:latin typeface="Courier New" panose="02070309020205020404" pitchFamily="49" charset="0"/>
              </a:rPr>
              <a:t>ReturnType</a:t>
            </a:r>
            <a:r>
              <a:rPr lang="en-US" altLang="en-US">
                <a:solidFill>
                  <a:srgbClr val="CA0C48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i="1">
                <a:solidFill>
                  <a:srgbClr val="CA0C48"/>
                </a:solidFill>
                <a:latin typeface="Courier New" panose="02070309020205020404" pitchFamily="49" charset="0"/>
              </a:rPr>
              <a:t>MethodName(Parameters</a:t>
            </a:r>
            <a:r>
              <a:rPr lang="en-US" altLang="en-US">
                <a:solidFill>
                  <a:srgbClr val="CA0C48"/>
                </a:solidFill>
                <a:latin typeface="Courier New" panose="02070309020205020404" pitchFamily="49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altLang="en-US">
                <a:solidFill>
                  <a:srgbClr val="CA0C48"/>
                </a:solidFill>
                <a:latin typeface="Courier New" panose="02070309020205020404" pitchFamily="49" charset="0"/>
              </a:rPr>
              <a:t>{</a:t>
            </a:r>
          </a:p>
          <a:p>
            <a:pPr lvl="2" eaLnBrk="1" hangingPunct="1">
              <a:buFontTx/>
              <a:buNone/>
            </a:pPr>
            <a:r>
              <a:rPr lang="en-US" altLang="en-US">
                <a:solidFill>
                  <a:srgbClr val="CA0C48"/>
                </a:solidFill>
                <a:latin typeface="Courier New" panose="02070309020205020404" pitchFamily="49" charset="0"/>
              </a:rPr>
              <a:t>// </a:t>
            </a:r>
            <a:r>
              <a:rPr lang="en-US" altLang="en-US" i="1">
                <a:solidFill>
                  <a:srgbClr val="CA0C48"/>
                </a:solidFill>
                <a:latin typeface="Courier New" panose="02070309020205020404" pitchFamily="49" charset="0"/>
              </a:rPr>
              <a:t>Method body.</a:t>
            </a:r>
          </a:p>
          <a:p>
            <a:pPr lvl="1" eaLnBrk="1" hangingPunct="1">
              <a:buFontTx/>
              <a:buNone/>
            </a:pPr>
            <a:r>
              <a:rPr lang="en-US" altLang="en-US">
                <a:solidFill>
                  <a:srgbClr val="CA0C48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en-US" sz="2400"/>
              <a:t>Methods that need to be used by other classes should be made public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4B34BE4-46E9-44FF-81D3-90CA7F851B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Methods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D7FEAF3-8FD2-4C21-813D-DA155860273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attributes of a class might need to be:</a:t>
            </a:r>
          </a:p>
          <a:p>
            <a:pPr lvl="1" eaLnBrk="1" hangingPunct="1"/>
            <a:r>
              <a:rPr lang="en-US" altLang="en-US"/>
              <a:t>changed</a:t>
            </a:r>
          </a:p>
          <a:p>
            <a:pPr lvl="1" eaLnBrk="1" hangingPunct="1"/>
            <a:r>
              <a:rPr lang="en-US" altLang="en-US"/>
              <a:t>accessed</a:t>
            </a:r>
          </a:p>
          <a:p>
            <a:pPr lvl="1" eaLnBrk="1" hangingPunct="1"/>
            <a:r>
              <a:rPr lang="en-US" altLang="en-US"/>
              <a:t>calculated</a:t>
            </a:r>
          </a:p>
          <a:p>
            <a:pPr eaLnBrk="1" hangingPunct="1"/>
            <a:r>
              <a:rPr lang="en-US" altLang="en-US"/>
              <a:t>The methods that change and access attributes are called </a:t>
            </a:r>
            <a:r>
              <a:rPr lang="en-US" altLang="en-US" i="1"/>
              <a:t>accessors</a:t>
            </a:r>
            <a:r>
              <a:rPr lang="en-US" altLang="en-US"/>
              <a:t> and </a:t>
            </a:r>
            <a:r>
              <a:rPr lang="en-US" altLang="en-US" i="1"/>
              <a:t>mutators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20812F12-89FE-450A-BC14-82EDE28E99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  <a:endParaRPr lang="he-IL" altLang="en-US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4A69EC3D-43C9-49FD-9C18-545054FECE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dirty="0"/>
              <a:t>Classes</a:t>
            </a:r>
          </a:p>
          <a:p>
            <a:pPr lvl="1" eaLnBrk="1" hangingPunct="1"/>
            <a:r>
              <a:rPr lang="en-US" altLang="en-US" dirty="0"/>
              <a:t>More about Passing Arguments</a:t>
            </a:r>
          </a:p>
          <a:p>
            <a:pPr lvl="1" eaLnBrk="1" hangingPunct="1"/>
            <a:r>
              <a:rPr lang="en-US" altLang="en-US" dirty="0"/>
              <a:t>Instance Fields and Methods</a:t>
            </a:r>
          </a:p>
          <a:p>
            <a:pPr lvl="1" eaLnBrk="1" hangingPunct="1"/>
            <a:r>
              <a:rPr lang="en-US" altLang="en-US" dirty="0"/>
              <a:t>Constructors</a:t>
            </a:r>
          </a:p>
          <a:p>
            <a:pPr lvl="1" eaLnBrk="1" hangingPunct="1"/>
            <a:r>
              <a:rPr lang="en-US" altLang="en-US" dirty="0"/>
              <a:t>A </a:t>
            </a:r>
            <a:r>
              <a:rPr lang="en-US" altLang="en-US" dirty="0" err="1">
                <a:latin typeface="Courier New" panose="02070309020205020404" pitchFamily="49" charset="0"/>
              </a:rPr>
              <a:t>BankAccount</a:t>
            </a:r>
            <a:r>
              <a:rPr lang="en-US" altLang="en-US" dirty="0"/>
              <a:t> Class</a:t>
            </a:r>
          </a:p>
          <a:p>
            <a:pPr lvl="1" eaLnBrk="1" hangingPunct="1"/>
            <a:r>
              <a:rPr lang="en-US" altLang="en-US" dirty="0"/>
              <a:t>Classes, Variables, and Scope</a:t>
            </a:r>
          </a:p>
          <a:p>
            <a:pPr lvl="1" eaLnBrk="1" hangingPunct="1"/>
            <a:r>
              <a:rPr lang="en-US" altLang="en-US" dirty="0"/>
              <a:t>Packages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dirty="0"/>
              <a:t> Statements</a:t>
            </a:r>
          </a:p>
          <a:p>
            <a:pPr lvl="1" eaLnBrk="1" hangingPunct="1"/>
            <a:r>
              <a:rPr lang="en-US" altLang="en-US" dirty="0"/>
              <a:t>Focus on Object Oriented Design: Finding the Classes and their Responsibilities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4399652-1EED-440B-90EC-B7C18E9F10B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Accessors and Mutators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DF2B9430-5890-46E2-AA3D-14AD2EF10BC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Because of the concept of data hiding, fields in a class are private.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 methods that retrieve the data of fields are called </a:t>
            </a:r>
            <a:r>
              <a:rPr lang="en-US" altLang="en-US" i="1"/>
              <a:t>accessors</a:t>
            </a:r>
            <a:r>
              <a:rPr lang="en-US" altLang="en-US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 methods that modify the data of fields are called </a:t>
            </a:r>
            <a:r>
              <a:rPr lang="en-US" altLang="en-US" i="1"/>
              <a:t>mutators</a:t>
            </a:r>
            <a:r>
              <a:rPr lang="en-US" altLang="en-US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Each field that the programmer wishes to be viewed by other classes needs an accessor.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Each field that the programmer wishes to be modified by other classes needs a mutator.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2647A1B-5536-425A-B242-E00CE9086B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Accessors and Mutators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286862E-240C-4E26-8CA5-931DDA86863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tabLst>
                <a:tab pos="2233613" algn="l"/>
              </a:tabLst>
            </a:pPr>
            <a:r>
              <a:rPr lang="en-US" altLang="en-US"/>
              <a:t>For the </a:t>
            </a:r>
            <a:r>
              <a:rPr lang="en-US" altLang="en-US">
                <a:latin typeface="Courier New" panose="02070309020205020404" pitchFamily="49" charset="0"/>
              </a:rPr>
              <a:t>Rectangle</a:t>
            </a:r>
            <a:r>
              <a:rPr lang="en-US" altLang="en-US"/>
              <a:t> example, the accessors and mutators are:</a:t>
            </a:r>
          </a:p>
          <a:p>
            <a:pPr lvl="1">
              <a:tabLst>
                <a:tab pos="2233613" algn="l"/>
              </a:tabLst>
            </a:pPr>
            <a:r>
              <a:rPr lang="en-US" altLang="en-US" sz="2000">
                <a:latin typeface="Courier New" panose="02070309020205020404" pitchFamily="49" charset="0"/>
              </a:rPr>
              <a:t>setLength</a:t>
            </a:r>
            <a:r>
              <a:rPr lang="en-US" altLang="en-US" sz="2000"/>
              <a:t>	: Sets the value of the </a:t>
            </a:r>
            <a:r>
              <a:rPr lang="en-US" altLang="en-US" sz="2000">
                <a:latin typeface="Courier New" panose="02070309020205020404" pitchFamily="49" charset="0"/>
              </a:rPr>
              <a:t>length</a:t>
            </a:r>
            <a:r>
              <a:rPr lang="en-US" altLang="en-US" sz="2000"/>
              <a:t> field.</a:t>
            </a:r>
          </a:p>
          <a:p>
            <a:pPr lvl="2">
              <a:buNone/>
              <a:tabLst>
                <a:tab pos="2233613" algn="l"/>
              </a:tabLst>
            </a:pPr>
            <a:r>
              <a:rPr lang="en-US" altLang="en-US" sz="1800">
                <a:solidFill>
                  <a:srgbClr val="CA0C48"/>
                </a:solidFill>
                <a:latin typeface="Courier New" panose="02070309020205020404" pitchFamily="49" charset="0"/>
              </a:rPr>
              <a:t>public void setLength(double len)</a:t>
            </a:r>
            <a:r>
              <a:rPr lang="en-US" altLang="en-US" sz="1800">
                <a:solidFill>
                  <a:srgbClr val="CA0C48"/>
                </a:solidFill>
              </a:rPr>
              <a:t> …</a:t>
            </a:r>
          </a:p>
          <a:p>
            <a:pPr lvl="1">
              <a:tabLst>
                <a:tab pos="2233613" algn="l"/>
              </a:tabLst>
            </a:pPr>
            <a:r>
              <a:rPr lang="en-US" altLang="en-US" sz="2000">
                <a:latin typeface="Courier New" panose="02070309020205020404" pitchFamily="49" charset="0"/>
              </a:rPr>
              <a:t>setWidth</a:t>
            </a:r>
            <a:r>
              <a:rPr lang="en-US" altLang="en-US" sz="2000"/>
              <a:t>	: Sets the value of the </a:t>
            </a:r>
            <a:r>
              <a:rPr lang="en-US" altLang="en-US" sz="2000">
                <a:latin typeface="Courier New" panose="02070309020205020404" pitchFamily="49" charset="0"/>
              </a:rPr>
              <a:t>width</a:t>
            </a:r>
            <a:r>
              <a:rPr lang="en-US" altLang="en-US" sz="2000"/>
              <a:t> field.</a:t>
            </a:r>
          </a:p>
          <a:p>
            <a:pPr lvl="2">
              <a:buNone/>
              <a:tabLst>
                <a:tab pos="2233613" algn="l"/>
              </a:tabLst>
            </a:pPr>
            <a:r>
              <a:rPr lang="en-US" altLang="en-US" sz="1800">
                <a:solidFill>
                  <a:srgbClr val="CA0C48"/>
                </a:solidFill>
                <a:latin typeface="Courier New" panose="02070309020205020404" pitchFamily="49" charset="0"/>
              </a:rPr>
              <a:t>public void setWidth(double w)</a:t>
            </a:r>
            <a:r>
              <a:rPr lang="en-US" altLang="en-US" sz="1800">
                <a:solidFill>
                  <a:srgbClr val="CA0C48"/>
                </a:solidFill>
              </a:rPr>
              <a:t> …</a:t>
            </a:r>
          </a:p>
          <a:p>
            <a:pPr lvl="1">
              <a:tabLst>
                <a:tab pos="2233613" algn="l"/>
              </a:tabLst>
            </a:pPr>
            <a:r>
              <a:rPr lang="en-US" altLang="en-US" sz="2000">
                <a:latin typeface="Courier New" panose="02070309020205020404" pitchFamily="49" charset="0"/>
              </a:rPr>
              <a:t>getLength</a:t>
            </a:r>
            <a:r>
              <a:rPr lang="en-US" altLang="en-US" sz="2000"/>
              <a:t>	: Returns the value of the </a:t>
            </a:r>
            <a:r>
              <a:rPr lang="en-US" altLang="en-US" sz="2000">
                <a:latin typeface="Courier New" panose="02070309020205020404" pitchFamily="49" charset="0"/>
              </a:rPr>
              <a:t>length</a:t>
            </a:r>
            <a:r>
              <a:rPr lang="en-US" altLang="en-US" sz="2000"/>
              <a:t> field.</a:t>
            </a:r>
          </a:p>
          <a:p>
            <a:pPr lvl="2">
              <a:buNone/>
              <a:tabLst>
                <a:tab pos="2233613" algn="l"/>
              </a:tabLst>
            </a:pPr>
            <a:r>
              <a:rPr lang="en-US" altLang="en-US" sz="1800">
                <a:solidFill>
                  <a:srgbClr val="CA0C48"/>
                </a:solidFill>
                <a:latin typeface="Courier New" panose="02070309020205020404" pitchFamily="49" charset="0"/>
              </a:rPr>
              <a:t>public double getLength()</a:t>
            </a:r>
            <a:r>
              <a:rPr lang="en-US" altLang="en-US" sz="1800">
                <a:solidFill>
                  <a:srgbClr val="CA0C48"/>
                </a:solidFill>
              </a:rPr>
              <a:t> …</a:t>
            </a:r>
          </a:p>
          <a:p>
            <a:pPr lvl="1">
              <a:tabLst>
                <a:tab pos="2233613" algn="l"/>
              </a:tabLst>
            </a:pPr>
            <a:r>
              <a:rPr lang="en-US" altLang="en-US" sz="2000">
                <a:latin typeface="Courier New" panose="02070309020205020404" pitchFamily="49" charset="0"/>
              </a:rPr>
              <a:t>getWidth</a:t>
            </a:r>
            <a:r>
              <a:rPr lang="en-US" altLang="en-US" sz="2000"/>
              <a:t>	: Returns the value of the </a:t>
            </a:r>
            <a:r>
              <a:rPr lang="en-US" altLang="en-US" sz="2000">
                <a:latin typeface="Courier New" panose="02070309020205020404" pitchFamily="49" charset="0"/>
              </a:rPr>
              <a:t>width</a:t>
            </a:r>
            <a:r>
              <a:rPr lang="en-US" altLang="en-US" sz="2000"/>
              <a:t> field.</a:t>
            </a:r>
          </a:p>
          <a:p>
            <a:pPr lvl="2">
              <a:buNone/>
              <a:tabLst>
                <a:tab pos="2233613" algn="l"/>
              </a:tabLst>
            </a:pPr>
            <a:r>
              <a:rPr lang="en-US" altLang="en-US" sz="1800">
                <a:solidFill>
                  <a:srgbClr val="CA0C48"/>
                </a:solidFill>
                <a:latin typeface="Courier New" panose="02070309020205020404" pitchFamily="49" charset="0"/>
              </a:rPr>
              <a:t>public double getWidth()</a:t>
            </a:r>
            <a:r>
              <a:rPr lang="en-US" altLang="en-US" sz="1800">
                <a:solidFill>
                  <a:srgbClr val="CA0C48"/>
                </a:solidFill>
              </a:rPr>
              <a:t> …</a:t>
            </a:r>
          </a:p>
          <a:p>
            <a:pPr>
              <a:tabLst>
                <a:tab pos="2233613" algn="l"/>
              </a:tabLst>
            </a:pPr>
            <a:r>
              <a:rPr lang="en-US" altLang="en-US"/>
              <a:t>Other names for these methods are </a:t>
            </a:r>
            <a:r>
              <a:rPr lang="en-US" altLang="en-US" i="1"/>
              <a:t>getters</a:t>
            </a:r>
            <a:r>
              <a:rPr lang="en-US" altLang="en-US"/>
              <a:t> and </a:t>
            </a:r>
            <a:r>
              <a:rPr lang="en-US" altLang="en-US" i="1"/>
              <a:t>setters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D447919-643D-467F-9829-0DEB800A72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Stale Data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462D848-0776-4179-AD21-619C8661897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data is the result of a calculation.</a:t>
            </a:r>
          </a:p>
          <a:p>
            <a:pPr eaLnBrk="1" hangingPunct="1"/>
            <a:r>
              <a:rPr lang="en-US" altLang="en-US"/>
              <a:t>Consider the area of a rectangle.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length</a:t>
            </a:r>
            <a:r>
              <a:rPr lang="en-US" altLang="en-US"/>
              <a:t> times </a:t>
            </a:r>
            <a:r>
              <a:rPr lang="en-US" altLang="en-US">
                <a:latin typeface="Courier New" panose="02070309020205020404" pitchFamily="49" charset="0"/>
              </a:rPr>
              <a:t>width</a:t>
            </a:r>
          </a:p>
          <a:p>
            <a:pPr eaLnBrk="1" hangingPunct="1"/>
            <a:r>
              <a:rPr lang="en-US" altLang="en-US"/>
              <a:t>It would be impractical to use an </a:t>
            </a:r>
            <a:r>
              <a:rPr lang="en-US" altLang="en-US">
                <a:latin typeface="Courier New" panose="02070309020205020404" pitchFamily="49" charset="0"/>
              </a:rPr>
              <a:t>area</a:t>
            </a:r>
            <a:r>
              <a:rPr lang="en-US" altLang="en-US"/>
              <a:t> variable here.</a:t>
            </a:r>
          </a:p>
          <a:p>
            <a:pPr eaLnBrk="1" hangingPunct="1"/>
            <a:r>
              <a:rPr lang="en-US" altLang="en-US"/>
              <a:t>Data that requires the calculation of various factors has the potential to become </a:t>
            </a:r>
            <a:r>
              <a:rPr lang="en-US" altLang="en-US" i="1"/>
              <a:t>stale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/>
              <a:t>To avoid stale data, it is best to calculate the value of that data within a method rather than store it in a variable.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A4FCBBE-79B2-4306-BCCC-20B1612181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Stale Data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EF37038-C163-4B0C-9177-3E0804E0D42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Rather than use an </a:t>
            </a:r>
            <a:r>
              <a:rPr lang="en-US" altLang="en-US">
                <a:latin typeface="Courier New" panose="02070309020205020404" pitchFamily="49" charset="0"/>
              </a:rPr>
              <a:t>area</a:t>
            </a:r>
            <a:r>
              <a:rPr lang="en-US" altLang="en-US"/>
              <a:t> variable in a rectangle class: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solidFill>
                  <a:srgbClr val="CA0C48"/>
                </a:solidFill>
                <a:latin typeface="Courier New" panose="02070309020205020404" pitchFamily="49" charset="0"/>
              </a:rPr>
              <a:t>public double getArea()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solidFill>
                  <a:srgbClr val="CA0C48"/>
                </a:solidFill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solidFill>
                  <a:srgbClr val="CA0C48"/>
                </a:solidFill>
                <a:latin typeface="Courier New" panose="02070309020205020404" pitchFamily="49" charset="0"/>
              </a:rPr>
              <a:t>	return length * width;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solidFill>
                  <a:srgbClr val="CA0C48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en-US"/>
              <a:t>This dynamically calculates the value of the rectangle’s area when the method is called.</a:t>
            </a:r>
          </a:p>
          <a:p>
            <a:pPr eaLnBrk="1" hangingPunct="1"/>
            <a:r>
              <a:rPr lang="en-US" altLang="en-US"/>
              <a:t>Now, any change to the </a:t>
            </a:r>
            <a:r>
              <a:rPr lang="en-US" altLang="en-US">
                <a:latin typeface="Courier New" panose="02070309020205020404" pitchFamily="49" charset="0"/>
              </a:rPr>
              <a:t>length</a:t>
            </a:r>
            <a:r>
              <a:rPr lang="en-US" altLang="en-US"/>
              <a:t> or </a:t>
            </a:r>
            <a:r>
              <a:rPr lang="en-US" altLang="en-US">
                <a:latin typeface="Courier New" panose="02070309020205020404" pitchFamily="49" charset="0"/>
              </a:rPr>
              <a:t>width</a:t>
            </a:r>
            <a:r>
              <a:rPr lang="en-US" altLang="en-US"/>
              <a:t> variables will not leave the area of the rectangle stale.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ABE6CD8-8940-4DDC-9999-9335F78179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UML Data Type and Parameter Notation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210CA07-237B-4E98-A5CE-29B389129FA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600201"/>
            <a:ext cx="8294688" cy="1770063"/>
          </a:xfrm>
        </p:spPr>
        <p:txBody>
          <a:bodyPr/>
          <a:lstStyle/>
          <a:p>
            <a:pPr eaLnBrk="1" hangingPunct="1"/>
            <a:r>
              <a:rPr lang="en-US" altLang="en-US"/>
              <a:t>UML diagrams are language independent.</a:t>
            </a:r>
          </a:p>
          <a:p>
            <a:pPr eaLnBrk="1" hangingPunct="1"/>
            <a:r>
              <a:rPr lang="en-US" altLang="en-US"/>
              <a:t>UML diagrams use an independent notation to show return types, access modifiers, etc.</a:t>
            </a:r>
          </a:p>
        </p:txBody>
      </p:sp>
      <p:grpSp>
        <p:nvGrpSpPr>
          <p:cNvPr id="26628" name="Group 4">
            <a:extLst>
              <a:ext uri="{FF2B5EF4-FFF2-40B4-BE49-F238E27FC236}">
                <a16:creationId xmlns:a16="http://schemas.microsoft.com/office/drawing/2014/main" id="{43BBAED9-8FA2-4552-A531-5E71DD8388AB}"/>
              </a:ext>
            </a:extLst>
          </p:cNvPr>
          <p:cNvGrpSpPr>
            <a:grpSpLocks/>
          </p:cNvGrpSpPr>
          <p:nvPr/>
        </p:nvGrpSpPr>
        <p:grpSpPr bwMode="auto">
          <a:xfrm>
            <a:off x="5576888" y="3429000"/>
            <a:ext cx="3352800" cy="2667000"/>
            <a:chOff x="1968" y="2208"/>
            <a:chExt cx="1872" cy="864"/>
          </a:xfrm>
        </p:grpSpPr>
        <p:sp>
          <p:nvSpPr>
            <p:cNvPr id="25609" name="Rectangle 5">
              <a:extLst>
                <a:ext uri="{FF2B5EF4-FFF2-40B4-BE49-F238E27FC236}">
                  <a16:creationId xmlns:a16="http://schemas.microsoft.com/office/drawing/2014/main" id="{F9C1B645-8AF5-4989-A1D1-D7A943087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208"/>
              <a:ext cx="1872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000" b="0">
                  <a:latin typeface="Times New Roman" pitchFamily="18" charset="0"/>
                </a:rPr>
                <a:t>Rectangle</a:t>
              </a:r>
            </a:p>
          </p:txBody>
        </p:sp>
        <p:sp>
          <p:nvSpPr>
            <p:cNvPr id="25610" name="Rectangle 6">
              <a:extLst>
                <a:ext uri="{FF2B5EF4-FFF2-40B4-BE49-F238E27FC236}">
                  <a16:creationId xmlns:a16="http://schemas.microsoft.com/office/drawing/2014/main" id="{76AF4EB3-A52D-441C-A03E-78F03B81A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496"/>
              <a:ext cx="1872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400" dirty="0">
                  <a:solidFill>
                    <a:srgbClr val="CA0C48"/>
                  </a:solidFill>
                  <a:latin typeface="Times New Roman" pitchFamily="18" charset="0"/>
                </a:rPr>
                <a:t>-</a:t>
              </a:r>
              <a:r>
                <a:rPr lang="en-US" altLang="en-US" sz="2400" b="0" dirty="0">
                  <a:latin typeface="Times New Roman" pitchFamily="18" charset="0"/>
                </a:rPr>
                <a:t> </a:t>
              </a:r>
              <a:r>
                <a:rPr lang="en-US" altLang="en-US" sz="2000" b="0" dirty="0">
                  <a:latin typeface="Times New Roman" pitchFamily="18" charset="0"/>
                </a:rPr>
                <a:t>width : double</a:t>
              </a:r>
            </a:p>
          </p:txBody>
        </p:sp>
        <p:sp>
          <p:nvSpPr>
            <p:cNvPr id="25611" name="Rectangle 7">
              <a:extLst>
                <a:ext uri="{FF2B5EF4-FFF2-40B4-BE49-F238E27FC236}">
                  <a16:creationId xmlns:a16="http://schemas.microsoft.com/office/drawing/2014/main" id="{C72258D2-B0AD-41B6-8924-AF04DE2B2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784"/>
              <a:ext cx="1872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400" dirty="0">
                  <a:solidFill>
                    <a:srgbClr val="CA0C48"/>
                  </a:solidFill>
                  <a:latin typeface="Times New Roman" pitchFamily="18" charset="0"/>
                </a:rPr>
                <a:t>+</a:t>
              </a:r>
              <a:r>
                <a:rPr lang="en-US" altLang="en-US" sz="2000" b="0" dirty="0">
                  <a:latin typeface="Times New Roman" pitchFamily="18" charset="0"/>
                </a:rPr>
                <a:t> </a:t>
              </a:r>
              <a:r>
                <a:rPr lang="en-US" altLang="en-US" sz="2000" b="0" dirty="0" err="1">
                  <a:latin typeface="Times New Roman" pitchFamily="18" charset="0"/>
                </a:rPr>
                <a:t>setWidth</a:t>
              </a:r>
              <a:r>
                <a:rPr lang="en-US" altLang="en-US" sz="2000" b="0" dirty="0">
                  <a:latin typeface="Times New Roman" pitchFamily="18" charset="0"/>
                </a:rPr>
                <a:t>(w : double) : void</a:t>
              </a:r>
            </a:p>
          </p:txBody>
        </p:sp>
      </p:grpSp>
      <p:sp>
        <p:nvSpPr>
          <p:cNvPr id="26629" name="Text Box 8">
            <a:extLst>
              <a:ext uri="{FF2B5EF4-FFF2-40B4-BE49-F238E27FC236}">
                <a16:creationId xmlns:a16="http://schemas.microsoft.com/office/drawing/2014/main" id="{5EE015D8-0E85-4C45-83D9-FD3E2327B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688" y="3733801"/>
            <a:ext cx="20574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rgbClr val="CA0C48"/>
                </a:solidFill>
                <a:latin typeface="Times New Roman" panose="02020603050405020304" pitchFamily="18" charset="0"/>
              </a:rPr>
              <a:t>Access modifiers are denoted as: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CA0C48"/>
                </a:solidFill>
                <a:latin typeface="Times New Roman" panose="02020603050405020304" pitchFamily="18" charset="0"/>
              </a:rPr>
              <a:t>+	public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CA0C48"/>
                </a:solidFill>
                <a:latin typeface="Times New Roman" panose="02020603050405020304" pitchFamily="18" charset="0"/>
              </a:rPr>
              <a:t>-	private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CA0C48"/>
                </a:solidFill>
                <a:latin typeface="Times New Roman" panose="02020603050405020304" pitchFamily="18" charset="0"/>
              </a:rPr>
              <a:t>#	protected</a:t>
            </a:r>
          </a:p>
        </p:txBody>
      </p:sp>
      <p:cxnSp>
        <p:nvCxnSpPr>
          <p:cNvPr id="26630" name="AutoShape 10">
            <a:extLst>
              <a:ext uri="{FF2B5EF4-FFF2-40B4-BE49-F238E27FC236}">
                <a16:creationId xmlns:a16="http://schemas.microsoft.com/office/drawing/2014/main" id="{DC56BB90-1FC8-4FEB-B489-49E0384E5E9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4606926" y="4643438"/>
            <a:ext cx="301625" cy="1714500"/>
          </a:xfrm>
          <a:prstGeom prst="bentConnector2">
            <a:avLst/>
          </a:prstGeom>
          <a:noFill/>
          <a:ln w="25400">
            <a:solidFill>
              <a:srgbClr val="CA0C48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1" name="AutoShape 12">
            <a:extLst>
              <a:ext uri="{FF2B5EF4-FFF2-40B4-BE49-F238E27FC236}">
                <a16:creationId xmlns:a16="http://schemas.microsoft.com/office/drawing/2014/main" id="{8146AF60-9D65-479B-93D1-9548DD4FFB3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29188" y="4541838"/>
            <a:ext cx="685800" cy="220662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C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E0BD0F7-B117-452A-A244-52369E0217D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UML Data Type and Parameter Notation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C9A1835-DBE7-4DC2-90D7-040539CEF1A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600201"/>
            <a:ext cx="8294688" cy="1770063"/>
          </a:xfrm>
        </p:spPr>
        <p:txBody>
          <a:bodyPr/>
          <a:lstStyle/>
          <a:p>
            <a:pPr eaLnBrk="1" hangingPunct="1"/>
            <a:r>
              <a:rPr lang="en-US" altLang="en-US"/>
              <a:t>UML diagrams are language independent.</a:t>
            </a:r>
          </a:p>
          <a:p>
            <a:pPr eaLnBrk="1" hangingPunct="1"/>
            <a:r>
              <a:rPr lang="en-US" altLang="en-US"/>
              <a:t>UML diagrams use an independent notation to show return types, access modifiers, etc.</a:t>
            </a:r>
          </a:p>
        </p:txBody>
      </p:sp>
      <p:grpSp>
        <p:nvGrpSpPr>
          <p:cNvPr id="27652" name="Group 8">
            <a:extLst>
              <a:ext uri="{FF2B5EF4-FFF2-40B4-BE49-F238E27FC236}">
                <a16:creationId xmlns:a16="http://schemas.microsoft.com/office/drawing/2014/main" id="{B20F3626-E306-46EE-BE97-5AF896A55515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3429000"/>
            <a:ext cx="3352800" cy="2667000"/>
            <a:chOff x="1968" y="2208"/>
            <a:chExt cx="1872" cy="864"/>
          </a:xfrm>
        </p:grpSpPr>
        <p:sp>
          <p:nvSpPr>
            <p:cNvPr id="26632" name="Rectangle 9">
              <a:extLst>
                <a:ext uri="{FF2B5EF4-FFF2-40B4-BE49-F238E27FC236}">
                  <a16:creationId xmlns:a16="http://schemas.microsoft.com/office/drawing/2014/main" id="{7A6C89F3-2412-41C5-AF0D-80118B400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208"/>
              <a:ext cx="1872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000" b="0">
                  <a:latin typeface="Times New Roman" pitchFamily="18" charset="0"/>
                </a:rPr>
                <a:t>Rectangle</a:t>
              </a:r>
            </a:p>
          </p:txBody>
        </p:sp>
        <p:sp>
          <p:nvSpPr>
            <p:cNvPr id="26633" name="Rectangle 10">
              <a:extLst>
                <a:ext uri="{FF2B5EF4-FFF2-40B4-BE49-F238E27FC236}">
                  <a16:creationId xmlns:a16="http://schemas.microsoft.com/office/drawing/2014/main" id="{FFB502EE-4862-46A6-86E8-20DA09570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496"/>
              <a:ext cx="1872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000" b="0" dirty="0">
                  <a:latin typeface="Times New Roman" pitchFamily="18" charset="0"/>
                </a:rPr>
                <a:t>- width </a:t>
              </a:r>
              <a:r>
                <a:rPr lang="en-US" altLang="en-US" sz="2000" b="0" dirty="0">
                  <a:solidFill>
                    <a:srgbClr val="CA0C48"/>
                  </a:solidFill>
                  <a:latin typeface="Times New Roman" pitchFamily="18" charset="0"/>
                </a:rPr>
                <a:t>: double</a:t>
              </a:r>
            </a:p>
          </p:txBody>
        </p:sp>
        <p:sp>
          <p:nvSpPr>
            <p:cNvPr id="26634" name="Rectangle 11">
              <a:extLst>
                <a:ext uri="{FF2B5EF4-FFF2-40B4-BE49-F238E27FC236}">
                  <a16:creationId xmlns:a16="http://schemas.microsoft.com/office/drawing/2014/main" id="{7A9584BB-9D12-42EF-853D-C7E6AE8C5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784"/>
              <a:ext cx="1872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000" b="0">
                  <a:latin typeface="Times New Roman" pitchFamily="18" charset="0"/>
                </a:rPr>
                <a:t>+ setWidth(w : double) : void</a:t>
              </a:r>
            </a:p>
          </p:txBody>
        </p:sp>
      </p:grpSp>
      <p:sp>
        <p:nvSpPr>
          <p:cNvPr id="27653" name="Text Box 12">
            <a:extLst>
              <a:ext uri="{FF2B5EF4-FFF2-40B4-BE49-F238E27FC236}">
                <a16:creationId xmlns:a16="http://schemas.microsoft.com/office/drawing/2014/main" id="{819B918A-C09B-4726-83A4-863736A28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8576" y="3276601"/>
            <a:ext cx="27146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rgbClr val="CA0C48"/>
                </a:solidFill>
                <a:latin typeface="Times New Roman" panose="02020603050405020304" pitchFamily="18" charset="0"/>
              </a:rPr>
              <a:t>Variable types are placed after the variable name, separated by a colon.</a:t>
            </a:r>
          </a:p>
        </p:txBody>
      </p:sp>
      <p:cxnSp>
        <p:nvCxnSpPr>
          <p:cNvPr id="27654" name="AutoShape 13">
            <a:extLst>
              <a:ext uri="{FF2B5EF4-FFF2-40B4-BE49-F238E27FC236}">
                <a16:creationId xmlns:a16="http://schemas.microsoft.com/office/drawing/2014/main" id="{1B229FDA-67D3-4E18-81AA-18E7F95FFE04}"/>
              </a:ext>
            </a:extLst>
          </p:cNvPr>
          <p:cNvCxnSpPr>
            <a:cxnSpLocks noChangeShapeType="1"/>
            <a:stCxn id="27653" idx="2"/>
            <a:endCxn id="26633" idx="3"/>
          </p:cNvCxnSpPr>
          <p:nvPr/>
        </p:nvCxnSpPr>
        <p:spPr bwMode="auto">
          <a:xfrm rot="5400000">
            <a:off x="8073232" y="3829844"/>
            <a:ext cx="174625" cy="1690688"/>
          </a:xfrm>
          <a:prstGeom prst="bentConnector2">
            <a:avLst/>
          </a:prstGeom>
          <a:noFill/>
          <a:ln w="25400">
            <a:solidFill>
              <a:srgbClr val="CA0C48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694321B-15E9-4404-9596-B3A88B01E57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UML Data Type and Parameter Notation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5E2B546-C9BF-446B-8430-82474D2FC74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600201"/>
            <a:ext cx="8294688" cy="1770063"/>
          </a:xfrm>
        </p:spPr>
        <p:txBody>
          <a:bodyPr/>
          <a:lstStyle/>
          <a:p>
            <a:pPr eaLnBrk="1" hangingPunct="1"/>
            <a:r>
              <a:rPr lang="en-US" altLang="en-US"/>
              <a:t>UML diagrams are language independent.</a:t>
            </a:r>
          </a:p>
          <a:p>
            <a:pPr eaLnBrk="1" hangingPunct="1"/>
            <a:r>
              <a:rPr lang="en-US" altLang="en-US"/>
              <a:t>UML diagrams use an independent notation to show return types, access modifiers, etc.</a:t>
            </a:r>
          </a:p>
        </p:txBody>
      </p:sp>
      <p:grpSp>
        <p:nvGrpSpPr>
          <p:cNvPr id="28676" name="Group 8">
            <a:extLst>
              <a:ext uri="{FF2B5EF4-FFF2-40B4-BE49-F238E27FC236}">
                <a16:creationId xmlns:a16="http://schemas.microsoft.com/office/drawing/2014/main" id="{67C4CAD0-FAD9-47AB-9B3A-CDFCDA4C8DE3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3429000"/>
            <a:ext cx="3352800" cy="2667000"/>
            <a:chOff x="1968" y="2208"/>
            <a:chExt cx="1872" cy="864"/>
          </a:xfrm>
        </p:grpSpPr>
        <p:sp>
          <p:nvSpPr>
            <p:cNvPr id="27656" name="Rectangle 9">
              <a:extLst>
                <a:ext uri="{FF2B5EF4-FFF2-40B4-BE49-F238E27FC236}">
                  <a16:creationId xmlns:a16="http://schemas.microsoft.com/office/drawing/2014/main" id="{63CF9AFB-CC7B-4111-9912-EB559557D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208"/>
              <a:ext cx="1872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000" b="0">
                  <a:latin typeface="Times New Roman" pitchFamily="18" charset="0"/>
                </a:rPr>
                <a:t>Rectangle</a:t>
              </a:r>
            </a:p>
          </p:txBody>
        </p:sp>
        <p:sp>
          <p:nvSpPr>
            <p:cNvPr id="27657" name="Rectangle 10">
              <a:extLst>
                <a:ext uri="{FF2B5EF4-FFF2-40B4-BE49-F238E27FC236}">
                  <a16:creationId xmlns:a16="http://schemas.microsoft.com/office/drawing/2014/main" id="{5438FC1B-1AF9-4F4B-8625-0061E7517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496"/>
              <a:ext cx="1872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000" b="0">
                  <a:latin typeface="Times New Roman" pitchFamily="18" charset="0"/>
                </a:rPr>
                <a:t>- width : double</a:t>
              </a:r>
            </a:p>
          </p:txBody>
        </p:sp>
        <p:sp>
          <p:nvSpPr>
            <p:cNvPr id="27658" name="Rectangle 11">
              <a:extLst>
                <a:ext uri="{FF2B5EF4-FFF2-40B4-BE49-F238E27FC236}">
                  <a16:creationId xmlns:a16="http://schemas.microsoft.com/office/drawing/2014/main" id="{F144E123-DD15-4D23-85CD-D8AED9D95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784"/>
              <a:ext cx="1872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000" b="0" dirty="0">
                  <a:latin typeface="Times New Roman" pitchFamily="18" charset="0"/>
                </a:rPr>
                <a:t>+ </a:t>
              </a:r>
              <a:r>
                <a:rPr lang="en-US" altLang="en-US" sz="2000" b="0" dirty="0" err="1">
                  <a:latin typeface="Times New Roman" pitchFamily="18" charset="0"/>
                </a:rPr>
                <a:t>setWidth</a:t>
              </a:r>
              <a:r>
                <a:rPr lang="en-US" altLang="en-US" sz="2000" b="0" dirty="0">
                  <a:latin typeface="Times New Roman" pitchFamily="18" charset="0"/>
                </a:rPr>
                <a:t>(w : double) </a:t>
              </a:r>
              <a:r>
                <a:rPr lang="en-US" altLang="en-US" sz="2000" b="0" dirty="0">
                  <a:solidFill>
                    <a:srgbClr val="CA0C48"/>
                  </a:solidFill>
                  <a:latin typeface="Times New Roman" pitchFamily="18" charset="0"/>
                </a:rPr>
                <a:t>: void</a:t>
              </a:r>
            </a:p>
          </p:txBody>
        </p:sp>
      </p:grpSp>
      <p:sp>
        <p:nvSpPr>
          <p:cNvPr id="28677" name="Text Box 12">
            <a:extLst>
              <a:ext uri="{FF2B5EF4-FFF2-40B4-BE49-F238E27FC236}">
                <a16:creationId xmlns:a16="http://schemas.microsoft.com/office/drawing/2014/main" id="{F2168EE7-88C2-4262-9C4E-8917C5927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352801"/>
            <a:ext cx="2819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rgbClr val="CA0C48"/>
                </a:solidFill>
                <a:latin typeface="Times New Roman" panose="02020603050405020304" pitchFamily="18" charset="0"/>
              </a:rPr>
              <a:t>Method return types are placed after the method declaration name, separated by a colon.</a:t>
            </a:r>
          </a:p>
        </p:txBody>
      </p:sp>
      <p:cxnSp>
        <p:nvCxnSpPr>
          <p:cNvPr id="28678" name="AutoShape 13">
            <a:extLst>
              <a:ext uri="{FF2B5EF4-FFF2-40B4-BE49-F238E27FC236}">
                <a16:creationId xmlns:a16="http://schemas.microsoft.com/office/drawing/2014/main" id="{CA3BE48B-8577-4D7A-B3A7-295B26D3CEA0}"/>
              </a:ext>
            </a:extLst>
          </p:cNvPr>
          <p:cNvCxnSpPr>
            <a:cxnSpLocks noChangeShapeType="1"/>
            <a:stCxn id="28677" idx="2"/>
            <a:endCxn id="27658" idx="3"/>
          </p:cNvCxnSpPr>
          <p:nvPr/>
        </p:nvCxnSpPr>
        <p:spPr bwMode="auto">
          <a:xfrm rot="5400000">
            <a:off x="7564438" y="4414838"/>
            <a:ext cx="987425" cy="1485900"/>
          </a:xfrm>
          <a:prstGeom prst="bentConnector2">
            <a:avLst/>
          </a:prstGeom>
          <a:noFill/>
          <a:ln w="25400">
            <a:solidFill>
              <a:srgbClr val="CA0C48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AFB3927-9903-4B42-9D4F-A57EE9752E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UML Data Type and Parameter Notation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3B886F4-2B91-4256-A31E-2A884622DB4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600201"/>
            <a:ext cx="8294688" cy="1770063"/>
          </a:xfrm>
        </p:spPr>
        <p:txBody>
          <a:bodyPr/>
          <a:lstStyle/>
          <a:p>
            <a:pPr eaLnBrk="1" hangingPunct="1"/>
            <a:r>
              <a:rPr lang="en-US" altLang="en-US"/>
              <a:t>UML diagrams are language independent.</a:t>
            </a:r>
          </a:p>
          <a:p>
            <a:pPr eaLnBrk="1" hangingPunct="1"/>
            <a:r>
              <a:rPr lang="en-US" altLang="en-US"/>
              <a:t>UML diagrams use an independent notation to show return types, access modifiers, etc.</a:t>
            </a:r>
          </a:p>
        </p:txBody>
      </p:sp>
      <p:grpSp>
        <p:nvGrpSpPr>
          <p:cNvPr id="29700" name="Group 4">
            <a:extLst>
              <a:ext uri="{FF2B5EF4-FFF2-40B4-BE49-F238E27FC236}">
                <a16:creationId xmlns:a16="http://schemas.microsoft.com/office/drawing/2014/main" id="{0F5259FF-8221-493C-AF2B-16E9C13FD275}"/>
              </a:ext>
            </a:extLst>
          </p:cNvPr>
          <p:cNvGrpSpPr>
            <a:grpSpLocks/>
          </p:cNvGrpSpPr>
          <p:nvPr/>
        </p:nvGrpSpPr>
        <p:grpSpPr bwMode="auto">
          <a:xfrm>
            <a:off x="5427663" y="3617913"/>
            <a:ext cx="3352800" cy="2667000"/>
            <a:chOff x="1968" y="2208"/>
            <a:chExt cx="1872" cy="864"/>
          </a:xfrm>
        </p:grpSpPr>
        <p:sp>
          <p:nvSpPr>
            <p:cNvPr id="28680" name="Rectangle 5">
              <a:extLst>
                <a:ext uri="{FF2B5EF4-FFF2-40B4-BE49-F238E27FC236}">
                  <a16:creationId xmlns:a16="http://schemas.microsoft.com/office/drawing/2014/main" id="{4788D690-5AE0-4CAC-B866-9100FF6A8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208"/>
              <a:ext cx="1872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000" b="0">
                  <a:latin typeface="Times New Roman" pitchFamily="18" charset="0"/>
                </a:rPr>
                <a:t>Rectangle</a:t>
              </a:r>
            </a:p>
          </p:txBody>
        </p:sp>
        <p:sp>
          <p:nvSpPr>
            <p:cNvPr id="28681" name="Rectangle 6">
              <a:extLst>
                <a:ext uri="{FF2B5EF4-FFF2-40B4-BE49-F238E27FC236}">
                  <a16:creationId xmlns:a16="http://schemas.microsoft.com/office/drawing/2014/main" id="{9CA3FD5C-A619-4AC0-851F-570AFCE07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496"/>
              <a:ext cx="1872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000" b="0">
                  <a:latin typeface="Times New Roman" pitchFamily="18" charset="0"/>
                </a:rPr>
                <a:t>- width : double</a:t>
              </a:r>
            </a:p>
          </p:txBody>
        </p:sp>
        <p:sp>
          <p:nvSpPr>
            <p:cNvPr id="28682" name="Rectangle 7">
              <a:extLst>
                <a:ext uri="{FF2B5EF4-FFF2-40B4-BE49-F238E27FC236}">
                  <a16:creationId xmlns:a16="http://schemas.microsoft.com/office/drawing/2014/main" id="{2CC7D360-E3FC-4DB0-8570-72D1F85EC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784"/>
              <a:ext cx="1872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000" b="0" dirty="0">
                  <a:latin typeface="Times New Roman" pitchFamily="18" charset="0"/>
                </a:rPr>
                <a:t>+ </a:t>
              </a:r>
              <a:r>
                <a:rPr lang="en-US" altLang="en-US" sz="2000" b="0" dirty="0" err="1">
                  <a:latin typeface="Times New Roman" pitchFamily="18" charset="0"/>
                </a:rPr>
                <a:t>setWidth</a:t>
              </a:r>
              <a:r>
                <a:rPr lang="en-US" altLang="en-US" sz="2000" b="0" dirty="0">
                  <a:latin typeface="Times New Roman" pitchFamily="18" charset="0"/>
                </a:rPr>
                <a:t>(</a:t>
              </a:r>
              <a:r>
                <a:rPr lang="en-US" altLang="en-US" sz="2000" b="0" dirty="0">
                  <a:solidFill>
                    <a:srgbClr val="CA0C48"/>
                  </a:solidFill>
                  <a:latin typeface="Times New Roman" pitchFamily="18" charset="0"/>
                </a:rPr>
                <a:t>w : double</a:t>
              </a:r>
              <a:r>
                <a:rPr lang="en-US" altLang="en-US" sz="2000" b="0" dirty="0">
                  <a:latin typeface="Times New Roman" pitchFamily="18" charset="0"/>
                </a:rPr>
                <a:t>) : void</a:t>
              </a:r>
            </a:p>
          </p:txBody>
        </p:sp>
      </p:grpSp>
      <p:sp>
        <p:nvSpPr>
          <p:cNvPr id="29701" name="Text Box 8">
            <a:extLst>
              <a:ext uri="{FF2B5EF4-FFF2-40B4-BE49-F238E27FC236}">
                <a16:creationId xmlns:a16="http://schemas.microsoft.com/office/drawing/2014/main" id="{E797483F-AE98-45D6-A97E-985A8D207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6863" y="3617914"/>
            <a:ext cx="25146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rgbClr val="CA0C48"/>
                </a:solidFill>
                <a:latin typeface="Times New Roman" panose="02020603050405020304" pitchFamily="18" charset="0"/>
              </a:rPr>
              <a:t>Method parameters are shown inside the parentheses using the same notation as variables.</a:t>
            </a:r>
          </a:p>
        </p:txBody>
      </p:sp>
      <p:cxnSp>
        <p:nvCxnSpPr>
          <p:cNvPr id="29702" name="AutoShape 9">
            <a:extLst>
              <a:ext uri="{FF2B5EF4-FFF2-40B4-BE49-F238E27FC236}">
                <a16:creationId xmlns:a16="http://schemas.microsoft.com/office/drawing/2014/main" id="{85B34096-9D54-4395-8D7F-BD29A83E61C8}"/>
              </a:ext>
            </a:extLst>
          </p:cNvPr>
          <p:cNvCxnSpPr>
            <a:cxnSpLocks noChangeShapeType="1"/>
            <a:stCxn id="29701" idx="2"/>
          </p:cNvCxnSpPr>
          <p:nvPr/>
        </p:nvCxnSpPr>
        <p:spPr bwMode="auto">
          <a:xfrm rot="16200000" flipH="1">
            <a:off x="5365751" y="3962401"/>
            <a:ext cx="466725" cy="30099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CA0C48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>
            <a:extLst>
              <a:ext uri="{FF2B5EF4-FFF2-40B4-BE49-F238E27FC236}">
                <a16:creationId xmlns:a16="http://schemas.microsoft.com/office/drawing/2014/main" id="{367A9198-751A-45C7-9F67-20EB148271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/>
              <a:t>3-</a:t>
            </a:r>
            <a:fld id="{EA140951-A00A-407B-BFEC-7B7934918543}" type="slidenum">
              <a:rPr lang="en-US" altLang="en-US" sz="1400" b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b="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B0EA8EFD-CDF1-4A52-8234-FEACD2EED8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Converting the UML Diagram to Code</a:t>
            </a:r>
            <a:endParaRPr lang="en-US" altLang="en-US" sz="2800"/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1C8AA6E9-0867-46FD-8D7B-A0BEA1A5538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309688"/>
            <a:ext cx="8294688" cy="2728912"/>
          </a:xfrm>
        </p:spPr>
        <p:txBody>
          <a:bodyPr/>
          <a:lstStyle/>
          <a:p>
            <a:pPr eaLnBrk="1" hangingPunct="1"/>
            <a:r>
              <a:rPr lang="en-US" altLang="en-US"/>
              <a:t>Putting all of this information together, a Java class file can be built easily using the UML diagram.</a:t>
            </a:r>
          </a:p>
          <a:p>
            <a:pPr eaLnBrk="1" hangingPunct="1"/>
            <a:r>
              <a:rPr lang="en-US" altLang="en-US"/>
              <a:t>The UML diagram parts match the Java class file structure.</a:t>
            </a:r>
            <a:endParaRPr lang="en-US" altLang="en-US">
              <a:solidFill>
                <a:schemeClr val="accent2"/>
              </a:solidFill>
            </a:endParaRPr>
          </a:p>
        </p:txBody>
      </p:sp>
      <p:grpSp>
        <p:nvGrpSpPr>
          <p:cNvPr id="30725" name="Group 10">
            <a:extLst>
              <a:ext uri="{FF2B5EF4-FFF2-40B4-BE49-F238E27FC236}">
                <a16:creationId xmlns:a16="http://schemas.microsoft.com/office/drawing/2014/main" id="{1292CD2D-6478-4E42-B6EF-9B76DE248BBF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4129088"/>
            <a:ext cx="2590800" cy="1600200"/>
            <a:chOff x="1920" y="2400"/>
            <a:chExt cx="1632" cy="1008"/>
          </a:xfrm>
        </p:grpSpPr>
        <p:sp>
          <p:nvSpPr>
            <p:cNvPr id="29703" name="Rectangle 4">
              <a:extLst>
                <a:ext uri="{FF2B5EF4-FFF2-40B4-BE49-F238E27FC236}">
                  <a16:creationId xmlns:a16="http://schemas.microsoft.com/office/drawing/2014/main" id="{A59153D4-AA8A-4321-9D42-59F192A3B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400"/>
              <a:ext cx="1632" cy="33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400" b="0" dirty="0" err="1">
                  <a:solidFill>
                    <a:srgbClr val="000000"/>
                  </a:solidFill>
                  <a:latin typeface="Times New Roman" pitchFamily="18" charset="0"/>
                </a:rPr>
                <a:t>ClassName</a:t>
              </a:r>
              <a:endParaRPr lang="en-US" altLang="en-US" sz="2400" b="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704" name="Rectangle 5">
              <a:extLst>
                <a:ext uri="{FF2B5EF4-FFF2-40B4-BE49-F238E27FC236}">
                  <a16:creationId xmlns:a16="http://schemas.microsoft.com/office/drawing/2014/main" id="{CE52C83C-7E7E-4CA5-860A-C628B5477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736"/>
              <a:ext cx="1632" cy="33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400" b="0" dirty="0">
                  <a:solidFill>
                    <a:srgbClr val="000000"/>
                  </a:solidFill>
                  <a:latin typeface="Times New Roman" pitchFamily="18" charset="0"/>
                </a:rPr>
                <a:t>Attributes</a:t>
              </a:r>
            </a:p>
          </p:txBody>
        </p:sp>
        <p:sp>
          <p:nvSpPr>
            <p:cNvPr id="29705" name="Rectangle 6">
              <a:extLst>
                <a:ext uri="{FF2B5EF4-FFF2-40B4-BE49-F238E27FC236}">
                  <a16:creationId xmlns:a16="http://schemas.microsoft.com/office/drawing/2014/main" id="{549BC1B2-5B93-4C89-9FA5-1CC10FACD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072"/>
              <a:ext cx="1632" cy="33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400" b="0" dirty="0">
                  <a:solidFill>
                    <a:srgbClr val="000000"/>
                  </a:solidFill>
                  <a:latin typeface="Times New Roman" pitchFamily="18" charset="0"/>
                </a:rPr>
                <a:t>Methods</a:t>
              </a:r>
            </a:p>
          </p:txBody>
        </p:sp>
      </p:grpSp>
      <p:sp>
        <p:nvSpPr>
          <p:cNvPr id="30726" name="Text Box 11">
            <a:extLst>
              <a:ext uri="{FF2B5EF4-FFF2-40B4-BE49-F238E27FC236}">
                <a16:creationId xmlns:a16="http://schemas.microsoft.com/office/drawing/2014/main" id="{4EAAC72C-9E7E-40F8-B323-B1CDDC1C6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129089"/>
            <a:ext cx="2032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33363" algn="l"/>
              </a:tabLst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333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333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333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2333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333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333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333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333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110000"/>
              <a:buFontTx/>
              <a:buNone/>
            </a:pPr>
            <a:r>
              <a:rPr lang="en-US" altLang="en-US" sz="2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header</a:t>
            </a:r>
          </a:p>
          <a:p>
            <a:pPr eaLnBrk="1" hangingPunct="1">
              <a:buClr>
                <a:schemeClr val="hlink"/>
              </a:buClr>
              <a:buSzPct val="110000"/>
              <a:buFontTx/>
              <a:buNone/>
            </a:pPr>
            <a:r>
              <a:rPr lang="en-US" altLang="en-US" sz="2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Clr>
                <a:schemeClr val="hlink"/>
              </a:buClr>
              <a:buSzPct val="110000"/>
              <a:buFontTx/>
              <a:buNone/>
            </a:pPr>
            <a:r>
              <a:rPr lang="en-US" altLang="en-US" sz="2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Attributes</a:t>
            </a:r>
          </a:p>
          <a:p>
            <a:pPr eaLnBrk="1" hangingPunct="1">
              <a:buClr>
                <a:schemeClr val="hlink"/>
              </a:buClr>
              <a:buSzPct val="110000"/>
              <a:buFontTx/>
              <a:buNone/>
            </a:pPr>
            <a:r>
              <a:rPr lang="en-US" altLang="en-US" sz="2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Methods</a:t>
            </a:r>
          </a:p>
          <a:p>
            <a:pPr eaLnBrk="1" hangingPunct="1">
              <a:buClr>
                <a:schemeClr val="hlink"/>
              </a:buClr>
              <a:buSzPct val="110000"/>
              <a:buFontTx/>
              <a:buNone/>
            </a:pPr>
            <a:r>
              <a:rPr lang="en-US" altLang="en-US" sz="2000" b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6C1D3B0-20CE-44C9-BBF0-A920A48E30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Converting the UML Diagram to Code</a:t>
            </a:r>
            <a:endParaRPr lang="en-US" altLang="en-US" sz="2800"/>
          </a:p>
        </p:txBody>
      </p:sp>
      <p:grpSp>
        <p:nvGrpSpPr>
          <p:cNvPr id="31747" name="Group 7">
            <a:extLst>
              <a:ext uri="{FF2B5EF4-FFF2-40B4-BE49-F238E27FC236}">
                <a16:creationId xmlns:a16="http://schemas.microsoft.com/office/drawing/2014/main" id="{0DEA4A58-F488-4E88-A96A-2305E2177103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819400"/>
            <a:ext cx="3352800" cy="3276600"/>
            <a:chOff x="96" y="864"/>
            <a:chExt cx="2112" cy="2064"/>
          </a:xfrm>
        </p:grpSpPr>
        <p:sp>
          <p:nvSpPr>
            <p:cNvPr id="30727" name="Rectangle 4">
              <a:extLst>
                <a:ext uri="{FF2B5EF4-FFF2-40B4-BE49-F238E27FC236}">
                  <a16:creationId xmlns:a16="http://schemas.microsoft.com/office/drawing/2014/main" id="{8A351FD3-B9BE-4E62-B5D4-4DAB3A02D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864"/>
              <a:ext cx="2112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000" b="0" dirty="0">
                  <a:latin typeface="Times New Roman" pitchFamily="18" charset="0"/>
                </a:rPr>
                <a:t>Rectangle</a:t>
              </a:r>
            </a:p>
          </p:txBody>
        </p:sp>
        <p:sp>
          <p:nvSpPr>
            <p:cNvPr id="30728" name="Rectangle 5">
              <a:extLst>
                <a:ext uri="{FF2B5EF4-FFF2-40B4-BE49-F238E27FC236}">
                  <a16:creationId xmlns:a16="http://schemas.microsoft.com/office/drawing/2014/main" id="{068BEE2F-52B9-4C6D-B4F8-8E0390A38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248"/>
              <a:ext cx="2112" cy="49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Char char="-"/>
                <a:defRPr/>
              </a:pPr>
              <a:r>
                <a:rPr lang="en-US" altLang="en-US" sz="2000" b="0">
                  <a:latin typeface="Times New Roman" pitchFamily="18" charset="0"/>
                </a:rPr>
                <a:t> width : double</a:t>
              </a:r>
            </a:p>
            <a:p>
              <a:pPr eaLnBrk="1" hangingPunct="1">
                <a:spcBef>
                  <a:spcPct val="0"/>
                </a:spcBef>
                <a:buFontTx/>
                <a:buChar char="-"/>
                <a:defRPr/>
              </a:pPr>
              <a:r>
                <a:rPr lang="en-US" altLang="en-US" sz="2000" b="0">
                  <a:latin typeface="Times New Roman" pitchFamily="18" charset="0"/>
                </a:rPr>
                <a:t> length : double</a:t>
              </a:r>
            </a:p>
          </p:txBody>
        </p:sp>
        <p:sp>
          <p:nvSpPr>
            <p:cNvPr id="30729" name="Rectangle 6">
              <a:extLst>
                <a:ext uri="{FF2B5EF4-FFF2-40B4-BE49-F238E27FC236}">
                  <a16:creationId xmlns:a16="http://schemas.microsoft.com/office/drawing/2014/main" id="{527E350D-05F8-43B0-B82E-4E5BC267C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728"/>
              <a:ext cx="2112" cy="12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000" b="0">
                  <a:latin typeface="Times New Roman" pitchFamily="18" charset="0"/>
                </a:rPr>
                <a:t>+ setWidth(w : double) : void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000" b="0">
                  <a:latin typeface="Times New Roman" pitchFamily="18" charset="0"/>
                </a:rPr>
                <a:t>+ setLength(len : double): void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000" b="0">
                  <a:latin typeface="Times New Roman" pitchFamily="18" charset="0"/>
                </a:rPr>
                <a:t>+ getWidth() : double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000" b="0">
                  <a:latin typeface="Times New Roman" pitchFamily="18" charset="0"/>
                </a:rPr>
                <a:t>+ getLength() : double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000" b="0">
                  <a:latin typeface="Times New Roman" pitchFamily="18" charset="0"/>
                </a:rPr>
                <a:t>+ getArea() : double</a:t>
              </a:r>
            </a:p>
          </p:txBody>
        </p:sp>
      </p:grpSp>
      <p:sp>
        <p:nvSpPr>
          <p:cNvPr id="31748" name="Text Box 10">
            <a:extLst>
              <a:ext uri="{FF2B5EF4-FFF2-40B4-BE49-F238E27FC236}">
                <a16:creationId xmlns:a16="http://schemas.microsoft.com/office/drawing/2014/main" id="{F78B696A-4A08-4447-8C53-FECE736D8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889" y="1354138"/>
            <a:ext cx="3984625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CA0C48"/>
                </a:solidFill>
                <a:latin typeface="Times New Roman" panose="02020603050405020304" pitchFamily="18" charset="0"/>
              </a:rPr>
              <a:t>The structure of the class can be compiled and tested without having bodies for the methods.  Just be sure to put in dummy return values for methods that have a return type other than void.</a:t>
            </a:r>
          </a:p>
        </p:txBody>
      </p:sp>
      <p:sp>
        <p:nvSpPr>
          <p:cNvPr id="31749" name="Text Box 11">
            <a:extLst>
              <a:ext uri="{FF2B5EF4-FFF2-40B4-BE49-F238E27FC236}">
                <a16:creationId xmlns:a16="http://schemas.microsoft.com/office/drawing/2014/main" id="{DFB5987A-5050-4732-9EC7-F6D7E5577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354139"/>
            <a:ext cx="4800600" cy="547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38138" algn="l"/>
              </a:tabLst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38138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381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38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38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8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8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8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8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</a:rPr>
              <a:t>public class Rectangle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</a:rPr>
              <a:t>	private double width;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</a:rPr>
              <a:t>	private double length;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</a:rPr>
              <a:t>	public void setWidth(double w)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</a:rPr>
              <a:t>	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</a:rPr>
              <a:t>	public void setLength(double len)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</a:rPr>
              <a:t>	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</a:rPr>
              <a:t>	public double getWidth()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</a:rPr>
              <a:t>	{	</a:t>
            </a:r>
            <a:r>
              <a:rPr lang="en-US" altLang="en-US" sz="1600" b="0">
                <a:solidFill>
                  <a:srgbClr val="CA0C48"/>
                </a:solidFill>
                <a:latin typeface="Courier New" panose="02070309020205020404" pitchFamily="49" charset="0"/>
              </a:rPr>
              <a:t>return 0.0;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</a:rPr>
              <a:t>	public double getLength()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</a:rPr>
              <a:t>	{	</a:t>
            </a:r>
            <a:r>
              <a:rPr lang="en-US" altLang="en-US" sz="1600" b="0">
                <a:solidFill>
                  <a:srgbClr val="CA0C48"/>
                </a:solidFill>
                <a:latin typeface="Courier New" panose="02070309020205020404" pitchFamily="49" charset="0"/>
              </a:rPr>
              <a:t>return 0.0;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</a:rPr>
              <a:t>	public double getArea()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</a:rPr>
              <a:t>	{	</a:t>
            </a:r>
            <a:r>
              <a:rPr lang="en-US" altLang="en-US" sz="1600" b="0">
                <a:solidFill>
                  <a:srgbClr val="CA0C48"/>
                </a:solidFill>
                <a:latin typeface="Courier New" panose="02070309020205020404" pitchFamily="49" charset="0"/>
              </a:rPr>
              <a:t>return 0.0;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7E8804D-E04B-4C7E-B40A-166C45B9A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Classes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DEC788D2-4A83-4E00-AAD6-49028B6CDB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In an object-oriented programming language, like Java, you create programs that are made of objects.</a:t>
            </a:r>
          </a:p>
          <a:p>
            <a:pPr>
              <a:buFontTx/>
              <a:buChar char="•"/>
            </a:pPr>
            <a:r>
              <a:rPr lang="en-US" altLang="en-US"/>
              <a:t>In software, an object has two capabilities:</a:t>
            </a:r>
          </a:p>
          <a:p>
            <a:pPr lvl="1"/>
            <a:r>
              <a:rPr lang="en-US" altLang="en-US"/>
              <a:t>An object can store data.</a:t>
            </a:r>
          </a:p>
          <a:p>
            <a:pPr lvl="1"/>
            <a:r>
              <a:rPr lang="en-US" altLang="en-US"/>
              <a:t>An object can perform operations.</a:t>
            </a:r>
          </a:p>
          <a:p>
            <a:pPr>
              <a:buFontTx/>
              <a:buChar char="•"/>
            </a:pPr>
            <a:r>
              <a:rPr lang="en-US" altLang="en-US"/>
              <a:t>The data stored in an object are commonly called </a:t>
            </a:r>
            <a:r>
              <a:rPr lang="en-US" altLang="en-US" i="1"/>
              <a:t>attributes </a:t>
            </a:r>
            <a:r>
              <a:rPr lang="en-US" altLang="en-US"/>
              <a:t>or </a:t>
            </a:r>
            <a:r>
              <a:rPr lang="en-US" altLang="en-US" i="1"/>
              <a:t>fields</a:t>
            </a:r>
            <a:r>
              <a:rPr lang="en-US" altLang="en-US"/>
              <a:t>.</a:t>
            </a:r>
          </a:p>
          <a:p>
            <a:pPr>
              <a:buFontTx/>
              <a:buChar char="•"/>
            </a:pPr>
            <a:r>
              <a:rPr lang="en-US" altLang="en-US"/>
              <a:t>The operations that an object can perform are called </a:t>
            </a:r>
            <a:r>
              <a:rPr lang="en-US" altLang="en-US" i="1"/>
              <a:t>methods</a:t>
            </a:r>
            <a:r>
              <a:rPr lang="en-US" altLang="en-US"/>
              <a:t>.</a:t>
            </a:r>
          </a:p>
          <a:p>
            <a:pPr lvl="2">
              <a:buFontTx/>
              <a:buChar char="•"/>
            </a:pPr>
            <a:endParaRPr lang="en-US" altLang="en-US" sz="2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E0CBB9D5-BD26-4CF4-B3F5-9E44344181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Converting the UML Diagram to Code</a:t>
            </a:r>
            <a:endParaRPr lang="en-US" altLang="en-US" sz="2800"/>
          </a:p>
        </p:txBody>
      </p:sp>
      <p:grpSp>
        <p:nvGrpSpPr>
          <p:cNvPr id="32771" name="Group 7">
            <a:extLst>
              <a:ext uri="{FF2B5EF4-FFF2-40B4-BE49-F238E27FC236}">
                <a16:creationId xmlns:a16="http://schemas.microsoft.com/office/drawing/2014/main" id="{201AFEE9-05EC-4CF2-902A-727D000044C7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819400"/>
            <a:ext cx="3352800" cy="3276600"/>
            <a:chOff x="96" y="864"/>
            <a:chExt cx="2112" cy="2064"/>
          </a:xfrm>
        </p:grpSpPr>
        <p:sp>
          <p:nvSpPr>
            <p:cNvPr id="30727" name="Rectangle 4">
              <a:extLst>
                <a:ext uri="{FF2B5EF4-FFF2-40B4-BE49-F238E27FC236}">
                  <a16:creationId xmlns:a16="http://schemas.microsoft.com/office/drawing/2014/main" id="{B6738554-2B1A-4B90-B2BF-4F01DFB7E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864"/>
              <a:ext cx="2112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000" b="0" dirty="0">
                  <a:latin typeface="Times New Roman" pitchFamily="18" charset="0"/>
                </a:rPr>
                <a:t>Rectangle</a:t>
              </a:r>
            </a:p>
          </p:txBody>
        </p:sp>
        <p:sp>
          <p:nvSpPr>
            <p:cNvPr id="30728" name="Rectangle 5">
              <a:extLst>
                <a:ext uri="{FF2B5EF4-FFF2-40B4-BE49-F238E27FC236}">
                  <a16:creationId xmlns:a16="http://schemas.microsoft.com/office/drawing/2014/main" id="{2767F40A-ABA7-4E23-AEFF-3DA430060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248"/>
              <a:ext cx="2112" cy="49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Char char="-"/>
                <a:defRPr/>
              </a:pPr>
              <a:r>
                <a:rPr lang="en-US" altLang="en-US" sz="2000" b="0">
                  <a:latin typeface="Times New Roman" pitchFamily="18" charset="0"/>
                </a:rPr>
                <a:t> width : double</a:t>
              </a:r>
            </a:p>
            <a:p>
              <a:pPr eaLnBrk="1" hangingPunct="1">
                <a:spcBef>
                  <a:spcPct val="0"/>
                </a:spcBef>
                <a:buFontTx/>
                <a:buChar char="-"/>
                <a:defRPr/>
              </a:pPr>
              <a:r>
                <a:rPr lang="en-US" altLang="en-US" sz="2000" b="0">
                  <a:latin typeface="Times New Roman" pitchFamily="18" charset="0"/>
                </a:rPr>
                <a:t> length : double</a:t>
              </a:r>
            </a:p>
          </p:txBody>
        </p:sp>
        <p:sp>
          <p:nvSpPr>
            <p:cNvPr id="30729" name="Rectangle 6">
              <a:extLst>
                <a:ext uri="{FF2B5EF4-FFF2-40B4-BE49-F238E27FC236}">
                  <a16:creationId xmlns:a16="http://schemas.microsoft.com/office/drawing/2014/main" id="{BF486D09-72B9-4718-9CC1-977955F74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728"/>
              <a:ext cx="2112" cy="12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000" b="0">
                  <a:latin typeface="Times New Roman" pitchFamily="18" charset="0"/>
                </a:rPr>
                <a:t>+ setWidth(w : double) : void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000" b="0">
                  <a:latin typeface="Times New Roman" pitchFamily="18" charset="0"/>
                </a:rPr>
                <a:t>+ setLength(len : double): void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000" b="0">
                  <a:latin typeface="Times New Roman" pitchFamily="18" charset="0"/>
                </a:rPr>
                <a:t>+ getWidth() : double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000" b="0">
                  <a:latin typeface="Times New Roman" pitchFamily="18" charset="0"/>
                </a:rPr>
                <a:t>+ getLength() : double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000" b="0">
                  <a:latin typeface="Times New Roman" pitchFamily="18" charset="0"/>
                </a:rPr>
                <a:t>+ getArea() : double</a:t>
              </a:r>
            </a:p>
          </p:txBody>
        </p:sp>
      </p:grpSp>
      <p:sp>
        <p:nvSpPr>
          <p:cNvPr id="32772" name="Text Box 10">
            <a:extLst>
              <a:ext uri="{FF2B5EF4-FFF2-40B4-BE49-F238E27FC236}">
                <a16:creationId xmlns:a16="http://schemas.microsoft.com/office/drawing/2014/main" id="{1D91972D-ED0C-4C7F-A7C5-9FE9FA7A1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889" y="1354139"/>
            <a:ext cx="39846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rgbClr val="CA0C48"/>
                </a:solidFill>
                <a:latin typeface="Times New Roman" panose="02020603050405020304" pitchFamily="18" charset="0"/>
              </a:rPr>
              <a:t>Once the class structure has been tested, the method bodies can be written and tested. </a:t>
            </a:r>
          </a:p>
        </p:txBody>
      </p:sp>
      <p:sp>
        <p:nvSpPr>
          <p:cNvPr id="32773" name="Text Box 11">
            <a:extLst>
              <a:ext uri="{FF2B5EF4-FFF2-40B4-BE49-F238E27FC236}">
                <a16:creationId xmlns:a16="http://schemas.microsoft.com/office/drawing/2014/main" id="{BEF59057-1883-4F96-A3C3-8EFFD34B9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354139"/>
            <a:ext cx="4800600" cy="547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38138" algn="l"/>
              </a:tabLst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38138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381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38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38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8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8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8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8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</a:rPr>
              <a:t>public class Rectangle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</a:rPr>
              <a:t>	private double width;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</a:rPr>
              <a:t>	private double length;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</a:rPr>
              <a:t>	public void setWidth(double w)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</a:rPr>
              <a:t>	{</a:t>
            </a:r>
            <a:r>
              <a:rPr lang="en-US" altLang="en-US" sz="1600" b="0">
                <a:solidFill>
                  <a:srgbClr val="FF33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0">
                <a:solidFill>
                  <a:srgbClr val="CA0C48"/>
                </a:solidFill>
                <a:latin typeface="Courier New" panose="02070309020205020404" pitchFamily="49" charset="0"/>
              </a:rPr>
              <a:t>width = w;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</a:rPr>
              <a:t>	public void setLength(double len)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</a:rPr>
              <a:t>	{	</a:t>
            </a:r>
            <a:r>
              <a:rPr lang="en-US" altLang="en-US" sz="1600" b="0">
                <a:solidFill>
                  <a:srgbClr val="CA0C48"/>
                </a:solidFill>
                <a:latin typeface="Courier New" panose="02070309020205020404" pitchFamily="49" charset="0"/>
              </a:rPr>
              <a:t>length = len;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</a:rPr>
              <a:t>	public double getWidth()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</a:rPr>
              <a:t>	{</a:t>
            </a:r>
            <a:r>
              <a:rPr lang="en-US" altLang="en-US" sz="1600" b="0">
                <a:solidFill>
                  <a:srgbClr val="FF33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0">
                <a:solidFill>
                  <a:srgbClr val="CA0C48"/>
                </a:solidFill>
                <a:latin typeface="Courier New" panose="02070309020205020404" pitchFamily="49" charset="0"/>
              </a:rPr>
              <a:t>return width;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</a:rPr>
              <a:t>	public double getLength()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</a:rPr>
              <a:t>	{	</a:t>
            </a:r>
            <a:r>
              <a:rPr lang="en-US" altLang="en-US" sz="1600" b="0">
                <a:solidFill>
                  <a:srgbClr val="CA0C48"/>
                </a:solidFill>
                <a:latin typeface="Courier New" panose="02070309020205020404" pitchFamily="49" charset="0"/>
              </a:rPr>
              <a:t>return length;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</a:rPr>
              <a:t>	public double getArea()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</a:rPr>
              <a:t>	{</a:t>
            </a:r>
            <a:r>
              <a:rPr lang="en-US" altLang="en-US" sz="1600" b="0">
                <a:solidFill>
                  <a:srgbClr val="FF33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0">
                <a:solidFill>
                  <a:srgbClr val="CA0C48"/>
                </a:solidFill>
                <a:latin typeface="Courier New" panose="02070309020205020404" pitchFamily="49" charset="0"/>
              </a:rPr>
              <a:t>return length * width</a:t>
            </a:r>
            <a:r>
              <a:rPr lang="en-US" altLang="en-US" sz="1600" b="0">
                <a:solidFill>
                  <a:srgbClr val="FFFF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A1C2D71-45F8-406A-BF5E-AF83C550B9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 Layout Conventions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40F006F-A152-4DEB-8D97-6ADF8F9582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layout of a source code file can vary by employer or instructor.</a:t>
            </a:r>
          </a:p>
          <a:p>
            <a:pPr eaLnBrk="1" hangingPunct="1"/>
            <a:r>
              <a:rPr lang="en-US" altLang="en-US"/>
              <a:t>Generally the layout is:</a:t>
            </a:r>
          </a:p>
          <a:p>
            <a:pPr lvl="1" eaLnBrk="1" hangingPunct="1"/>
            <a:r>
              <a:rPr lang="en-US" altLang="en-US"/>
              <a:t>Attributes are typically listed first</a:t>
            </a:r>
          </a:p>
          <a:p>
            <a:pPr lvl="1" eaLnBrk="1" hangingPunct="1"/>
            <a:r>
              <a:rPr lang="en-US" altLang="en-US"/>
              <a:t>Methods are typically listed second</a:t>
            </a:r>
          </a:p>
          <a:p>
            <a:pPr lvl="2" eaLnBrk="1" hangingPunct="1"/>
            <a:r>
              <a:rPr lang="en-US" altLang="en-US"/>
              <a:t>The main method is sometimes first, sometimes last.</a:t>
            </a:r>
          </a:p>
          <a:p>
            <a:pPr lvl="2" eaLnBrk="1" hangingPunct="1"/>
            <a:r>
              <a:rPr lang="en-US" altLang="en-US"/>
              <a:t>Accessors and mutators are typically grouped.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9B20646A-5EE6-4DDB-BE49-CF20BF4CCB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Driver Program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F7BF21E4-4368-43B5-8E63-14EE1B54D7C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application in Java is a collection of classes that interact.</a:t>
            </a:r>
          </a:p>
          <a:p>
            <a:pPr eaLnBrk="1" hangingPunct="1"/>
            <a:r>
              <a:rPr lang="en-US" altLang="en-US"/>
              <a:t>The class that starts the application must have a </a:t>
            </a:r>
            <a:r>
              <a:rPr lang="en-US" altLang="en-US">
                <a:latin typeface="Courier New" panose="02070309020205020404" pitchFamily="49" charset="0"/>
              </a:rPr>
              <a:t>main</a:t>
            </a:r>
            <a:r>
              <a:rPr lang="en-US" altLang="en-US"/>
              <a:t> method.</a:t>
            </a:r>
          </a:p>
          <a:p>
            <a:pPr eaLnBrk="1" hangingPunct="1"/>
            <a:r>
              <a:rPr lang="en-US" altLang="en-US"/>
              <a:t>This class can be used as a </a:t>
            </a:r>
            <a:r>
              <a:rPr lang="en-US" altLang="en-US" i="1"/>
              <a:t>driver</a:t>
            </a:r>
            <a:r>
              <a:rPr lang="en-US" altLang="en-US"/>
              <a:t> to test the capabilities of other classes.</a:t>
            </a:r>
          </a:p>
          <a:p>
            <a:pPr eaLnBrk="1" hangingPunct="1"/>
            <a:r>
              <a:rPr lang="en-US" altLang="en-US"/>
              <a:t>In the </a:t>
            </a:r>
            <a:r>
              <a:rPr lang="en-US" altLang="en-US">
                <a:latin typeface="Courier New" panose="02070309020205020404" pitchFamily="49" charset="0"/>
              </a:rPr>
              <a:t>Rectangle</a:t>
            </a:r>
            <a:r>
              <a:rPr lang="en-US" altLang="en-US"/>
              <a:t> class example, notice that there was no </a:t>
            </a:r>
            <a:r>
              <a:rPr lang="en-US" altLang="en-US">
                <a:latin typeface="Courier New" panose="02070309020205020404" pitchFamily="49" charset="0"/>
              </a:rPr>
              <a:t>main</a:t>
            </a:r>
            <a:r>
              <a:rPr lang="en-US" altLang="en-US"/>
              <a:t> method.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2B9725C8-D3E6-4033-97DC-FE54945AB4C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Driver Program</a:t>
            </a:r>
          </a:p>
        </p:txBody>
      </p:sp>
      <p:sp>
        <p:nvSpPr>
          <p:cNvPr id="35843" name="Text Box 5">
            <a:extLst>
              <a:ext uri="{FF2B5EF4-FFF2-40B4-BE49-F238E27FC236}">
                <a16:creationId xmlns:a16="http://schemas.microsoft.com/office/drawing/2014/main" id="{C0DEE835-08C8-4F55-9C22-75594428D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365251"/>
            <a:ext cx="4452938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33363" algn="l"/>
                <a:tab pos="571500" algn="l"/>
              </a:tabLst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33363" algn="l"/>
                <a:tab pos="571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33363" algn="l"/>
                <a:tab pos="571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33363" algn="l"/>
                <a:tab pos="571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233363" algn="l"/>
                <a:tab pos="571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33363" algn="l"/>
                <a:tab pos="571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33363" algn="l"/>
                <a:tab pos="571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33363" algn="l"/>
                <a:tab pos="571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33363" algn="l"/>
                <a:tab pos="571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</a:rPr>
              <a:t>public class RectangleDemo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</a:rPr>
              <a:t>  public static void main(String[] args)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</a:rPr>
              <a:t>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</a:rPr>
              <a:t>	  Rectangle r = new Rectangle();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</a:rPr>
              <a:t>	  r.setWidth(10);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</a:rPr>
              <a:t>	  r.setLength(10);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</a:rPr>
              <a:t>	  System.out.println("Width = "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</a:rPr>
              <a:t>                   + r.getWidth());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</a:rPr>
              <a:t>     System.out.println("Length = "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</a:rPr>
              <a:t>                   + r.getLength());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</a:rPr>
              <a:t>     System.out.println("Area = "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</a:rPr>
              <a:t>                   + r.getArea());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5844" name="Text Box 6">
            <a:extLst>
              <a:ext uri="{FF2B5EF4-FFF2-40B4-BE49-F238E27FC236}">
                <a16:creationId xmlns:a16="http://schemas.microsoft.com/office/drawing/2014/main" id="{D174C5DE-8FCE-4B88-8F19-319D5C1A6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4514" y="4876800"/>
            <a:ext cx="4022725" cy="1016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</a:t>
            </a:r>
            <a:r>
              <a:rPr lang="en-US" altLang="en-US" sz="2000" b="0" dirty="0">
                <a:solidFill>
                  <a:srgbClr val="000000"/>
                </a:solidFill>
                <a:latin typeface="Courier New" panose="02070309020205020404" pitchFamily="49" charset="0"/>
                <a:hlinkClick r:id="rId2" action="ppaction://hlinkfile"/>
              </a:rPr>
              <a:t>Rectangle Demo</a:t>
            </a:r>
            <a:r>
              <a:rPr lang="en-US" altLang="en-US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class is a Java application that uses the Rectangle class.</a:t>
            </a:r>
          </a:p>
        </p:txBody>
      </p:sp>
      <p:sp>
        <p:nvSpPr>
          <p:cNvPr id="35845" name="Line 7">
            <a:extLst>
              <a:ext uri="{FF2B5EF4-FFF2-40B4-BE49-F238E27FC236}">
                <a16:creationId xmlns:a16="http://schemas.microsoft.com/office/drawing/2014/main" id="{56F48BC1-FAA6-460F-8248-C234D3AC1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371600"/>
            <a:ext cx="0" cy="480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6" name="Text Box 8">
            <a:extLst>
              <a:ext uri="{FF2B5EF4-FFF2-40B4-BE49-F238E27FC236}">
                <a16:creationId xmlns:a16="http://schemas.microsoft.com/office/drawing/2014/main" id="{DA63B6FB-3181-4A6B-B0FF-B7B31DA24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0" y="1323975"/>
            <a:ext cx="460375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38138" algn="l"/>
              </a:tabLst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38138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381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38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38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8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8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8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8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</a:rPr>
              <a:t>public class Rectangle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</a:rPr>
              <a:t>	private double width;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</a:rPr>
              <a:t>	private double length;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</a:rPr>
              <a:t>	public void </a:t>
            </a:r>
            <a:r>
              <a:rPr lang="en-US" altLang="en-US" sz="1400" b="0" dirty="0" err="1">
                <a:latin typeface="Courier New" panose="02070309020205020404" pitchFamily="49" charset="0"/>
              </a:rPr>
              <a:t>setWidth</a:t>
            </a:r>
            <a:r>
              <a:rPr lang="en-US" altLang="en-US" sz="1400" b="0" dirty="0">
                <a:latin typeface="Courier New" panose="02070309020205020404" pitchFamily="49" charset="0"/>
              </a:rPr>
              <a:t>(double w)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</a:rPr>
              <a:t>	{	</a:t>
            </a:r>
            <a:r>
              <a:rPr lang="en-US" altLang="en-US" sz="1400" b="0" dirty="0">
                <a:solidFill>
                  <a:srgbClr val="CA0C48"/>
                </a:solidFill>
                <a:latin typeface="Courier New" panose="02070309020205020404" pitchFamily="49" charset="0"/>
              </a:rPr>
              <a:t>width = w;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</a:rPr>
              <a:t>	public void </a:t>
            </a:r>
            <a:r>
              <a:rPr lang="en-US" altLang="en-US" sz="1400" b="0" dirty="0" err="1">
                <a:latin typeface="Courier New" panose="02070309020205020404" pitchFamily="49" charset="0"/>
              </a:rPr>
              <a:t>setLength</a:t>
            </a:r>
            <a:r>
              <a:rPr lang="en-US" altLang="en-US" sz="1400" b="0" dirty="0">
                <a:latin typeface="Courier New" panose="02070309020205020404" pitchFamily="49" charset="0"/>
              </a:rPr>
              <a:t>(double </a:t>
            </a:r>
            <a:r>
              <a:rPr lang="en-US" altLang="en-US" sz="1400" b="0" dirty="0" err="1">
                <a:latin typeface="Courier New" panose="02070309020205020404" pitchFamily="49" charset="0"/>
              </a:rPr>
              <a:t>len</a:t>
            </a:r>
            <a:r>
              <a:rPr lang="en-US" altLang="en-US" sz="1400" b="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</a:rPr>
              <a:t>	{	</a:t>
            </a:r>
            <a:r>
              <a:rPr lang="en-US" altLang="en-US" sz="1400" b="0" dirty="0">
                <a:solidFill>
                  <a:srgbClr val="CA0C48"/>
                </a:solidFill>
                <a:latin typeface="Courier New" panose="02070309020205020404" pitchFamily="49" charset="0"/>
              </a:rPr>
              <a:t>length = </a:t>
            </a:r>
            <a:r>
              <a:rPr lang="en-US" altLang="en-US" sz="1400" b="0" dirty="0" err="1">
                <a:solidFill>
                  <a:srgbClr val="CA0C48"/>
                </a:solidFill>
                <a:latin typeface="Courier New" panose="02070309020205020404" pitchFamily="49" charset="0"/>
              </a:rPr>
              <a:t>len</a:t>
            </a:r>
            <a:r>
              <a:rPr lang="en-US" altLang="en-US" sz="1400" b="0" dirty="0">
                <a:solidFill>
                  <a:srgbClr val="CA0C48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</a:rPr>
              <a:t>	public double </a:t>
            </a:r>
            <a:r>
              <a:rPr lang="en-US" altLang="en-US" sz="1400" b="0" dirty="0" err="1">
                <a:latin typeface="Courier New" panose="02070309020205020404" pitchFamily="49" charset="0"/>
              </a:rPr>
              <a:t>getWidth</a:t>
            </a:r>
            <a:r>
              <a:rPr lang="en-US" altLang="en-US" sz="1400" b="0" dirty="0"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</a:rPr>
              <a:t>	{	</a:t>
            </a:r>
            <a:r>
              <a:rPr lang="en-US" altLang="en-US" sz="1400" b="0" dirty="0">
                <a:solidFill>
                  <a:srgbClr val="CA0C48"/>
                </a:solidFill>
                <a:latin typeface="Courier New" panose="02070309020205020404" pitchFamily="49" charset="0"/>
              </a:rPr>
              <a:t>return width;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</a:rPr>
              <a:t>	public double </a:t>
            </a:r>
            <a:r>
              <a:rPr lang="en-US" altLang="en-US" sz="1400" b="0" dirty="0" err="1">
                <a:latin typeface="Courier New" panose="02070309020205020404" pitchFamily="49" charset="0"/>
              </a:rPr>
              <a:t>getLength</a:t>
            </a:r>
            <a:r>
              <a:rPr lang="en-US" altLang="en-US" sz="1400" b="0" dirty="0"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</a:rPr>
              <a:t>	{	</a:t>
            </a:r>
            <a:r>
              <a:rPr lang="en-US" altLang="en-US" sz="1400" b="0" dirty="0">
                <a:solidFill>
                  <a:srgbClr val="CA0C48"/>
                </a:solidFill>
                <a:latin typeface="Courier New" panose="02070309020205020404" pitchFamily="49" charset="0"/>
              </a:rPr>
              <a:t>return length;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</a:rPr>
              <a:t>	public double </a:t>
            </a:r>
            <a:r>
              <a:rPr lang="en-US" altLang="en-US" sz="1400" b="0" dirty="0" err="1">
                <a:latin typeface="Courier New" panose="02070309020205020404" pitchFamily="49" charset="0"/>
              </a:rPr>
              <a:t>getArea</a:t>
            </a:r>
            <a:r>
              <a:rPr lang="en-US" altLang="en-US" sz="1400" b="0" dirty="0"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</a:rPr>
              <a:t>	{</a:t>
            </a:r>
            <a:r>
              <a:rPr lang="en-US" altLang="en-US" sz="1400" b="0" dirty="0">
                <a:solidFill>
                  <a:srgbClr val="FF33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400" b="0" dirty="0">
                <a:solidFill>
                  <a:srgbClr val="CA0C48"/>
                </a:solidFill>
                <a:latin typeface="Courier New" panose="02070309020205020404" pitchFamily="49" charset="0"/>
              </a:rPr>
              <a:t>return length * width;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1A95077-4342-428F-A61E-943BD5B3216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 Arguments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A8187B0-51DD-476E-9767-A0017F9840E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Methods can have multiple parameters.</a:t>
            </a:r>
          </a:p>
          <a:p>
            <a:pPr eaLnBrk="1" hangingPunct="1"/>
            <a:r>
              <a:rPr lang="en-US" altLang="en-US"/>
              <a:t>The format for a multiple parameter method is:</a:t>
            </a:r>
          </a:p>
          <a:p>
            <a:pPr marL="457200" lvl="1" indent="0">
              <a:buNone/>
            </a:pPr>
            <a:r>
              <a:rPr lang="en-US" altLang="en-US" sz="1600" i="1">
                <a:solidFill>
                  <a:srgbClr val="CA0C48"/>
                </a:solidFill>
                <a:latin typeface="Courier New" panose="02070309020205020404" pitchFamily="49" charset="0"/>
              </a:rPr>
              <a:t>AccessModifier ReturnType MethodName(ParamType ParamName,</a:t>
            </a:r>
          </a:p>
          <a:p>
            <a:pPr marL="457200" lvl="1" indent="0">
              <a:buNone/>
            </a:pPr>
            <a:r>
              <a:rPr lang="en-US" altLang="en-US" sz="1600" i="1">
                <a:solidFill>
                  <a:srgbClr val="CA0C48"/>
                </a:solidFill>
                <a:latin typeface="Courier New" panose="02070309020205020404" pitchFamily="49" charset="0"/>
              </a:rPr>
              <a:t>                                     ParamType ParamName,</a:t>
            </a:r>
          </a:p>
          <a:p>
            <a:pPr marL="457200" lvl="1" indent="0">
              <a:buNone/>
            </a:pPr>
            <a:r>
              <a:rPr lang="en-US" altLang="en-US" sz="1600" i="1">
                <a:solidFill>
                  <a:srgbClr val="CA0C48"/>
                </a:solidFill>
                <a:latin typeface="Courier New" panose="02070309020205020404" pitchFamily="49" charset="0"/>
              </a:rPr>
              <a:t>                                     etc)</a:t>
            </a:r>
          </a:p>
          <a:p>
            <a:pPr marL="457200" lvl="1" indent="0">
              <a:buNone/>
            </a:pPr>
            <a:r>
              <a:rPr lang="en-US" altLang="en-US" sz="1600">
                <a:solidFill>
                  <a:srgbClr val="CA0C48"/>
                </a:solidFill>
                <a:latin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altLang="en-US" sz="1600">
                <a:solidFill>
                  <a:srgbClr val="CA0C48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en-US"/>
              <a:t>Parameters in methods are treated as local variables within the method.</a:t>
            </a:r>
          </a:p>
          <a:p>
            <a:pPr eaLnBrk="1" hangingPunct="1"/>
            <a:r>
              <a:rPr lang="en-US" altLang="en-US"/>
              <a:t>Example: </a:t>
            </a:r>
            <a:r>
              <a:rPr lang="en-US" altLang="en-US">
                <a:hlinkClick r:id="rId2" action="ppaction://hlinkfile"/>
              </a:rPr>
              <a:t>MultipleArgs.java</a:t>
            </a:r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5D79E20F-E461-4B8E-854C-74A0297F50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Arguments Passed By Value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B0FB5C8D-B58D-4261-A76F-51CEA7153DF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Java, all arguments to a method are passed “by value”.</a:t>
            </a:r>
          </a:p>
          <a:p>
            <a:pPr eaLnBrk="1" hangingPunct="1"/>
            <a:r>
              <a:rPr lang="en-US" altLang="en-US"/>
              <a:t>If the argument is a reference to an object, it is the reference that is passed to the method.</a:t>
            </a:r>
          </a:p>
          <a:p>
            <a:pPr eaLnBrk="1" hangingPunct="1"/>
            <a:r>
              <a:rPr lang="en-US" altLang="en-US"/>
              <a:t>If the argument is a primitive, a copy of the value is passed to the method.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2CA88DD0-4246-4299-A8F4-FA0D3907FF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Instance Fields and Methods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40A14723-4788-470D-B550-1CD627628B6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Fields and methods that are declared as previously shown are called </a:t>
            </a:r>
            <a:r>
              <a:rPr lang="en-US" altLang="en-US" i="1"/>
              <a:t>instance fields</a:t>
            </a:r>
            <a:r>
              <a:rPr lang="en-US" altLang="en-US"/>
              <a:t> and </a:t>
            </a:r>
            <a:r>
              <a:rPr lang="en-US" altLang="en-US" i="1"/>
              <a:t>instance methods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/>
              <a:t>Objects created from a class each have their own copy of instance fields.</a:t>
            </a:r>
          </a:p>
          <a:p>
            <a:pPr eaLnBrk="1" hangingPunct="1"/>
            <a:r>
              <a:rPr lang="en-US" altLang="en-US"/>
              <a:t>Instance methods are methods that are not declared with a special keyword, </a:t>
            </a:r>
            <a:r>
              <a:rPr lang="en-US" altLang="en-US" i="1"/>
              <a:t>static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4570CE2-D46C-47E7-968C-50E952D4B20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Instance Fields and Methods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96A0BD17-71F4-4BB6-875E-6D83B5750D4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Instance fields and instance methods require an object to be created in order to be used.</a:t>
            </a:r>
          </a:p>
          <a:p>
            <a:pPr eaLnBrk="1" hangingPunct="1"/>
            <a:r>
              <a:rPr lang="en-US" altLang="en-US"/>
              <a:t>Example: </a:t>
            </a:r>
            <a:r>
              <a:rPr lang="en-US" altLang="en-US">
                <a:hlinkClick r:id="rId2" action="ppaction://hlinkfile"/>
              </a:rPr>
              <a:t>RoomAreas.java</a:t>
            </a:r>
            <a:endParaRPr lang="en-US" altLang="en-US"/>
          </a:p>
          <a:p>
            <a:pPr eaLnBrk="1" hangingPunct="1"/>
            <a:r>
              <a:rPr lang="en-US" altLang="en-US"/>
              <a:t>Note that each room represented in this example can have different dimensions.</a:t>
            </a:r>
          </a:p>
          <a:p>
            <a:pPr eaLnBrk="1" hangingPunct="1"/>
            <a:endParaRPr lang="en-US" altLang="en-US"/>
          </a:p>
          <a:p>
            <a:pPr marL="914400" lvl="2" indent="0">
              <a:buNone/>
            </a:pPr>
            <a:r>
              <a:rPr lang="en-US" altLang="en-US" sz="1800">
                <a:latin typeface="Courier New" panose="02070309020205020404" pitchFamily="49" charset="0"/>
              </a:rPr>
              <a:t>Rectangle kitchen = new Rectangle();</a:t>
            </a:r>
          </a:p>
          <a:p>
            <a:pPr marL="914400" lvl="2" indent="0">
              <a:buNone/>
            </a:pPr>
            <a:r>
              <a:rPr lang="en-US" altLang="en-US" sz="1800">
                <a:latin typeface="Courier New" panose="02070309020205020404" pitchFamily="49" charset="0"/>
              </a:rPr>
              <a:t>Rectangle bedroom = new Rectangle();</a:t>
            </a:r>
          </a:p>
          <a:p>
            <a:pPr marL="914400" lvl="2" indent="0">
              <a:buNone/>
            </a:pPr>
            <a:r>
              <a:rPr lang="en-US" altLang="en-US" sz="1800">
                <a:latin typeface="Courier New" panose="02070309020205020404" pitchFamily="49" charset="0"/>
              </a:rPr>
              <a:t>Rectangle den = new Rectangle();</a:t>
            </a:r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A14C8151-DE6D-4F2B-94FF-9B59199CDDC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Constructors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7F2EFD1F-6102-49B4-82C0-130978E0B2F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Classes can have special methods called </a:t>
            </a:r>
            <a:r>
              <a:rPr lang="en-US" altLang="en-US" i="1"/>
              <a:t>constructors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/>
              <a:t>Constructors are used to perform operations at the time an object is created.</a:t>
            </a:r>
          </a:p>
          <a:p>
            <a:pPr eaLnBrk="1" hangingPunct="1"/>
            <a:r>
              <a:rPr lang="en-US" altLang="en-US"/>
              <a:t>Constructors typically initialize instance fields and perform other object initialization tasks.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7CEF623A-2D67-4B6B-80BC-7472D787DA3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Constructors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2A99B37-2FCD-4273-81DB-B136BF330D0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Constructors have a few special properties that set them apart from normal methods.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Constructors have the same name as the class.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Constructors have no return type (not even void).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Constructors may not return any values.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Constructors are typically public.</a:t>
            </a:r>
          </a:p>
          <a:p>
            <a:pPr eaLnBrk="1" hangingPunct="1"/>
            <a:r>
              <a:rPr lang="en-US" altLang="en-US" dirty="0"/>
              <a:t>Example: </a:t>
            </a:r>
            <a:r>
              <a:rPr lang="en-US" altLang="en-US" dirty="0">
                <a:hlinkClick r:id="rId2" action="ppaction://hlinkfile"/>
              </a:rPr>
              <a:t>ConstructorDemo.java</a:t>
            </a:r>
            <a:endParaRPr lang="en-US" altLang="en-US" dirty="0"/>
          </a:p>
          <a:p>
            <a:pPr eaLnBrk="1" hangingPunct="1"/>
            <a:r>
              <a:rPr lang="en-US" altLang="en-US" dirty="0"/>
              <a:t>Example: </a:t>
            </a:r>
            <a:r>
              <a:rPr lang="en-US" altLang="en-US" dirty="0">
                <a:hlinkClick r:id="rId3" action="ppaction://hlinkfile"/>
              </a:rPr>
              <a:t>RoomConstructor.java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7E9BFA63-6327-4560-BCE7-7A5D8DEBA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Strings as Objects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282EBC91-50B3-4BDB-8F23-83F8227B2C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A primitive data type can only store data, as it has no other built-in capabilities.</a:t>
            </a:r>
          </a:p>
          <a:p>
            <a:pPr>
              <a:buFontTx/>
              <a:buChar char="•"/>
            </a:pPr>
            <a:r>
              <a:rPr lang="en-US" altLang="en-US"/>
              <a:t>An object can store data and perform operations on that data.</a:t>
            </a:r>
          </a:p>
          <a:p>
            <a:pPr lvl="1"/>
            <a:r>
              <a:rPr lang="en-US" altLang="en-US"/>
              <a:t>In addition to storing strings,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/>
              <a:t> objects have numerous methods that perform operations on the strings they hold.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FCCE52A-77E7-4F1D-94C0-888C91C069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Default Constructor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0E1726E-EB69-49B6-A8DF-55B4644D23E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a constructor is not defined, Java provides a default constructor.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It sets all of the class’ numeric fields to 0.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It sets all of the class’ boolean fields to false.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/>
              <a:t>It sets all of the class’ reference variables, the default constructor sets them to the special value </a:t>
            </a:r>
            <a:r>
              <a:rPr lang="en-US" altLang="en-US" i="1"/>
              <a:t>null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/>
              <a:t>The default constructor is a constructor with no parameters.</a:t>
            </a:r>
          </a:p>
          <a:p>
            <a:pPr eaLnBrk="1" hangingPunct="1"/>
            <a:r>
              <a:rPr lang="en-US" altLang="en-US"/>
              <a:t>Default constructors are used to initialize an object in a default configuration.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0B66C0C0-4514-4705-97EA-412648F51E4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Constructors in UML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635BE672-5C25-4597-AE5E-6DE68A2AB94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UML, the most common way constructors are defined is:</a:t>
            </a:r>
            <a:endParaRPr lang="en-US" altLang="en-US">
              <a:latin typeface="Courier New" panose="02070309020205020404" pitchFamily="49" charset="0"/>
            </a:endParaRPr>
          </a:p>
        </p:txBody>
      </p:sp>
      <p:grpSp>
        <p:nvGrpSpPr>
          <p:cNvPr id="44036" name="Group 5">
            <a:extLst>
              <a:ext uri="{FF2B5EF4-FFF2-40B4-BE49-F238E27FC236}">
                <a16:creationId xmlns:a16="http://schemas.microsoft.com/office/drawing/2014/main" id="{5540F4AB-D14C-4DF1-A5BD-B0D0B13A1E61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590800"/>
            <a:ext cx="3962400" cy="3276600"/>
            <a:chOff x="96" y="864"/>
            <a:chExt cx="2112" cy="2064"/>
          </a:xfrm>
        </p:grpSpPr>
        <p:sp>
          <p:nvSpPr>
            <p:cNvPr id="43018" name="Rectangle 6">
              <a:extLst>
                <a:ext uri="{FF2B5EF4-FFF2-40B4-BE49-F238E27FC236}">
                  <a16:creationId xmlns:a16="http://schemas.microsoft.com/office/drawing/2014/main" id="{D84C6901-D9B9-40BF-B55F-7052643E4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864"/>
              <a:ext cx="2112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000" b="0">
                  <a:latin typeface="Times New Roman" pitchFamily="18" charset="0"/>
                </a:rPr>
                <a:t>Rectangle</a:t>
              </a:r>
            </a:p>
          </p:txBody>
        </p:sp>
        <p:sp>
          <p:nvSpPr>
            <p:cNvPr id="43019" name="Rectangle 7">
              <a:extLst>
                <a:ext uri="{FF2B5EF4-FFF2-40B4-BE49-F238E27FC236}">
                  <a16:creationId xmlns:a16="http://schemas.microsoft.com/office/drawing/2014/main" id="{59A75CCE-29E1-4326-B05C-714D39FC4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248"/>
              <a:ext cx="2112" cy="49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Char char="-"/>
                <a:defRPr/>
              </a:pPr>
              <a:r>
                <a:rPr lang="en-US" altLang="en-US" sz="2000" b="0">
                  <a:latin typeface="Times New Roman" pitchFamily="18" charset="0"/>
                </a:rPr>
                <a:t> width : double</a:t>
              </a:r>
            </a:p>
            <a:p>
              <a:pPr eaLnBrk="1" hangingPunct="1">
                <a:spcBef>
                  <a:spcPct val="0"/>
                </a:spcBef>
                <a:buFontTx/>
                <a:buChar char="-"/>
                <a:defRPr/>
              </a:pPr>
              <a:r>
                <a:rPr lang="en-US" altLang="en-US" sz="2000" b="0">
                  <a:latin typeface="Times New Roman" pitchFamily="18" charset="0"/>
                </a:rPr>
                <a:t> length : double</a:t>
              </a:r>
            </a:p>
          </p:txBody>
        </p:sp>
        <p:sp>
          <p:nvSpPr>
            <p:cNvPr id="43020" name="Rectangle 8">
              <a:extLst>
                <a:ext uri="{FF2B5EF4-FFF2-40B4-BE49-F238E27FC236}">
                  <a16:creationId xmlns:a16="http://schemas.microsoft.com/office/drawing/2014/main" id="{FC15B0ED-E102-4C47-B6BF-831D94AB3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728"/>
              <a:ext cx="2112" cy="12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000" dirty="0">
                  <a:solidFill>
                    <a:srgbClr val="CA0C48"/>
                  </a:solidFill>
                  <a:latin typeface="Times New Roman" pitchFamily="18" charset="0"/>
                </a:rPr>
                <a:t>+Rectangle(</a:t>
              </a:r>
              <a:r>
                <a:rPr lang="en-US" altLang="en-US" sz="2000" dirty="0" err="1">
                  <a:solidFill>
                    <a:srgbClr val="CA0C48"/>
                  </a:solidFill>
                  <a:latin typeface="Times New Roman" pitchFamily="18" charset="0"/>
                </a:rPr>
                <a:t>len:double</a:t>
              </a:r>
              <a:r>
                <a:rPr lang="en-US" altLang="en-US" sz="2000" dirty="0">
                  <a:solidFill>
                    <a:srgbClr val="CA0C48"/>
                  </a:solidFill>
                  <a:latin typeface="Times New Roman" pitchFamily="18" charset="0"/>
                </a:rPr>
                <a:t>, w:double)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000" b="0" dirty="0">
                  <a:latin typeface="Times New Roman" pitchFamily="18" charset="0"/>
                </a:rPr>
                <a:t>+ </a:t>
              </a:r>
              <a:r>
                <a:rPr lang="en-US" altLang="en-US" sz="2000" b="0" dirty="0" err="1">
                  <a:latin typeface="Times New Roman" pitchFamily="18" charset="0"/>
                </a:rPr>
                <a:t>setWidth</a:t>
              </a:r>
              <a:r>
                <a:rPr lang="en-US" altLang="en-US" sz="2000" b="0" dirty="0">
                  <a:latin typeface="Times New Roman" pitchFamily="18" charset="0"/>
                </a:rPr>
                <a:t>(w : double) : void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000" b="0" dirty="0">
                  <a:latin typeface="Times New Roman" pitchFamily="18" charset="0"/>
                </a:rPr>
                <a:t>+ </a:t>
              </a:r>
              <a:r>
                <a:rPr lang="en-US" altLang="en-US" sz="2000" b="0" dirty="0" err="1">
                  <a:latin typeface="Times New Roman" pitchFamily="18" charset="0"/>
                </a:rPr>
                <a:t>setLength</a:t>
              </a:r>
              <a:r>
                <a:rPr lang="en-US" altLang="en-US" sz="2000" b="0" dirty="0">
                  <a:latin typeface="Times New Roman" pitchFamily="18" charset="0"/>
                </a:rPr>
                <a:t>(</a:t>
              </a:r>
              <a:r>
                <a:rPr lang="en-US" altLang="en-US" sz="2000" b="0" dirty="0" err="1">
                  <a:latin typeface="Times New Roman" pitchFamily="18" charset="0"/>
                </a:rPr>
                <a:t>len</a:t>
              </a:r>
              <a:r>
                <a:rPr lang="en-US" altLang="en-US" sz="2000" b="0" dirty="0">
                  <a:latin typeface="Times New Roman" pitchFamily="18" charset="0"/>
                </a:rPr>
                <a:t> : double): void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000" b="0" dirty="0">
                  <a:latin typeface="Times New Roman" pitchFamily="18" charset="0"/>
                </a:rPr>
                <a:t>+ </a:t>
              </a:r>
              <a:r>
                <a:rPr lang="en-US" altLang="en-US" sz="2000" b="0" dirty="0" err="1">
                  <a:latin typeface="Times New Roman" pitchFamily="18" charset="0"/>
                </a:rPr>
                <a:t>getWidth</a:t>
              </a:r>
              <a:r>
                <a:rPr lang="en-US" altLang="en-US" sz="2000" b="0" dirty="0">
                  <a:latin typeface="Times New Roman" pitchFamily="18" charset="0"/>
                </a:rPr>
                <a:t>() : double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000" b="0" dirty="0">
                  <a:latin typeface="Times New Roman" pitchFamily="18" charset="0"/>
                </a:rPr>
                <a:t>+ </a:t>
              </a:r>
              <a:r>
                <a:rPr lang="en-US" altLang="en-US" sz="2000" b="0" dirty="0" err="1">
                  <a:latin typeface="Times New Roman" pitchFamily="18" charset="0"/>
                </a:rPr>
                <a:t>getLength</a:t>
              </a:r>
              <a:r>
                <a:rPr lang="en-US" altLang="en-US" sz="2000" b="0" dirty="0">
                  <a:latin typeface="Times New Roman" pitchFamily="18" charset="0"/>
                </a:rPr>
                <a:t>() : double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000" b="0" dirty="0">
                  <a:latin typeface="Times New Roman" pitchFamily="18" charset="0"/>
                </a:rPr>
                <a:t>+ </a:t>
              </a:r>
              <a:r>
                <a:rPr lang="en-US" altLang="en-US" sz="2000" b="0" dirty="0" err="1">
                  <a:latin typeface="Times New Roman" pitchFamily="18" charset="0"/>
                </a:rPr>
                <a:t>getArea</a:t>
              </a:r>
              <a:r>
                <a:rPr lang="en-US" altLang="en-US" sz="2000" b="0" dirty="0">
                  <a:latin typeface="Times New Roman" pitchFamily="18" charset="0"/>
                </a:rPr>
                <a:t>() : double</a:t>
              </a:r>
            </a:p>
          </p:txBody>
        </p:sp>
      </p:grpSp>
      <p:grpSp>
        <p:nvGrpSpPr>
          <p:cNvPr id="3" name="Group 14">
            <a:extLst>
              <a:ext uri="{FF2B5EF4-FFF2-40B4-BE49-F238E27FC236}">
                <a16:creationId xmlns:a16="http://schemas.microsoft.com/office/drawing/2014/main" id="{B36FFB30-AB17-43B7-AF51-4BB48A572BB6}"/>
              </a:ext>
            </a:extLst>
          </p:cNvPr>
          <p:cNvGrpSpPr>
            <a:grpSpLocks/>
          </p:cNvGrpSpPr>
          <p:nvPr/>
        </p:nvGrpSpPr>
        <p:grpSpPr bwMode="auto">
          <a:xfrm>
            <a:off x="6705601" y="2514600"/>
            <a:ext cx="3114675" cy="1676400"/>
            <a:chOff x="3264" y="1584"/>
            <a:chExt cx="1962" cy="1056"/>
          </a:xfrm>
        </p:grpSpPr>
        <p:sp>
          <p:nvSpPr>
            <p:cNvPr id="44038" name="Text Box 9">
              <a:extLst>
                <a:ext uri="{FF2B5EF4-FFF2-40B4-BE49-F238E27FC236}">
                  <a16:creationId xmlns:a16="http://schemas.microsoft.com/office/drawing/2014/main" id="{655AD8B0-1E24-4B51-9F54-482275FC0C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584"/>
              <a:ext cx="1482" cy="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>
                  <a:solidFill>
                    <a:srgbClr val="CA0C48"/>
                  </a:solidFill>
                  <a:latin typeface="Times New Roman" panose="02020603050405020304" pitchFamily="18" charset="0"/>
                </a:rPr>
                <a:t>Notice there is no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>
                  <a:solidFill>
                    <a:srgbClr val="CA0C48"/>
                  </a:solidFill>
                  <a:latin typeface="Times New Roman" panose="02020603050405020304" pitchFamily="18" charset="0"/>
                </a:rPr>
                <a:t>return type listed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>
                  <a:solidFill>
                    <a:srgbClr val="CA0C48"/>
                  </a:solidFill>
                  <a:latin typeface="Times New Roman" panose="02020603050405020304" pitchFamily="18" charset="0"/>
                </a:rPr>
                <a:t>for constructors.</a:t>
              </a:r>
            </a:p>
          </p:txBody>
        </p:sp>
        <p:sp>
          <p:nvSpPr>
            <p:cNvPr id="44039" name="Line 12">
              <a:extLst>
                <a:ext uri="{FF2B5EF4-FFF2-40B4-BE49-F238E27FC236}">
                  <a16:creationId xmlns:a16="http://schemas.microsoft.com/office/drawing/2014/main" id="{C3CCEFDC-FFC5-4E3D-B506-69CD4B2AF3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2640"/>
              <a:ext cx="1200" cy="0"/>
            </a:xfrm>
            <a:prstGeom prst="line">
              <a:avLst/>
            </a:prstGeom>
            <a:noFill/>
            <a:ln w="25400">
              <a:solidFill>
                <a:srgbClr val="CA0C4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40" name="Line 13">
              <a:extLst>
                <a:ext uri="{FF2B5EF4-FFF2-40B4-BE49-F238E27FC236}">
                  <a16:creationId xmlns:a16="http://schemas.microsoft.com/office/drawing/2014/main" id="{9FC8D180-126E-49B2-8754-904163B969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352"/>
              <a:ext cx="0" cy="288"/>
            </a:xfrm>
            <a:prstGeom prst="line">
              <a:avLst/>
            </a:prstGeom>
            <a:noFill/>
            <a:ln w="25400">
              <a:solidFill>
                <a:srgbClr val="CA0C4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7C569736-FFEE-45F3-8C3F-821E728412E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String</a:t>
            </a:r>
            <a:r>
              <a:rPr lang="en-US" altLang="en-US"/>
              <a:t> Class Constructor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1239ECEA-C3D7-4531-9E59-D5A4AE8DB1C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One of the </a:t>
            </a:r>
            <a:r>
              <a:rPr lang="en-US" altLang="en-US" dirty="0"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 class constructors accepts a string literal as an argument.</a:t>
            </a:r>
          </a:p>
          <a:p>
            <a:pPr eaLnBrk="1" hangingPunct="1"/>
            <a:r>
              <a:rPr lang="en-US" altLang="en-US" dirty="0"/>
              <a:t>This string literal is used to initialize a </a:t>
            </a:r>
            <a:r>
              <a:rPr lang="en-US" altLang="en-US" dirty="0"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 object.</a:t>
            </a:r>
          </a:p>
          <a:p>
            <a:pPr eaLnBrk="1" hangingPunct="1"/>
            <a:r>
              <a:rPr lang="en-US" altLang="en-US" dirty="0"/>
              <a:t>For instance:</a:t>
            </a:r>
          </a:p>
          <a:p>
            <a:pPr eaLnBrk="1" hangingPunct="1"/>
            <a:endParaRPr lang="en-US" altLang="en-US" dirty="0"/>
          </a:p>
          <a:p>
            <a:pPr marL="457200" lvl="1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String name = new String(</a:t>
            </a:r>
            <a:r>
              <a:rPr lang="en-US" altLang="en-US" sz="2000" dirty="0">
                <a:solidFill>
                  <a:srgbClr val="CA0C48"/>
                </a:solidFill>
                <a:latin typeface="Courier New" panose="02070309020205020404" pitchFamily="49" charset="0"/>
              </a:rPr>
              <a:t>"Michael Long"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String name = </a:t>
            </a:r>
            <a:r>
              <a:rPr lang="en-US" altLang="en-US" sz="2000" dirty="0">
                <a:solidFill>
                  <a:srgbClr val="CA0C48"/>
                </a:solidFill>
                <a:latin typeface="Courier New" panose="02070309020205020404" pitchFamily="49" charset="0"/>
              </a:rPr>
              <a:t>"Michael Long"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75873497-0931-4A89-8F9C-369745933EE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String</a:t>
            </a:r>
            <a:r>
              <a:rPr lang="en-US" altLang="en-US"/>
              <a:t> Class Constructor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4BF15512-CB7B-4BE6-AD4F-7BA7A3337F1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This creates a new reference variable </a:t>
            </a:r>
            <a:r>
              <a:rPr lang="en-US" altLang="en-US" i="1" dirty="0"/>
              <a:t>name</a:t>
            </a:r>
            <a:r>
              <a:rPr lang="en-US" altLang="en-US" dirty="0"/>
              <a:t> that points to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/>
              <a:t> object that represents the name “Michael Long”</a:t>
            </a:r>
          </a:p>
          <a:p>
            <a:pPr eaLnBrk="1" hangingPunct="1"/>
            <a:r>
              <a:rPr lang="en-US" altLang="en-US" dirty="0"/>
              <a:t>Because they are used so often, Strings can be created with a shorthand:</a:t>
            </a:r>
          </a:p>
          <a:p>
            <a:pPr eaLnBrk="1" hangingPunct="1"/>
            <a:endParaRPr lang="en-US" altLang="en-US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CA0C48"/>
                </a:solidFill>
                <a:latin typeface="Courier New" panose="02070309020205020404" pitchFamily="49" charset="0"/>
              </a:rPr>
              <a:t>String name = "Michael Long";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20E2D671-6B1F-485B-B042-5254BE5EE70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BankAccount</a:t>
            </a:r>
            <a:r>
              <a:rPr lang="en-US" altLang="en-US"/>
              <a:t> Example</a:t>
            </a:r>
          </a:p>
        </p:txBody>
      </p:sp>
      <p:grpSp>
        <p:nvGrpSpPr>
          <p:cNvPr id="47107" name="Group 8">
            <a:extLst>
              <a:ext uri="{FF2B5EF4-FFF2-40B4-BE49-F238E27FC236}">
                <a16:creationId xmlns:a16="http://schemas.microsoft.com/office/drawing/2014/main" id="{BAC01EC4-614C-494B-A5CF-E55ABBBCD8B6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1676400"/>
            <a:ext cx="3962400" cy="4191000"/>
            <a:chOff x="528" y="1152"/>
            <a:chExt cx="2496" cy="2640"/>
          </a:xfrm>
        </p:grpSpPr>
        <p:sp>
          <p:nvSpPr>
            <p:cNvPr id="46086" name="Rectangle 5">
              <a:extLst>
                <a:ext uri="{FF2B5EF4-FFF2-40B4-BE49-F238E27FC236}">
                  <a16:creationId xmlns:a16="http://schemas.microsoft.com/office/drawing/2014/main" id="{AEBCEE43-E565-4661-A652-B4AF9C613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152"/>
              <a:ext cx="2496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000" b="0">
                  <a:latin typeface="Times New Roman" pitchFamily="18" charset="0"/>
                </a:rPr>
                <a:t>BankAccount</a:t>
              </a:r>
            </a:p>
          </p:txBody>
        </p:sp>
        <p:sp>
          <p:nvSpPr>
            <p:cNvPr id="46087" name="Rectangle 6">
              <a:extLst>
                <a:ext uri="{FF2B5EF4-FFF2-40B4-BE49-F238E27FC236}">
                  <a16:creationId xmlns:a16="http://schemas.microsoft.com/office/drawing/2014/main" id="{EE21A166-6DA0-4BC6-BCB6-2B04A3574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536"/>
              <a:ext cx="2496" cy="67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Char char="-"/>
                <a:defRPr/>
              </a:pPr>
              <a:r>
                <a:rPr lang="en-US" altLang="en-US" sz="2000" b="0">
                  <a:latin typeface="Times New Roman" pitchFamily="18" charset="0"/>
                </a:rPr>
                <a:t> balance : double</a:t>
              </a:r>
            </a:p>
            <a:p>
              <a:pPr eaLnBrk="1" hangingPunct="1">
                <a:spcBef>
                  <a:spcPct val="0"/>
                </a:spcBef>
                <a:buFontTx/>
                <a:buChar char="-"/>
                <a:defRPr/>
              </a:pPr>
              <a:r>
                <a:rPr lang="en-US" altLang="en-US" sz="2000" b="0">
                  <a:latin typeface="Times New Roman" pitchFamily="18" charset="0"/>
                </a:rPr>
                <a:t> interestRate : double</a:t>
              </a:r>
            </a:p>
            <a:p>
              <a:pPr eaLnBrk="1" hangingPunct="1">
                <a:spcBef>
                  <a:spcPct val="0"/>
                </a:spcBef>
                <a:buFontTx/>
                <a:buChar char="-"/>
                <a:defRPr/>
              </a:pPr>
              <a:r>
                <a:rPr lang="en-US" altLang="en-US" sz="2000" b="0">
                  <a:latin typeface="Times New Roman" pitchFamily="18" charset="0"/>
                </a:rPr>
                <a:t> interest : double</a:t>
              </a:r>
            </a:p>
          </p:txBody>
        </p:sp>
        <p:sp>
          <p:nvSpPr>
            <p:cNvPr id="46088" name="Rectangle 7">
              <a:extLst>
                <a:ext uri="{FF2B5EF4-FFF2-40B4-BE49-F238E27FC236}">
                  <a16:creationId xmlns:a16="http://schemas.microsoft.com/office/drawing/2014/main" id="{1ECC6985-C04A-4D3E-A33D-4548C3DF9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208"/>
              <a:ext cx="2496" cy="15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000" b="0" dirty="0">
                  <a:latin typeface="Times New Roman" pitchFamily="18" charset="0"/>
                </a:rPr>
                <a:t>+</a:t>
              </a:r>
              <a:r>
                <a:rPr lang="en-US" altLang="en-US" sz="2000" b="0" dirty="0" err="1">
                  <a:latin typeface="Times New Roman" pitchFamily="18" charset="0"/>
                </a:rPr>
                <a:t>BankAccount</a:t>
              </a:r>
              <a:r>
                <a:rPr lang="en-US" altLang="en-US" sz="2000" b="0" dirty="0">
                  <a:latin typeface="Times New Roman" pitchFamily="18" charset="0"/>
                </a:rPr>
                <a:t>(</a:t>
              </a:r>
              <a:r>
                <a:rPr lang="en-US" altLang="en-US" sz="2000" b="0" dirty="0" err="1">
                  <a:latin typeface="Times New Roman" pitchFamily="18" charset="0"/>
                </a:rPr>
                <a:t>startBalance:double</a:t>
              </a:r>
              <a:r>
                <a:rPr lang="en-US" altLang="en-US" sz="2000" b="0" dirty="0">
                  <a:latin typeface="Times New Roman" pitchFamily="18" charset="0"/>
                </a:rPr>
                <a:t>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000" b="0" dirty="0">
                  <a:latin typeface="Times New Roman" pitchFamily="18" charset="0"/>
                </a:rPr>
                <a:t>                          </a:t>
              </a:r>
              <a:r>
                <a:rPr lang="en-US" altLang="en-US" sz="2000" b="0" dirty="0" err="1">
                  <a:latin typeface="Times New Roman" pitchFamily="18" charset="0"/>
                </a:rPr>
                <a:t>intRate</a:t>
              </a:r>
              <a:r>
                <a:rPr lang="en-US" altLang="en-US" sz="2000" b="0" dirty="0">
                  <a:latin typeface="Times New Roman" pitchFamily="18" charset="0"/>
                </a:rPr>
                <a:t> :double):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000" b="0" dirty="0">
                  <a:latin typeface="Times New Roman" pitchFamily="18" charset="0"/>
                </a:rPr>
                <a:t>+ deposit(amount : double) : void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000" b="0" dirty="0">
                  <a:latin typeface="Times New Roman" pitchFamily="18" charset="0"/>
                </a:rPr>
                <a:t>+ </a:t>
              </a:r>
              <a:r>
                <a:rPr lang="en-US" altLang="en-US" sz="2000" b="0" dirty="0" err="1">
                  <a:latin typeface="Times New Roman" pitchFamily="18" charset="0"/>
                </a:rPr>
                <a:t>withdrawl</a:t>
              </a:r>
              <a:r>
                <a:rPr lang="en-US" altLang="en-US" sz="2000" b="0" dirty="0">
                  <a:latin typeface="Times New Roman" pitchFamily="18" charset="0"/>
                </a:rPr>
                <a:t>(amount </a:t>
              </a:r>
              <a:r>
                <a:rPr lang="en-US" altLang="en-US" sz="2000" b="0">
                  <a:latin typeface="Times New Roman" pitchFamily="18" charset="0"/>
                </a:rPr>
                <a:t>: double) : </a:t>
              </a:r>
              <a:r>
                <a:rPr lang="en-US" altLang="en-US" sz="2000" b="0" dirty="0">
                  <a:latin typeface="Times New Roman" pitchFamily="18" charset="0"/>
                </a:rPr>
                <a:t>void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000" b="0" dirty="0">
                  <a:latin typeface="Times New Roman" pitchFamily="18" charset="0"/>
                </a:rPr>
                <a:t>+ </a:t>
              </a:r>
              <a:r>
                <a:rPr lang="en-US" altLang="en-US" sz="2000" b="0" dirty="0" err="1">
                  <a:latin typeface="Times New Roman" pitchFamily="18" charset="0"/>
                </a:rPr>
                <a:t>addInterest</a:t>
              </a:r>
              <a:r>
                <a:rPr lang="en-US" altLang="en-US" sz="2000" b="0" dirty="0">
                  <a:latin typeface="Times New Roman" pitchFamily="18" charset="0"/>
                </a:rPr>
                <a:t>() : void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000" b="0" dirty="0">
                  <a:latin typeface="Times New Roman" pitchFamily="18" charset="0"/>
                </a:rPr>
                <a:t>+ </a:t>
              </a:r>
              <a:r>
                <a:rPr lang="en-US" altLang="en-US" sz="2000" b="0" dirty="0" err="1">
                  <a:latin typeface="Times New Roman" pitchFamily="18" charset="0"/>
                </a:rPr>
                <a:t>getBalance</a:t>
              </a:r>
              <a:r>
                <a:rPr lang="en-US" altLang="en-US" sz="2000" b="0" dirty="0">
                  <a:latin typeface="Times New Roman" pitchFamily="18" charset="0"/>
                </a:rPr>
                <a:t>() : double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2000" b="0" dirty="0">
                  <a:latin typeface="Times New Roman" pitchFamily="18" charset="0"/>
                </a:rPr>
                <a:t>+ </a:t>
              </a:r>
              <a:r>
                <a:rPr lang="en-US" altLang="en-US" sz="2000" b="0" dirty="0" err="1">
                  <a:latin typeface="Times New Roman" pitchFamily="18" charset="0"/>
                </a:rPr>
                <a:t>getInterest</a:t>
              </a:r>
              <a:r>
                <a:rPr lang="en-US" altLang="en-US" sz="2000" b="0" dirty="0">
                  <a:latin typeface="Times New Roman" pitchFamily="18" charset="0"/>
                </a:rPr>
                <a:t>() : double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0E330A30-B6E1-436B-A32E-6AF7926EBC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Classes, Variables and Scope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C3F1C78-AF49-4BB5-8DF6-BAD2DE252B0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list below shows the scope of a variable depending on where it is declared.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Inside a method: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Visible only within that method.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Called a local variable.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In a method parameter: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Called a parameter variable.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Same as a local variable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Visible only within that method.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Inside the class but not in a method: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Visible to all methods of the class.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Called an instance field.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2C7D45A7-6692-446F-B02D-65FB4A94568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Shadowing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C3CCD0BA-A97D-4EB3-828A-9E88350C994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 parameter variable is, in effect, a local variable.</a:t>
            </a:r>
          </a:p>
          <a:p>
            <a:pPr eaLnBrk="1" hangingPunct="1"/>
            <a:r>
              <a:rPr lang="en-US" altLang="en-US" sz="2400"/>
              <a:t>Within a method, variable names must be unique.</a:t>
            </a:r>
          </a:p>
          <a:p>
            <a:pPr eaLnBrk="1" hangingPunct="1"/>
            <a:r>
              <a:rPr lang="en-US" altLang="en-US" sz="2400"/>
              <a:t>A method may have a local variable with the same name as an instance field.</a:t>
            </a:r>
          </a:p>
          <a:p>
            <a:pPr eaLnBrk="1" hangingPunct="1"/>
            <a:r>
              <a:rPr lang="en-US" altLang="en-US" sz="2400"/>
              <a:t>This is called shadowing.</a:t>
            </a:r>
          </a:p>
          <a:p>
            <a:pPr eaLnBrk="1" hangingPunct="1"/>
            <a:r>
              <a:rPr lang="en-US" altLang="en-US" sz="2400"/>
              <a:t>The local variable will </a:t>
            </a:r>
            <a:r>
              <a:rPr lang="en-US" altLang="en-US" sz="2400" i="1"/>
              <a:t>hide</a:t>
            </a:r>
            <a:r>
              <a:rPr lang="en-US" altLang="en-US" sz="2400"/>
              <a:t> the value of the instance field.</a:t>
            </a:r>
          </a:p>
          <a:p>
            <a:pPr eaLnBrk="1" hangingPunct="1"/>
            <a:r>
              <a:rPr lang="en-US" altLang="en-US" sz="2400"/>
              <a:t>Shadowing is discouraged and local variable names should not be the same as instance field names.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2">
            <a:extLst>
              <a:ext uri="{FF2B5EF4-FFF2-40B4-BE49-F238E27FC236}">
                <a16:creationId xmlns:a16="http://schemas.microsoft.com/office/drawing/2014/main" id="{75F8E023-A5E4-45B5-8837-A2644BD57D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Packages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/>
              <a:t> Statements</a:t>
            </a:r>
          </a:p>
        </p:txBody>
      </p:sp>
      <p:sp>
        <p:nvSpPr>
          <p:cNvPr id="50179" name="Content Placeholder 3">
            <a:extLst>
              <a:ext uri="{FF2B5EF4-FFF2-40B4-BE49-F238E27FC236}">
                <a16:creationId xmlns:a16="http://schemas.microsoft.com/office/drawing/2014/main" id="{2F834222-0000-4461-873E-B254374C93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8800" y="1600200"/>
            <a:ext cx="8294688" cy="37338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400"/>
              <a:t>A package is a group of related classes.</a:t>
            </a:r>
          </a:p>
          <a:p>
            <a:pPr eaLnBrk="1" hangingPunct="1">
              <a:buFontTx/>
              <a:buChar char="•"/>
            </a:pPr>
            <a:r>
              <a:rPr lang="en-US" altLang="en-US" sz="2400"/>
              <a:t>The classes in the Java API are organized into packages.</a:t>
            </a:r>
          </a:p>
          <a:p>
            <a:pPr lvl="1" eaLnBrk="1" hangingPunct="1"/>
            <a:r>
              <a:rPr lang="en-US" altLang="en-US"/>
              <a:t>For example,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altLang="en-US"/>
              <a:t> class is in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altLang="en-US"/>
              <a:t> package.</a:t>
            </a:r>
          </a:p>
          <a:p>
            <a:pPr eaLnBrk="1" hangingPunct="1">
              <a:buFontTx/>
              <a:buChar char="•"/>
            </a:pPr>
            <a:r>
              <a:rPr lang="en-US" altLang="en-US" sz="2400"/>
              <a:t>Many of the API classes must be imported before they can be used. For example, the following statement is required to import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altLang="en-US" sz="2400"/>
              <a:t> class:</a:t>
            </a:r>
          </a:p>
        </p:txBody>
      </p:sp>
      <p:sp>
        <p:nvSpPr>
          <p:cNvPr id="50180" name="TextBox 4">
            <a:extLst>
              <a:ext uri="{FF2B5EF4-FFF2-40B4-BE49-F238E27FC236}">
                <a16:creationId xmlns:a16="http://schemas.microsoft.com/office/drawing/2014/main" id="{A327F63C-AFDF-4827-A50A-8CC82E7A8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486401"/>
            <a:ext cx="487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0181" name="TextBox 5">
            <a:extLst>
              <a:ext uri="{FF2B5EF4-FFF2-40B4-BE49-F238E27FC236}">
                <a16:creationId xmlns:a16="http://schemas.microsoft.com/office/drawing/2014/main" id="{8DC2324B-626A-4B00-A288-8C4690594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5" y="5486400"/>
            <a:ext cx="3124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>
                <a:solidFill>
                  <a:srgbClr val="CA0C48"/>
                </a:solidFill>
                <a:latin typeface="Times New Roman" panose="02020603050405020304" pitchFamily="18" charset="0"/>
              </a:rPr>
              <a:t>This statement appears at the top of the program's source code.</a:t>
            </a:r>
          </a:p>
        </p:txBody>
      </p:sp>
      <p:cxnSp>
        <p:nvCxnSpPr>
          <p:cNvPr id="50182" name="Straight Arrow Connector 7">
            <a:extLst>
              <a:ext uri="{FF2B5EF4-FFF2-40B4-BE49-F238E27FC236}">
                <a16:creationId xmlns:a16="http://schemas.microsoft.com/office/drawing/2014/main" id="{0A909C49-4414-4E04-BB26-868CF72A22DE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858001" y="5715000"/>
            <a:ext cx="682625" cy="1588"/>
          </a:xfrm>
          <a:prstGeom prst="straightConnector1">
            <a:avLst/>
          </a:prstGeom>
          <a:noFill/>
          <a:ln w="25400" algn="ctr">
            <a:solidFill>
              <a:srgbClr val="CA0C4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F3D8EA05-0FC4-48A5-B5F5-40F71779C6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Packages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/>
              <a:t> Statements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6BDBCE6C-B433-404F-B1C3-F352F0A5DE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400" dirty="0"/>
              <a:t>Explicit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400" dirty="0"/>
              <a:t> Statements</a:t>
            </a:r>
          </a:p>
          <a:p>
            <a:pPr eaLnBrk="1" hangingPunct="1">
              <a:buFontTx/>
              <a:buChar char="•"/>
            </a:pPr>
            <a:r>
              <a:rPr lang="en-US" altLang="en-US" sz="2400" dirty="0"/>
              <a:t>An explicit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400" dirty="0"/>
              <a:t> statement specifies a single class:</a:t>
            </a:r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2400" dirty="0"/>
              <a:t>    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2400" dirty="0"/>
              <a:t>Wildcard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400" dirty="0"/>
              <a:t> Statements</a:t>
            </a:r>
          </a:p>
          <a:p>
            <a:pPr eaLnBrk="1" hangingPunct="1">
              <a:buFontTx/>
              <a:buChar char="•"/>
            </a:pPr>
            <a:r>
              <a:rPr lang="en-US" altLang="en-US" sz="2400" dirty="0"/>
              <a:t>A wildcard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400" dirty="0"/>
              <a:t> statement imports all of the classes in a package:</a:t>
            </a:r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2400" dirty="0"/>
              <a:t>    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lvl="1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8FD8BDBD-BC34-4CAB-AB3B-90749A6285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Packages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/>
              <a:t> Statements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27CA10B8-EBC4-4648-BA53-5503712A8D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java.lang</a:t>
            </a:r>
            <a:r>
              <a:rPr lang="en-US" altLang="en-US"/>
              <a:t> package</a:t>
            </a:r>
          </a:p>
          <a:p>
            <a:pPr lvl="1" eaLnBrk="1" hangingPunct="1"/>
            <a:r>
              <a:rPr lang="en-US" altLang="en-US"/>
              <a:t>Automatically imported into every Java program.</a:t>
            </a:r>
          </a:p>
          <a:p>
            <a:pPr lvl="1" eaLnBrk="1" hangingPunct="1"/>
            <a:r>
              <a:rPr lang="en-US" altLang="en-US"/>
              <a:t>Contains general classes such as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altLang="en-US"/>
              <a:t>.</a:t>
            </a:r>
          </a:p>
          <a:p>
            <a:pPr lvl="1" eaLnBrk="1" hangingPunct="1"/>
            <a:r>
              <a:rPr lang="en-US" altLang="en-US"/>
              <a:t>You do not have to write an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/>
              <a:t> statement for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java.lang</a:t>
            </a:r>
            <a:r>
              <a:rPr lang="en-US" altLang="en-US"/>
              <a:t> package.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C1EEAA64-0EDB-471A-86C4-5032F3672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Strings as Objects (cont’d)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108F24C1-FEE3-42B5-A387-CA430372B3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From chapter 2, we learned that a reference variable contains the address of an object.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pic>
        <p:nvPicPr>
          <p:cNvPr id="7172" name="Picture 3">
            <a:extLst>
              <a:ext uri="{FF2B5EF4-FFF2-40B4-BE49-F238E27FC236}">
                <a16:creationId xmlns:a16="http://schemas.microsoft.com/office/drawing/2014/main" id="{ADC2DAD3-7D11-4A9D-BA71-D330DBAC8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3505201"/>
            <a:ext cx="8267700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F8B457A3-6BA9-4D27-A762-7F2ED86C80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Packages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/>
              <a:t> Statements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EB8866C8-D858-4213-9578-1113A20C9A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8800" y="1600200"/>
            <a:ext cx="8294688" cy="11430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000"/>
              <a:t>You will use other packages as you learn more about Java.</a:t>
            </a:r>
          </a:p>
          <a:p>
            <a:pPr eaLnBrk="1" hangingPunct="1">
              <a:buFontTx/>
              <a:buChar char="•"/>
            </a:pPr>
            <a:r>
              <a:rPr lang="en-US" altLang="en-US" sz="2000"/>
              <a:t>Table 3-2 lists a few examples.</a:t>
            </a:r>
          </a:p>
        </p:txBody>
      </p:sp>
      <p:pic>
        <p:nvPicPr>
          <p:cNvPr id="53252" name="Picture 2">
            <a:extLst>
              <a:ext uri="{FF2B5EF4-FFF2-40B4-BE49-F238E27FC236}">
                <a16:creationId xmlns:a16="http://schemas.microsoft.com/office/drawing/2014/main" id="{0605661A-ECB3-428A-A0C1-0201B1779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314" y="2590800"/>
            <a:ext cx="74453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BC2952EF-BE69-437C-8B1A-89545F3AD88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Object Oriented Design</a:t>
            </a:r>
            <a:br>
              <a:rPr lang="en-US" altLang="en-US" sz="3200"/>
            </a:br>
            <a:r>
              <a:rPr lang="en-US" altLang="en-US" sz="2400"/>
              <a:t>Finding Classes and Their Responsibilities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A5239273-66F4-477C-A631-A54543BC77B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524000"/>
            <a:ext cx="77724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Finding the classes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Get written description of the problem domain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Identify all nouns, each is a potential class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Refine list to include only classes relevant to the problem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Identify the responsibilities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Things a class is responsible for knowing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Things a class is responsible for doing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Refine list to include only classes relevant to the problem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	</a:t>
            </a:r>
          </a:p>
          <a:p>
            <a:pPr eaLnBrk="1" hangingPunct="1">
              <a:lnSpc>
                <a:spcPct val="8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00430F51-7799-4F61-876C-173AAD4DF4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Object Oriented Design</a:t>
            </a:r>
            <a:br>
              <a:rPr lang="en-US" altLang="en-US" sz="3200"/>
            </a:br>
            <a:r>
              <a:rPr lang="en-US" altLang="en-US" sz="2400"/>
              <a:t>Finding Classes and Their Responsibilities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ACE6E0E6-F996-4CEE-8107-AD3AEADE44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39914" y="1676401"/>
            <a:ext cx="8294687" cy="2949575"/>
          </a:xfrm>
        </p:spPr>
        <p:txBody>
          <a:bodyPr wrap="none"/>
          <a:lstStyle/>
          <a:p>
            <a:pPr marL="571500" lvl="1" indent="-457200">
              <a:tabLst>
                <a:tab pos="801688" algn="ctr"/>
              </a:tabLst>
            </a:pPr>
            <a:r>
              <a:rPr lang="en-US" altLang="en-US" sz="3200"/>
              <a:t>Identify the responsibilities</a:t>
            </a:r>
          </a:p>
          <a:p>
            <a:pPr marL="973138" lvl="2" indent="-457200">
              <a:tabLst>
                <a:tab pos="801688" algn="ctr"/>
              </a:tabLst>
            </a:pPr>
            <a:r>
              <a:rPr lang="en-US" altLang="en-US" sz="2800"/>
              <a:t>Things a class is responsible for knowing</a:t>
            </a:r>
          </a:p>
          <a:p>
            <a:pPr marL="973138" lvl="2" indent="-457200">
              <a:tabLst>
                <a:tab pos="801688" algn="ctr"/>
              </a:tabLst>
            </a:pPr>
            <a:r>
              <a:rPr lang="en-US" altLang="en-US" sz="2800"/>
              <a:t>Things a class is responsible for doing</a:t>
            </a:r>
          </a:p>
          <a:p>
            <a:pPr marL="973138" lvl="2" indent="-457200">
              <a:tabLst>
                <a:tab pos="801688" algn="ctr"/>
              </a:tabLst>
            </a:pPr>
            <a:r>
              <a:rPr lang="en-US" altLang="en-US" sz="2800"/>
              <a:t>Refine list to include only classes relevant </a:t>
            </a:r>
          </a:p>
          <a:p>
            <a:pPr marL="973138" lvl="2" indent="-457200">
              <a:tabLst>
                <a:tab pos="801688" algn="ctr"/>
              </a:tabLst>
            </a:pPr>
            <a:r>
              <a:rPr lang="en-US" altLang="en-US" sz="2800"/>
              <a:t>     to the problem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7140B20-1DD7-477B-9D87-220F89FEDA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Strings as Objects (cont’d)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82EB3133-C71B-4441-8BAA-4E0978350D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length()</a:t>
            </a:r>
            <a:r>
              <a:rPr lang="en-US" altLang="en-US"/>
              <a:t> method of the </a:t>
            </a:r>
            <a:r>
              <a:rPr lang="en-US" altLang="en-US">
                <a:latin typeface="Courier New" panose="02070309020205020404" pitchFamily="49" charset="0"/>
              </a:rPr>
              <a:t>String</a:t>
            </a:r>
            <a:r>
              <a:rPr lang="en-US" altLang="en-US"/>
              <a:t> class returns and integer value that is equal to the length of the string.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endParaRPr lang="en-US" altLang="en-US" sz="100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solidFill>
                  <a:srgbClr val="C00000"/>
                </a:solidFill>
                <a:latin typeface="Courier New" panose="02070309020205020404" pitchFamily="49" charset="0"/>
              </a:rPr>
              <a:t>int stringLength = cityName.length();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endParaRPr lang="en-US" altLang="en-US" sz="1000"/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/>
              <a:t>The variable </a:t>
            </a:r>
            <a:r>
              <a:rPr lang="en-US" altLang="en-US">
                <a:latin typeface="Courier New" panose="02070309020205020404" pitchFamily="49" charset="0"/>
              </a:rPr>
              <a:t>stringLength</a:t>
            </a:r>
            <a:r>
              <a:rPr lang="en-US" altLang="en-US"/>
              <a:t> will contain 10 after this statement since the string "Charleston" has 10 characters.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endParaRPr lang="en-US" altLang="en-US" sz="1000"/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/>
              <a:t>Primitives can not have methods that can be run whereas objects can.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20840EDC-1BA0-4BDD-87F5-3C59D2E24B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Classes and Instances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7ADC67BF-7026-45C1-BF48-E3449D0156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000"/>
              <a:t>Many objects can be created from a class.</a:t>
            </a:r>
          </a:p>
          <a:p>
            <a:pPr eaLnBrk="1" hangingPunct="1">
              <a:buFontTx/>
              <a:buChar char="•"/>
            </a:pPr>
            <a:r>
              <a:rPr lang="en-US" altLang="en-US" sz="2000"/>
              <a:t>Each object is independent of the others.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pic>
        <p:nvPicPr>
          <p:cNvPr id="9220" name="Picture 3">
            <a:extLst>
              <a:ext uri="{FF2B5EF4-FFF2-40B4-BE49-F238E27FC236}">
                <a16:creationId xmlns:a16="http://schemas.microsoft.com/office/drawing/2014/main" id="{11216CA5-7405-4D6C-8E5F-EBEBE8F68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39" y="2435225"/>
            <a:ext cx="5648325" cy="398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58A04345-28D1-402D-AA19-0C68D32CDD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Classes and Instances (cont’d)</a:t>
            </a:r>
          </a:p>
        </p:txBody>
      </p:sp>
      <p:pic>
        <p:nvPicPr>
          <p:cNvPr id="10243" name="Content Placeholder 3">
            <a:extLst>
              <a:ext uri="{FF2B5EF4-FFF2-40B4-BE49-F238E27FC236}">
                <a16:creationId xmlns:a16="http://schemas.microsoft.com/office/drawing/2014/main" id="{EE397DAD-F531-42F3-BE60-A87CBA3250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6925" y="1990726"/>
            <a:ext cx="8058150" cy="374491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DBCAD4D-FADD-471D-942D-76776424B3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Classes and Instances (cont’d)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929D7288-B3E9-407A-B80F-6E8AD8F5CA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Each instance of the </a:t>
            </a:r>
            <a:r>
              <a:rPr lang="en-US" altLang="en-US">
                <a:latin typeface="Courier New" panose="02070309020205020404" pitchFamily="49" charset="0"/>
              </a:rPr>
              <a:t>String</a:t>
            </a:r>
            <a:r>
              <a:rPr lang="en-US" altLang="en-US"/>
              <a:t> class contains different data.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The instances are all share the same design.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Each instance has all of the attributes and methods that were defined in the </a:t>
            </a:r>
            <a:r>
              <a:rPr lang="en-US" altLang="en-US">
                <a:latin typeface="Courier New" panose="02070309020205020404" pitchFamily="49" charset="0"/>
              </a:rPr>
              <a:t>String</a:t>
            </a:r>
            <a:r>
              <a:rPr lang="en-US" altLang="en-US"/>
              <a:t> class.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Classes are defined to represent a single concept or service.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3115</Words>
  <Application>Microsoft Office PowerPoint</Application>
  <PresentationFormat>Widescreen</PresentationFormat>
  <Paragraphs>437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Calibri Light</vt:lpstr>
      <vt:lpstr>Courier New</vt:lpstr>
      <vt:lpstr>Times New Roman</vt:lpstr>
      <vt:lpstr>Tw Cen MT</vt:lpstr>
      <vt:lpstr>Office Theme</vt:lpstr>
      <vt:lpstr>PowerPoint Presentation</vt:lpstr>
      <vt:lpstr>Topics</vt:lpstr>
      <vt:lpstr>Classes</vt:lpstr>
      <vt:lpstr>Strings as Objects</vt:lpstr>
      <vt:lpstr>Strings as Objects (cont’d)</vt:lpstr>
      <vt:lpstr>Strings as Objects (cont’d)</vt:lpstr>
      <vt:lpstr>Classes and Instances</vt:lpstr>
      <vt:lpstr>Classes and Instances (cont’d)</vt:lpstr>
      <vt:lpstr>Classes and Instances (cont’d)</vt:lpstr>
      <vt:lpstr>Access Modifiers</vt:lpstr>
      <vt:lpstr>Access Modifiers</vt:lpstr>
      <vt:lpstr>Access Modifiers</vt:lpstr>
      <vt:lpstr>Encapsulation</vt:lpstr>
      <vt:lpstr>Designing a Class</vt:lpstr>
      <vt:lpstr>UML Class Diagram</vt:lpstr>
      <vt:lpstr>Attributes</vt:lpstr>
      <vt:lpstr>Data Hiding</vt:lpstr>
      <vt:lpstr>Methods</vt:lpstr>
      <vt:lpstr>Methods</vt:lpstr>
      <vt:lpstr>Accessors and Mutators</vt:lpstr>
      <vt:lpstr>Accessors and Mutators</vt:lpstr>
      <vt:lpstr>Stale Data</vt:lpstr>
      <vt:lpstr>Stale Data</vt:lpstr>
      <vt:lpstr>UML Data Type and Parameter Notation</vt:lpstr>
      <vt:lpstr>UML Data Type and Parameter Notation</vt:lpstr>
      <vt:lpstr>UML Data Type and Parameter Notation</vt:lpstr>
      <vt:lpstr>UML Data Type and Parameter Notation</vt:lpstr>
      <vt:lpstr>Converting the UML Diagram to Code</vt:lpstr>
      <vt:lpstr>Converting the UML Diagram to Code</vt:lpstr>
      <vt:lpstr>Converting the UML Diagram to Code</vt:lpstr>
      <vt:lpstr>Class Layout Conventions</vt:lpstr>
      <vt:lpstr>A Driver Program</vt:lpstr>
      <vt:lpstr>A Driver Program</vt:lpstr>
      <vt:lpstr>Multiple Arguments</vt:lpstr>
      <vt:lpstr>Arguments Passed By Value</vt:lpstr>
      <vt:lpstr>Instance Fields and Methods</vt:lpstr>
      <vt:lpstr>Instance Fields and Methods</vt:lpstr>
      <vt:lpstr>Constructors</vt:lpstr>
      <vt:lpstr>Constructors</vt:lpstr>
      <vt:lpstr>The Default Constructor</vt:lpstr>
      <vt:lpstr>Constructors in UML</vt:lpstr>
      <vt:lpstr>The String Class Constructor</vt:lpstr>
      <vt:lpstr>The String Class Constructor</vt:lpstr>
      <vt:lpstr>The BankAccount Example</vt:lpstr>
      <vt:lpstr>Classes, Variables and Scope</vt:lpstr>
      <vt:lpstr>Shadowing</vt:lpstr>
      <vt:lpstr>Packages and import Statements</vt:lpstr>
      <vt:lpstr>Packages and import Statements</vt:lpstr>
      <vt:lpstr>Packages and import Statements</vt:lpstr>
      <vt:lpstr>Packages and import Statements</vt:lpstr>
      <vt:lpstr>Object Oriented Design Finding Classes and Their Responsibilities</vt:lpstr>
      <vt:lpstr>Object Oriented Design Finding Classes and Their Responsibilities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 lydia</dc:creator>
  <cp:lastModifiedBy>D lydia</cp:lastModifiedBy>
  <cp:revision>2</cp:revision>
  <dcterms:created xsi:type="dcterms:W3CDTF">2021-09-22T08:14:00Z</dcterms:created>
  <dcterms:modified xsi:type="dcterms:W3CDTF">2021-09-26T12:24:00Z</dcterms:modified>
</cp:coreProperties>
</file>