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Inter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j/Jm4O92CWtBb9rJrROBebjKk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E08F3C-BB25-4F18-9461-5950363ABBEB}">
  <a:tblStyle styleId="{DBE08F3C-BB25-4F18-9461-5950363ABB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-regular.fntdata"/><Relationship Id="rId21" Type="http://schemas.openxmlformats.org/officeDocument/2006/relationships/slide" Target="slides/slide15.xml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cf2c31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38cf2c314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a05ce7b3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8a05ce7b3b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a05ce7b3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38a05ce7b3b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 rot="2376901">
            <a:off x="5991704" y="-1690875"/>
            <a:ext cx="13552631" cy="21786912"/>
            <a:chOff x="0" y="-38100"/>
            <a:chExt cx="3569417" cy="5738117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569417" cy="5700017"/>
            </a:xfrm>
            <a:custGeom>
              <a:rect b="b" l="l" r="r" t="t"/>
              <a:pathLst>
                <a:path extrusionOk="0"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8303237" y="1845815"/>
            <a:ext cx="1681525" cy="1791444"/>
          </a:xfrm>
          <a:custGeom>
            <a:rect b="b" l="l" r="r" t="t"/>
            <a:pathLst>
              <a:path extrusionOk="0"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3195769" y="3915744"/>
            <a:ext cx="11896462" cy="239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78"/>
              <a:buFont typeface="Arial"/>
              <a:buNone/>
            </a:pPr>
            <a:r>
              <a:rPr b="1" i="0" lang="en-US" sz="153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VITALINK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80890" y="510746"/>
            <a:ext cx="4629758" cy="1035908"/>
          </a:xfrm>
          <a:custGeom>
            <a:rect b="b" l="l" r="r" t="t"/>
            <a:pathLst>
              <a:path extrusionOk="0" h="1035908" w="4629758">
                <a:moveTo>
                  <a:pt x="0" y="0"/>
                </a:moveTo>
                <a:lnTo>
                  <a:pt x="4629758" y="0"/>
                </a:lnTo>
                <a:lnTo>
                  <a:pt x="4629758" y="1035908"/>
                </a:lnTo>
                <a:lnTo>
                  <a:pt x="0" y="1035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5230713" y="6078704"/>
            <a:ext cx="7491186" cy="773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19"/>
              <a:buFont typeface="Arial"/>
              <a:buNone/>
            </a:pPr>
            <a:r>
              <a:rPr b="0" i="0" lang="en-US" sz="4519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Proyecto de 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215" name="Google Shape;215;p12"/>
          <p:cNvGrpSpPr/>
          <p:nvPr/>
        </p:nvGrpSpPr>
        <p:grpSpPr>
          <a:xfrm rot="2206218">
            <a:off x="6149330" y="2347741"/>
            <a:ext cx="948925" cy="948925"/>
            <a:chOff x="0" y="0"/>
            <a:chExt cx="812800" cy="812800"/>
          </a:xfrm>
        </p:grpSpPr>
        <p:sp>
          <p:nvSpPr>
            <p:cNvPr id="216" name="Google Shape;216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7" name="Google Shape;217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 rot="-2207999">
            <a:off x="6149330" y="6990285"/>
            <a:ext cx="948925" cy="948925"/>
            <a:chOff x="0" y="0"/>
            <a:chExt cx="812800" cy="812800"/>
          </a:xfrm>
        </p:grpSpPr>
        <p:sp>
          <p:nvSpPr>
            <p:cNvPr id="219" name="Google Shape;219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0" name="Google Shape;220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2"/>
          <p:cNvGrpSpPr/>
          <p:nvPr/>
        </p:nvGrpSpPr>
        <p:grpSpPr>
          <a:xfrm rot="-8593781">
            <a:off x="11189745" y="6990334"/>
            <a:ext cx="948925" cy="948925"/>
            <a:chOff x="0" y="0"/>
            <a:chExt cx="812800" cy="812800"/>
          </a:xfrm>
        </p:grpSpPr>
        <p:sp>
          <p:nvSpPr>
            <p:cNvPr id="222" name="Google Shape;222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3" name="Google Shape;223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12"/>
          <p:cNvGrpSpPr/>
          <p:nvPr/>
        </p:nvGrpSpPr>
        <p:grpSpPr>
          <a:xfrm rot="8592000">
            <a:off x="11189745" y="2347790"/>
            <a:ext cx="948925" cy="948925"/>
            <a:chOff x="0" y="0"/>
            <a:chExt cx="812800" cy="812800"/>
          </a:xfrm>
        </p:grpSpPr>
        <p:sp>
          <p:nvSpPr>
            <p:cNvPr id="225" name="Google Shape;225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6" name="Google Shape;226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2"/>
          <p:cNvGrpSpPr/>
          <p:nvPr/>
        </p:nvGrpSpPr>
        <p:grpSpPr>
          <a:xfrm>
            <a:off x="4915486" y="4669037"/>
            <a:ext cx="948925" cy="948925"/>
            <a:chOff x="0" y="0"/>
            <a:chExt cx="812800" cy="812800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9" name="Google Shape;229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2"/>
          <p:cNvGrpSpPr/>
          <p:nvPr/>
        </p:nvGrpSpPr>
        <p:grpSpPr>
          <a:xfrm rot="10800000">
            <a:off x="12423589" y="4669037"/>
            <a:ext cx="948925" cy="948925"/>
            <a:chOff x="0" y="0"/>
            <a:chExt cx="812800" cy="812800"/>
          </a:xfrm>
        </p:grpSpPr>
        <p:sp>
          <p:nvSpPr>
            <p:cNvPr id="231" name="Google Shape;231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2" name="Google Shape;232;p12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2"/>
          <p:cNvSpPr txBox="1"/>
          <p:nvPr/>
        </p:nvSpPr>
        <p:spPr>
          <a:xfrm>
            <a:off x="5405169" y="4627505"/>
            <a:ext cx="74961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endParaRPr b="1" i="0" sz="5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-US" sz="5500">
                <a:solidFill>
                  <a:srgbClr val="FFFFFF"/>
                </a:solidFill>
              </a:rPr>
              <a:t>DE DESARROLLO</a:t>
            </a:r>
            <a:endParaRPr b="1" sz="5500">
              <a:solidFill>
                <a:srgbClr val="FFFFFF"/>
              </a:solidFill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1922135" y="1494189"/>
            <a:ext cx="3644053" cy="13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Framework de desarrollo móvil basado en JavaScript que permite crear aplicaciones nativas para Android y iOS desde un único código 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12624450" y="1494189"/>
            <a:ext cx="3644053" cy="13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Plataforma de backend como servicio (BaaS) que provee base de datos PostgreSQL, autenticación, almacenamiento y APIs en tiempo real.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1922135" y="7946843"/>
            <a:ext cx="3644053" cy="1638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Interfaces que permiten la comunicación entre sistemas mediante peticiones HTTP estandarizadas, garantizando escalabilidad e interoperabilidad.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12624450" y="7946843"/>
            <a:ext cx="3644053" cy="13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Metodología ágil que organiza el trabajo en iteraciones llamadas Sprints, fomentando la colaboración, la adaptabilidad y la entrega continua.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1941292" y="7218769"/>
            <a:ext cx="3605740" cy="650731"/>
            <a:chOff x="0" y="-28575"/>
            <a:chExt cx="2410223" cy="434975"/>
          </a:xfrm>
        </p:grpSpPr>
        <p:sp>
          <p:nvSpPr>
            <p:cNvPr id="239" name="Google Shape;239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2"/>
          <p:cNvSpPr txBox="1"/>
          <p:nvPr/>
        </p:nvSpPr>
        <p:spPr>
          <a:xfrm>
            <a:off x="2153381" y="7339279"/>
            <a:ext cx="3251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3"/>
              <a:buFont typeface="Arial"/>
              <a:buNone/>
            </a:pPr>
            <a:r>
              <a:rPr b="1" i="0" lang="en-US" sz="2293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RESTful APIs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42" name="Google Shape;242;p12"/>
          <p:cNvGrpSpPr/>
          <p:nvPr/>
        </p:nvGrpSpPr>
        <p:grpSpPr>
          <a:xfrm>
            <a:off x="12643607" y="7218769"/>
            <a:ext cx="3605740" cy="650731"/>
            <a:chOff x="0" y="-28575"/>
            <a:chExt cx="2410223" cy="434975"/>
          </a:xfrm>
        </p:grpSpPr>
        <p:sp>
          <p:nvSpPr>
            <p:cNvPr id="243" name="Google Shape;243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2"/>
          <p:cNvSpPr txBox="1"/>
          <p:nvPr/>
        </p:nvSpPr>
        <p:spPr>
          <a:xfrm>
            <a:off x="12855695" y="7339279"/>
            <a:ext cx="3251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3"/>
              <a:buFont typeface="Arial"/>
              <a:buNone/>
            </a:pPr>
            <a:r>
              <a:rPr b="1" i="0" lang="en-US" sz="2293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Scrum 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579743" y="4861216"/>
            <a:ext cx="36441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Framework web de alto nivel en Python que facilita el desarrollo rápido y seguro de aplicaciones mediante una arquitectura basada en MVC.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12"/>
          <p:cNvGrpSpPr/>
          <p:nvPr/>
        </p:nvGrpSpPr>
        <p:grpSpPr>
          <a:xfrm>
            <a:off x="560568" y="4018306"/>
            <a:ext cx="3605740" cy="650731"/>
            <a:chOff x="0" y="-28575"/>
            <a:chExt cx="2410223" cy="434975"/>
          </a:xfrm>
        </p:grpSpPr>
        <p:sp>
          <p:nvSpPr>
            <p:cNvPr id="248" name="Google Shape;248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2"/>
          <p:cNvSpPr txBox="1"/>
          <p:nvPr/>
        </p:nvSpPr>
        <p:spPr>
          <a:xfrm>
            <a:off x="737557" y="4190316"/>
            <a:ext cx="32517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3"/>
              <a:buFont typeface="Arial"/>
              <a:buNone/>
            </a:pPr>
            <a:r>
              <a:rPr b="1" i="0" lang="en-US" sz="1893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Django, JS, CSS, HTML</a:t>
            </a:r>
            <a:endParaRPr b="0" i="0" sz="10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51" name="Google Shape;251;p12"/>
          <p:cNvGrpSpPr/>
          <p:nvPr/>
        </p:nvGrpSpPr>
        <p:grpSpPr>
          <a:xfrm>
            <a:off x="14082703" y="4018306"/>
            <a:ext cx="3605740" cy="650731"/>
            <a:chOff x="0" y="-28575"/>
            <a:chExt cx="2410223" cy="434975"/>
          </a:xfrm>
        </p:grpSpPr>
        <p:sp>
          <p:nvSpPr>
            <p:cNvPr id="252" name="Google Shape;252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2"/>
          <p:cNvSpPr txBox="1"/>
          <p:nvPr/>
        </p:nvSpPr>
        <p:spPr>
          <a:xfrm>
            <a:off x="14294791" y="4138816"/>
            <a:ext cx="3251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3"/>
              <a:buFont typeface="Arial"/>
              <a:buNone/>
            </a:pPr>
            <a:r>
              <a:rPr b="1" i="0" lang="en-US" sz="2293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Git + GitHub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14082703" y="4720516"/>
            <a:ext cx="3644053" cy="13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4"/>
              <a:buFont typeface="Arial"/>
              <a:buNone/>
            </a:pPr>
            <a:r>
              <a:rPr b="0" i="0" lang="en-US" sz="1674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Plataforma de control de versiones y colaboración que permite gestionar repositorios, coordinar equipos y mantener la trazabilidad del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2"/>
          <p:cNvGrpSpPr/>
          <p:nvPr/>
        </p:nvGrpSpPr>
        <p:grpSpPr>
          <a:xfrm>
            <a:off x="1941292" y="681960"/>
            <a:ext cx="3605740" cy="650731"/>
            <a:chOff x="0" y="-28575"/>
            <a:chExt cx="2410223" cy="434975"/>
          </a:xfrm>
        </p:grpSpPr>
        <p:sp>
          <p:nvSpPr>
            <p:cNvPr id="257" name="Google Shape;257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2"/>
          <p:cNvSpPr txBox="1"/>
          <p:nvPr/>
        </p:nvSpPr>
        <p:spPr>
          <a:xfrm>
            <a:off x="2153381" y="802470"/>
            <a:ext cx="3251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3"/>
              <a:buFont typeface="Arial"/>
              <a:buNone/>
            </a:pPr>
            <a:r>
              <a:rPr b="1" i="0" lang="en-US" sz="2293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React Native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60" name="Google Shape;260;p12"/>
          <p:cNvGrpSpPr/>
          <p:nvPr/>
        </p:nvGrpSpPr>
        <p:grpSpPr>
          <a:xfrm>
            <a:off x="12643632" y="817823"/>
            <a:ext cx="3605694" cy="650723"/>
            <a:chOff x="0" y="-28575"/>
            <a:chExt cx="2410223" cy="434975"/>
          </a:xfrm>
        </p:grpSpPr>
        <p:sp>
          <p:nvSpPr>
            <p:cNvPr id="261" name="Google Shape;261;p12"/>
            <p:cNvSpPr/>
            <p:nvPr/>
          </p:nvSpPr>
          <p:spPr>
            <a:xfrm>
              <a:off x="0" y="0"/>
              <a:ext cx="2410223" cy="406400"/>
            </a:xfrm>
            <a:custGeom>
              <a:rect b="b" l="l" r="r" t="t"/>
              <a:pathLst>
                <a:path extrusionOk="0" h="406400" w="2410223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2"/>
          <p:cNvSpPr txBox="1"/>
          <p:nvPr/>
        </p:nvSpPr>
        <p:spPr>
          <a:xfrm>
            <a:off x="12820595" y="983370"/>
            <a:ext cx="325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A1F"/>
                </a:solidFill>
                <a:latin typeface="Merriweather"/>
                <a:ea typeface="Merriweather"/>
                <a:cs typeface="Merriweather"/>
                <a:sym typeface="Merriweather"/>
              </a:rPr>
              <a:t>Supabase (PostgreSQL)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sp>
        <p:nvSpPr>
          <p:cNvPr id="269" name="Google Shape;269;p10"/>
          <p:cNvSpPr txBox="1"/>
          <p:nvPr/>
        </p:nvSpPr>
        <p:spPr>
          <a:xfrm>
            <a:off x="1227127" y="4747370"/>
            <a:ext cx="2777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20"/>
              <a:buFont typeface="Arial"/>
              <a:buNone/>
            </a:pPr>
            <a:r>
              <a:rPr b="1" i="0" lang="en-US" sz="5120" u="none" cap="none" strike="noStrik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Fase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6866604" y="4747370"/>
            <a:ext cx="24447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20"/>
              <a:buFont typeface="Arial"/>
              <a:buNone/>
            </a:pPr>
            <a:r>
              <a:rPr b="1" i="0" lang="en-US" sz="5120" u="none" cap="none" strike="noStrik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Fase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0"/>
          <p:cNvGrpSpPr/>
          <p:nvPr/>
        </p:nvGrpSpPr>
        <p:grpSpPr>
          <a:xfrm>
            <a:off x="6730392" y="4517900"/>
            <a:ext cx="2821905" cy="983259"/>
            <a:chOff x="0" y="-19050"/>
            <a:chExt cx="2180424" cy="759743"/>
          </a:xfrm>
        </p:grpSpPr>
        <p:sp>
          <p:nvSpPr>
            <p:cNvPr id="272" name="Google Shape;272;p10"/>
            <p:cNvSpPr/>
            <p:nvPr/>
          </p:nvSpPr>
          <p:spPr>
            <a:xfrm>
              <a:off x="0" y="0"/>
              <a:ext cx="2180424" cy="740693"/>
            </a:xfrm>
            <a:custGeom>
              <a:rect b="b" l="l" r="r" t="t"/>
              <a:pathLst>
                <a:path extrusionOk="0" h="740693" w="2180424">
                  <a:moveTo>
                    <a:pt x="82304" y="0"/>
                  </a:moveTo>
                  <a:lnTo>
                    <a:pt x="2098120" y="0"/>
                  </a:lnTo>
                  <a:cubicBezTo>
                    <a:pt x="2119949" y="0"/>
                    <a:pt x="2140883" y="8671"/>
                    <a:pt x="2156318" y="24106"/>
                  </a:cubicBezTo>
                  <a:cubicBezTo>
                    <a:pt x="2171753" y="39541"/>
                    <a:pt x="2180424" y="60476"/>
                    <a:pt x="2180424" y="82304"/>
                  </a:cubicBezTo>
                  <a:lnTo>
                    <a:pt x="2180424" y="658389"/>
                  </a:lnTo>
                  <a:cubicBezTo>
                    <a:pt x="2180424" y="680217"/>
                    <a:pt x="2171753" y="701152"/>
                    <a:pt x="2156318" y="716587"/>
                  </a:cubicBezTo>
                  <a:cubicBezTo>
                    <a:pt x="2140883" y="732022"/>
                    <a:pt x="2119949" y="740693"/>
                    <a:pt x="2098120" y="740693"/>
                  </a:cubicBezTo>
                  <a:lnTo>
                    <a:pt x="82304" y="740693"/>
                  </a:lnTo>
                  <a:cubicBezTo>
                    <a:pt x="60476" y="740693"/>
                    <a:pt x="39541" y="732022"/>
                    <a:pt x="24106" y="716587"/>
                  </a:cubicBezTo>
                  <a:cubicBezTo>
                    <a:pt x="8671" y="701152"/>
                    <a:pt x="0" y="680217"/>
                    <a:pt x="0" y="658389"/>
                  </a:cubicBezTo>
                  <a:lnTo>
                    <a:pt x="0" y="82304"/>
                  </a:lnTo>
                  <a:cubicBezTo>
                    <a:pt x="0" y="60476"/>
                    <a:pt x="8671" y="39541"/>
                    <a:pt x="24106" y="24106"/>
                  </a:cubicBezTo>
                  <a:cubicBezTo>
                    <a:pt x="39541" y="8671"/>
                    <a:pt x="60476" y="0"/>
                    <a:pt x="82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0" y="-19050"/>
              <a:ext cx="2180400" cy="7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300" lIns="26300" spcFirstLastPara="1" rIns="26300" wrap="square" tIns="26300">
              <a:noAutofit/>
            </a:bodyPr>
            <a:lstStyle/>
            <a:p>
              <a:pPr indent="0" lvl="0" marL="0" marR="0" rtl="0" algn="ctr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1090915" y="4517900"/>
            <a:ext cx="2913585" cy="983259"/>
            <a:chOff x="0" y="-19050"/>
            <a:chExt cx="2251263" cy="759743"/>
          </a:xfrm>
        </p:grpSpPr>
        <p:sp>
          <p:nvSpPr>
            <p:cNvPr id="275" name="Google Shape;275;p10"/>
            <p:cNvSpPr/>
            <p:nvPr/>
          </p:nvSpPr>
          <p:spPr>
            <a:xfrm>
              <a:off x="0" y="0"/>
              <a:ext cx="2251263" cy="740693"/>
            </a:xfrm>
            <a:custGeom>
              <a:rect b="b" l="l" r="r" t="t"/>
              <a:pathLst>
                <a:path extrusionOk="0" h="740693" w="2251263">
                  <a:moveTo>
                    <a:pt x="79715" y="0"/>
                  </a:moveTo>
                  <a:lnTo>
                    <a:pt x="2171548" y="0"/>
                  </a:lnTo>
                  <a:cubicBezTo>
                    <a:pt x="2192690" y="0"/>
                    <a:pt x="2212966" y="8398"/>
                    <a:pt x="2227915" y="23348"/>
                  </a:cubicBezTo>
                  <a:cubicBezTo>
                    <a:pt x="2242864" y="38297"/>
                    <a:pt x="2251263" y="58573"/>
                    <a:pt x="2251263" y="79715"/>
                  </a:cubicBezTo>
                  <a:lnTo>
                    <a:pt x="2251263" y="660979"/>
                  </a:lnTo>
                  <a:cubicBezTo>
                    <a:pt x="2251263" y="705004"/>
                    <a:pt x="2215573" y="740693"/>
                    <a:pt x="2171548" y="740693"/>
                  </a:cubicBezTo>
                  <a:lnTo>
                    <a:pt x="79715" y="740693"/>
                  </a:lnTo>
                  <a:cubicBezTo>
                    <a:pt x="58573" y="740693"/>
                    <a:pt x="38297" y="732295"/>
                    <a:pt x="23348" y="717345"/>
                  </a:cubicBezTo>
                  <a:cubicBezTo>
                    <a:pt x="8398" y="702396"/>
                    <a:pt x="0" y="682120"/>
                    <a:pt x="0" y="660979"/>
                  </a:cubicBezTo>
                  <a:lnTo>
                    <a:pt x="0" y="79715"/>
                  </a:lnTo>
                  <a:cubicBezTo>
                    <a:pt x="0" y="35689"/>
                    <a:pt x="35689" y="0"/>
                    <a:pt x="79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0" y="-19050"/>
              <a:ext cx="2251200" cy="7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300" lIns="26300" spcFirstLastPara="1" rIns="26300" wrap="square" tIns="26300">
              <a:noAutofit/>
            </a:bodyPr>
            <a:lstStyle/>
            <a:p>
              <a:pPr indent="0" lvl="0" marL="0" marR="0" rtl="0" algn="l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12506081" y="4747370"/>
            <a:ext cx="2726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20"/>
              <a:buFont typeface="Arial"/>
              <a:buNone/>
            </a:pPr>
            <a:r>
              <a:rPr b="1" i="0" lang="en-US" sz="5120" u="none" cap="none" strike="noStrik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-US" sz="5120" u="none" cap="none" strike="noStrik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5120" u="none" cap="none" strike="noStrik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se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0"/>
          <p:cNvGrpSpPr/>
          <p:nvPr/>
        </p:nvGrpSpPr>
        <p:grpSpPr>
          <a:xfrm rot="5400000">
            <a:off x="4530478" y="-5883022"/>
            <a:ext cx="4127982" cy="12274694"/>
            <a:chOff x="0" y="-38100"/>
            <a:chExt cx="1087198" cy="3232820"/>
          </a:xfrm>
        </p:grpSpPr>
        <p:sp>
          <p:nvSpPr>
            <p:cNvPr id="279" name="Google Shape;279;p10"/>
            <p:cNvSpPr/>
            <p:nvPr/>
          </p:nvSpPr>
          <p:spPr>
            <a:xfrm>
              <a:off x="0" y="0"/>
              <a:ext cx="1087198" cy="3194720"/>
            </a:xfrm>
            <a:custGeom>
              <a:rect b="b" l="l" r="r" t="t"/>
              <a:pathLst>
                <a:path extrusionOk="0" h="319472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3142207"/>
                  </a:lnTo>
                  <a:cubicBezTo>
                    <a:pt x="1087198" y="3156134"/>
                    <a:pt x="1081666" y="3169491"/>
                    <a:pt x="1071818" y="3179339"/>
                  </a:cubicBezTo>
                  <a:cubicBezTo>
                    <a:pt x="1061969" y="3189188"/>
                    <a:pt x="1048612" y="3194720"/>
                    <a:pt x="1034685" y="3194720"/>
                  </a:cubicBezTo>
                  <a:lnTo>
                    <a:pt x="52514" y="3194720"/>
                  </a:lnTo>
                  <a:cubicBezTo>
                    <a:pt x="38586" y="3194720"/>
                    <a:pt x="25229" y="3189188"/>
                    <a:pt x="15381" y="3179339"/>
                  </a:cubicBezTo>
                  <a:cubicBezTo>
                    <a:pt x="5533" y="3169491"/>
                    <a:pt x="0" y="3156134"/>
                    <a:pt x="0" y="314220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0" y="-38100"/>
              <a:ext cx="1087198" cy="3232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10"/>
          <p:cNvGrpSpPr/>
          <p:nvPr/>
        </p:nvGrpSpPr>
        <p:grpSpPr>
          <a:xfrm>
            <a:off x="12369869" y="4517900"/>
            <a:ext cx="2862385" cy="983259"/>
            <a:chOff x="0" y="-19050"/>
            <a:chExt cx="2211702" cy="759743"/>
          </a:xfrm>
        </p:grpSpPr>
        <p:sp>
          <p:nvSpPr>
            <p:cNvPr id="282" name="Google Shape;282;p10"/>
            <p:cNvSpPr/>
            <p:nvPr/>
          </p:nvSpPr>
          <p:spPr>
            <a:xfrm>
              <a:off x="0" y="0"/>
              <a:ext cx="2211702" cy="740693"/>
            </a:xfrm>
            <a:custGeom>
              <a:rect b="b" l="l" r="r" t="t"/>
              <a:pathLst>
                <a:path extrusionOk="0" h="740693" w="2211702">
                  <a:moveTo>
                    <a:pt x="81140" y="0"/>
                  </a:moveTo>
                  <a:lnTo>
                    <a:pt x="2130561" y="0"/>
                  </a:lnTo>
                  <a:cubicBezTo>
                    <a:pt x="2152081" y="0"/>
                    <a:pt x="2172719" y="8549"/>
                    <a:pt x="2187936" y="23765"/>
                  </a:cubicBezTo>
                  <a:cubicBezTo>
                    <a:pt x="2203153" y="38982"/>
                    <a:pt x="2211702" y="59621"/>
                    <a:pt x="2211702" y="81140"/>
                  </a:cubicBezTo>
                  <a:lnTo>
                    <a:pt x="2211702" y="659553"/>
                  </a:lnTo>
                  <a:cubicBezTo>
                    <a:pt x="2211702" y="681072"/>
                    <a:pt x="2203153" y="701711"/>
                    <a:pt x="2187936" y="716928"/>
                  </a:cubicBezTo>
                  <a:cubicBezTo>
                    <a:pt x="2172719" y="732144"/>
                    <a:pt x="2152081" y="740693"/>
                    <a:pt x="2130561" y="740693"/>
                  </a:cubicBezTo>
                  <a:lnTo>
                    <a:pt x="81140" y="740693"/>
                  </a:lnTo>
                  <a:cubicBezTo>
                    <a:pt x="59621" y="740693"/>
                    <a:pt x="38982" y="732144"/>
                    <a:pt x="23765" y="716928"/>
                  </a:cubicBezTo>
                  <a:cubicBezTo>
                    <a:pt x="8549" y="701711"/>
                    <a:pt x="0" y="681072"/>
                    <a:pt x="0" y="659553"/>
                  </a:cubicBezTo>
                  <a:lnTo>
                    <a:pt x="0" y="81140"/>
                  </a:lnTo>
                  <a:cubicBezTo>
                    <a:pt x="0" y="59621"/>
                    <a:pt x="8549" y="38982"/>
                    <a:pt x="23765" y="23765"/>
                  </a:cubicBezTo>
                  <a:cubicBezTo>
                    <a:pt x="38982" y="8549"/>
                    <a:pt x="59621" y="0"/>
                    <a:pt x="8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0" y="-19050"/>
              <a:ext cx="2211600" cy="7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300" lIns="26300" spcFirstLastPara="1" rIns="26300" wrap="square" tIns="26300">
              <a:noAutofit/>
            </a:bodyPr>
            <a:lstStyle/>
            <a:p>
              <a:pPr indent="0" lvl="0" marL="0" marR="0" rtl="0" algn="ctr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10"/>
          <p:cNvSpPr txBox="1"/>
          <p:nvPr/>
        </p:nvSpPr>
        <p:spPr>
          <a:xfrm>
            <a:off x="676791" y="517011"/>
            <a:ext cx="1158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Matriz RACI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10"/>
          <p:cNvGraphicFramePr/>
          <p:nvPr/>
        </p:nvGraphicFramePr>
        <p:xfrm>
          <a:off x="776288" y="273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1381125"/>
                <a:gridCol w="5238750"/>
                <a:gridCol w="2695575"/>
                <a:gridCol w="2857500"/>
                <a:gridCol w="2857500"/>
                <a:gridCol w="1704975"/>
              </a:tblGrid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 / Entregable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Diego Kent (Jefe de proyecto)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Bastián Nahuel (Analista programador)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 Inostroza (Q.A / Documentación / DBA)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Martín Salinas (Q.A / Tester)</a:t>
                      </a:r>
                      <a:endParaRPr b="1" sz="15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  <a:extLst>
                      <a:ext uri="http://customooxmlschemas.google.com/">
                        <go:slidesCustomData xmlns:go="http://customooxmlschemas.google.com/" cellId="285:0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Acta de constitución del proyecto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(Carta Gantt, EDT)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2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requisitos (ERS, casos de uso, mockups)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1020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500">
                        <a:solidFill>
                          <a:srgbClr val="B1020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3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arquitectura del sistema (4+1, diagramas UML)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4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backend (Django + Supabase)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5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AC-6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la app móvil (React Native)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6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base de datos y seguridad (RLS, políticas)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7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y pruebas funcionales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8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Validación de requisitos / pruebas de aceptación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1020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500">
                        <a:solidFill>
                          <a:srgbClr val="B1020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9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Documentación técnica (ERS, informes, manual de usuario)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0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 de calidad y auditoría interna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1020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500">
                        <a:solidFill>
                          <a:srgbClr val="B1020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1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AC-12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repositorio (GitHub, CI/CD)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2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Minutas y seguimiento de reuniones (Scrum)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173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500">
                        <a:solidFill>
                          <a:srgbClr val="1173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0A53A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500">
                        <a:solidFill>
                          <a:srgbClr val="0A53A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285:13:5"/>
                      </a:ext>
                    </a:extLs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AC-14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/ entrega del proyecto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5A328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R/A</a:t>
                      </a:r>
                      <a:endParaRPr sz="1500">
                        <a:solidFill>
                          <a:srgbClr val="5A328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47382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500">
                        <a:solidFill>
                          <a:srgbClr val="47382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  <a:extLst>
                      <a:ext uri="http://customooxmlschemas.google.com/">
                        <go:slidesCustomData xmlns:go="http://customooxmlschemas.google.com/" cellId="285:14:5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286" name="Google Shape;286;p10"/>
          <p:cNvGraphicFramePr/>
          <p:nvPr/>
        </p:nvGraphicFramePr>
        <p:xfrm>
          <a:off x="13193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4546025"/>
              </a:tblGrid>
              <a:tr h="2628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(Responsable): Ejecuta directamente la tarea.</a:t>
                      </a:r>
                      <a:endParaRPr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0"/>
                      </a:ext>
                    </a:extLst>
                  </a:tcPr>
                </a:tc>
              </a:tr>
              <a:tr h="345875">
                <a:tc vMerge="1"/>
              </a:tr>
              <a:tr h="2628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(Auditor / Aprobador): Responsable final y quien aprueba.</a:t>
                      </a:r>
                      <a:endParaRPr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0"/>
                      </a:ext>
                    </a:extLst>
                  </a:tcPr>
                </a:tc>
              </a:tr>
              <a:tr h="345875">
                <a:tc vMerge="1"/>
              </a:tr>
              <a:tr h="2628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(Consultar): Consultado activamente (feedback requerido).</a:t>
                      </a:r>
                      <a:endParaRPr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0"/>
                      </a:ext>
                    </a:extLst>
                  </a:tcPr>
                </a:tc>
              </a:tr>
              <a:tr h="345875">
                <a:tc vMerge="1"/>
              </a:tr>
              <a:tr h="26287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(Informar): Informado sobre el avance, sin necesidad de intervenir.</a:t>
                      </a:r>
                      <a:endParaRPr i="1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0"/>
                      </a:ext>
                    </a:extLst>
                  </a:tcPr>
                </a:tc>
              </a:tr>
              <a:tr h="345875"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59" l="0" r="0" t="0"/>
            </a:stretch>
          </a:blipFill>
          <a:ln>
            <a:noFill/>
          </a:ln>
        </p:spPr>
      </p:sp>
      <p:graphicFrame>
        <p:nvGraphicFramePr>
          <p:cNvPr id="292" name="Google Shape;292;p11"/>
          <p:cNvGraphicFramePr/>
          <p:nvPr/>
        </p:nvGraphicFramePr>
        <p:xfrm>
          <a:off x="152400" y="145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438750"/>
                <a:gridCol w="1372350"/>
                <a:gridCol w="1064250"/>
                <a:gridCol w="1082950"/>
                <a:gridCol w="1465675"/>
                <a:gridCol w="1269650"/>
                <a:gridCol w="4705150"/>
                <a:gridCol w="1353650"/>
                <a:gridCol w="1325675"/>
                <a:gridCol w="1755075"/>
                <a:gridCol w="1465675"/>
                <a:gridCol w="625500"/>
              </a:tblGrid>
              <a:tr h="913025"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Matriz Control de Cambio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  <a:extLst>
                      <a:ext uri="http://customooxmlschemas.google.com/">
                        <go:slidesCustomData xmlns:go="http://customooxmlschemas.google.com/" cellId="292:0:0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59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Solicitante Cliente/ Cargo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de solicitud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Cambio: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-Solicitud Cliente=SC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-Corrección=C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 urgencia del cambio: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Crítico - Urgente - Necesario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Importancia del cambio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Alto-Medio-Bajo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cambio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Requerimiento Relacionado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RF-N°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Caso de Uso Relacionado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CU-N°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del Proyecto en que se Aplica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Alto-Medio-Bajo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Aprobación: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Aceptado-Rechazado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  <a:extLst>
                      <a:ext uri="http://customooxmlschemas.google.com/">
                        <go:slidesCustomData xmlns:go="http://customooxmlschemas.google.com/" cellId="292:1:11"/>
                      </a:ext>
                    </a:extLst>
                  </a:tcPr>
                </a:tc>
              </a:tr>
              <a:tr h="10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 / Médico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10-09-2025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 incluir campo “intensidad” en el registro de crisis para mejorar el seguimiento clínico.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2:11"/>
                      </a:ext>
                    </a:extLst>
                  </a:tcPr>
                </a:tc>
              </a:tr>
              <a:tr h="10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 / Paciente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12-09-2025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requiere notificación push cuando el médico actualiza observaciones del historial.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3:11"/>
                      </a:ext>
                    </a:extLst>
                  </a:tcPr>
                </a:tc>
              </a:tr>
              <a:tr h="68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/ Juan Inostroza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15-09-2025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Corrección en validación de campos del formulario de registro (React Native).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4:11"/>
                      </a:ext>
                    </a:extLst>
                  </a:tcPr>
                </a:tc>
              </a:tr>
              <a:tr h="10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Desarrollo / Bastián Nahuel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25-09-2025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Optimización de carga de datos desde Supabase para reducir tiempos de respuesta.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5:11"/>
                      </a:ext>
                    </a:extLst>
                  </a:tcPr>
                </a:tc>
              </a:tr>
              <a:tr h="68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 / Médico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30-09-2025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Urgente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 posibilidad de exportar métricas en formato PDF.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6:11"/>
                      </a:ext>
                    </a:extLst>
                  </a:tcPr>
                </a:tc>
              </a:tr>
              <a:tr h="68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/ Diego Kent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02-10-2025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Actualización de políticas RLS en Supabase por fallo de permisos.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  <a:extLst>
                      <a:ext uri="http://customooxmlschemas.google.com/">
                        <go:slidesCustomData xmlns:go="http://customooxmlschemas.google.com/" cellId="292:7:11"/>
                      </a:ext>
                    </a:extLst>
                  </a:tcPr>
                </a:tc>
              </a:tr>
              <a:tr h="10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SC-10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0CE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Desarrollo / Juan Inostroza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06-10-2025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Ajuste en formato de fecha y hora de crisis para cumplir estándar ISO 8601.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CU-01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Bajo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Aceptado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  <a:extLst>
                      <a:ext uri="http://customooxmlschemas.google.com/">
                        <go:slidesCustomData xmlns:go="http://customooxmlschemas.google.com/" cellId="292:8:11"/>
                      </a:ext>
                    </a:extLst>
                  </a:tcPr>
                </a:tc>
              </a:tr>
            </a:tbl>
          </a:graphicData>
        </a:graphic>
      </p:graphicFrame>
      <p:grpSp>
        <p:nvGrpSpPr>
          <p:cNvPr id="293" name="Google Shape;293;p11"/>
          <p:cNvGrpSpPr/>
          <p:nvPr/>
        </p:nvGrpSpPr>
        <p:grpSpPr>
          <a:xfrm rot="5400000">
            <a:off x="4006684" y="-6249102"/>
            <a:ext cx="4127990" cy="11272843"/>
            <a:chOff x="0" y="-38100"/>
            <a:chExt cx="1087200" cy="3232820"/>
          </a:xfrm>
        </p:grpSpPr>
        <p:sp>
          <p:nvSpPr>
            <p:cNvPr id="294" name="Google Shape;294;p11"/>
            <p:cNvSpPr/>
            <p:nvPr/>
          </p:nvSpPr>
          <p:spPr>
            <a:xfrm>
              <a:off x="0" y="0"/>
              <a:ext cx="1087198" cy="3194720"/>
            </a:xfrm>
            <a:custGeom>
              <a:rect b="b" l="l" r="r" t="t"/>
              <a:pathLst>
                <a:path extrusionOk="0" h="319472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3142207"/>
                  </a:lnTo>
                  <a:cubicBezTo>
                    <a:pt x="1087198" y="3156134"/>
                    <a:pt x="1081666" y="3169491"/>
                    <a:pt x="1071818" y="3179339"/>
                  </a:cubicBezTo>
                  <a:cubicBezTo>
                    <a:pt x="1061969" y="3189188"/>
                    <a:pt x="1048612" y="3194720"/>
                    <a:pt x="1034685" y="3194720"/>
                  </a:cubicBezTo>
                  <a:lnTo>
                    <a:pt x="52514" y="3194720"/>
                  </a:lnTo>
                  <a:cubicBezTo>
                    <a:pt x="38586" y="3194720"/>
                    <a:pt x="25229" y="3189188"/>
                    <a:pt x="15381" y="3179339"/>
                  </a:cubicBezTo>
                  <a:cubicBezTo>
                    <a:pt x="5533" y="3169491"/>
                    <a:pt x="0" y="3156134"/>
                    <a:pt x="0" y="314220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0" y="-38100"/>
              <a:ext cx="1087200" cy="3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11"/>
          <p:cNvSpPr txBox="1"/>
          <p:nvPr/>
        </p:nvSpPr>
        <p:spPr>
          <a:xfrm>
            <a:off x="-9" y="343136"/>
            <a:ext cx="1158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FFFFFF"/>
                </a:solidFill>
              </a:rPr>
              <a:t>Matriz de Cambios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1"/>
          <p:cNvGrpSpPr/>
          <p:nvPr/>
        </p:nvGrpSpPr>
        <p:grpSpPr>
          <a:xfrm rot="5400000">
            <a:off x="7050584" y="168448"/>
            <a:ext cx="4127990" cy="11272843"/>
            <a:chOff x="0" y="-38100"/>
            <a:chExt cx="1087200" cy="3232820"/>
          </a:xfrm>
        </p:grpSpPr>
        <p:sp>
          <p:nvSpPr>
            <p:cNvPr id="298" name="Google Shape;298;p11"/>
            <p:cNvSpPr/>
            <p:nvPr/>
          </p:nvSpPr>
          <p:spPr>
            <a:xfrm>
              <a:off x="0" y="0"/>
              <a:ext cx="1087198" cy="3194720"/>
            </a:xfrm>
            <a:custGeom>
              <a:rect b="b" l="l" r="r" t="t"/>
              <a:pathLst>
                <a:path extrusionOk="0" h="319472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3142207"/>
                  </a:lnTo>
                  <a:cubicBezTo>
                    <a:pt x="1087198" y="3156134"/>
                    <a:pt x="1081666" y="3169491"/>
                    <a:pt x="1071818" y="3179339"/>
                  </a:cubicBezTo>
                  <a:cubicBezTo>
                    <a:pt x="1061969" y="3189188"/>
                    <a:pt x="1048612" y="3194720"/>
                    <a:pt x="1034685" y="3194720"/>
                  </a:cubicBezTo>
                  <a:lnTo>
                    <a:pt x="52514" y="3194720"/>
                  </a:lnTo>
                  <a:cubicBezTo>
                    <a:pt x="38586" y="3194720"/>
                    <a:pt x="25229" y="3189188"/>
                    <a:pt x="15381" y="3179339"/>
                  </a:cubicBezTo>
                  <a:cubicBezTo>
                    <a:pt x="5533" y="3169491"/>
                    <a:pt x="0" y="3156134"/>
                    <a:pt x="0" y="314220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1"/>
            <p:cNvSpPr txBox="1"/>
            <p:nvPr/>
          </p:nvSpPr>
          <p:spPr>
            <a:xfrm>
              <a:off x="0" y="-38100"/>
              <a:ext cx="1087200" cy="3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1"/>
          <p:cNvSpPr txBox="1"/>
          <p:nvPr/>
        </p:nvSpPr>
        <p:spPr>
          <a:xfrm>
            <a:off x="3564716" y="4960086"/>
            <a:ext cx="115842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-US" sz="4900">
                <a:solidFill>
                  <a:srgbClr val="FFFFFF"/>
                </a:solidFill>
              </a:rPr>
              <a:t>2025-10-08T14:32:00Z</a:t>
            </a:r>
            <a:endParaRPr b="1" sz="49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-US" sz="4900">
                <a:solidFill>
                  <a:srgbClr val="FFFFFF"/>
                </a:solidFill>
              </a:rPr>
              <a:t>(YYYY-MM-DDThh:mm:ss±hh:mm)</a:t>
            </a:r>
            <a:endParaRPr b="1" sz="49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cf2c314a1_0_0"/>
          <p:cNvSpPr/>
          <p:nvPr/>
        </p:nvSpPr>
        <p:spPr>
          <a:xfrm>
            <a:off x="13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57" l="0" r="0" t="0"/>
            </a:stretch>
          </a:blipFill>
          <a:ln>
            <a:noFill/>
          </a:ln>
        </p:spPr>
      </p:sp>
      <p:grpSp>
        <p:nvGrpSpPr>
          <p:cNvPr id="306" name="Google Shape;306;g38cf2c314a1_0_0"/>
          <p:cNvGrpSpPr/>
          <p:nvPr/>
        </p:nvGrpSpPr>
        <p:grpSpPr>
          <a:xfrm rot="5400000">
            <a:off x="5108980" y="-5422830"/>
            <a:ext cx="4127990" cy="11367149"/>
            <a:chOff x="0" y="-38100"/>
            <a:chExt cx="1087200" cy="1917600"/>
          </a:xfrm>
        </p:grpSpPr>
        <p:sp>
          <p:nvSpPr>
            <p:cNvPr id="307" name="Google Shape;307;g38cf2c314a1_0_0"/>
            <p:cNvSpPr/>
            <p:nvPr/>
          </p:nvSpPr>
          <p:spPr>
            <a:xfrm>
              <a:off x="0" y="0"/>
              <a:ext cx="1087198" cy="1879380"/>
            </a:xfrm>
            <a:custGeom>
              <a:rect b="b" l="l" r="r" t="t"/>
              <a:pathLst>
                <a:path extrusionOk="0"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8cf2c314a1_0_0"/>
            <p:cNvSpPr txBox="1"/>
            <p:nvPr/>
          </p:nvSpPr>
          <p:spPr>
            <a:xfrm>
              <a:off x="0" y="-38100"/>
              <a:ext cx="1087200" cy="19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g38cf2c314a1_0_0"/>
          <p:cNvSpPr txBox="1"/>
          <p:nvPr/>
        </p:nvSpPr>
        <p:spPr>
          <a:xfrm>
            <a:off x="1833038" y="513908"/>
            <a:ext cx="104547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lang="en-US" sz="7621">
                <a:solidFill>
                  <a:srgbClr val="FFFFFF"/>
                </a:solidFill>
              </a:rPr>
              <a:t>Matriz de 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g38cf2c314a1_0_0"/>
          <p:cNvGraphicFramePr/>
          <p:nvPr/>
        </p:nvGraphicFramePr>
        <p:xfrm>
          <a:off x="2271725" y="48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1085850"/>
                <a:gridCol w="2505075"/>
                <a:gridCol w="1085850"/>
                <a:gridCol w="1085850"/>
                <a:gridCol w="1085850"/>
                <a:gridCol w="5086350"/>
                <a:gridCol w="18097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R5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Retraso en entregas por falta de coordinación en el equipo.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Gestión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Media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Seguimiento semanal con metodología Scrum; reuniones de revisión y uso de tablero de tareas.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Scrum Master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0:0:6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311" name="Google Shape;311;g38cf2c314a1_0_0"/>
          <p:cNvGraphicFramePr/>
          <p:nvPr/>
        </p:nvGraphicFramePr>
        <p:xfrm>
          <a:off x="2271700" y="34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1085850"/>
                <a:gridCol w="2505075"/>
                <a:gridCol w="1085850"/>
                <a:gridCol w="1085850"/>
                <a:gridCol w="1085850"/>
                <a:gridCol w="5086350"/>
                <a:gridCol w="18097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Pérdida o corrupción de datos clínicos por error en la base de datos.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Técnica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Baja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Alta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Configurar backups automáticos en Supabase, revisión de logs y restauración planificada.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Administrador de base de datos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1:0:6"/>
                      </a:ext>
                    </a:extLst>
                  </a:tcPr>
                </a:tc>
              </a:tr>
            </a:tbl>
          </a:graphicData>
        </a:graphic>
      </p:graphicFrame>
      <p:graphicFrame>
        <p:nvGraphicFramePr>
          <p:cNvPr id="312" name="Google Shape;312;g38cf2c314a1_0_0"/>
          <p:cNvGraphicFramePr/>
          <p:nvPr/>
        </p:nvGraphicFramePr>
        <p:xfrm>
          <a:off x="2271713" y="66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{DBE08F3C-BB25-4F18-9461-5950363ABBEB}</a:tableStyleId>
              </a:tblPr>
              <a:tblGrid>
                <a:gridCol w="1085850"/>
                <a:gridCol w="2505075"/>
                <a:gridCol w="1085850"/>
                <a:gridCol w="1085850"/>
                <a:gridCol w="1085850"/>
                <a:gridCol w="5086350"/>
                <a:gridCol w="18097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R10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Incumplimiento de requisitos legales o éticos en manejo de datos clínicos.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Normativa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Baja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Muy Alta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Verificación continua de políticas de privacidad y revisión legal del flujo de datos.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Administrador del sistema / asesor legal</a:t>
                      </a:r>
                      <a:endParaRPr sz="1800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  <a:extLst>
                      <a:ext uri="http://customooxmlschemas.google.com/">
                        <go:slidesCustomData xmlns:go="http://customooxmlschemas.google.com/" cellId="312:0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318" name="Google Shape;318;p13"/>
          <p:cNvGrpSpPr/>
          <p:nvPr/>
        </p:nvGrpSpPr>
        <p:grpSpPr>
          <a:xfrm rot="5400000">
            <a:off x="7675511" y="-584741"/>
            <a:ext cx="12199553" cy="11765812"/>
            <a:chOff x="0" y="-38100"/>
            <a:chExt cx="3213051" cy="3098815"/>
          </a:xfrm>
        </p:grpSpPr>
        <p:sp>
          <p:nvSpPr>
            <p:cNvPr id="319" name="Google Shape;319;p13"/>
            <p:cNvSpPr/>
            <p:nvPr/>
          </p:nvSpPr>
          <p:spPr>
            <a:xfrm>
              <a:off x="0" y="0"/>
              <a:ext cx="3213051" cy="3060715"/>
            </a:xfrm>
            <a:custGeom>
              <a:rect b="b" l="l" r="r" t="t"/>
              <a:pathLst>
                <a:path extrusionOk="0" h="3060715" w="3213051">
                  <a:moveTo>
                    <a:pt x="17769" y="0"/>
                  </a:moveTo>
                  <a:lnTo>
                    <a:pt x="3195282" y="0"/>
                  </a:lnTo>
                  <a:cubicBezTo>
                    <a:pt x="3199995" y="0"/>
                    <a:pt x="3204514" y="1872"/>
                    <a:pt x="3207847" y="5204"/>
                  </a:cubicBezTo>
                  <a:cubicBezTo>
                    <a:pt x="3211179" y="8537"/>
                    <a:pt x="3213051" y="13056"/>
                    <a:pt x="3213051" y="17769"/>
                  </a:cubicBezTo>
                  <a:lnTo>
                    <a:pt x="3213051" y="3042946"/>
                  </a:lnTo>
                  <a:cubicBezTo>
                    <a:pt x="3213051" y="3047658"/>
                    <a:pt x="3211179" y="3052178"/>
                    <a:pt x="3207847" y="3055510"/>
                  </a:cubicBezTo>
                  <a:cubicBezTo>
                    <a:pt x="3204514" y="3058843"/>
                    <a:pt x="3199995" y="3060715"/>
                    <a:pt x="3195282" y="3060715"/>
                  </a:cubicBezTo>
                  <a:lnTo>
                    <a:pt x="17769" y="3060715"/>
                  </a:lnTo>
                  <a:cubicBezTo>
                    <a:pt x="13056" y="3060715"/>
                    <a:pt x="8537" y="3058843"/>
                    <a:pt x="5204" y="3055510"/>
                  </a:cubicBezTo>
                  <a:cubicBezTo>
                    <a:pt x="1872" y="3052178"/>
                    <a:pt x="0" y="3047658"/>
                    <a:pt x="0" y="3042946"/>
                  </a:cubicBezTo>
                  <a:lnTo>
                    <a:pt x="0" y="17769"/>
                  </a:lnTo>
                  <a:cubicBezTo>
                    <a:pt x="0" y="13056"/>
                    <a:pt x="1872" y="8537"/>
                    <a:pt x="5204" y="5204"/>
                  </a:cubicBezTo>
                  <a:cubicBezTo>
                    <a:pt x="8537" y="1872"/>
                    <a:pt x="13056" y="0"/>
                    <a:pt x="1776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 txBox="1"/>
            <p:nvPr/>
          </p:nvSpPr>
          <p:spPr>
            <a:xfrm>
              <a:off x="0" y="-38100"/>
              <a:ext cx="3213051" cy="3098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3"/>
          <p:cNvGrpSpPr/>
          <p:nvPr/>
        </p:nvGrpSpPr>
        <p:grpSpPr>
          <a:xfrm>
            <a:off x="1237683" y="2186366"/>
            <a:ext cx="7751485" cy="6230190"/>
            <a:chOff x="0" y="0"/>
            <a:chExt cx="7467600" cy="6002020"/>
          </a:xfrm>
        </p:grpSpPr>
        <p:sp>
          <p:nvSpPr>
            <p:cNvPr id="322" name="Google Shape;322;p13"/>
            <p:cNvSpPr/>
            <p:nvPr/>
          </p:nvSpPr>
          <p:spPr>
            <a:xfrm>
              <a:off x="0" y="0"/>
              <a:ext cx="7467600" cy="4513580"/>
            </a:xfrm>
            <a:custGeom>
              <a:rect b="b" l="l" r="r" t="t"/>
              <a:pathLst>
                <a:path extrusionOk="0"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A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0" y="4514850"/>
              <a:ext cx="7467600" cy="695960"/>
            </a:xfrm>
            <a:custGeom>
              <a:rect b="b" l="l" r="r" t="t"/>
              <a:pathLst>
                <a:path extrusionOk="0"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2429510" y="5210810"/>
              <a:ext cx="2606040" cy="791210"/>
            </a:xfrm>
            <a:custGeom>
              <a:rect b="b" l="l" r="r" t="t"/>
              <a:pathLst>
                <a:path extrusionOk="0"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14960" y="353060"/>
              <a:ext cx="6827520" cy="3835400"/>
            </a:xfrm>
            <a:custGeom>
              <a:rect b="b" l="l" r="r" t="t"/>
              <a:pathLst>
                <a:path extrusionOk="0"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9334" l="0" r="0" t="-9334"/>
              </a:stretch>
            </a:blipFill>
            <a:ln>
              <a:noFill/>
            </a:ln>
          </p:spPr>
        </p:sp>
      </p:grpSp>
      <p:sp>
        <p:nvSpPr>
          <p:cNvPr id="326" name="Google Shape;326;p13"/>
          <p:cNvSpPr txBox="1"/>
          <p:nvPr/>
        </p:nvSpPr>
        <p:spPr>
          <a:xfrm>
            <a:off x="10066277" y="1194388"/>
            <a:ext cx="7273360" cy="119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i="0" lang="en-US" sz="762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10066275" y="2624750"/>
            <a:ext cx="7751400" cy="6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1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Durante la Fase 2 del proyecto VitaLink, se dio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inicio formal al desarrollo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de los componentes principales del sistema: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frontend y backend del portal web, aplicación móvil y arquitectura de la base de datos,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estableciendo las bases técnicas que permitirán la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integración completa entre los módulos.</a:t>
            </a:r>
            <a:endParaRPr b="1"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61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Paralelamente, se avanzó en la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consolidación de la documentación del proyecto,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incorporando instrumentos clave de gestión y control como la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Matriz RACI, Matriz de Riesgos y Matriz de Control de Cambios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junto con documentos de análisis y diseño como el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Proceso de Negocio, Diccionario de Datos y el Documento DAS.</a:t>
            </a:r>
            <a:endParaRPr b="1"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61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7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Estos hitos reflejan una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evolución significativa en la planificación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organización y madurez técnica del proyecto</a:t>
            </a: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asegurando una trazabilidad clara y una estructura sólida para las etapas de desarrollo y validación que siguen.</a:t>
            </a:r>
            <a:endParaRPr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333" name="Google Shape;333;p14"/>
          <p:cNvGrpSpPr/>
          <p:nvPr/>
        </p:nvGrpSpPr>
        <p:grpSpPr>
          <a:xfrm rot="2376901">
            <a:off x="6071992" y="-1690875"/>
            <a:ext cx="13552631" cy="21786912"/>
            <a:chOff x="0" y="-38100"/>
            <a:chExt cx="3569417" cy="5738117"/>
          </a:xfrm>
        </p:grpSpPr>
        <p:sp>
          <p:nvSpPr>
            <p:cNvPr id="334" name="Google Shape;334;p14"/>
            <p:cNvSpPr/>
            <p:nvPr/>
          </p:nvSpPr>
          <p:spPr>
            <a:xfrm>
              <a:off x="0" y="0"/>
              <a:ext cx="3569417" cy="5700017"/>
            </a:xfrm>
            <a:custGeom>
              <a:rect b="b" l="l" r="r" t="t"/>
              <a:pathLst>
                <a:path extrusionOk="0"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</p:sp>
        <p:sp>
          <p:nvSpPr>
            <p:cNvPr id="335" name="Google Shape;335;p14"/>
            <p:cNvSpPr txBox="1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4"/>
          <p:cNvSpPr/>
          <p:nvPr/>
        </p:nvSpPr>
        <p:spPr>
          <a:xfrm>
            <a:off x="8303237" y="1845815"/>
            <a:ext cx="1681525" cy="1791444"/>
          </a:xfrm>
          <a:custGeom>
            <a:rect b="b" l="l" r="r" t="t"/>
            <a:pathLst>
              <a:path extrusionOk="0"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4"/>
          <p:cNvSpPr txBox="1"/>
          <p:nvPr/>
        </p:nvSpPr>
        <p:spPr>
          <a:xfrm>
            <a:off x="3195769" y="3915744"/>
            <a:ext cx="11896462" cy="2398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78"/>
              <a:buFont typeface="Arial"/>
              <a:buNone/>
            </a:pPr>
            <a:r>
              <a:rPr b="1" i="0" lang="en-US" sz="1537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 rot="5400000">
            <a:off x="5388255" y="-5802390"/>
            <a:ext cx="7656149" cy="21891781"/>
            <a:chOff x="0" y="-38100"/>
            <a:chExt cx="2016434" cy="5765737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016434" cy="5727636"/>
            </a:xfrm>
            <a:custGeom>
              <a:rect b="b" l="l" r="r" t="t"/>
              <a:pathLst>
                <a:path extrusionOk="0" h="5727636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699323"/>
                  </a:lnTo>
                  <a:cubicBezTo>
                    <a:pt x="2016434" y="5706832"/>
                    <a:pt x="2013452" y="5714034"/>
                    <a:pt x="2008142" y="5719344"/>
                  </a:cubicBezTo>
                  <a:cubicBezTo>
                    <a:pt x="2002832" y="5724653"/>
                    <a:pt x="1995630" y="5727636"/>
                    <a:pt x="1988121" y="5727636"/>
                  </a:cubicBezTo>
                  <a:lnTo>
                    <a:pt x="28314" y="5727636"/>
                  </a:lnTo>
                  <a:cubicBezTo>
                    <a:pt x="20804" y="5727636"/>
                    <a:pt x="13603" y="5724653"/>
                    <a:pt x="8293" y="5719344"/>
                  </a:cubicBezTo>
                  <a:cubicBezTo>
                    <a:pt x="2983" y="5714034"/>
                    <a:pt x="0" y="5706832"/>
                    <a:pt x="0" y="5699323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-38100"/>
              <a:ext cx="2016434" cy="5765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3483896" y="2073697"/>
            <a:ext cx="7477372" cy="1190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i="0" lang="en-US" sz="762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372571" y="6129574"/>
            <a:ext cx="3810000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Bastián Nahuel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372571" y="7112540"/>
            <a:ext cx="3810000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Martín Salinas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0193443" y="7112540"/>
            <a:ext cx="541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Tester QA.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193443" y="6129574"/>
            <a:ext cx="5410359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Diseñador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372571" y="4150893"/>
            <a:ext cx="3810000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Diego Kent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372571" y="5150463"/>
            <a:ext cx="3810000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Juan Inostroza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193443" y="4150893"/>
            <a:ext cx="5410359" cy="61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Jefe de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483896" y="4146353"/>
            <a:ext cx="632635" cy="632635"/>
            <a:chOff x="0" y="0"/>
            <a:chExt cx="843514" cy="843514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2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34"/>
                <a:buFont typeface="Arial"/>
                <a:buNone/>
              </a:pPr>
              <a:r>
                <a:rPr b="1" i="0" lang="en-US" sz="3434" u="none" cap="none" strike="noStrik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3483896" y="5145923"/>
            <a:ext cx="632635" cy="632635"/>
            <a:chOff x="0" y="0"/>
            <a:chExt cx="843514" cy="843514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2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34"/>
                <a:buFont typeface="Arial"/>
                <a:buNone/>
              </a:pPr>
              <a:r>
                <a:rPr b="1" i="0" lang="en-US" sz="3434" u="none" cap="none" strike="noStrik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3483896" y="6145493"/>
            <a:ext cx="632635" cy="632635"/>
            <a:chOff x="0" y="0"/>
            <a:chExt cx="843514" cy="843514"/>
          </a:xfrm>
        </p:grpSpPr>
        <p:grpSp>
          <p:nvGrpSpPr>
            <p:cNvPr id="119" name="Google Shape;119;p2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20" name="Google Shape;120;p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2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34"/>
                <a:buFont typeface="Arial"/>
                <a:buNone/>
              </a:pPr>
              <a:r>
                <a:rPr b="1" i="0" lang="en-US" sz="3434" u="none" cap="none" strike="noStrik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483896" y="7145064"/>
            <a:ext cx="632635" cy="632635"/>
            <a:chOff x="0" y="0"/>
            <a:chExt cx="843514" cy="843514"/>
          </a:xfrm>
        </p:grpSpPr>
        <p:grpSp>
          <p:nvGrpSpPr>
            <p:cNvPr id="124" name="Google Shape;124;p2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2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34"/>
                <a:buFont typeface="Arial"/>
                <a:buNone/>
              </a:pPr>
              <a:r>
                <a:rPr b="1" i="0" lang="en-US" sz="3434" u="none" cap="none" strike="noStrik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10193443" y="5164515"/>
            <a:ext cx="57900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Calidad y documentación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59" l="0" r="0" t="0"/>
            </a:stretch>
          </a:blipFill>
          <a:ln>
            <a:noFill/>
          </a:ln>
        </p:spPr>
      </p:sp>
      <p:grpSp>
        <p:nvGrpSpPr>
          <p:cNvPr id="134" name="Google Shape;134;p3"/>
          <p:cNvGrpSpPr/>
          <p:nvPr/>
        </p:nvGrpSpPr>
        <p:grpSpPr>
          <a:xfrm rot="5400000">
            <a:off x="5388162" y="-5298408"/>
            <a:ext cx="7656198" cy="20883865"/>
            <a:chOff x="0" y="-38100"/>
            <a:chExt cx="2016434" cy="5500241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2016434" cy="5462141"/>
            </a:xfrm>
            <a:custGeom>
              <a:rect b="b" l="l" r="r" t="t"/>
              <a:pathLst>
                <a:path extrusionOk="0"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-38100"/>
              <a:ext cx="2016300" cy="55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3"/>
          <p:cNvSpPr txBox="1"/>
          <p:nvPr/>
        </p:nvSpPr>
        <p:spPr>
          <a:xfrm>
            <a:off x="4693146" y="2284388"/>
            <a:ext cx="8901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i="0" lang="en-US" sz="762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971713" y="3455357"/>
            <a:ext cx="49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Documentación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1110543" y="3501952"/>
            <a:ext cx="49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9752750" y="4299006"/>
            <a:ext cx="76842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3349" lvl="0" marL="457200" marR="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Frontend portal web (sujeto a ajustes)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marR="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Backend portal web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marR="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Aplicación móvil funcional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marR="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Modelamiento base de datos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654569" y="4299002"/>
            <a:ext cx="76029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Matriz RACI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Matriz de Riesgo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Matriz Control de Cambios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Doc. Proceso de Negocio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Diccionario de Datos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83349" lvl="0" marL="457200" rtl="0" algn="l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37"/>
              <a:buFont typeface="Inter"/>
              <a:buChar char="●"/>
            </a:pPr>
            <a:r>
              <a:rPr lang="en-US" sz="243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DAS</a:t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61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7"/>
              <a:buFont typeface="Arial"/>
              <a:buNone/>
            </a:pPr>
            <a:r>
              <a:t/>
            </a:r>
            <a:endParaRPr sz="2437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2" name="Google Shape;142;p3"/>
          <p:cNvCxnSpPr/>
          <p:nvPr/>
        </p:nvCxnSpPr>
        <p:spPr>
          <a:xfrm>
            <a:off x="654575" y="6340700"/>
            <a:ext cx="4357200" cy="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148" name="Google Shape;148;p4"/>
          <p:cNvGrpSpPr/>
          <p:nvPr/>
        </p:nvGrpSpPr>
        <p:grpSpPr>
          <a:xfrm rot="5400000">
            <a:off x="1572785" y="-3774532"/>
            <a:ext cx="4127982" cy="8104996"/>
            <a:chOff x="0" y="-38100"/>
            <a:chExt cx="1087198" cy="1917480"/>
          </a:xfrm>
        </p:grpSpPr>
        <p:sp>
          <p:nvSpPr>
            <p:cNvPr id="149" name="Google Shape;149;p4"/>
            <p:cNvSpPr/>
            <p:nvPr/>
          </p:nvSpPr>
          <p:spPr>
            <a:xfrm>
              <a:off x="0" y="0"/>
              <a:ext cx="1087198" cy="1879380"/>
            </a:xfrm>
            <a:custGeom>
              <a:rect b="b" l="l" r="r" t="t"/>
              <a:pathLst>
                <a:path extrusionOk="0"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0" y="-38100"/>
              <a:ext cx="1087198" cy="1917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4"/>
          <p:cNvSpPr txBox="1"/>
          <p:nvPr/>
        </p:nvSpPr>
        <p:spPr>
          <a:xfrm>
            <a:off x="519525" y="271450"/>
            <a:ext cx="6633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lang="en-US" sz="5200">
                <a:solidFill>
                  <a:srgbClr val="FFFFFF"/>
                </a:solidFill>
              </a:rPr>
              <a:t>Arquitectura Base de Datos (supabase)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7849" y="271456"/>
            <a:ext cx="9593300" cy="8766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4"/>
          <p:cNvGrpSpPr/>
          <p:nvPr/>
        </p:nvGrpSpPr>
        <p:grpSpPr>
          <a:xfrm rot="5400000">
            <a:off x="2230686" y="1249825"/>
            <a:ext cx="4127990" cy="8486339"/>
            <a:chOff x="0" y="-38100"/>
            <a:chExt cx="1087200" cy="191760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1087198" cy="1879380"/>
            </a:xfrm>
            <a:custGeom>
              <a:rect b="b" l="l" r="r" t="t"/>
              <a:pathLst>
                <a:path extrusionOk="0"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-38100"/>
              <a:ext cx="1087200" cy="19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554150" y="3644025"/>
            <a:ext cx="66330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-US" sz="3000">
                <a:solidFill>
                  <a:srgbClr val="FFFFFF"/>
                </a:solidFill>
              </a:rPr>
              <a:t>Doctores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-US" sz="3000">
                <a:solidFill>
                  <a:srgbClr val="FFFFFF"/>
                </a:solidFill>
              </a:rPr>
              <a:t>Pacientes</a:t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-US" sz="3000">
                <a:solidFill>
                  <a:srgbClr val="FFFFFF"/>
                </a:solidFill>
              </a:rPr>
              <a:t>Eventos</a:t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-419100" lvl="0" marL="45720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b="1" lang="en-US" sz="3000">
                <a:solidFill>
                  <a:schemeClr val="lt1"/>
                </a:solidFill>
              </a:rPr>
              <a:t>Admin *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162" name="Google Shape;162;p5"/>
          <p:cNvGrpSpPr/>
          <p:nvPr/>
        </p:nvGrpSpPr>
        <p:grpSpPr>
          <a:xfrm rot="5400000">
            <a:off x="-1036236" y="-100579"/>
            <a:ext cx="12192397" cy="11275702"/>
            <a:chOff x="0" y="-38100"/>
            <a:chExt cx="3211166" cy="2969732"/>
          </a:xfrm>
        </p:grpSpPr>
        <p:sp>
          <p:nvSpPr>
            <p:cNvPr id="163" name="Google Shape;163;p5"/>
            <p:cNvSpPr/>
            <p:nvPr/>
          </p:nvSpPr>
          <p:spPr>
            <a:xfrm>
              <a:off x="0" y="0"/>
              <a:ext cx="3211166" cy="2931632"/>
            </a:xfrm>
            <a:custGeom>
              <a:rect b="b" l="l" r="r" t="t"/>
              <a:pathLst>
                <a:path extrusionOk="0" h="2931632" w="3211166">
                  <a:moveTo>
                    <a:pt x="17779" y="0"/>
                  </a:moveTo>
                  <a:lnTo>
                    <a:pt x="3193387" y="0"/>
                  </a:lnTo>
                  <a:cubicBezTo>
                    <a:pt x="3203206" y="0"/>
                    <a:pt x="3211166" y="7960"/>
                    <a:pt x="3211166" y="17779"/>
                  </a:cubicBezTo>
                  <a:lnTo>
                    <a:pt x="3211166" y="2913853"/>
                  </a:lnTo>
                  <a:cubicBezTo>
                    <a:pt x="3211166" y="2923672"/>
                    <a:pt x="3203206" y="2931632"/>
                    <a:pt x="3193387" y="2931632"/>
                  </a:cubicBezTo>
                  <a:lnTo>
                    <a:pt x="17779" y="2931632"/>
                  </a:lnTo>
                  <a:cubicBezTo>
                    <a:pt x="7960" y="2931632"/>
                    <a:pt x="0" y="2923672"/>
                    <a:pt x="0" y="2913853"/>
                  </a:cubicBezTo>
                  <a:lnTo>
                    <a:pt x="0" y="17779"/>
                  </a:lnTo>
                  <a:cubicBezTo>
                    <a:pt x="0" y="7960"/>
                    <a:pt x="7960" y="0"/>
                    <a:pt x="1777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0" y="-38100"/>
              <a:ext cx="3211166" cy="2969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1536871" y="419410"/>
            <a:ext cx="65184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lang="en-US" sz="7621">
                <a:solidFill>
                  <a:srgbClr val="FFFFFF"/>
                </a:solidFill>
              </a:rPr>
              <a:t>Casos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600" y="1783775"/>
            <a:ext cx="15828800" cy="83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172" name="Google Shape;172;p6"/>
          <p:cNvGrpSpPr/>
          <p:nvPr/>
        </p:nvGrpSpPr>
        <p:grpSpPr>
          <a:xfrm rot="5400000">
            <a:off x="-1694342" y="182364"/>
            <a:ext cx="11850027" cy="9617120"/>
            <a:chOff x="0" y="-38100"/>
            <a:chExt cx="3120995" cy="2532904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3120995" cy="2494804"/>
            </a:xfrm>
            <a:custGeom>
              <a:rect b="b" l="l" r="r" t="t"/>
              <a:pathLst>
                <a:path extrusionOk="0"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1028700" y="1257010"/>
            <a:ext cx="72735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21"/>
              <a:buFont typeface="Arial"/>
              <a:buNone/>
            </a:pPr>
            <a:r>
              <a:rPr b="1" lang="en-US" sz="7621">
                <a:solidFill>
                  <a:srgbClr val="FFFFFF"/>
                </a:solidFill>
              </a:rPr>
              <a:t>Vista Física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450" y="2579475"/>
            <a:ext cx="12063451" cy="73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0" l="0" r="0" t="0"/>
            </a:stretch>
          </a:blipFill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 rot="5400000">
            <a:off x="1484114" y="-582431"/>
            <a:ext cx="3052852" cy="4970014"/>
            <a:chOff x="0" y="-38100"/>
            <a:chExt cx="1087198" cy="1770011"/>
          </a:xfrm>
        </p:grpSpPr>
        <p:sp>
          <p:nvSpPr>
            <p:cNvPr id="183" name="Google Shape;183;p7"/>
            <p:cNvSpPr/>
            <p:nvPr/>
          </p:nvSpPr>
          <p:spPr>
            <a:xfrm>
              <a:off x="0" y="0"/>
              <a:ext cx="1087198" cy="1731911"/>
            </a:xfrm>
            <a:custGeom>
              <a:rect b="b" l="l" r="r" t="t"/>
              <a:pathLst>
                <a:path extrusionOk="0" h="1731911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679397"/>
                  </a:lnTo>
                  <a:cubicBezTo>
                    <a:pt x="1087198" y="1693325"/>
                    <a:pt x="1081666" y="1706682"/>
                    <a:pt x="1071818" y="1716530"/>
                  </a:cubicBezTo>
                  <a:cubicBezTo>
                    <a:pt x="1061969" y="1726378"/>
                    <a:pt x="1048612" y="1731911"/>
                    <a:pt x="1034685" y="1731911"/>
                  </a:cubicBezTo>
                  <a:lnTo>
                    <a:pt x="52514" y="1731911"/>
                  </a:lnTo>
                  <a:cubicBezTo>
                    <a:pt x="38586" y="1731911"/>
                    <a:pt x="25229" y="1726378"/>
                    <a:pt x="15381" y="1716530"/>
                  </a:cubicBezTo>
                  <a:cubicBezTo>
                    <a:pt x="5533" y="1706682"/>
                    <a:pt x="0" y="1693325"/>
                    <a:pt x="0" y="167939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67625" lIns="67625" spcFirstLastPara="1" rIns="67625" wrap="square" tIns="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35"/>
                <a:buFont typeface="Arial"/>
                <a:buNone/>
              </a:pPr>
              <a:r>
                <a:t/>
              </a:r>
              <a:endParaRPr b="0" i="0" sz="10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0" y="-38100"/>
              <a:ext cx="1087198" cy="1770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575" lIns="37575" spcFirstLastPara="1" rIns="37575" wrap="square" tIns="37575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1"/>
                <a:buFont typeface="Arial"/>
                <a:buNone/>
              </a:pPr>
              <a:r>
                <a:t/>
              </a:r>
              <a:endParaRPr b="0" i="0" sz="13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7"/>
          <p:cNvSpPr txBox="1"/>
          <p:nvPr/>
        </p:nvSpPr>
        <p:spPr>
          <a:xfrm>
            <a:off x="859075" y="1140425"/>
            <a:ext cx="43029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4421">
                <a:solidFill>
                  <a:srgbClr val="FFFFFF"/>
                </a:solidFill>
              </a:rPr>
              <a:t>Diagramas de Actividades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750" y="376150"/>
            <a:ext cx="9053950" cy="98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859063" y="4227150"/>
            <a:ext cx="43029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3421">
                <a:solidFill>
                  <a:srgbClr val="FFFFFF"/>
                </a:solidFill>
              </a:rPr>
              <a:t>Registrar evento </a:t>
            </a:r>
            <a:endParaRPr b="1" sz="342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3421">
                <a:solidFill>
                  <a:srgbClr val="FFFFFF"/>
                </a:solidFill>
              </a:rPr>
              <a:t>+ </a:t>
            </a:r>
            <a:endParaRPr b="1" sz="342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3421">
                <a:solidFill>
                  <a:srgbClr val="FFFFFF"/>
                </a:solidFill>
              </a:rPr>
              <a:t>Sincronización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a05ce7b3b_1_7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59" l="0" r="0" t="0"/>
            </a:stretch>
          </a:blipFill>
          <a:ln>
            <a:noFill/>
          </a:ln>
        </p:spPr>
      </p:sp>
      <p:grpSp>
        <p:nvGrpSpPr>
          <p:cNvPr id="193" name="Google Shape;193;g38a05ce7b3b_1_75"/>
          <p:cNvGrpSpPr/>
          <p:nvPr/>
        </p:nvGrpSpPr>
        <p:grpSpPr>
          <a:xfrm rot="5400000">
            <a:off x="1484112" y="-582428"/>
            <a:ext cx="3052858" cy="4970014"/>
            <a:chOff x="0" y="-38100"/>
            <a:chExt cx="1087200" cy="1770011"/>
          </a:xfrm>
        </p:grpSpPr>
        <p:sp>
          <p:nvSpPr>
            <p:cNvPr id="194" name="Google Shape;194;g38a05ce7b3b_1_75"/>
            <p:cNvSpPr/>
            <p:nvPr/>
          </p:nvSpPr>
          <p:spPr>
            <a:xfrm>
              <a:off x="0" y="0"/>
              <a:ext cx="1087198" cy="1731911"/>
            </a:xfrm>
            <a:custGeom>
              <a:rect b="b" l="l" r="r" t="t"/>
              <a:pathLst>
                <a:path extrusionOk="0" h="1731911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679397"/>
                  </a:lnTo>
                  <a:cubicBezTo>
                    <a:pt x="1087198" y="1693325"/>
                    <a:pt x="1081666" y="1706682"/>
                    <a:pt x="1071818" y="1716530"/>
                  </a:cubicBezTo>
                  <a:cubicBezTo>
                    <a:pt x="1061969" y="1726378"/>
                    <a:pt x="1048612" y="1731911"/>
                    <a:pt x="1034685" y="1731911"/>
                  </a:cubicBezTo>
                  <a:lnTo>
                    <a:pt x="52514" y="1731911"/>
                  </a:lnTo>
                  <a:cubicBezTo>
                    <a:pt x="38586" y="1731911"/>
                    <a:pt x="25229" y="1726378"/>
                    <a:pt x="15381" y="1716530"/>
                  </a:cubicBezTo>
                  <a:cubicBezTo>
                    <a:pt x="5533" y="1706682"/>
                    <a:pt x="0" y="1693325"/>
                    <a:pt x="0" y="167939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67625" lIns="67625" spcFirstLastPara="1" rIns="67625" wrap="square" tIns="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35"/>
                <a:buFont typeface="Arial"/>
                <a:buNone/>
              </a:pPr>
              <a:r>
                <a:t/>
              </a:r>
              <a:endParaRPr b="0" i="0" sz="10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8a05ce7b3b_1_75"/>
            <p:cNvSpPr txBox="1"/>
            <p:nvPr/>
          </p:nvSpPr>
          <p:spPr>
            <a:xfrm>
              <a:off x="0" y="-38100"/>
              <a:ext cx="1087200" cy="17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575" lIns="37575" spcFirstLastPara="1" rIns="37575" wrap="square" tIns="37575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1"/>
                <a:buFont typeface="Arial"/>
                <a:buNone/>
              </a:pPr>
              <a:r>
                <a:t/>
              </a:r>
              <a:endParaRPr b="0" i="0" sz="13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38a05ce7b3b_1_75"/>
          <p:cNvSpPr txBox="1"/>
          <p:nvPr/>
        </p:nvSpPr>
        <p:spPr>
          <a:xfrm>
            <a:off x="859075" y="1140425"/>
            <a:ext cx="43029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4421">
                <a:solidFill>
                  <a:srgbClr val="FFFFFF"/>
                </a:solidFill>
              </a:rPr>
              <a:t>Diagramas de Actividades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8a05ce7b3b_1_75"/>
          <p:cNvSpPr txBox="1"/>
          <p:nvPr/>
        </p:nvSpPr>
        <p:spPr>
          <a:xfrm>
            <a:off x="859063" y="4227150"/>
            <a:ext cx="43029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3421">
                <a:solidFill>
                  <a:srgbClr val="FFFFFF"/>
                </a:solidFill>
              </a:rPr>
              <a:t>Inscribir paciente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8a05ce7b3b_1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325" y="1140425"/>
            <a:ext cx="10385150" cy="8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a05ce7b3b_1_8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59" l="0" r="0" t="0"/>
            </a:stretch>
          </a:blipFill>
          <a:ln>
            <a:noFill/>
          </a:ln>
        </p:spPr>
      </p:sp>
      <p:grpSp>
        <p:nvGrpSpPr>
          <p:cNvPr id="204" name="Google Shape;204;g38a05ce7b3b_1_85"/>
          <p:cNvGrpSpPr/>
          <p:nvPr/>
        </p:nvGrpSpPr>
        <p:grpSpPr>
          <a:xfrm rot="5400000">
            <a:off x="1484112" y="-582428"/>
            <a:ext cx="3052858" cy="4970014"/>
            <a:chOff x="0" y="-38100"/>
            <a:chExt cx="1087200" cy="1770011"/>
          </a:xfrm>
        </p:grpSpPr>
        <p:sp>
          <p:nvSpPr>
            <p:cNvPr id="205" name="Google Shape;205;g38a05ce7b3b_1_85"/>
            <p:cNvSpPr/>
            <p:nvPr/>
          </p:nvSpPr>
          <p:spPr>
            <a:xfrm>
              <a:off x="0" y="0"/>
              <a:ext cx="1087198" cy="1731911"/>
            </a:xfrm>
            <a:custGeom>
              <a:rect b="b" l="l" r="r" t="t"/>
              <a:pathLst>
                <a:path extrusionOk="0" h="1731911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679397"/>
                  </a:lnTo>
                  <a:cubicBezTo>
                    <a:pt x="1087198" y="1693325"/>
                    <a:pt x="1081666" y="1706682"/>
                    <a:pt x="1071818" y="1716530"/>
                  </a:cubicBezTo>
                  <a:cubicBezTo>
                    <a:pt x="1061969" y="1726378"/>
                    <a:pt x="1048612" y="1731911"/>
                    <a:pt x="1034685" y="1731911"/>
                  </a:cubicBezTo>
                  <a:lnTo>
                    <a:pt x="52514" y="1731911"/>
                  </a:lnTo>
                  <a:cubicBezTo>
                    <a:pt x="38586" y="1731911"/>
                    <a:pt x="25229" y="1726378"/>
                    <a:pt x="15381" y="1716530"/>
                  </a:cubicBezTo>
                  <a:cubicBezTo>
                    <a:pt x="5533" y="1706682"/>
                    <a:pt x="0" y="1693325"/>
                    <a:pt x="0" y="167939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anchorCtr="0" anchor="ctr" bIns="67625" lIns="67625" spcFirstLastPara="1" rIns="67625" wrap="square" tIns="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35"/>
                <a:buFont typeface="Arial"/>
                <a:buNone/>
              </a:pPr>
              <a:r>
                <a:t/>
              </a:r>
              <a:endParaRPr b="0" i="0" sz="10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8a05ce7b3b_1_85"/>
            <p:cNvSpPr txBox="1"/>
            <p:nvPr/>
          </p:nvSpPr>
          <p:spPr>
            <a:xfrm>
              <a:off x="0" y="-38100"/>
              <a:ext cx="1087200" cy="17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575" lIns="37575" spcFirstLastPara="1" rIns="37575" wrap="square" tIns="37575">
              <a:noAutofit/>
            </a:bodyPr>
            <a:lstStyle/>
            <a:p>
              <a:pPr indent="0" lvl="0" marL="0" marR="0" rtl="0" algn="ctr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31"/>
                <a:buFont typeface="Arial"/>
                <a:buNone/>
              </a:pPr>
              <a:r>
                <a:t/>
              </a:r>
              <a:endParaRPr b="0" i="0" sz="13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g38a05ce7b3b_1_85"/>
          <p:cNvSpPr txBox="1"/>
          <p:nvPr/>
        </p:nvSpPr>
        <p:spPr>
          <a:xfrm>
            <a:off x="859075" y="1140425"/>
            <a:ext cx="43029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4421">
                <a:solidFill>
                  <a:srgbClr val="FFFFFF"/>
                </a:solidFill>
              </a:rPr>
              <a:t>Diagramas de Actividades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8a05ce7b3b_1_85"/>
          <p:cNvSpPr txBox="1"/>
          <p:nvPr/>
        </p:nvSpPr>
        <p:spPr>
          <a:xfrm>
            <a:off x="859063" y="4227150"/>
            <a:ext cx="43029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21"/>
              <a:buFont typeface="Arial"/>
              <a:buNone/>
            </a:pPr>
            <a:r>
              <a:rPr b="1" lang="en-US" sz="3421">
                <a:solidFill>
                  <a:srgbClr val="FFFFFF"/>
                </a:solidFill>
              </a:rPr>
              <a:t>Autentificación y recuperación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38a05ce7b3b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000" y="282538"/>
            <a:ext cx="9459176" cy="9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