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notesSlides/notesSlide16.xml" ContentType="application/vnd.openxmlformats-officedocument.presentationml.notesSlide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notesSlides/notesSlide19.xml" ContentType="application/vnd.openxmlformats-officedocument.presentationml.notesSlide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7.xml" ContentType="application/vnd.openxmlformats-officedocument.presentationml.tags+xml"/>
  <Override PartName="/ppt/notesSlides/notesSlide23.xml" ContentType="application/vnd.openxmlformats-officedocument.presentationml.notesSlide+xml"/>
  <Override PartName="/ppt/tags/tag38.xml" ContentType="application/vnd.openxmlformats-officedocument.presentationml.tags+xml"/>
  <Override PartName="/ppt/notesSlides/notesSlide2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45"/>
  </p:notesMasterIdLst>
  <p:sldIdLst>
    <p:sldId id="256" r:id="rId2"/>
    <p:sldId id="270" r:id="rId3"/>
    <p:sldId id="258" r:id="rId4"/>
    <p:sldId id="269" r:id="rId5"/>
    <p:sldId id="259" r:id="rId6"/>
    <p:sldId id="261" r:id="rId7"/>
    <p:sldId id="267" r:id="rId8"/>
    <p:sldId id="264" r:id="rId9"/>
    <p:sldId id="265" r:id="rId10"/>
    <p:sldId id="307" r:id="rId11"/>
    <p:sldId id="308" r:id="rId12"/>
    <p:sldId id="263" r:id="rId13"/>
    <p:sldId id="309" r:id="rId14"/>
    <p:sldId id="271" r:id="rId15"/>
    <p:sldId id="272" r:id="rId16"/>
    <p:sldId id="274" r:id="rId17"/>
    <p:sldId id="276" r:id="rId18"/>
    <p:sldId id="277" r:id="rId19"/>
    <p:sldId id="275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301" r:id="rId39"/>
    <p:sldId id="302" r:id="rId40"/>
    <p:sldId id="297" r:id="rId41"/>
    <p:sldId id="303" r:id="rId42"/>
    <p:sldId id="304" r:id="rId43"/>
    <p:sldId id="305" r:id="rId44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2"/>
    <a:srgbClr val="00153E"/>
    <a:srgbClr val="3C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57" autoAdjust="0"/>
    <p:restoredTop sz="86415"/>
  </p:normalViewPr>
  <p:slideViewPr>
    <p:cSldViewPr snapToGrid="0">
      <p:cViewPr varScale="1">
        <p:scale>
          <a:sx n="76" d="100"/>
          <a:sy n="76" d="100"/>
        </p:scale>
        <p:origin x="108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62DBE-E6A7-456B-884B-92267CECB325}" type="datetimeFigureOut">
              <a:rPr lang="en-US" smtClean="0"/>
              <a:pPr/>
              <a:t>1/21/2021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7E494-E84E-47BD-AECB-7124FCA724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83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the section ‘Web Marketing’ is based on notes by M. </a:t>
            </a:r>
            <a:r>
              <a:rPr lang="en-US" dirty="0" err="1"/>
              <a:t>Margeti</a:t>
            </a:r>
            <a:r>
              <a:rPr lang="en-US" dirty="0"/>
              <a:t> – many thanks.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7E494-E84E-47BD-AECB-7124FCA724F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07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7FEFB178-EAC0-434E-B786-767BB4751357}" type="slidenum">
              <a:rPr lang="en-GB" altLang="en-US" sz="1200"/>
              <a:pPr/>
              <a:t>25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279319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2A9081F3-EB78-1840-B8EF-4809686B98CD}" type="slidenum">
              <a:rPr lang="en-GB" altLang="en-US" sz="1200"/>
              <a:pPr/>
              <a:t>26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63723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MS PGothic" charset="-128"/>
              </a:rPr>
              <a:t>Prospect and Lead</a:t>
            </a:r>
          </a:p>
          <a:p>
            <a:r>
              <a:rPr lang="en-US" altLang="en-US" dirty="0">
                <a:ea typeface="MS PGothic" charset="-128"/>
              </a:rPr>
              <a:t>-A prospect (prospective customer) is basically a un-qualified lead; whereas a lead is someone who has the authority (or ability) and the interest (or intention)  to purchase (marketers also refer to them as qualified leads or qualified prospect).</a:t>
            </a:r>
          </a:p>
          <a:p>
            <a:endParaRPr lang="en-US" altLang="en-US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Sources:</a:t>
            </a:r>
          </a:p>
          <a:p>
            <a:r>
              <a:rPr lang="en-US" altLang="en-US" dirty="0">
                <a:ea typeface="MS PGothic" charset="-128"/>
              </a:rPr>
              <a:t>-Miller(2012)</a:t>
            </a:r>
          </a:p>
          <a:p>
            <a:r>
              <a:rPr lang="en-US" altLang="en-US" dirty="0">
                <a:ea typeface="MS PGothic" charset="-128"/>
              </a:rPr>
              <a:t>-http://</a:t>
            </a:r>
            <a:r>
              <a:rPr lang="en-US" altLang="en-US" dirty="0" err="1">
                <a:ea typeface="MS PGothic" charset="-128"/>
              </a:rPr>
              <a:t>www.mcgrawmarketing.com</a:t>
            </a:r>
            <a:r>
              <a:rPr lang="en-US" altLang="en-US" dirty="0">
                <a:ea typeface="MS PGothic" charset="-128"/>
              </a:rPr>
              <a:t>/what-is-a-lead/</a:t>
            </a:r>
          </a:p>
          <a:p>
            <a:r>
              <a:rPr lang="en-US" altLang="en-US" dirty="0">
                <a:ea typeface="MS PGothic" charset="-128"/>
              </a:rPr>
              <a:t>-http://</a:t>
            </a:r>
            <a:r>
              <a:rPr lang="en-US" altLang="en-US" dirty="0" err="1">
                <a:ea typeface="MS PGothic" charset="-128"/>
              </a:rPr>
              <a:t>www.marketo.com</a:t>
            </a:r>
            <a:r>
              <a:rPr lang="en-US" altLang="en-US" dirty="0">
                <a:ea typeface="MS PGothic" charset="-128"/>
              </a:rPr>
              <a:t>/</a:t>
            </a:r>
            <a:r>
              <a:rPr lang="en-US" altLang="en-US" dirty="0" err="1">
                <a:ea typeface="MS PGothic" charset="-128"/>
              </a:rPr>
              <a:t>ebooks</a:t>
            </a:r>
            <a:r>
              <a:rPr lang="en-US" altLang="en-US" dirty="0">
                <a:ea typeface="MS PGothic" charset="-128"/>
              </a:rPr>
              <a:t>/how-to-define-a-lead/</a:t>
            </a:r>
          </a:p>
          <a:p>
            <a:endParaRPr lang="en-US" altLang="en-US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-But prospect and lead are terms which are used interchangeably. There is a great confusion in relation to how and when they should be used, and there are marketers who suggest that a prospect is closer in becoming a customer than a lead.</a:t>
            </a:r>
          </a:p>
          <a:p>
            <a:r>
              <a:rPr lang="en-US" altLang="en-US" dirty="0">
                <a:ea typeface="MS PGothic" charset="-128"/>
              </a:rPr>
              <a:t>Source: http://www.hipb2b.com/blog/lead-prospect-</a:t>
            </a:r>
            <a:r>
              <a:rPr lang="en-US" altLang="en-US" dirty="0" err="1">
                <a:ea typeface="MS PGothic" charset="-128"/>
              </a:rPr>
              <a:t>whats</a:t>
            </a:r>
            <a:r>
              <a:rPr lang="en-US" altLang="en-US" dirty="0">
                <a:ea typeface="MS PGothic" charset="-128"/>
              </a:rPr>
              <a:t>-difference/</a:t>
            </a:r>
          </a:p>
          <a:p>
            <a:endParaRPr lang="en-US" altLang="en-US" dirty="0">
              <a:ea typeface="MS PGothic" charset="-128"/>
            </a:endParaRPr>
          </a:p>
          <a:p>
            <a:r>
              <a:rPr lang="en-US" altLang="en-US" b="1" dirty="0">
                <a:ea typeface="MS PGothic" charset="-128"/>
              </a:rPr>
              <a:t>-Some marketers suggest that these terms should be “</a:t>
            </a:r>
            <a:r>
              <a:rPr lang="en-US" altLang="ja-JP" b="1" dirty="0">
                <a:ea typeface="MS PGothic" charset="-128"/>
              </a:rPr>
              <a:t>company-specific</a:t>
            </a:r>
            <a:r>
              <a:rPr lang="en-US" altLang="en-US" b="1" dirty="0">
                <a:ea typeface="MS PGothic" charset="-128"/>
              </a:rPr>
              <a:t>”</a:t>
            </a:r>
            <a:r>
              <a:rPr lang="en-US" altLang="ja-JP" b="1" dirty="0">
                <a:ea typeface="MS PGothic" charset="-128"/>
              </a:rPr>
              <a:t>. This is something worth to consider!!!</a:t>
            </a:r>
          </a:p>
          <a:p>
            <a:r>
              <a:rPr lang="en-US" altLang="en-US" b="1" dirty="0">
                <a:ea typeface="MS PGothic" charset="-128"/>
              </a:rPr>
              <a:t>Source: http://</a:t>
            </a:r>
            <a:r>
              <a:rPr lang="en-US" altLang="en-US" b="1" dirty="0" err="1">
                <a:ea typeface="MS PGothic" charset="-128"/>
              </a:rPr>
              <a:t>smartforms.reachforce.com</a:t>
            </a:r>
            <a:r>
              <a:rPr lang="en-US" altLang="en-US" b="1" dirty="0">
                <a:ea typeface="MS PGothic" charset="-128"/>
              </a:rPr>
              <a:t>/blog/what-is-a-lead-what-is-a-prospect/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ABB25113-D78B-3F45-A59D-7D098281B2BB}" type="slidenum">
              <a:rPr lang="en-GB" altLang="en-US" sz="1200"/>
              <a:pPr/>
              <a:t>27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752199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B438FD83-A391-0443-8EF6-F1F26B3C26CB}" type="slidenum">
              <a:rPr lang="en-GB" altLang="en-US" sz="1200"/>
              <a:pPr/>
              <a:t>28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028685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E618A809-6CD5-BB45-83F3-FA4B1E28DE09}" type="slidenum">
              <a:rPr lang="en-GB" altLang="en-US" sz="1200"/>
              <a:pPr/>
              <a:t>29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077729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3A38D202-210F-554A-B402-39BA3576EC40}" type="slidenum">
              <a:rPr lang="en-GB" altLang="en-US" sz="1200"/>
              <a:pPr/>
              <a:t>30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977851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D5FA4EC7-B250-C644-AF8B-2FFB48051197}" type="slidenum">
              <a:rPr lang="en-GB" altLang="en-US" sz="1200"/>
              <a:pPr/>
              <a:t>31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062336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78852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D35EC586-A987-A949-8225-444BE9BA310D}" type="slidenum">
              <a:rPr lang="en-GB" altLang="en-US" sz="1200"/>
              <a:pPr/>
              <a:t>32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577273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8090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E555C0DD-3A07-4743-A834-769AA73717AC}" type="slidenum">
              <a:rPr lang="en-GB" altLang="en-US" sz="1200"/>
              <a:pPr/>
              <a:t>33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083146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8294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5C7B5F7F-4FFA-CC4D-B0D6-304FC27FD570}" type="slidenum">
              <a:rPr lang="en-GB" altLang="en-US" sz="1200"/>
              <a:pPr/>
              <a:t>34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17432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Aim: profit</a:t>
            </a:r>
            <a:r>
              <a:rPr lang="is-IS" dirty="0"/>
              <a:t>… what else?</a:t>
            </a:r>
          </a:p>
          <a:p>
            <a:r>
              <a:rPr lang="en-US" dirty="0"/>
              <a:t>Students are expected to identify ‘interruption – </a:t>
            </a:r>
            <a:r>
              <a:rPr lang="en-US" dirty="0" err="1"/>
              <a:t>shouty</a:t>
            </a:r>
            <a:r>
              <a:rPr lang="en-US" dirty="0"/>
              <a:t>’ marketing and ‘permission marketing’. They also need to understand that ‘digital media’ can be used for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7E494-E84E-47BD-AECB-7124FCA724F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642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B5DD01C0-9772-ED4B-B4AC-3DAEFF0F729B}" type="slidenum">
              <a:rPr lang="en-GB" altLang="en-US" sz="1200"/>
              <a:pPr/>
              <a:t>35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750555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87044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9A9E6343-DE99-3E49-B89D-0B034E30DA27}" type="slidenum">
              <a:rPr lang="en-GB" altLang="en-US" sz="1200"/>
              <a:pPr/>
              <a:t>36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287603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89092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E9BA6D0C-B84B-F94B-8646-6884AC0B19A4}" type="slidenum">
              <a:rPr lang="en-GB" altLang="en-US" sz="1200"/>
              <a:pPr/>
              <a:t>37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063674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MS PGothic" charset="-128"/>
              </a:rPr>
              <a:t>All of the previous stages require insights about your online customers and the competion. How do we do this?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9114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D3797E0A-5FE4-6648-A23D-EF4D51056103}" type="slidenum">
              <a:rPr lang="en-GB" altLang="en-US" sz="1200"/>
              <a:pPr/>
              <a:t>40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641992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9318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D1570CCB-BF95-4140-A15A-12568CE93AB9}" type="slidenum">
              <a:rPr lang="en-GB" altLang="en-US" sz="1200"/>
              <a:pPr/>
              <a:t>41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523757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7E494-E84E-47BD-AECB-7124FCA724F7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44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MS PGothic" charset="-128"/>
              </a:rPr>
              <a:t>Better target – how many of you have seen the personalized videos on Facebook?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AF4C2AC2-F11A-8F49-A3C9-00937AF477ED}" type="slidenum">
              <a:rPr lang="en-GB" altLang="en-US" sz="1200"/>
              <a:pPr/>
              <a:t>17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494767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1CB70E57-29EC-D045-8AA9-7BF058EC7D98}" type="slidenum">
              <a:rPr lang="en-GB" altLang="en-US" sz="1200"/>
              <a:pPr/>
              <a:t>18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89409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7E494-E84E-47BD-AECB-7124FCA724F7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56ECF220-E878-6941-BB43-0A0430DB8B0E}" type="slidenum">
              <a:rPr lang="en-GB" altLang="en-US" sz="1200"/>
              <a:pPr/>
              <a:t>22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002276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MS PGothic" charset="-128"/>
              </a:rPr>
              <a:t>I found a version which describes the process in the context of digital marketing techniques.</a:t>
            </a:r>
          </a:p>
          <a:p>
            <a:r>
              <a:rPr lang="en-US" altLang="en-US">
                <a:ea typeface="MS PGothic" charset="-128"/>
              </a:rPr>
              <a:t>It is a generic enough version which allows us to include different digital marketing techniques, business objectives and conversion actions.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9DFE90B3-65FE-EE4D-9E55-74ECB6C3B825}" type="slidenum">
              <a:rPr lang="en-GB" altLang="en-US" sz="1200"/>
              <a:pPr/>
              <a:t>23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40394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1100" dirty="0">
                <a:ea typeface="MS PGothic" charset="-128"/>
              </a:rPr>
              <a:t>Suspect and Prospect</a:t>
            </a:r>
          </a:p>
          <a:p>
            <a:pPr>
              <a:lnSpc>
                <a:spcPct val="80000"/>
              </a:lnSpc>
            </a:pPr>
            <a:endParaRPr lang="en-US" altLang="en-US" sz="1100" dirty="0">
              <a:ea typeface="MS PGothic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1100" dirty="0">
                <a:ea typeface="MS PGothic" charset="-128"/>
              </a:rPr>
              <a:t>1) Based on Ash’s funnel we can conclude that:</a:t>
            </a:r>
          </a:p>
          <a:p>
            <a:pPr>
              <a:lnSpc>
                <a:spcPct val="80000"/>
              </a:lnSpc>
            </a:pPr>
            <a:endParaRPr lang="en-US" altLang="en-US" sz="1100" dirty="0">
              <a:ea typeface="MS PGothic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1100" dirty="0">
                <a:ea typeface="MS PGothic" charset="-128"/>
              </a:rPr>
              <a:t>-Suspect is someone who meets the profile of your target group, so potentially they might need your product or service; but maybe they are not aware of your brand or website yet, and therefore we don’t really know whether they have interest or intent to purchase a product or service. </a:t>
            </a:r>
          </a:p>
          <a:p>
            <a:pPr>
              <a:lnSpc>
                <a:spcPct val="80000"/>
              </a:lnSpc>
            </a:pPr>
            <a:r>
              <a:rPr lang="en-US" altLang="en-US" sz="1100" dirty="0">
                <a:ea typeface="MS PGothic" charset="-128"/>
              </a:rPr>
              <a:t>-Prospect is someone who is aware of your brand or website and has at least engaged with you at a basic level so you know there is some interest.</a:t>
            </a:r>
          </a:p>
          <a:p>
            <a:pPr>
              <a:lnSpc>
                <a:spcPct val="80000"/>
              </a:lnSpc>
            </a:pPr>
            <a:endParaRPr lang="en-US" altLang="en-US" sz="1100" dirty="0">
              <a:ea typeface="MS PGothic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1100" dirty="0">
                <a:ea typeface="MS PGothic" charset="-128"/>
              </a:rPr>
              <a:t>Check other sources: </a:t>
            </a:r>
          </a:p>
          <a:p>
            <a:pPr>
              <a:lnSpc>
                <a:spcPct val="80000"/>
              </a:lnSpc>
            </a:pPr>
            <a:r>
              <a:rPr lang="en-US" altLang="en-US" sz="1100" dirty="0">
                <a:ea typeface="MS PGothic" charset="-128"/>
              </a:rPr>
              <a:t>http://</a:t>
            </a:r>
            <a:r>
              <a:rPr lang="en-US" altLang="en-US" sz="1100" dirty="0" err="1">
                <a:ea typeface="MS PGothic" charset="-128"/>
              </a:rPr>
              <a:t>www.mcgrawmarketing.com</a:t>
            </a:r>
            <a:r>
              <a:rPr lang="en-US" altLang="en-US" sz="1100" dirty="0">
                <a:ea typeface="MS PGothic" charset="-128"/>
              </a:rPr>
              <a:t>/what-is-a-lead/</a:t>
            </a:r>
          </a:p>
          <a:p>
            <a:pPr>
              <a:lnSpc>
                <a:spcPct val="80000"/>
              </a:lnSpc>
            </a:pPr>
            <a:r>
              <a:rPr lang="en-US" altLang="en-US" sz="1100" dirty="0">
                <a:ea typeface="MS PGothic" charset="-128"/>
              </a:rPr>
              <a:t>http://</a:t>
            </a:r>
            <a:r>
              <a:rPr lang="en-US" altLang="en-US" sz="1100" dirty="0" err="1">
                <a:ea typeface="MS PGothic" charset="-128"/>
              </a:rPr>
              <a:t>www.gtms-inc.com</a:t>
            </a:r>
            <a:r>
              <a:rPr lang="en-US" altLang="en-US" sz="1100" dirty="0">
                <a:ea typeface="MS PGothic" charset="-128"/>
              </a:rPr>
              <a:t>/What-is-your-Sales-Process_ep_123.html</a:t>
            </a:r>
          </a:p>
          <a:p>
            <a:pPr>
              <a:lnSpc>
                <a:spcPct val="80000"/>
              </a:lnSpc>
            </a:pPr>
            <a:endParaRPr lang="en-US" altLang="en-US" sz="1100" dirty="0">
              <a:ea typeface="MS PGothic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1100" dirty="0">
                <a:ea typeface="MS PGothic" charset="-128"/>
              </a:rPr>
              <a:t>2) Other marketers suggest different definitions:</a:t>
            </a:r>
          </a:p>
          <a:p>
            <a:pPr>
              <a:lnSpc>
                <a:spcPct val="80000"/>
              </a:lnSpc>
            </a:pPr>
            <a:r>
              <a:rPr lang="en-US" altLang="en-US" sz="1100" dirty="0">
                <a:ea typeface="MS PGothic" charset="-128"/>
              </a:rPr>
              <a:t>-Suspect is someone who is aware of brand of website  and has engaged at some basic level (e.g. visited the website once, retweeted about your product).</a:t>
            </a:r>
          </a:p>
          <a:p>
            <a:pPr>
              <a:lnSpc>
                <a:spcPct val="80000"/>
              </a:lnSpc>
            </a:pPr>
            <a:r>
              <a:rPr lang="en-US" altLang="en-US" sz="1100" dirty="0">
                <a:ea typeface="MS PGothic" charset="-128"/>
              </a:rPr>
              <a:t>-Prospect is someone who is aware of your brand or website and has the engaged at a greater level (e.g. they have parted with personal details to download a white paper, clicked on a PPC ad).</a:t>
            </a:r>
          </a:p>
          <a:p>
            <a:pPr>
              <a:lnSpc>
                <a:spcPct val="80000"/>
              </a:lnSpc>
            </a:pPr>
            <a:endParaRPr lang="en-US" altLang="en-US" sz="1100" dirty="0">
              <a:ea typeface="MS PGothic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1100" dirty="0">
                <a:ea typeface="MS PGothic" charset="-128"/>
              </a:rPr>
              <a:t>Source:</a:t>
            </a:r>
          </a:p>
          <a:p>
            <a:pPr>
              <a:lnSpc>
                <a:spcPct val="80000"/>
              </a:lnSpc>
            </a:pPr>
            <a:r>
              <a:rPr lang="en-US" altLang="en-US" sz="1100" dirty="0">
                <a:solidFill>
                  <a:srgbClr val="FF0000"/>
                </a:solidFill>
                <a:ea typeface="MS PGothic" charset="-128"/>
              </a:rPr>
              <a:t>http://</a:t>
            </a:r>
            <a:r>
              <a:rPr lang="en-US" altLang="en-US" sz="1100" dirty="0" err="1">
                <a:solidFill>
                  <a:srgbClr val="FF0000"/>
                </a:solidFill>
                <a:ea typeface="MS PGothic" charset="-128"/>
              </a:rPr>
              <a:t>www.leadformix.com</a:t>
            </a:r>
            <a:r>
              <a:rPr lang="en-US" altLang="en-US" sz="1100" dirty="0">
                <a:solidFill>
                  <a:srgbClr val="FF0000"/>
                </a:solidFill>
                <a:ea typeface="MS PGothic" charset="-128"/>
              </a:rPr>
              <a:t>/blog/2013/04/suspects-prospects-leads-opportunities-tell-them-apart/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Maria Margeti - Web Marketing and Analytics- 2013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5892ED65-2E78-1D40-BF3C-74BA3E74AEA0}" type="slidenum">
              <a:rPr lang="en-GB" altLang="en-US" sz="1200"/>
              <a:pPr/>
              <a:t>24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40554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69E76-4704-4A4D-833A-5B64F628EB2A}" type="datetime1">
              <a:rPr lang="en-US" smtClean="0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AD518D-A7A7-4DC1-9F44-1D76827C33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055B4-49E4-4335-A6A5-8D481E35CB47}" type="datetime1">
              <a:rPr lang="en-US" smtClean="0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F398F-AA15-4FFD-806B-9497DAC83F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0C62F-24D7-4E73-8FAB-8600272D9350}" type="datetime1">
              <a:rPr lang="en-US" smtClean="0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5727B9-CE90-449F-A4DC-8C4841FC0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071546"/>
            <a:ext cx="8286808" cy="528641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lnSpc>
                <a:spcPct val="100000"/>
              </a:lnSpc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2910" y="228600"/>
            <a:ext cx="8286808" cy="771508"/>
          </a:xfrm>
        </p:spPr>
        <p:txBody>
          <a:bodyPr/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87FDA5-5E2D-1244-8A64-D1DD03B2BCA4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Maria Margeti – Web Marketing and Analytics- 2017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480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4DFDC-ADAD-4090-AF31-CF4847F37884}" type="datetime1">
              <a:rPr lang="en-US" smtClean="0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AECD-01B3-411C-8E30-1539E9030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10AAB-4FCC-41E8-9D5A-422221CC2853}" type="datetime1">
              <a:rPr lang="en-US" smtClean="0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EC9218-956D-427E-A155-257D6FB8B0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7F28F-AC69-4013-B8BA-E4947022AD68}" type="datetime1">
              <a:rPr lang="en-US" smtClean="0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F03B4-87BA-4232-AB48-5B32B81B3E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1B4BA-5BC7-49F9-B3DD-786D63DEAF36}" type="datetime1">
              <a:rPr lang="en-US" smtClean="0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1B15D-0738-4801-BF2C-CB26F62589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F523-F4CB-49F4-8CD6-90CDAC7EF6F2}" type="datetime1">
              <a:rPr lang="en-US" smtClean="0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3C902-D7ED-4938-8752-4281BFC052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E1F3C-8BA4-4495-99CE-74B4A1BF6B52}" type="datetime1">
              <a:rPr lang="en-US" smtClean="0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5361E0-E5CC-40BB-994F-A2B1ED9906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F84182C-7E83-46B8-A1A1-7BF13F8A2685}" type="datetime1">
              <a:rPr lang="en-US" smtClean="0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8EE4FFC-6ECE-40FD-B6C1-11DD774010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9FFAD-5CDC-4597-8A9C-D7A4D08062D5}" type="datetime1">
              <a:rPr lang="en-US" smtClean="0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334801-738F-4657-9A81-B9D66B7ECA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F6095C60-B08F-429D-93C5-3A42F6A0D3CB}" type="datetime1">
              <a:rPr lang="en-US" smtClean="0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2E4DB12-5706-49BA-A6FB-BC9FCA41B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54" r:id="rId2"/>
    <p:sldLayoutId id="2147483860" r:id="rId3"/>
    <p:sldLayoutId id="2147483855" r:id="rId4"/>
    <p:sldLayoutId id="2147483856" r:id="rId5"/>
    <p:sldLayoutId id="2147483857" r:id="rId6"/>
    <p:sldLayoutId id="2147483861" r:id="rId7"/>
    <p:sldLayoutId id="2147483862" r:id="rId8"/>
    <p:sldLayoutId id="2147483863" r:id="rId9"/>
    <p:sldLayoutId id="2147483858" r:id="rId10"/>
    <p:sldLayoutId id="2147483864" r:id="rId11"/>
    <p:sldLayoutId id="2147483865" r:id="rId12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seo-keyword-strategy-2/why-keywords?u=42314660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hyperlink" Target="https://www.linkedin.com/learning/google-analytics-essential-training-5/understanding-your-digital-customers-with-google-analytics?u=42314660" TargetMode="External"/><Relationship Id="rId5" Type="http://schemas.openxmlformats.org/officeDocument/2006/relationships/hyperlink" Target="https://www.linkedin.com/learning/learning-web-analytics-2/welcome?u=42314660" TargetMode="External"/><Relationship Id="rId4" Type="http://schemas.openxmlformats.org/officeDocument/2006/relationships/hyperlink" Target="https://www.linkedin.com/learning/advanced-seo-developing-an-seo-friendly-website/welcome?u=4231466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-collections-search.westminster.ac.uk/discovery/fulldisplay?docid=alma996810883103711&amp;context=L&amp;vid=44WST_INST:WST_VUA&amp;lang=en&amp;search_scope=MyInst_and_CI&amp;adaptor=Local%20Search%20Engine&amp;tab=Everything&amp;query=any,contains,ntroducing%20SEO%20Your%20quick-start%20guide%20to%20effective%20SEO%20practices%20Shenoy,%20Aravind&amp;offset=0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hyperlink" Target="https://library-collections-search.westminster.ac.uk/discovery/fulldisplay?docid=alma996906329803711&amp;context=L&amp;vid=44WST_INST:WST_VUA&amp;lang=en&amp;search_scope=MyInst_and_CI&amp;adaptor=Local%20Search%20Engine&amp;tab=Everything&amp;query=any,contains,Digital%20marketing%20Web%20Analytics&amp;offset=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googleanalytic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4" Type="http://schemas.openxmlformats.org/officeDocument/2006/relationships/hyperlink" Target="Landing%20Pages.doc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4" Type="http://schemas.openxmlformats.org/officeDocument/2006/relationships/hyperlink" Target="Types%20of%20conversion%20actions.doc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781" y="1094953"/>
            <a:ext cx="7592519" cy="2823451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6000" b="1" dirty="0">
                <a:solidFill>
                  <a:srgbClr val="001132"/>
                </a:solidFill>
              </a:rPr>
              <a:t>6MMCS002W</a:t>
            </a:r>
            <a:r>
              <a:rPr lang="en-GB" sz="6000" b="1" dirty="0">
                <a:solidFill>
                  <a:srgbClr val="002060"/>
                </a:solidFill>
              </a:rPr>
              <a:t> </a:t>
            </a:r>
            <a:r>
              <a:rPr lang="en-GB" sz="60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GB" sz="60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6000" b="1" dirty="0">
                <a:solidFill>
                  <a:srgbClr val="002060"/>
                </a:solidFill>
              </a:rPr>
              <a:t>Digital Marketing, Social Media &amp; Web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6113"/>
            <a:ext cx="7454900" cy="1465716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defRPr/>
            </a:pPr>
            <a:r>
              <a:rPr lang="en-GB" sz="4500" b="1" dirty="0">
                <a:solidFill>
                  <a:srgbClr val="002060"/>
                </a:solidFill>
              </a:rPr>
              <a:t>Week 1:</a:t>
            </a:r>
          </a:p>
          <a:p>
            <a:pPr eaLnBrk="1" fontAlgn="auto" hangingPunct="1">
              <a:defRPr/>
            </a:pPr>
            <a:r>
              <a:rPr lang="en-GB" sz="4500" b="1" dirty="0">
                <a:solidFill>
                  <a:srgbClr val="002060"/>
                </a:solidFill>
              </a:rPr>
              <a:t>Introduction to Module; Web Marketing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D518D-A7A7-4DC1-9F44-1D76827C33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 -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85" y="1894944"/>
            <a:ext cx="8828115" cy="4022725"/>
          </a:xfrm>
        </p:spPr>
        <p:txBody>
          <a:bodyPr/>
          <a:lstStyle/>
          <a:p>
            <a:r>
              <a:rPr lang="en-GB" sz="2400" b="1" dirty="0"/>
              <a:t>LinkedIn Resources:</a:t>
            </a:r>
          </a:p>
          <a:p>
            <a:endParaRPr lang="en-GB" sz="1800" b="1" dirty="0"/>
          </a:p>
          <a:p>
            <a:pPr>
              <a:spcBef>
                <a:spcPts val="0"/>
              </a:spcBef>
            </a:pPr>
            <a:r>
              <a:rPr lang="en-GB" sz="1800" b="1" dirty="0"/>
              <a:t>SEO: Keyword Strategy with Matt Bailey, 2020</a:t>
            </a:r>
          </a:p>
          <a:p>
            <a:pPr>
              <a:spcBef>
                <a:spcPts val="0"/>
              </a:spcBef>
            </a:pPr>
            <a:r>
              <a:rPr lang="en-GB" sz="1800" dirty="0">
                <a:hlinkClick r:id="rId3"/>
              </a:rPr>
              <a:t>https://www.linkedin.com/learning/seo-keyword-strategy-2/why-keywords?u=42314660</a:t>
            </a: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r>
              <a:rPr lang="en-GB" sz="1800" b="1" dirty="0"/>
              <a:t>Advanced SEO: Developing an SEO-Friendly Website with Brad </a:t>
            </a:r>
            <a:r>
              <a:rPr lang="en-GB" sz="1800" b="1" dirty="0" err="1"/>
              <a:t>Batesole</a:t>
            </a:r>
            <a:r>
              <a:rPr lang="en-GB" sz="1800" b="1" dirty="0"/>
              <a:t>, 2017</a:t>
            </a:r>
          </a:p>
          <a:p>
            <a:pPr>
              <a:spcBef>
                <a:spcPts val="0"/>
              </a:spcBef>
            </a:pPr>
            <a:r>
              <a:rPr lang="en-GB" sz="1800" dirty="0">
                <a:hlinkClick r:id="rId4"/>
              </a:rPr>
              <a:t>https://www.linkedin.com/learning/advanced-seo-developing-an-seo-friendly-website/welcome?u=42314660</a:t>
            </a:r>
            <a:endParaRPr lang="en-GB" sz="1800" dirty="0"/>
          </a:p>
          <a:p>
            <a:pPr>
              <a:spcBef>
                <a:spcPts val="0"/>
              </a:spcBef>
            </a:pPr>
            <a:endParaRPr lang="en-GB" sz="1800" b="1" dirty="0"/>
          </a:p>
          <a:p>
            <a:pPr>
              <a:spcBef>
                <a:spcPts val="0"/>
              </a:spcBef>
            </a:pPr>
            <a:r>
              <a:rPr lang="en-GB" sz="1800" b="1" dirty="0"/>
              <a:t>Learning Web Analytics with Matt Bailey, 2018</a:t>
            </a:r>
          </a:p>
          <a:p>
            <a:pPr>
              <a:spcBef>
                <a:spcPts val="0"/>
              </a:spcBef>
            </a:pPr>
            <a:r>
              <a:rPr lang="en-GB" sz="1800" dirty="0">
                <a:hlinkClick r:id="rId5"/>
              </a:rPr>
              <a:t>https://www.linkedin.com/learning/learning-web-analytics-2/welcome?u=42314660</a:t>
            </a:r>
            <a:endParaRPr lang="en-GB" sz="1800" b="1" dirty="0"/>
          </a:p>
          <a:p>
            <a:pPr>
              <a:spcBef>
                <a:spcPts val="0"/>
              </a:spcBef>
            </a:pPr>
            <a:endParaRPr lang="en-GB" sz="1800" b="1" dirty="0"/>
          </a:p>
          <a:p>
            <a:pPr>
              <a:spcBef>
                <a:spcPts val="0"/>
              </a:spcBef>
            </a:pPr>
            <a:r>
              <a:rPr lang="en-GB" sz="1800" b="1" dirty="0"/>
              <a:t>Google Analytics Essential Training, with Corey </a:t>
            </a:r>
            <a:r>
              <a:rPr lang="en-GB" sz="1800" b="1" dirty="0" err="1"/>
              <a:t>Koberg</a:t>
            </a:r>
            <a:r>
              <a:rPr lang="en-GB" sz="1800" b="1" dirty="0"/>
              <a:t>, 2020</a:t>
            </a:r>
          </a:p>
          <a:p>
            <a:pPr>
              <a:spcBef>
                <a:spcPts val="0"/>
              </a:spcBef>
            </a:pPr>
            <a:r>
              <a:rPr lang="en-GB" sz="1800" dirty="0">
                <a:hlinkClick r:id="rId6"/>
              </a:rPr>
              <a:t>https://www.linkedin.com/learning/google-analytics-essential-training-5/understanding-your-digital-customers-with-google-analytics?u=42314660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67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 -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Essential Reading</a:t>
            </a:r>
            <a:endParaRPr lang="en-GB" sz="2400" dirty="0"/>
          </a:p>
          <a:p>
            <a:r>
              <a:rPr lang="en-GB" dirty="0">
                <a:hlinkClick r:id="rId3"/>
              </a:rPr>
              <a:t>Introducing SEO Your quick-start guide to effective SEO practices</a:t>
            </a:r>
            <a:endParaRPr lang="en-GB" dirty="0"/>
          </a:p>
          <a:p>
            <a:r>
              <a:rPr lang="en-GB" dirty="0" err="1"/>
              <a:t>Shenoy</a:t>
            </a:r>
            <a:r>
              <a:rPr lang="en-GB" dirty="0"/>
              <a:t>, </a:t>
            </a:r>
            <a:r>
              <a:rPr lang="en-GB" dirty="0" err="1"/>
              <a:t>Aravind</a:t>
            </a:r>
            <a:r>
              <a:rPr lang="en-GB" dirty="0"/>
              <a:t>. author.; </a:t>
            </a:r>
            <a:r>
              <a:rPr lang="en-GB" dirty="0" err="1"/>
              <a:t>Prabhu</a:t>
            </a:r>
            <a:r>
              <a:rPr lang="en-GB" dirty="0"/>
              <a:t>, </a:t>
            </a:r>
            <a:r>
              <a:rPr lang="en-GB" dirty="0" err="1"/>
              <a:t>Anirudh</a:t>
            </a:r>
            <a:r>
              <a:rPr lang="en-GB" dirty="0"/>
              <a:t>. author.; 2016</a:t>
            </a:r>
          </a:p>
          <a:p>
            <a:r>
              <a:rPr lang="en-GB" dirty="0"/>
              <a:t>Berkeley, CA : </a:t>
            </a:r>
            <a:r>
              <a:rPr lang="en-GB" dirty="0" err="1"/>
              <a:t>Apress</a:t>
            </a:r>
            <a:r>
              <a:rPr lang="en-GB" dirty="0"/>
              <a:t> : Imprint: </a:t>
            </a:r>
            <a:r>
              <a:rPr lang="en-GB" dirty="0" err="1"/>
              <a:t>Apress</a:t>
            </a:r>
            <a:r>
              <a:rPr lang="en-GB" dirty="0"/>
              <a:t>; 1st ed. 2016.</a:t>
            </a:r>
            <a:endParaRPr lang="en-GB" sz="2400" dirty="0"/>
          </a:p>
          <a:p>
            <a:endParaRPr lang="en-GB" dirty="0">
              <a:hlinkClick r:id="rId4"/>
            </a:endParaRPr>
          </a:p>
          <a:p>
            <a:r>
              <a:rPr lang="en-GB" dirty="0">
                <a:hlinkClick r:id="rId4"/>
              </a:rPr>
              <a:t>Introduction to Google Analytics a guide for absolute beginners</a:t>
            </a:r>
            <a:endParaRPr lang="en-GB" dirty="0"/>
          </a:p>
          <a:p>
            <a:r>
              <a:rPr lang="en-GB" dirty="0"/>
              <a:t>Kelsey, Todd, author.; Lyon, Brandon, contributor.; 2017</a:t>
            </a:r>
          </a:p>
          <a:p>
            <a:endParaRPr lang="en-GB" dirty="0"/>
          </a:p>
          <a:p>
            <a:r>
              <a:rPr lang="en-GB" dirty="0"/>
              <a:t> (both books can be fount in the library as printed and e-books)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838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 -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8321676" cy="4456566"/>
          </a:xfrm>
        </p:spPr>
        <p:txBody>
          <a:bodyPr/>
          <a:lstStyle/>
          <a:p>
            <a:r>
              <a:rPr lang="en-GB" sz="2400" b="1" dirty="0"/>
              <a:t>Further Reading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E. </a:t>
            </a:r>
            <a:r>
              <a:rPr lang="en-GB" sz="2400" dirty="0" err="1"/>
              <a:t>Enge</a:t>
            </a:r>
            <a:r>
              <a:rPr lang="en-GB" sz="2400" dirty="0"/>
              <a:t>, S. Spencer, J. </a:t>
            </a:r>
            <a:r>
              <a:rPr lang="en-GB" sz="2400" dirty="0" err="1"/>
              <a:t>Stricchiola</a:t>
            </a:r>
            <a:r>
              <a:rPr lang="en-GB" sz="2400" dirty="0"/>
              <a:t>, R. </a:t>
            </a:r>
            <a:r>
              <a:rPr lang="en-GB" sz="2400" dirty="0" err="1"/>
              <a:t>Fishkin</a:t>
            </a:r>
            <a:r>
              <a:rPr lang="en-GB" sz="2400" dirty="0"/>
              <a:t>, “The Art of SEO”, 2012, O'Reilly Media, ISBN-10: 1449304214</a:t>
            </a:r>
          </a:p>
          <a:p>
            <a:pPr lvl="1">
              <a:buFont typeface="Wingdings" pitchFamily="2" charset="2"/>
              <a:buChar char="Ø"/>
            </a:pPr>
            <a:endParaRPr lang="en-GB" sz="1000" dirty="0"/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Brian Clifton, “Advanced Web Metrics with Google Analytics”, 2012, John Wiley &amp; Sons, ISBN-10: 1118168445</a:t>
            </a:r>
          </a:p>
          <a:p>
            <a:pPr lvl="1">
              <a:buFont typeface="Wingdings" pitchFamily="2" charset="2"/>
              <a:buChar char="Ø"/>
            </a:pPr>
            <a:endParaRPr lang="en-GB" sz="1000" dirty="0"/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A. Williams, ‘SEO 2013 &amp; Beyond’, printed by Amazon, 2013 (practical guide)</a:t>
            </a:r>
          </a:p>
          <a:p>
            <a:pPr lvl="1">
              <a:buFont typeface="Wingdings" pitchFamily="2" charset="2"/>
              <a:buChar char="Ø"/>
            </a:pPr>
            <a:endParaRPr lang="en-GB" sz="1000" dirty="0"/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L. King, 100 Ideas that Changed the Web; Credo Reference,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 -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8321676" cy="4456566"/>
          </a:xfrm>
        </p:spPr>
        <p:txBody>
          <a:bodyPr/>
          <a:lstStyle/>
          <a:p>
            <a:r>
              <a:rPr lang="en-GB" sz="2400" b="1" dirty="0"/>
              <a:t>Electronic Sources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 Research papers; ACM and IEEE libraries and Conferences – specific titles / web addresses will be given during the tutorials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 The official youtube Google Channel for ‘Google Analytics’: </a:t>
            </a:r>
            <a:r>
              <a:rPr lang="en-GB" sz="2400" dirty="0">
                <a:hlinkClick r:id="rId3"/>
              </a:rPr>
              <a:t>http://www.youtube.com/user/googleanalytics</a:t>
            </a:r>
            <a:endParaRPr lang="en-GB" sz="2400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35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1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dirty="0"/>
          </a:p>
          <a:p>
            <a:pPr eaLnBrk="1" hangingPunct="1">
              <a:buFont typeface="Wingdings" pitchFamily="2" charset="2"/>
              <a:buNone/>
            </a:pPr>
            <a:r>
              <a:rPr lang="en-GB" sz="4000" dirty="0"/>
              <a:t>Part B: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z="4000" dirty="0">
                <a:latin typeface="Arial" charset="0"/>
                <a:cs typeface="Arial" charset="0"/>
              </a:rPr>
              <a:t>Web Marketing</a:t>
            </a:r>
            <a:endParaRPr lang="en-US" altLang="en-US" sz="4000" dirty="0">
              <a:latin typeface="Arial" charset="0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7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 remarks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dirty="0">
                <a:solidFill>
                  <a:srgbClr val="FF0000"/>
                </a:solidFill>
              </a:rPr>
              <a:t>What is ‘marketing’?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/>
              <a:t>‘The action of promoting products and services’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/>
              <a:t>		Aim (?) : </a:t>
            </a:r>
            <a:endParaRPr lang="is-IS" sz="2400" dirty="0"/>
          </a:p>
          <a:p>
            <a:pPr eaLnBrk="1" hangingPunct="1">
              <a:buFont typeface="Wingdings" pitchFamily="2" charset="2"/>
              <a:buNone/>
            </a:pPr>
            <a:r>
              <a:rPr lang="is-IS" sz="2400" dirty="0"/>
              <a:t>		Methods (?)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/>
              <a:t>From your experience as consumers how many different types of product promotion can you identify?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400" dirty="0">
                <a:latin typeface="Arial" charset="0"/>
                <a:cs typeface="Arial" charset="0"/>
              </a:rPr>
              <a:t>Discussion</a:t>
            </a:r>
            <a:endParaRPr lang="en-US" altLang="en-US" sz="2400" dirty="0">
              <a:latin typeface="Arial" charset="0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5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Traditional and Web marketing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22325" y="1736725"/>
            <a:ext cx="8042706" cy="4478095"/>
          </a:xfrm>
        </p:spPr>
        <p:txBody>
          <a:bodyPr/>
          <a:lstStyle/>
          <a:p>
            <a:pPr algn="just"/>
            <a:r>
              <a:rPr lang="en-US" altLang="en-US" sz="2400" b="1" dirty="0">
                <a:solidFill>
                  <a:srgbClr val="FF0000"/>
                </a:solidFill>
                <a:latin typeface="Arial" charset="0"/>
                <a:ea typeface="MS PGothic" charset="-128"/>
              </a:rPr>
              <a:t>Traditional</a:t>
            </a:r>
            <a:r>
              <a:rPr lang="en-US" altLang="en-US" sz="2400" dirty="0">
                <a:latin typeface="Arial" charset="0"/>
                <a:ea typeface="MS PGothic" charset="-128"/>
              </a:rPr>
              <a:t> Marketing</a:t>
            </a:r>
          </a:p>
          <a:p>
            <a:pPr lvl="1" algn="just"/>
            <a:r>
              <a:rPr lang="en-US" altLang="en-US" sz="2400" dirty="0">
                <a:latin typeface="Arial" charset="0"/>
                <a:cs typeface="Arial" charset="0"/>
              </a:rPr>
              <a:t>Refers to the promotion of products and services, using TV advertising, print advertising, billboards, radio advertising, which do not get the consumer’s permission.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algn="just"/>
            <a:r>
              <a:rPr lang="en-US" altLang="en-US" sz="2400" b="1" dirty="0">
                <a:solidFill>
                  <a:srgbClr val="FF0000"/>
                </a:solidFill>
                <a:latin typeface="Arial" charset="0"/>
                <a:ea typeface="MS PGothic" charset="-128"/>
              </a:rPr>
              <a:t>Web</a:t>
            </a:r>
            <a:r>
              <a:rPr lang="en-US" altLang="en-US" sz="2400" dirty="0">
                <a:latin typeface="Arial" charset="0"/>
                <a:ea typeface="MS PGothic" charset="-128"/>
              </a:rPr>
              <a:t> Marketing</a:t>
            </a:r>
            <a:endParaRPr lang="en-GB" altLang="en-US" sz="2400" dirty="0">
              <a:latin typeface="Arial" charset="0"/>
              <a:ea typeface="MS PGothic" charset="-128"/>
            </a:endParaRPr>
          </a:p>
          <a:p>
            <a:pPr lvl="1" algn="just"/>
            <a:r>
              <a:rPr lang="en-US" altLang="en-US" sz="2400" dirty="0">
                <a:latin typeface="Arial" charset="0"/>
                <a:cs typeface="Arial" charset="0"/>
              </a:rPr>
              <a:t>Web Marketing, Internet Marketing , Online Marketing, or E-Marketing refers to the promotion of products and services over the World Wide Web.</a:t>
            </a:r>
          </a:p>
          <a:p>
            <a:pPr algn="just"/>
            <a:r>
              <a:rPr lang="en-GB" altLang="en-US" sz="2400" dirty="0">
                <a:latin typeface="Arial" charset="0"/>
                <a:ea typeface="MS PGothic" charset="-128"/>
              </a:rPr>
              <a:t>Based on your experience as consumers what are the differences between Web marketing and Traditional Marketing?</a:t>
            </a:r>
          </a:p>
          <a:p>
            <a:pPr algn="just" eaLnBrk="1" hangingPunct="1">
              <a:buFont typeface="Wingdings" pitchFamily="2" charset="2"/>
              <a:buNone/>
            </a:pPr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92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642938" y="1751308"/>
            <a:ext cx="8286750" cy="4386021"/>
          </a:xfrm>
        </p:spPr>
        <p:txBody>
          <a:bodyPr/>
          <a:lstStyle/>
          <a:p>
            <a:pPr lvl="1" algn="just"/>
            <a:r>
              <a:rPr lang="en-US" altLang="en-US" dirty="0">
                <a:latin typeface="Arial" charset="0"/>
                <a:cs typeface="Arial" charset="0"/>
              </a:rPr>
              <a:t>Web Marketing can: </a:t>
            </a:r>
            <a:endParaRPr lang="en-GB" altLang="en-US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b="1" dirty="0">
                <a:latin typeface="Arial" charset="0"/>
                <a:cs typeface="Arial" charset="0"/>
              </a:rPr>
              <a:t>better target </a:t>
            </a:r>
            <a:r>
              <a:rPr lang="en-US" altLang="en-US" sz="2000" dirty="0">
                <a:latin typeface="Arial" charset="0"/>
                <a:cs typeface="Arial" charset="0"/>
              </a:rPr>
              <a:t>potential customers and be tailored to their needs and enquiries (e.g. paid and unpaid search engine results, email)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be experimental and in a </a:t>
            </a:r>
            <a:r>
              <a:rPr lang="en-US" altLang="en-US" sz="2000" b="1" dirty="0">
                <a:latin typeface="Arial" charset="0"/>
                <a:cs typeface="Arial" charset="0"/>
              </a:rPr>
              <a:t>cheap way </a:t>
            </a:r>
            <a:r>
              <a:rPr lang="en-US" altLang="en-US" sz="2000" dirty="0">
                <a:latin typeface="Arial" charset="0"/>
                <a:cs typeface="Arial" charset="0"/>
              </a:rPr>
              <a:t>(e.g. try different online ads to see which one the audience likes and then get it to be on TV, leaflets, which is more expensive)</a:t>
            </a:r>
            <a:r>
              <a:rPr lang="en-GB" altLang="en-US" sz="2000" dirty="0">
                <a:latin typeface="Arial" charset="0"/>
                <a:cs typeface="Arial" charset="0"/>
              </a:rPr>
              <a:t>. So it can be</a:t>
            </a:r>
            <a:r>
              <a:rPr lang="en-US" altLang="en-US" sz="2000" dirty="0">
                <a:latin typeface="Arial" charset="0"/>
                <a:cs typeface="Arial" charset="0"/>
              </a:rPr>
              <a:t> </a:t>
            </a:r>
            <a:r>
              <a:rPr lang="en-US" altLang="en-US" sz="2000" b="1" dirty="0">
                <a:latin typeface="Arial" charset="0"/>
                <a:cs typeface="Arial" charset="0"/>
              </a:rPr>
              <a:t>cost effective </a:t>
            </a:r>
            <a:r>
              <a:rPr lang="en-US" altLang="en-US" sz="2000" dirty="0">
                <a:latin typeface="Arial" charset="0"/>
                <a:cs typeface="Arial" charset="0"/>
              </a:rPr>
              <a:t>and help traditional marketing.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allow interaction and be engaging (e.g. blogs, social media). Consider Facebook’s personalized video messages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monitor users’ actions (</a:t>
            </a:r>
            <a:r>
              <a:rPr lang="en-US" altLang="en-US" sz="2000" i="1" dirty="0">
                <a:latin typeface="Arial" charset="0"/>
                <a:cs typeface="Arial" charset="0"/>
              </a:rPr>
              <a:t>Analytics!!!</a:t>
            </a:r>
            <a:r>
              <a:rPr lang="en-US" altLang="en-US" sz="2000" dirty="0">
                <a:latin typeface="Arial" charset="0"/>
                <a:cs typeface="Arial" charset="0"/>
              </a:rPr>
              <a:t>)</a:t>
            </a:r>
          </a:p>
          <a:p>
            <a:pPr lvl="1" algn="just"/>
            <a:r>
              <a:rPr lang="en-US" altLang="en-US" dirty="0">
                <a:latin typeface="Arial" charset="0"/>
                <a:cs typeface="Arial" charset="0"/>
              </a:rPr>
              <a:t>Traditional Marketing can:</a:t>
            </a: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promote products and services more effectively </a:t>
            </a:r>
            <a:r>
              <a:rPr lang="en-US" altLang="en-US" sz="2000" b="1" dirty="0">
                <a:latin typeface="Arial" charset="0"/>
                <a:cs typeface="Arial" charset="0"/>
              </a:rPr>
              <a:t>for people who are older </a:t>
            </a:r>
            <a:r>
              <a:rPr lang="en-US" altLang="en-US" sz="2000" dirty="0">
                <a:latin typeface="Arial" charset="0"/>
                <a:cs typeface="Arial" charset="0"/>
              </a:rPr>
              <a:t>and do not use computers.</a:t>
            </a:r>
            <a:endParaRPr lang="en-GB" altLang="en-US" dirty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2938" y="585054"/>
            <a:ext cx="8286750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Traditional vs. Web marketing</a:t>
            </a:r>
            <a:endParaRPr lang="en-GB" sz="4800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65413C4C-F46E-1A40-9168-A75D78D0FFDD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17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9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/>
          </p:cNvSpPr>
          <p:nvPr>
            <p:ph idx="1"/>
          </p:nvPr>
        </p:nvSpPr>
        <p:spPr>
          <a:xfrm>
            <a:off x="642938" y="1970469"/>
            <a:ext cx="8286750" cy="3639917"/>
          </a:xfrm>
        </p:spPr>
        <p:txBody>
          <a:bodyPr/>
          <a:lstStyle/>
          <a:p>
            <a:pPr lvl="1" algn="just"/>
            <a:r>
              <a:rPr lang="en-US" altLang="en-US" sz="2000" dirty="0">
                <a:latin typeface="Arial" charset="0"/>
                <a:cs typeface="Arial" charset="0"/>
              </a:rPr>
              <a:t>People should not really separate them. They can </a:t>
            </a:r>
            <a:r>
              <a:rPr lang="en-US" altLang="en-US" sz="2000" b="1" dirty="0">
                <a:latin typeface="Arial" charset="0"/>
                <a:cs typeface="Arial" charset="0"/>
              </a:rPr>
              <a:t>help each other </a:t>
            </a:r>
          </a:p>
          <a:p>
            <a:pPr lvl="1" algn="just"/>
            <a:r>
              <a:rPr lang="en-US" altLang="en-US" sz="2000" dirty="0">
                <a:latin typeface="Arial" charset="0"/>
                <a:cs typeface="Arial" charset="0"/>
              </a:rPr>
              <a:t>We should aim for </a:t>
            </a:r>
            <a:r>
              <a:rPr lang="en-US" altLang="en-US" sz="2000" i="1" dirty="0">
                <a:latin typeface="Arial" charset="0"/>
                <a:cs typeface="Arial" charset="0"/>
              </a:rPr>
              <a:t>“</a:t>
            </a:r>
            <a:r>
              <a:rPr lang="en-US" altLang="ja-JP" sz="2000" i="1" dirty="0">
                <a:latin typeface="Arial" charset="0"/>
                <a:ea typeface="MS PGothic" charset="-128"/>
              </a:rPr>
              <a:t>Proper strategic marketing, which means stuff that can be: (a) researched, (b) planned, (c) tested, (d) executed, (e) measured and (f) continuously improved</a:t>
            </a:r>
            <a:r>
              <a:rPr lang="en-US" altLang="en-US" sz="2000" i="1" dirty="0">
                <a:latin typeface="Arial" charset="0"/>
                <a:cs typeface="Arial" charset="0"/>
              </a:rPr>
              <a:t>”</a:t>
            </a:r>
            <a:r>
              <a:rPr lang="en-US" altLang="ja-JP" sz="2000" i="1" dirty="0">
                <a:latin typeface="Arial" charset="0"/>
                <a:ea typeface="MS PGothic" charset="-128"/>
              </a:rPr>
              <a:t> </a:t>
            </a:r>
            <a:r>
              <a:rPr lang="en-US" altLang="ja-JP" sz="2000" dirty="0">
                <a:latin typeface="Arial" charset="0"/>
                <a:ea typeface="MS PGothic" charset="-128"/>
              </a:rPr>
              <a:t>(</a:t>
            </a:r>
            <a:r>
              <a:rPr lang="en-US" altLang="ja-JP" sz="2000" i="1" dirty="0">
                <a:latin typeface="Arial" charset="0"/>
                <a:ea typeface="MS PGothic" charset="-128"/>
              </a:rPr>
              <a:t>source: </a:t>
            </a:r>
            <a:r>
              <a:rPr lang="en-US" altLang="ja-JP" sz="2000" i="1" dirty="0" err="1">
                <a:latin typeface="Arial" charset="0"/>
                <a:ea typeface="MS PGothic" charset="-128"/>
              </a:rPr>
              <a:t>EConsultancy</a:t>
            </a:r>
            <a:r>
              <a:rPr lang="en-US" altLang="ja-JP" sz="2000" i="1" dirty="0">
                <a:latin typeface="Arial" charset="0"/>
                <a:ea typeface="MS PGothic" charset="-128"/>
              </a:rPr>
              <a:t>)</a:t>
            </a:r>
          </a:p>
          <a:p>
            <a:pPr lvl="2" algn="just"/>
            <a:r>
              <a:rPr lang="en-US" altLang="en-US" sz="2000" dirty="0">
                <a:latin typeface="Arial" charset="0"/>
                <a:ea typeface="MS PGothic" charset="-128"/>
              </a:rPr>
              <a:t>With Web marketing we can perform all these tasks </a:t>
            </a:r>
            <a:r>
              <a:rPr lang="en-US" altLang="en-US" sz="2000" b="1" dirty="0">
                <a:latin typeface="Arial" charset="0"/>
                <a:ea typeface="MS PGothic" charset="-128"/>
              </a:rPr>
              <a:t>quicker</a:t>
            </a:r>
            <a:r>
              <a:rPr lang="en-US" altLang="en-US" sz="2000" dirty="0">
                <a:latin typeface="Arial" charset="0"/>
                <a:ea typeface="MS PGothic" charset="-128"/>
              </a:rPr>
              <a:t>, and </a:t>
            </a:r>
            <a:r>
              <a:rPr lang="en-US" altLang="en-US" sz="2000" b="1" dirty="0">
                <a:latin typeface="Arial" charset="0"/>
                <a:ea typeface="MS PGothic" charset="-128"/>
              </a:rPr>
              <a:t>less costly.</a:t>
            </a:r>
          </a:p>
          <a:p>
            <a:pPr lvl="2" algn="just"/>
            <a:endParaRPr lang="en-US" altLang="en-US" sz="2000" dirty="0">
              <a:latin typeface="Arial" charset="0"/>
              <a:cs typeface="Arial" charset="0"/>
            </a:endParaRPr>
          </a:p>
          <a:p>
            <a:pPr algn="just"/>
            <a:r>
              <a:rPr lang="en-US" altLang="en-US" dirty="0">
                <a:latin typeface="Arial" charset="0"/>
                <a:ea typeface="MS PGothic" charset="-128"/>
              </a:rPr>
              <a:t>The focus of this module is on Web marketing. For your consideration: </a:t>
            </a:r>
          </a:p>
          <a:p>
            <a:pPr algn="just">
              <a:spcBef>
                <a:spcPct val="0"/>
              </a:spcBef>
              <a:buFont typeface="Wingdings" charset="2"/>
              <a:buAutoNum type="arabicParenBoth"/>
            </a:pPr>
            <a:r>
              <a:rPr lang="en-US" altLang="en-US" dirty="0">
                <a:latin typeface="Arial" charset="0"/>
                <a:ea typeface="MS PGothic" charset="-128"/>
              </a:rPr>
              <a:t>What is the ultimate goal of Web Marketing?</a:t>
            </a:r>
          </a:p>
          <a:p>
            <a:pPr algn="just">
              <a:spcBef>
                <a:spcPct val="0"/>
              </a:spcBef>
              <a:buFont typeface="Wingdings" charset="2"/>
              <a:buAutoNum type="arabicParenBoth"/>
            </a:pPr>
            <a:r>
              <a:rPr lang="en-US" altLang="en-US" dirty="0">
                <a:latin typeface="Arial" charset="0"/>
                <a:ea typeface="MS PGothic" charset="-128"/>
              </a:rPr>
              <a:t> What actions do we need to take to promote our business online?</a:t>
            </a:r>
            <a:endParaRPr lang="en-GB" altLang="en-US" dirty="0">
              <a:latin typeface="Arial" charset="0"/>
              <a:cs typeface="Arial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C2237006-D831-A24E-BF09-128CAA267625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18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42938" y="585054"/>
            <a:ext cx="8286750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Traditional vs. Web marketing</a:t>
            </a:r>
            <a:endParaRPr lang="en-GB" sz="4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175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marketing: </a:t>
            </a:r>
            <a:r>
              <a:rPr lang="en-GB" b="1" dirty="0">
                <a:solidFill>
                  <a:srgbClr val="FF0000"/>
                </a:solidFill>
              </a:rPr>
              <a:t>GOAL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22325" y="1736725"/>
            <a:ext cx="8042706" cy="4478095"/>
          </a:xfrm>
        </p:spPr>
        <p:txBody>
          <a:bodyPr/>
          <a:lstStyle/>
          <a:p>
            <a:pPr marL="200025" lvl="1" indent="0" algn="just">
              <a:buNone/>
            </a:pPr>
            <a:r>
              <a:rPr lang="en-US" altLang="en-US" dirty="0">
                <a:latin typeface="Arial" charset="0"/>
                <a:ea typeface="MS PGothic" charset="-128"/>
              </a:rPr>
              <a:t>Ultimate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ea typeface="MS PGothic" charset="-128"/>
              </a:rPr>
              <a:t>goal</a:t>
            </a:r>
            <a:r>
              <a:rPr lang="en-US" altLang="en-US" dirty="0">
                <a:latin typeface="Arial" charset="0"/>
                <a:ea typeface="MS PGothic" charset="-128"/>
              </a:rPr>
              <a:t> of web marketing: </a:t>
            </a:r>
          </a:p>
          <a:p>
            <a:pPr marL="200025" lvl="1" indent="0" algn="just">
              <a:buNone/>
            </a:pPr>
            <a:r>
              <a:rPr lang="en-US" altLang="en-US" b="1" i="1" dirty="0">
                <a:solidFill>
                  <a:srgbClr val="FF0000"/>
                </a:solidFill>
                <a:latin typeface="Arial" charset="0"/>
                <a:ea typeface="MS PGothic" charset="-128"/>
              </a:rPr>
              <a:t>Convert</a:t>
            </a:r>
            <a:r>
              <a:rPr lang="en-US" altLang="en-US" b="1" i="1" dirty="0">
                <a:latin typeface="Arial" charset="0"/>
                <a:ea typeface="MS PGothic" charset="-128"/>
              </a:rPr>
              <a:t> Visitors from browsing to taking the action you want them to take (conversion)</a:t>
            </a:r>
            <a:endParaRPr lang="en-US" altLang="en-US" b="1" dirty="0">
              <a:latin typeface="Arial" charset="0"/>
              <a:ea typeface="MS PGothic" charset="-128"/>
            </a:endParaRPr>
          </a:p>
          <a:p>
            <a:pPr algn="just"/>
            <a:r>
              <a:rPr lang="en-US" altLang="en-US" b="1" dirty="0">
                <a:latin typeface="Arial" charset="0"/>
                <a:ea typeface="MS PGothic" charset="-128"/>
              </a:rPr>
              <a:t>The sale of a product or service may not be the only objective (the main conversion action) of a brand, company or institution. </a:t>
            </a:r>
            <a:r>
              <a:rPr lang="en-US" altLang="en-US" dirty="0">
                <a:latin typeface="Arial" charset="0"/>
                <a:ea typeface="MS PGothic" charset="-128"/>
              </a:rPr>
              <a:t>There may be other objectives such as:</a:t>
            </a:r>
          </a:p>
          <a:p>
            <a:pPr lvl="2"/>
            <a:r>
              <a:rPr lang="en-US" altLang="en-US" sz="2000" dirty="0">
                <a:latin typeface="Arial" charset="0"/>
                <a:cs typeface="Arial" charset="0"/>
              </a:rPr>
              <a:t>Downloading a white paper (guide or </a:t>
            </a:r>
            <a:r>
              <a:rPr lang="en-US" altLang="en-US" sz="2000" dirty="0" err="1">
                <a:latin typeface="Arial" charset="0"/>
                <a:cs typeface="Arial" charset="0"/>
              </a:rPr>
              <a:t>authorative</a:t>
            </a:r>
            <a:r>
              <a:rPr lang="en-US" altLang="en-US" sz="2000" dirty="0">
                <a:latin typeface="Arial" charset="0"/>
                <a:cs typeface="Arial" charset="0"/>
              </a:rPr>
              <a:t> report)</a:t>
            </a:r>
          </a:p>
          <a:p>
            <a:pPr lvl="2"/>
            <a:r>
              <a:rPr lang="en-US" altLang="en-US" sz="2000" dirty="0">
                <a:latin typeface="Arial" charset="0"/>
                <a:cs typeface="Arial" charset="0"/>
              </a:rPr>
              <a:t>Downloading the trial version of a product</a:t>
            </a:r>
          </a:p>
          <a:p>
            <a:pPr lvl="2"/>
            <a:r>
              <a:rPr lang="en-US" altLang="en-US" sz="2000" dirty="0">
                <a:latin typeface="Arial" charset="0"/>
                <a:cs typeface="Arial" charset="0"/>
              </a:rPr>
              <a:t>Researching customer satisfaction</a:t>
            </a:r>
          </a:p>
          <a:p>
            <a:pPr lvl="2"/>
            <a:r>
              <a:rPr lang="en-US" altLang="en-US" sz="2000" dirty="0">
                <a:latin typeface="Arial" charset="0"/>
                <a:cs typeface="Arial" charset="0"/>
              </a:rPr>
              <a:t>Making someone a Facebook fan or a twitter follower</a:t>
            </a:r>
          </a:p>
          <a:p>
            <a:pPr lvl="2"/>
            <a:r>
              <a:rPr lang="en-US" altLang="en-US" sz="2000" dirty="0">
                <a:latin typeface="Arial" charset="0"/>
                <a:cs typeface="Arial" charset="0"/>
              </a:rPr>
              <a:t>Subscribing to a newsletter</a:t>
            </a:r>
            <a:endParaRPr lang="en-GB" sz="2000" dirty="0"/>
          </a:p>
          <a:p>
            <a:pPr eaLnBrk="1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92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1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dirty="0"/>
          </a:p>
          <a:p>
            <a:pPr eaLnBrk="1" hangingPunct="1">
              <a:buFont typeface="Wingdings" pitchFamily="2" charset="2"/>
              <a:buNone/>
            </a:pPr>
            <a:r>
              <a:rPr lang="en-GB" sz="4000" dirty="0"/>
              <a:t>Part A: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z="4000" dirty="0">
                <a:latin typeface="Arial" charset="0"/>
                <a:cs typeface="Arial" charset="0"/>
              </a:rPr>
              <a:t>Introduction to module</a:t>
            </a:r>
            <a:endParaRPr lang="en-US" altLang="en-US" sz="4000" dirty="0">
              <a:latin typeface="Arial" charset="0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410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marketing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How can we convert a ‘visitor’ to a ‘buyer’?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How does the conversion happen?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What is the best way to describe this process?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sz="2800" dirty="0">
                <a:solidFill>
                  <a:srgbClr val="FF0000"/>
                </a:solidFill>
              </a:rPr>
              <a:t>Funnels 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 Ash’s funnel process</a:t>
            </a:r>
            <a:endParaRPr lang="en-US" sz="2800" dirty="0">
              <a:solidFill>
                <a:srgbClr val="FF0000"/>
              </a:solidFill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sz="2800" dirty="0">
                <a:solidFill>
                  <a:srgbClr val="FF0000"/>
                </a:solidFill>
              </a:rPr>
              <a:t>Circle 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 Miller’s buying circle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28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"/>
              <a:defRPr/>
            </a:pPr>
            <a:r>
              <a:rPr lang="en-GB" altLang="en-US" dirty="0">
                <a:latin typeface="Arial" charset="0"/>
                <a:ea typeface="Arial" charset="0"/>
                <a:cs typeface="Arial" charset="0"/>
              </a:rPr>
              <a:t>A funnel is a series of steps (or a journey) a visitor have to go through before they can reach conversion. In summary:</a:t>
            </a:r>
          </a:p>
          <a:p>
            <a:pPr marL="714375" algn="just">
              <a:buFont typeface="Wingdings" panose="05000000000000000000" pitchFamily="2" charset="2"/>
              <a:buAutoNum type="arabicParenBoth"/>
              <a:defRPr/>
            </a:pPr>
            <a:r>
              <a:rPr lang="en-GB" altLang="en-US" dirty="0">
                <a:latin typeface="Arial" charset="0"/>
                <a:ea typeface="Arial" charset="0"/>
                <a:cs typeface="Arial" charset="0"/>
              </a:rPr>
              <a:t> Attract new perspective customers/users to your Web Site</a:t>
            </a:r>
          </a:p>
          <a:p>
            <a:pPr marL="714375" algn="just">
              <a:buFont typeface="Wingdings" panose="05000000000000000000" pitchFamily="2" charset="2"/>
              <a:buAutoNum type="arabicParenBoth"/>
              <a:defRPr/>
            </a:pPr>
            <a:r>
              <a:rPr lang="en-GB" altLang="en-US" dirty="0">
                <a:latin typeface="Arial" charset="0"/>
                <a:ea typeface="Arial" charset="0"/>
                <a:cs typeface="Arial" charset="0"/>
              </a:rPr>
              <a:t> Convert them into actual customers/users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altLang="ja-JP" dirty="0">
              <a:latin typeface="Arial" charset="0"/>
              <a:ea typeface="Arial" charset="0"/>
              <a:cs typeface="Arial" charset="0"/>
            </a:endParaRPr>
          </a:p>
          <a:p>
            <a:pPr algn="just">
              <a:buFont typeface="Wingdings" panose="05000000000000000000" pitchFamily="2" charset="2"/>
              <a:buChar char=""/>
              <a:defRPr/>
            </a:pPr>
            <a:r>
              <a:rPr lang="en-GB" altLang="en-US" dirty="0">
                <a:latin typeface="Arial" charset="0"/>
                <a:ea typeface="Arial" charset="0"/>
                <a:cs typeface="Arial" charset="0"/>
              </a:rPr>
              <a:t>Each stage can be broken down into sub-stages covering different aspects of the customer/user journey.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54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>
          <a:xfrm>
            <a:off x="751426" y="1971864"/>
            <a:ext cx="5008562" cy="3515935"/>
          </a:xfrm>
        </p:spPr>
        <p:txBody>
          <a:bodyPr/>
          <a:lstStyle/>
          <a:p>
            <a:pPr algn="just"/>
            <a:r>
              <a:rPr lang="en-US" altLang="en-US" dirty="0">
                <a:latin typeface="Arial" charset="0"/>
                <a:ea typeface="MS PGothic" charset="-128"/>
              </a:rPr>
              <a:t>Companies have dedicated resources to spend and business objectives to meet.</a:t>
            </a:r>
          </a:p>
          <a:p>
            <a:pPr algn="just"/>
            <a:r>
              <a:rPr lang="en-US" altLang="en-US" dirty="0">
                <a:latin typeface="Arial" charset="0"/>
                <a:ea typeface="MS PGothic" charset="-128"/>
              </a:rPr>
              <a:t>As a result, different companies may use various marketing techniques (email, social media, pay-per-click, etc.) to promote a product online.</a:t>
            </a:r>
          </a:p>
          <a:p>
            <a:pPr algn="just"/>
            <a:r>
              <a:rPr lang="en-US" altLang="en-US" dirty="0">
                <a:latin typeface="Arial" charset="0"/>
                <a:ea typeface="MS PGothic" charset="-128"/>
              </a:rPr>
              <a:t>Each of these techniques can be represented as a funnel. New funnel names have been introduced (e.g., social media funnel, email marketing funnel, etc.) 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8DEE963D-B3A0-5C4B-852B-D307A7FBD229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22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26629" name="Picture 6" descr="Image result for social media funne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5" r="13880"/>
          <a:stretch/>
        </p:blipFill>
        <p:spPr bwMode="auto">
          <a:xfrm>
            <a:off x="6186487" y="1802955"/>
            <a:ext cx="2743201" cy="229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8" descr="Image result for email funn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4210918"/>
            <a:ext cx="2476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</p:spPr>
        <p:txBody>
          <a:bodyPr/>
          <a:lstStyle/>
          <a:p>
            <a:r>
              <a:rPr lang="en-US" sz="4800" dirty="0"/>
              <a:t>Funnels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1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1"/>
          <p:cNvSpPr>
            <a:spLocks noGrp="1"/>
          </p:cNvSpPr>
          <p:nvPr>
            <p:ph idx="1"/>
          </p:nvPr>
        </p:nvSpPr>
        <p:spPr>
          <a:xfrm>
            <a:off x="642938" y="1923970"/>
            <a:ext cx="8286750" cy="4357687"/>
          </a:xfrm>
        </p:spPr>
        <p:txBody>
          <a:bodyPr/>
          <a:lstStyle/>
          <a:p>
            <a:pPr algn="just"/>
            <a:r>
              <a:rPr lang="en-US" altLang="en-US" dirty="0">
                <a:latin typeface="Arial" charset="0"/>
                <a:ea typeface="MS PGothic" charset="-128"/>
              </a:rPr>
              <a:t>Is there an absolute model or definition for the concept of a funnel? </a:t>
            </a:r>
          </a:p>
          <a:p>
            <a:pPr lvl="1"/>
            <a:endParaRPr lang="en-GB" altLang="en-US" dirty="0">
              <a:latin typeface="Arial" charset="0"/>
              <a:cs typeface="Arial" charset="0"/>
            </a:endParaRPr>
          </a:p>
          <a:p>
            <a:endParaRPr lang="en-GB" altLang="en-US" sz="2400" dirty="0">
              <a:latin typeface="Arial" charset="0"/>
              <a:ea typeface="MS PGothic" charset="-128"/>
            </a:endParaRPr>
          </a:p>
          <a:p>
            <a:pPr lvl="1"/>
            <a:endParaRPr lang="en-GB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Wingdings" charset="2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Fig 1.  A version of a funnel by Ash (2012)</a:t>
            </a:r>
          </a:p>
          <a:p>
            <a:pPr lvl="1">
              <a:buFont typeface="Wingdings" charset="2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GB" altLang="en-US" dirty="0">
              <a:latin typeface="Arial" charset="0"/>
              <a:cs typeface="Arial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1254D9C2-B7DE-2A43-BF18-B9338E0FD8D8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23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28677" name="Picture 5" descr="funnel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64" r="17978"/>
          <a:stretch/>
        </p:blipFill>
        <p:spPr bwMode="auto">
          <a:xfrm>
            <a:off x="5119150" y="2330423"/>
            <a:ext cx="3606396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" y="677768"/>
            <a:ext cx="8286808" cy="771508"/>
          </a:xfrm>
        </p:spPr>
        <p:txBody>
          <a:bodyPr>
            <a:normAutofit/>
          </a:bodyPr>
          <a:lstStyle/>
          <a:p>
            <a:r>
              <a:rPr lang="en-US" sz="4800" dirty="0"/>
              <a:t>Funnels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01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1"/>
          <p:cNvSpPr>
            <a:spLocks noGrp="1"/>
          </p:cNvSpPr>
          <p:nvPr>
            <p:ph idx="1"/>
          </p:nvPr>
        </p:nvSpPr>
        <p:spPr>
          <a:xfrm>
            <a:off x="642938" y="2233936"/>
            <a:ext cx="8286750" cy="3190471"/>
          </a:xfrm>
        </p:spPr>
        <p:txBody>
          <a:bodyPr/>
          <a:lstStyle/>
          <a:p>
            <a:pPr lvl="1" algn="just"/>
            <a:r>
              <a:rPr lang="en-GB" altLang="en-US" dirty="0">
                <a:latin typeface="Arial" charset="0"/>
                <a:cs typeface="Arial" charset="0"/>
              </a:rPr>
              <a:t>Step 1: Acquisition</a:t>
            </a:r>
            <a:endParaRPr lang="en-GB" altLang="en-US" sz="1800" dirty="0">
              <a:latin typeface="Arial" charset="0"/>
              <a:cs typeface="Arial" charset="0"/>
            </a:endParaRPr>
          </a:p>
          <a:p>
            <a:pPr lvl="2" algn="just"/>
            <a:r>
              <a:rPr lang="en-GB" altLang="en-US" sz="2000" dirty="0">
                <a:latin typeface="Arial" charset="0"/>
                <a:cs typeface="Arial" charset="0"/>
              </a:rPr>
              <a:t>Getting people visiting your website (at this stage </a:t>
            </a:r>
            <a:r>
              <a:rPr lang="en-GB" altLang="en-US" sz="2000" b="1" dirty="0">
                <a:latin typeface="Arial" charset="0"/>
                <a:cs typeface="Arial" charset="0"/>
              </a:rPr>
              <a:t>suspects</a:t>
            </a:r>
            <a:r>
              <a:rPr lang="en-GB" altLang="en-US" sz="2000" dirty="0">
                <a:latin typeface="Arial" charset="0"/>
                <a:cs typeface="Arial" charset="0"/>
              </a:rPr>
              <a:t> become prospective customers (or </a:t>
            </a:r>
            <a:r>
              <a:rPr lang="en-GB" altLang="en-US" sz="2000" b="1" dirty="0">
                <a:latin typeface="Arial" charset="0"/>
                <a:cs typeface="Arial" charset="0"/>
              </a:rPr>
              <a:t>prospects</a:t>
            </a:r>
            <a:r>
              <a:rPr lang="en-GB" altLang="en-US" sz="2000" dirty="0">
                <a:latin typeface="Arial" charset="0"/>
                <a:cs typeface="Arial" charset="0"/>
              </a:rPr>
              <a:t>). Create </a:t>
            </a:r>
            <a:r>
              <a:rPr lang="en-GB" altLang="en-US" sz="2000" b="1" dirty="0">
                <a:latin typeface="Arial" charset="0"/>
                <a:cs typeface="Arial" charset="0"/>
              </a:rPr>
              <a:t>awareness </a:t>
            </a:r>
            <a:r>
              <a:rPr lang="en-GB" altLang="en-US" sz="2000" dirty="0">
                <a:latin typeface="Arial" charset="0"/>
                <a:cs typeface="Arial" charset="0"/>
              </a:rPr>
              <a:t>with your digital marketing campaigns and drive traffic to your website.</a:t>
            </a:r>
          </a:p>
          <a:p>
            <a:pPr lvl="2" algn="just"/>
            <a:r>
              <a:rPr lang="en-GB" altLang="en-US" sz="2000" b="1" dirty="0">
                <a:latin typeface="Arial" charset="0"/>
                <a:cs typeface="Arial" charset="0"/>
              </a:rPr>
              <a:t>First Contact: </a:t>
            </a:r>
            <a:r>
              <a:rPr lang="en-GB" altLang="en-US" sz="2000" dirty="0">
                <a:latin typeface="Arial" charset="0"/>
                <a:cs typeface="Arial" charset="0"/>
              </a:rPr>
              <a:t>Landing page </a:t>
            </a:r>
          </a:p>
          <a:p>
            <a:pPr lvl="3" algn="just"/>
            <a:r>
              <a:rPr lang="en-GB" altLang="en-US" sz="2000" dirty="0">
                <a:latin typeface="Arial" charset="0"/>
                <a:cs typeface="Arial" charset="0"/>
              </a:rPr>
              <a:t>It is the point where your visitor lands on your website and it is often a critical first point of contact.</a:t>
            </a:r>
          </a:p>
          <a:p>
            <a:pPr lvl="3" algn="just"/>
            <a:r>
              <a:rPr lang="en-GB" altLang="en-US" sz="2000" dirty="0">
                <a:latin typeface="Arial" charset="0"/>
                <a:cs typeface="Arial" charset="0"/>
              </a:rPr>
              <a:t>There are different </a:t>
            </a:r>
            <a:r>
              <a:rPr lang="en-GB" altLang="en-US" sz="2000" dirty="0">
                <a:latin typeface="Arial" charset="0"/>
                <a:cs typeface="Arial" charset="0"/>
                <a:hlinkClick r:id="rId4" action="ppaction://hlinkfile"/>
              </a:rPr>
              <a:t>types of landing pages</a:t>
            </a:r>
            <a:r>
              <a:rPr lang="en-GB" altLang="en-US" sz="2000" dirty="0">
                <a:latin typeface="Arial" charset="0"/>
                <a:cs typeface="Arial" charset="0"/>
              </a:rPr>
              <a:t>. It can be any page of website, a microsite or a stand-alone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2938" y="813042"/>
            <a:ext cx="8286750" cy="771525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Arial" charset="0"/>
                <a:ea typeface="MS PGothic" charset="-128"/>
              </a:rPr>
              <a:t>Ash’s Funnel process </a:t>
            </a:r>
            <a:r>
              <a:rPr lang="en-US" altLang="en-US">
                <a:latin typeface="Arial" charset="0"/>
                <a:ea typeface="MS PGothic" charset="-128"/>
              </a:rPr>
              <a:t>– Step 1</a:t>
            </a:r>
            <a:endParaRPr lang="en-US" altLang="en-US" dirty="0">
              <a:latin typeface="Arial" charset="0"/>
              <a:ea typeface="MS PGothic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5FB6F581-D4C2-EB41-91CC-63AEBEAC3B48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24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09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ontent Placeholder 1"/>
          <p:cNvSpPr>
            <a:spLocks noGrp="1"/>
          </p:cNvSpPr>
          <p:nvPr>
            <p:ph idx="1"/>
          </p:nvPr>
        </p:nvSpPr>
        <p:spPr>
          <a:xfrm>
            <a:off x="642938" y="2014779"/>
            <a:ext cx="8286750" cy="3456123"/>
          </a:xfrm>
        </p:spPr>
        <p:txBody>
          <a:bodyPr/>
          <a:lstStyle/>
          <a:p>
            <a:pPr lvl="1"/>
            <a:r>
              <a:rPr lang="en-GB" altLang="en-US" dirty="0">
                <a:latin typeface="Arial" charset="0"/>
                <a:cs typeface="Arial" charset="0"/>
              </a:rPr>
              <a:t>Step 1: Acquisition</a:t>
            </a:r>
            <a:endParaRPr lang="en-GB" altLang="en-US" sz="1800" dirty="0">
              <a:latin typeface="Arial" charset="0"/>
              <a:cs typeface="Arial" charset="0"/>
            </a:endParaRPr>
          </a:p>
          <a:p>
            <a:pPr lvl="2"/>
            <a:r>
              <a:rPr lang="en-US" altLang="en-US" sz="2000" dirty="0">
                <a:latin typeface="Arial" charset="0"/>
                <a:cs typeface="Arial" charset="0"/>
              </a:rPr>
              <a:t>Acquisition methods</a:t>
            </a:r>
          </a:p>
          <a:p>
            <a:pPr lvl="3"/>
            <a:r>
              <a:rPr lang="en-US" altLang="en-US" sz="2000" dirty="0">
                <a:latin typeface="Arial" charset="0"/>
                <a:cs typeface="Arial" charset="0"/>
              </a:rPr>
              <a:t>Method 1: Search Engine </a:t>
            </a:r>
            <a:r>
              <a:rPr lang="en-US" altLang="en-US" sz="2000" dirty="0" err="1">
                <a:latin typeface="Arial" charset="0"/>
                <a:cs typeface="Arial" charset="0"/>
              </a:rPr>
              <a:t>Optimisation</a:t>
            </a:r>
            <a:r>
              <a:rPr lang="en-US" altLang="en-US" sz="2000" dirty="0">
                <a:latin typeface="Arial" charset="0"/>
                <a:cs typeface="Arial" charset="0"/>
              </a:rPr>
              <a:t> (SEO). </a:t>
            </a:r>
          </a:p>
          <a:p>
            <a:pPr lvl="3"/>
            <a:r>
              <a:rPr lang="en-US" altLang="en-US" sz="2000" dirty="0">
                <a:latin typeface="Arial" charset="0"/>
                <a:cs typeface="Arial" charset="0"/>
              </a:rPr>
              <a:t>Method 2: Pay-per-click (PPC) advertisement (e.g., Google Adverts)</a:t>
            </a:r>
          </a:p>
          <a:p>
            <a:pPr lvl="3"/>
            <a:r>
              <a:rPr lang="en-US" altLang="en-US" sz="2000" dirty="0">
                <a:latin typeface="Arial" charset="0"/>
                <a:cs typeface="Arial" charset="0"/>
              </a:rPr>
              <a:t>Method 3: Banner</a:t>
            </a:r>
          </a:p>
          <a:p>
            <a:pPr lvl="3"/>
            <a:r>
              <a:rPr lang="en-US" altLang="en-US" sz="2000" dirty="0">
                <a:latin typeface="Arial" charset="0"/>
                <a:cs typeface="Arial" charset="0"/>
              </a:rPr>
              <a:t>Method 4: Affiliates</a:t>
            </a:r>
          </a:p>
          <a:p>
            <a:pPr lvl="3"/>
            <a:r>
              <a:rPr lang="en-US" altLang="en-US" sz="2000" dirty="0">
                <a:latin typeface="Arial" charset="0"/>
                <a:cs typeface="Arial" charset="0"/>
              </a:rPr>
              <a:t>Method 5: Email marketing</a:t>
            </a:r>
          </a:p>
          <a:p>
            <a:pPr lvl="3"/>
            <a:r>
              <a:rPr lang="en-US" altLang="en-US" sz="2000" dirty="0">
                <a:latin typeface="Arial" charset="0"/>
                <a:cs typeface="Arial" charset="0"/>
              </a:rPr>
              <a:t>Method 6: Social media marketing</a:t>
            </a:r>
          </a:p>
          <a:p>
            <a:pPr lvl="3"/>
            <a:endParaRPr lang="en-US" altLang="en-US" sz="2000" dirty="0">
              <a:latin typeface="Arial" charset="0"/>
              <a:cs typeface="Arial" charset="0"/>
            </a:endParaRPr>
          </a:p>
          <a:p>
            <a:pPr lvl="3"/>
            <a:r>
              <a:rPr lang="en-US" altLang="en-US" sz="2000" i="1" dirty="0">
                <a:latin typeface="Arial" charset="0"/>
                <a:cs typeface="Arial" charset="0"/>
              </a:rPr>
              <a:t>Which of the above methods do you recognize? discuss</a:t>
            </a:r>
            <a:endParaRPr lang="en-US" altLang="en-US" i="1" dirty="0">
              <a:latin typeface="Arial" charset="0"/>
              <a:cs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DCFF55AD-B593-784B-83A1-D0AF0CD591CC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25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42938" y="813042"/>
            <a:ext cx="8286750" cy="771525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Arial" charset="0"/>
                <a:ea typeface="MS PGothic" charset="-128"/>
              </a:rPr>
              <a:t>Ash’s Funnel process </a:t>
            </a:r>
            <a:r>
              <a:rPr lang="en-US" altLang="en-US">
                <a:latin typeface="Arial" charset="0"/>
                <a:ea typeface="MS PGothic" charset="-128"/>
              </a:rPr>
              <a:t>– Step 1</a:t>
            </a:r>
            <a:endParaRPr lang="en-US" altLang="en-US" dirty="0">
              <a:latin typeface="Arial" charset="0"/>
              <a:ea typeface="MS PGothic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17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1"/>
          <p:cNvSpPr>
            <a:spLocks noGrp="1"/>
          </p:cNvSpPr>
          <p:nvPr>
            <p:ph idx="1"/>
          </p:nvPr>
        </p:nvSpPr>
        <p:spPr>
          <a:xfrm>
            <a:off x="642938" y="1985963"/>
            <a:ext cx="8286750" cy="3670918"/>
          </a:xfrm>
        </p:spPr>
        <p:txBody>
          <a:bodyPr/>
          <a:lstStyle/>
          <a:p>
            <a:pPr lvl="1" algn="just"/>
            <a:r>
              <a:rPr lang="en-GB" altLang="en-US" dirty="0">
                <a:latin typeface="Arial" charset="0"/>
                <a:cs typeface="Arial" charset="0"/>
              </a:rPr>
              <a:t>Step 2: Conversion </a:t>
            </a:r>
          </a:p>
          <a:p>
            <a:pPr lvl="2" algn="just"/>
            <a:r>
              <a:rPr lang="en-GB" altLang="en-US" sz="2000" dirty="0">
                <a:latin typeface="Arial" charset="0"/>
                <a:cs typeface="Arial" charset="0"/>
              </a:rPr>
              <a:t>Persuade them to take a specific action (according to business objective). At this stage from </a:t>
            </a:r>
            <a:r>
              <a:rPr lang="en-GB" altLang="en-US" sz="2000" b="1" dirty="0">
                <a:latin typeface="Arial" charset="0"/>
                <a:cs typeface="Arial" charset="0"/>
              </a:rPr>
              <a:t>prospects they become leads and/or customers.</a:t>
            </a:r>
          </a:p>
          <a:p>
            <a:pPr lvl="2" algn="just"/>
            <a:r>
              <a:rPr lang="en-US" altLang="en-US" sz="2000" b="1" dirty="0">
                <a:latin typeface="Arial" charset="0"/>
                <a:cs typeface="Arial" charset="0"/>
              </a:rPr>
              <a:t>How can you make users act in the way you want them to? </a:t>
            </a:r>
          </a:p>
          <a:p>
            <a:pPr lvl="2" algn="just"/>
            <a:r>
              <a:rPr lang="en-GB" altLang="en-US" sz="2000" dirty="0">
                <a:latin typeface="Arial" charset="0"/>
                <a:cs typeface="Arial" charset="0"/>
              </a:rPr>
              <a:t>The landing page typically displays content that is relevant to the advertisement or link that users used to land on your page.</a:t>
            </a:r>
          </a:p>
          <a:p>
            <a:pPr lvl="2" algn="just"/>
            <a:r>
              <a:rPr lang="en-GB" altLang="en-US" sz="2000" dirty="0">
                <a:latin typeface="Arial" charset="0"/>
                <a:cs typeface="Arial" charset="0"/>
              </a:rPr>
              <a:t>You provide content and appearance that makes your web pages more appealing to target audience (Landing Page Optimisation (LPO)/ Conversion rate Optimisation (CRO))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F3AB0AED-F88E-8040-B0CF-55A1B25D1C39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26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42938" y="813042"/>
            <a:ext cx="8286750" cy="771525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Arial" charset="0"/>
                <a:ea typeface="MS PGothic" charset="-128"/>
              </a:rPr>
              <a:t>Ash’s Funnel process – Step 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26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1"/>
          <p:cNvSpPr>
            <a:spLocks noGrp="1"/>
          </p:cNvSpPr>
          <p:nvPr>
            <p:ph idx="1"/>
          </p:nvPr>
        </p:nvSpPr>
        <p:spPr>
          <a:xfrm>
            <a:off x="535500" y="1850056"/>
            <a:ext cx="8286750" cy="4318269"/>
          </a:xfrm>
        </p:spPr>
        <p:txBody>
          <a:bodyPr/>
          <a:lstStyle/>
          <a:p>
            <a:pPr lvl="1" algn="just"/>
            <a:r>
              <a:rPr lang="en-GB" altLang="en-US" dirty="0">
                <a:latin typeface="Arial" charset="0"/>
                <a:cs typeface="Arial" charset="0"/>
              </a:rPr>
              <a:t>Step 2: Conversion </a:t>
            </a:r>
          </a:p>
          <a:p>
            <a:pPr lvl="2"/>
            <a:r>
              <a:rPr lang="en-US" altLang="en-US" sz="2000" b="1" dirty="0">
                <a:latin typeface="Arial" charset="0"/>
                <a:cs typeface="Arial" charset="0"/>
              </a:rPr>
              <a:t>Lead</a:t>
            </a:r>
            <a:endParaRPr lang="en-GB" altLang="en-US" sz="2000" b="1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1800" dirty="0">
                <a:latin typeface="Arial" charset="0"/>
                <a:cs typeface="Arial" charset="0"/>
              </a:rPr>
              <a:t>Not every company/institution defines lead in the same way, because the way a prospective customer is acquired differs from company to company. Also generating a lead serves different purposes.</a:t>
            </a:r>
          </a:p>
          <a:p>
            <a:pPr lvl="3" algn="just"/>
            <a:r>
              <a:rPr lang="en-US" altLang="en-US" sz="1800" dirty="0">
                <a:latin typeface="Arial" charset="0"/>
                <a:cs typeface="Arial" charset="0"/>
              </a:rPr>
              <a:t>“</a:t>
            </a:r>
            <a:r>
              <a:rPr lang="en-US" altLang="ja-JP" sz="1800" dirty="0">
                <a:latin typeface="Arial" charset="0"/>
                <a:ea typeface="MS PGothic" charset="-128"/>
              </a:rPr>
              <a:t>One common definition of a lead is an individual or organization </a:t>
            </a:r>
            <a:r>
              <a:rPr lang="en-US" altLang="ja-JP" sz="1800" b="1" i="1" dirty="0">
                <a:solidFill>
                  <a:srgbClr val="FF0000"/>
                </a:solidFill>
                <a:latin typeface="Arial" charset="0"/>
                <a:ea typeface="MS PGothic" charset="-128"/>
              </a:rPr>
              <a:t>that expressed an interest </a:t>
            </a:r>
            <a:r>
              <a:rPr lang="en-US" altLang="ja-JP" sz="1800" dirty="0">
                <a:latin typeface="Arial" charset="0"/>
                <a:ea typeface="MS PGothic" charset="-128"/>
              </a:rPr>
              <a:t>in your goods or services</a:t>
            </a:r>
          </a:p>
          <a:p>
            <a:pPr lvl="3" algn="just"/>
            <a:r>
              <a:rPr lang="en-US" altLang="en-US" sz="1800" dirty="0">
                <a:latin typeface="Arial" charset="0"/>
                <a:cs typeface="Arial" charset="0"/>
              </a:rPr>
              <a:t>It is different from just a contact for whom all we have is the email or name. Without more qualifying information, we don’t know if a person has interest or authority to make a purchase. </a:t>
            </a:r>
            <a:endParaRPr lang="en-GB" altLang="en-US" sz="18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1800" dirty="0">
                <a:latin typeface="Arial" charset="0"/>
                <a:cs typeface="Arial" charset="0"/>
              </a:rPr>
              <a:t>Technically, then just having a visitor filling a contact form doesn’t mean necessarily that we have acquired a lead. </a:t>
            </a:r>
            <a:r>
              <a:rPr lang="en-US" altLang="en-US" sz="1800" b="1" dirty="0">
                <a:latin typeface="Arial" charset="0"/>
                <a:cs typeface="Arial" charset="0"/>
              </a:rPr>
              <a:t>To understand whether this person qualifies as a lead, you will have to get more information about them like position in company, purchasing authority, budget, timeframe of purchase </a:t>
            </a:r>
            <a:r>
              <a:rPr lang="en-US" altLang="en-US" sz="1800" b="1" dirty="0" err="1">
                <a:latin typeface="Arial" charset="0"/>
                <a:cs typeface="Arial" charset="0"/>
              </a:rPr>
              <a:t>etc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57AC1DC2-A440-674A-A51A-CB6B07655788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27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42938" y="813042"/>
            <a:ext cx="8286750" cy="771525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Arial" charset="0"/>
                <a:ea typeface="MS PGothic" charset="-128"/>
              </a:rPr>
              <a:t>Ash’s Funnel process – Step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472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1"/>
          <p:cNvSpPr>
            <a:spLocks noGrp="1"/>
          </p:cNvSpPr>
          <p:nvPr>
            <p:ph idx="1"/>
          </p:nvPr>
        </p:nvSpPr>
        <p:spPr>
          <a:xfrm>
            <a:off x="642938" y="1939468"/>
            <a:ext cx="8286750" cy="3515935"/>
          </a:xfrm>
        </p:spPr>
        <p:txBody>
          <a:bodyPr/>
          <a:lstStyle/>
          <a:p>
            <a:pPr lvl="2" algn="just"/>
            <a:r>
              <a:rPr lang="en-US" altLang="en-US" sz="2000" b="1" dirty="0">
                <a:latin typeface="Arial" charset="0"/>
                <a:cs typeface="Arial" charset="0"/>
              </a:rPr>
              <a:t>Lead generation</a:t>
            </a:r>
          </a:p>
          <a:p>
            <a:pPr lvl="3" algn="just"/>
            <a:r>
              <a:rPr lang="en-US" altLang="en-US" sz="1800" dirty="0">
                <a:latin typeface="Arial" charset="0"/>
                <a:cs typeface="Arial" charset="0"/>
              </a:rPr>
              <a:t>Its about initiating customer interest or customer inquiry into the products or services of a business</a:t>
            </a:r>
            <a:endParaRPr lang="en-US" altLang="en-US" sz="1800" b="1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1800" dirty="0">
                <a:latin typeface="Arial" charset="0"/>
                <a:cs typeface="Arial" charset="0"/>
              </a:rPr>
              <a:t>There are many methods for generating leads (paid and unpaid). Example include search engine results, referrals from existing customers (word to mouth), participation in exhibitions. </a:t>
            </a:r>
          </a:p>
          <a:p>
            <a:pPr lvl="3" algn="just"/>
            <a:r>
              <a:rPr lang="en-US" altLang="en-US" sz="1800" dirty="0">
                <a:latin typeface="Arial" charset="0"/>
                <a:cs typeface="Arial" charset="0"/>
              </a:rPr>
              <a:t>Businesses try to generate </a:t>
            </a:r>
            <a:r>
              <a:rPr lang="en-US" altLang="en-US" sz="1800" b="1" dirty="0">
                <a:latin typeface="Arial" charset="0"/>
                <a:cs typeface="Arial" charset="0"/>
              </a:rPr>
              <a:t>'quality' leads </a:t>
            </a:r>
            <a:r>
              <a:rPr lang="en-US" altLang="en-US" sz="1800" dirty="0">
                <a:latin typeface="Arial" charset="0"/>
                <a:cs typeface="Arial" charset="0"/>
              </a:rPr>
              <a:t>(which have the interest and authority to purchase). </a:t>
            </a:r>
          </a:p>
          <a:p>
            <a:pPr lvl="4" algn="just">
              <a:buFont typeface="Wingdings" charset="2"/>
              <a:buNone/>
            </a:pPr>
            <a:r>
              <a:rPr lang="en-US" altLang="en-US" sz="1800" i="1" dirty="0">
                <a:latin typeface="Arial" charset="0"/>
                <a:cs typeface="Arial" charset="0"/>
              </a:rPr>
              <a:t>Source: Wikipedia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93C2E52E-CB2B-214E-A79C-28DB5350C3DE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28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42938" y="813042"/>
            <a:ext cx="8286750" cy="771525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Arial" charset="0"/>
                <a:ea typeface="MS PGothic" charset="-128"/>
              </a:rPr>
              <a:t>Ash’s Funnel process – Step 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82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1"/>
          <p:cNvSpPr>
            <a:spLocks noGrp="1"/>
          </p:cNvSpPr>
          <p:nvPr>
            <p:ph idx="1"/>
          </p:nvPr>
        </p:nvSpPr>
        <p:spPr>
          <a:xfrm>
            <a:off x="642938" y="1846478"/>
            <a:ext cx="8286750" cy="4073874"/>
          </a:xfrm>
        </p:spPr>
        <p:txBody>
          <a:bodyPr/>
          <a:lstStyle/>
          <a:p>
            <a:pPr lvl="1" algn="just"/>
            <a:r>
              <a:rPr lang="en-US" altLang="en-US" dirty="0">
                <a:latin typeface="Arial" charset="0"/>
                <a:cs typeface="Arial" charset="0"/>
              </a:rPr>
              <a:t>Step 2: Conversion</a:t>
            </a:r>
            <a:endParaRPr lang="en-GB" altLang="en-US" dirty="0">
              <a:latin typeface="Arial" charset="0"/>
              <a:cs typeface="Arial" charset="0"/>
            </a:endParaRPr>
          </a:p>
          <a:p>
            <a:pPr lvl="1" algn="just"/>
            <a:r>
              <a:rPr lang="en-GB" altLang="en-US" sz="1800" b="1" dirty="0">
                <a:latin typeface="Arial" charset="0"/>
                <a:cs typeface="Arial" charset="0"/>
              </a:rPr>
              <a:t>Conversion rate:</a:t>
            </a:r>
            <a:r>
              <a:rPr lang="en-GB" altLang="en-US" sz="1800" dirty="0">
                <a:latin typeface="Arial" charset="0"/>
                <a:cs typeface="Arial" charset="0"/>
              </a:rPr>
              <a:t> Number of conversions/unique visitors. Remember the goal is to turn people browsing your page into doing what you want them to do.</a:t>
            </a:r>
          </a:p>
          <a:p>
            <a:pPr lvl="2" algn="just"/>
            <a:r>
              <a:rPr lang="en-US" altLang="en-US" sz="1800" dirty="0">
                <a:latin typeface="Arial" charset="0"/>
                <a:cs typeface="Arial" charset="0"/>
              </a:rPr>
              <a:t>A conversion takes place when visitors landing on a page </a:t>
            </a:r>
            <a:r>
              <a:rPr lang="en-GB" altLang="en-US" sz="1800" dirty="0">
                <a:latin typeface="Arial" charset="0"/>
                <a:cs typeface="Arial" charset="0"/>
              </a:rPr>
              <a:t>do what you want them to do</a:t>
            </a:r>
          </a:p>
          <a:p>
            <a:pPr lvl="2" algn="just"/>
            <a:r>
              <a:rPr lang="en-US" altLang="en-US" sz="1800" dirty="0">
                <a:latin typeface="Arial" charset="0"/>
                <a:cs typeface="Arial" charset="0"/>
              </a:rPr>
              <a:t>The conversion action should be </a:t>
            </a:r>
            <a:r>
              <a:rPr lang="en-US" altLang="en-US" sz="1800" b="1" u="sng" dirty="0">
                <a:latin typeface="Arial" charset="0"/>
                <a:cs typeface="Arial" charset="0"/>
              </a:rPr>
              <a:t>clear</a:t>
            </a:r>
            <a:r>
              <a:rPr lang="en-US" altLang="en-US" sz="1800" b="1" dirty="0">
                <a:latin typeface="Arial" charset="0"/>
                <a:cs typeface="Arial" charset="0"/>
              </a:rPr>
              <a:t>, </a:t>
            </a:r>
            <a:r>
              <a:rPr lang="en-US" altLang="en-US" sz="1800" b="1" u="sng" dirty="0">
                <a:latin typeface="Arial" charset="0"/>
                <a:cs typeface="Arial" charset="0"/>
              </a:rPr>
              <a:t>measurable</a:t>
            </a:r>
            <a:r>
              <a:rPr lang="en-US" altLang="en-US" sz="1800" b="1" dirty="0">
                <a:latin typeface="Arial" charset="0"/>
                <a:cs typeface="Arial" charset="0"/>
              </a:rPr>
              <a:t>, and have value for the </a:t>
            </a:r>
            <a:r>
              <a:rPr lang="en-US" altLang="en-US" sz="1800" b="1" u="sng" dirty="0">
                <a:latin typeface="Arial" charset="0"/>
                <a:cs typeface="Arial" charset="0"/>
              </a:rPr>
              <a:t>business</a:t>
            </a:r>
            <a:r>
              <a:rPr lang="en-US" altLang="en-US" sz="1800" dirty="0">
                <a:latin typeface="Arial" charset="0"/>
                <a:cs typeface="Arial" charset="0"/>
              </a:rPr>
              <a:t>, company, institution.</a:t>
            </a:r>
            <a:endParaRPr lang="en-GB" altLang="en-US" sz="18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1800" dirty="0">
                <a:latin typeface="Arial" charset="0"/>
                <a:cs typeface="Arial" charset="0"/>
              </a:rPr>
              <a:t>The are different </a:t>
            </a:r>
            <a:r>
              <a:rPr lang="en-US" altLang="en-US" sz="1800" dirty="0">
                <a:latin typeface="Arial" charset="0"/>
                <a:cs typeface="Arial" charset="0"/>
                <a:hlinkClick r:id="rId4" action="ppaction://hlinkfile"/>
              </a:rPr>
              <a:t>types of conversion actions</a:t>
            </a:r>
            <a:r>
              <a:rPr lang="en-US" altLang="en-US" sz="1800" dirty="0">
                <a:latin typeface="Arial" charset="0"/>
                <a:cs typeface="Arial" charset="0"/>
              </a:rPr>
              <a:t>. For example:</a:t>
            </a:r>
            <a:endParaRPr lang="en-GB" altLang="en-US" sz="1800" dirty="0">
              <a:latin typeface="Arial" charset="0"/>
              <a:cs typeface="Arial" charset="0"/>
            </a:endParaRPr>
          </a:p>
          <a:p>
            <a:pPr lvl="4" algn="just"/>
            <a:r>
              <a:rPr lang="en-US" altLang="en-US" sz="1800" dirty="0">
                <a:latin typeface="Arial" charset="0"/>
                <a:cs typeface="Arial" charset="0"/>
              </a:rPr>
              <a:t>Purchase a product/service</a:t>
            </a:r>
            <a:endParaRPr lang="en-GB" altLang="en-US" sz="1800" dirty="0">
              <a:latin typeface="Arial" charset="0"/>
              <a:cs typeface="Arial" charset="0"/>
            </a:endParaRPr>
          </a:p>
          <a:p>
            <a:pPr lvl="4" algn="just"/>
            <a:r>
              <a:rPr lang="en-US" altLang="en-US" sz="1800" dirty="0">
                <a:latin typeface="Arial" charset="0"/>
                <a:cs typeface="Arial" charset="0"/>
              </a:rPr>
              <a:t>Download a white paper</a:t>
            </a:r>
            <a:endParaRPr lang="en-GB" altLang="en-US" sz="1800" dirty="0">
              <a:latin typeface="Arial" charset="0"/>
              <a:cs typeface="Arial" charset="0"/>
            </a:endParaRPr>
          </a:p>
          <a:p>
            <a:pPr lvl="4" algn="just"/>
            <a:r>
              <a:rPr lang="en-US" altLang="en-US" sz="1800" dirty="0">
                <a:latin typeface="Arial" charset="0"/>
                <a:cs typeface="Arial" charset="0"/>
              </a:rPr>
              <a:t>Download a trial version of a product</a:t>
            </a:r>
            <a:endParaRPr lang="en-GB" altLang="en-US" sz="1800" dirty="0">
              <a:latin typeface="Arial" charset="0"/>
              <a:cs typeface="Arial" charset="0"/>
            </a:endParaRPr>
          </a:p>
          <a:p>
            <a:pPr lvl="4" algn="just"/>
            <a:r>
              <a:rPr lang="en-US" altLang="en-US" sz="1800" dirty="0">
                <a:latin typeface="Arial" charset="0"/>
                <a:cs typeface="Arial" charset="0"/>
              </a:rPr>
              <a:t>Sign-up to a newsletter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94A2354B-F001-9942-8E21-8EA155D76928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29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42938" y="813042"/>
            <a:ext cx="8286750" cy="771525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Arial" charset="0"/>
                <a:ea typeface="MS PGothic" charset="-128"/>
              </a:rPr>
              <a:t>Ash’s Funnel process – Step 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8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module about...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7785647" cy="4312799"/>
          </a:xfrm>
        </p:spPr>
        <p:txBody>
          <a:bodyPr/>
          <a:lstStyle/>
          <a:p>
            <a:r>
              <a:rPr lang="en-GB" dirty="0"/>
              <a:t>‘Digital Marketing’ – ‘Social Media’ – ‘Web Analytics’</a:t>
            </a:r>
          </a:p>
          <a:p>
            <a:r>
              <a:rPr lang="en-GB" dirty="0"/>
              <a:t>What do you understand with each one of the above terms?</a:t>
            </a:r>
          </a:p>
          <a:p>
            <a:r>
              <a:rPr lang="en-GB" dirty="0"/>
              <a:t>How are the above terms related and why do we examine them together?</a:t>
            </a:r>
          </a:p>
          <a:p>
            <a:r>
              <a:rPr lang="en-GB" dirty="0"/>
              <a:t>Discussion</a:t>
            </a:r>
          </a:p>
          <a:p>
            <a:pPr>
              <a:buNone/>
            </a:pP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1"/>
          <p:cNvSpPr>
            <a:spLocks noGrp="1"/>
          </p:cNvSpPr>
          <p:nvPr>
            <p:ph idx="1"/>
          </p:nvPr>
        </p:nvSpPr>
        <p:spPr>
          <a:xfrm>
            <a:off x="642938" y="1833643"/>
            <a:ext cx="8286750" cy="3699252"/>
          </a:xfrm>
        </p:spPr>
        <p:txBody>
          <a:bodyPr/>
          <a:lstStyle/>
          <a:p>
            <a:pPr lvl="1"/>
            <a:r>
              <a:rPr lang="en-US" altLang="en-US" b="1" dirty="0">
                <a:latin typeface="Arial" charset="0"/>
                <a:cs typeface="Arial" charset="0"/>
              </a:rPr>
              <a:t>Step 3: Retention</a:t>
            </a:r>
          </a:p>
          <a:p>
            <a:pPr lvl="2" algn="just"/>
            <a:r>
              <a:rPr lang="en-GB" altLang="en-US" sz="2000" dirty="0">
                <a:latin typeface="Arial" charset="0"/>
                <a:cs typeface="Arial" charset="0"/>
              </a:rPr>
              <a:t>Conversion is not enough for your business to succeed. Your brand must be able to </a:t>
            </a:r>
            <a:r>
              <a:rPr lang="en-GB" altLang="en-US" sz="2000" b="1" dirty="0">
                <a:latin typeface="Arial" charset="0"/>
                <a:cs typeface="Arial" charset="0"/>
              </a:rPr>
              <a:t>sustain</a:t>
            </a:r>
            <a:r>
              <a:rPr lang="en-GB" altLang="en-US" sz="2000" dirty="0">
                <a:latin typeface="Arial" charset="0"/>
                <a:cs typeface="Arial" charset="0"/>
              </a:rPr>
              <a:t> and </a:t>
            </a:r>
            <a:r>
              <a:rPr lang="en-GB" altLang="en-US" sz="2000" b="1" dirty="0">
                <a:latin typeface="Arial" charset="0"/>
                <a:cs typeface="Arial" charset="0"/>
              </a:rPr>
              <a:t>deepen</a:t>
            </a:r>
            <a:r>
              <a:rPr lang="en-GB" altLang="en-US" sz="2000" dirty="0">
                <a:latin typeface="Arial" charset="0"/>
                <a:cs typeface="Arial" charset="0"/>
              </a:rPr>
              <a:t> the customer relationship. </a:t>
            </a:r>
          </a:p>
          <a:p>
            <a:pPr lvl="2" algn="just"/>
            <a:r>
              <a:rPr lang="en-GB" altLang="en-US" sz="2000" dirty="0">
                <a:latin typeface="Arial" charset="0"/>
                <a:cs typeface="Arial" charset="0"/>
              </a:rPr>
              <a:t>Through various activities you should ensure your customers bring more customers and reduce customer defection and develop a long and profitable relationship for your company.</a:t>
            </a:r>
          </a:p>
          <a:p>
            <a:pPr lvl="2" algn="just"/>
            <a:r>
              <a:rPr lang="en-GB" altLang="en-US" sz="2000" dirty="0">
                <a:latin typeface="Arial" charset="0"/>
                <a:cs typeface="Arial" charset="0"/>
              </a:rPr>
              <a:t>To retain, a brand should:</a:t>
            </a:r>
          </a:p>
          <a:p>
            <a:pPr lvl="3" algn="just"/>
            <a:r>
              <a:rPr lang="en-GB" altLang="en-US" sz="2000" dirty="0">
                <a:latin typeface="Arial" charset="0"/>
                <a:cs typeface="Arial" charset="0"/>
              </a:rPr>
              <a:t>Start the process of retention immediately after the initial conversion action (sign-up to newsletter, download a white paper)</a:t>
            </a:r>
          </a:p>
          <a:p>
            <a:pPr lvl="3" algn="just"/>
            <a:r>
              <a:rPr lang="en-GB" altLang="en-US" sz="2000" dirty="0">
                <a:latin typeface="Arial" charset="0"/>
                <a:cs typeface="Arial" charset="0"/>
              </a:rPr>
              <a:t>Perform relevant and on-going communications</a:t>
            </a:r>
            <a:endParaRPr lang="en-GB" altLang="en-US" dirty="0">
              <a:latin typeface="Arial" charset="0"/>
              <a:cs typeface="Arial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82058861-E457-9D41-BE7E-4DF87FC237C7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30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42938" y="813042"/>
            <a:ext cx="8286750" cy="771525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Arial" charset="0"/>
                <a:ea typeface="MS PGothic" charset="-128"/>
              </a:rPr>
              <a:t>Ash’s Funnel process – Step 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87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1"/>
          <p:cNvSpPr>
            <a:spLocks noGrp="1"/>
          </p:cNvSpPr>
          <p:nvPr>
            <p:ph idx="1"/>
          </p:nvPr>
        </p:nvSpPr>
        <p:spPr>
          <a:xfrm>
            <a:off x="642938" y="2001462"/>
            <a:ext cx="8286750" cy="3655420"/>
          </a:xfrm>
        </p:spPr>
        <p:txBody>
          <a:bodyPr/>
          <a:lstStyle/>
          <a:p>
            <a:pPr lvl="1"/>
            <a:r>
              <a:rPr lang="en-US" altLang="en-US" dirty="0">
                <a:latin typeface="Arial" charset="0"/>
                <a:cs typeface="Arial" charset="0"/>
              </a:rPr>
              <a:t>Retention</a:t>
            </a:r>
          </a:p>
          <a:p>
            <a:pPr lvl="2"/>
            <a:r>
              <a:rPr lang="en-GB" altLang="en-US" sz="2000" dirty="0">
                <a:latin typeface="Arial" charset="0"/>
                <a:cs typeface="Arial" charset="0"/>
              </a:rPr>
              <a:t>Retention methods</a:t>
            </a:r>
          </a:p>
          <a:p>
            <a:pPr lvl="3"/>
            <a:r>
              <a:rPr lang="en-GB" altLang="en-US" sz="2000" dirty="0">
                <a:latin typeface="Arial" charset="0"/>
                <a:cs typeface="Arial" charset="0"/>
              </a:rPr>
              <a:t>Email marketing</a:t>
            </a:r>
          </a:p>
          <a:p>
            <a:pPr lvl="4"/>
            <a:r>
              <a:rPr lang="en-GB" altLang="en-US" sz="2000" dirty="0">
                <a:latin typeface="Arial" charset="0"/>
                <a:cs typeface="Arial" charset="0"/>
              </a:rPr>
              <a:t>It is used widely for retention.</a:t>
            </a:r>
          </a:p>
          <a:p>
            <a:pPr lvl="4"/>
            <a:r>
              <a:rPr lang="en-GB" altLang="en-US" sz="2000" dirty="0">
                <a:latin typeface="Arial" charset="0"/>
                <a:cs typeface="Arial" charset="0"/>
              </a:rPr>
              <a:t>It can be </a:t>
            </a:r>
            <a:r>
              <a:rPr lang="en-GB" altLang="en-US" sz="2000" b="1" dirty="0">
                <a:latin typeface="Arial" charset="0"/>
                <a:cs typeface="Arial" charset="0"/>
              </a:rPr>
              <a:t>automated</a:t>
            </a:r>
            <a:r>
              <a:rPr lang="en-GB" altLang="en-US" sz="2000" dirty="0">
                <a:latin typeface="Arial" charset="0"/>
                <a:cs typeface="Arial" charset="0"/>
              </a:rPr>
              <a:t>, but it can be also customised or modified based on customer</a:t>
            </a:r>
            <a:r>
              <a:rPr lang="en-GB" altLang="en-US" sz="2000" dirty="0">
                <a:latin typeface="Arial" charset="0"/>
                <a:ea typeface="MS PGothic" charset="-128"/>
              </a:rPr>
              <a:t>’s</a:t>
            </a:r>
            <a:r>
              <a:rPr lang="en-GB" altLang="ja-JP" sz="2000" dirty="0">
                <a:latin typeface="Arial" charset="0"/>
                <a:ea typeface="MS PGothic" charset="-128"/>
              </a:rPr>
              <a:t> actions, profile and interests.</a:t>
            </a:r>
          </a:p>
          <a:p>
            <a:pPr lvl="3"/>
            <a:r>
              <a:rPr lang="en-GB" altLang="en-US" sz="2000" dirty="0">
                <a:latin typeface="Arial" charset="0"/>
                <a:cs typeface="Arial" charset="0"/>
              </a:rPr>
              <a:t>Social media</a:t>
            </a:r>
          </a:p>
          <a:p>
            <a:pPr lvl="4"/>
            <a:r>
              <a:rPr lang="en-GB" altLang="en-US" sz="2000" dirty="0">
                <a:latin typeface="Arial" charset="0"/>
                <a:cs typeface="Arial" charset="0"/>
              </a:rPr>
              <a:t>Retain by responding to Facebook posts, tweets or thanking people for their tweets.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2158EF10-830C-7343-975C-E48A75F51B98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31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42938" y="813042"/>
            <a:ext cx="8286750" cy="771525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Arial" charset="0"/>
                <a:ea typeface="MS PGothic" charset="-128"/>
              </a:rPr>
              <a:t>Ash’s Funnel process – Step 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5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Content Placeholder 1"/>
          <p:cNvSpPr>
            <a:spLocks noGrp="1"/>
          </p:cNvSpPr>
          <p:nvPr>
            <p:ph idx="1"/>
          </p:nvPr>
        </p:nvSpPr>
        <p:spPr>
          <a:xfrm>
            <a:off x="430212" y="1920580"/>
            <a:ext cx="8286750" cy="406176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"/>
              <a:defRPr/>
            </a:pPr>
            <a:r>
              <a:rPr lang="en-US" altLang="en-US" dirty="0">
                <a:ea typeface="Arial" panose="020B0604020202020204" pitchFamily="34" charset="0"/>
              </a:rPr>
              <a:t>A number of marketers suggest that a purchase process is represented better </a:t>
            </a:r>
            <a:r>
              <a:rPr lang="en-US" altLang="en-US" b="1" dirty="0">
                <a:ea typeface="Arial" panose="020B0604020202020204" pitchFamily="34" charset="0"/>
              </a:rPr>
              <a:t>by a cycle rather than a funnel </a:t>
            </a:r>
            <a:r>
              <a:rPr lang="en-US" altLang="en-US" dirty="0">
                <a:ea typeface="Arial" panose="020B0604020202020204" pitchFamily="34" charset="0"/>
              </a:rPr>
              <a:t>(Miller, 2012).</a:t>
            </a:r>
          </a:p>
          <a:p>
            <a:pPr algn="just">
              <a:buFont typeface="Wingdings" panose="05000000000000000000" pitchFamily="2" charset="2"/>
              <a:buChar char=""/>
              <a:defRPr/>
            </a:pPr>
            <a:endParaRPr lang="en-US" altLang="en-US" dirty="0">
              <a:ea typeface="Arial" panose="020B0604020202020204" pitchFamily="34" charset="0"/>
            </a:endParaRPr>
          </a:p>
          <a:p>
            <a:pPr marL="360363" lvl="2" indent="0" algn="just">
              <a:buFont typeface="Wingdings" panose="05000000000000000000" pitchFamily="2" charset="2"/>
              <a:buNone/>
              <a:defRPr/>
            </a:pPr>
            <a:endParaRPr lang="en-GB" altLang="en-US" sz="2000" dirty="0">
              <a:ea typeface="Arial" panose="020B0604020202020204" pitchFamily="34" charset="0"/>
            </a:endParaRPr>
          </a:p>
          <a:p>
            <a:pPr lvl="2" algn="just">
              <a:buFont typeface="Wingdings" panose="05000000000000000000" pitchFamily="2" charset="2"/>
              <a:buChar char=""/>
              <a:defRPr/>
            </a:pPr>
            <a:endParaRPr lang="en-GB" altLang="en-US" sz="2000" dirty="0">
              <a:ea typeface="Arial" panose="020B0604020202020204" pitchFamily="34" charset="0"/>
            </a:endParaRPr>
          </a:p>
          <a:p>
            <a:pPr lvl="2" algn="just">
              <a:buFont typeface="Wingdings" panose="05000000000000000000" pitchFamily="2" charset="2"/>
              <a:buChar char=""/>
              <a:defRPr/>
            </a:pPr>
            <a:endParaRPr lang="en-GB" altLang="en-US" sz="2000" dirty="0">
              <a:ea typeface="Arial" panose="020B0604020202020204" pitchFamily="34" charset="0"/>
            </a:endParaRPr>
          </a:p>
          <a:p>
            <a:pPr lvl="2" algn="just">
              <a:buFont typeface="Wingdings" panose="05000000000000000000" pitchFamily="2" charset="2"/>
              <a:buChar char=""/>
              <a:defRPr/>
            </a:pPr>
            <a:endParaRPr lang="en-GB" altLang="en-US" sz="2000" dirty="0">
              <a:ea typeface="Arial" panose="020B0604020202020204" pitchFamily="34" charset="0"/>
            </a:endParaRPr>
          </a:p>
          <a:p>
            <a:pPr lvl="2" algn="just">
              <a:buFont typeface="Wingdings" panose="05000000000000000000" pitchFamily="2" charset="2"/>
              <a:buChar char=""/>
              <a:defRPr/>
            </a:pPr>
            <a:endParaRPr lang="en-GB" altLang="en-US" sz="2000" dirty="0">
              <a:ea typeface="Arial" panose="020B0604020202020204" pitchFamily="34" charset="0"/>
            </a:endParaRPr>
          </a:p>
          <a:p>
            <a:pPr lvl="2" algn="just">
              <a:buFont typeface="Wingdings" panose="05000000000000000000" pitchFamily="2" charset="2"/>
              <a:buChar char=""/>
              <a:defRPr/>
            </a:pPr>
            <a:endParaRPr lang="en-GB" altLang="en-US" sz="2000" dirty="0">
              <a:ea typeface="Arial" panose="020B0604020202020204" pitchFamily="34" charset="0"/>
            </a:endParaRPr>
          </a:p>
          <a:p>
            <a:pPr lvl="3" algn="just">
              <a:buFont typeface="Wingdings" panose="05000000000000000000" pitchFamily="2" charset="2"/>
              <a:buChar char=""/>
              <a:defRPr/>
            </a:pPr>
            <a:endParaRPr lang="en-GB" altLang="en-US" sz="2000" dirty="0">
              <a:ea typeface="Arial" panose="020B0604020202020204" pitchFamily="34" charset="0"/>
            </a:endParaRPr>
          </a:p>
          <a:p>
            <a:pPr lvl="2" algn="just">
              <a:buFont typeface="Wingdings" panose="05000000000000000000" pitchFamily="2" charset="2"/>
              <a:buNone/>
              <a:defRPr/>
            </a:pPr>
            <a:endParaRPr lang="en-GB" altLang="en-US" sz="2000" dirty="0">
              <a:ea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ea typeface="Arial" panose="020B0604020202020204" pitchFamily="34" charset="0"/>
              </a:rPr>
              <a:t>Fig2. 5 stages of buying circle by Miller, 2012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303CAF50-F892-4248-A80E-3296219EA634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32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77829" name="Picture 5" descr="MillerCycle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9" r="13483" b="4612"/>
          <a:stretch/>
        </p:blipFill>
        <p:spPr bwMode="auto">
          <a:xfrm>
            <a:off x="4786312" y="2637108"/>
            <a:ext cx="3812583" cy="320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642938" y="813042"/>
            <a:ext cx="8286750" cy="77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kern="1200" spc="-50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9pPr>
          </a:lstStyle>
          <a:p>
            <a:pPr algn="just" defTabSz="914400"/>
            <a:r>
              <a:rPr lang="en-US" altLang="en-US" dirty="0">
                <a:latin typeface="Arial" charset="0"/>
                <a:ea typeface="MS PGothic" charset="-128"/>
              </a:rPr>
              <a:t>Miller’s buying circle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78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Content Placeholder 1"/>
          <p:cNvSpPr>
            <a:spLocks noGrp="1"/>
          </p:cNvSpPr>
          <p:nvPr>
            <p:ph idx="1"/>
          </p:nvPr>
        </p:nvSpPr>
        <p:spPr>
          <a:xfrm>
            <a:off x="642938" y="1982574"/>
            <a:ext cx="8286750" cy="4046268"/>
          </a:xfrm>
        </p:spPr>
        <p:txBody>
          <a:bodyPr/>
          <a:lstStyle/>
          <a:p>
            <a:pPr algn="just"/>
            <a:r>
              <a:rPr lang="en-US" altLang="en-US" sz="2000" b="1" dirty="0">
                <a:latin typeface="Arial" charset="0"/>
                <a:ea typeface="MS PGothic" charset="-128"/>
              </a:rPr>
              <a:t>Stage 1: Awareness/Reach/Attention</a:t>
            </a:r>
            <a:endParaRPr lang="en-GB" altLang="en-US" sz="2000" b="1" dirty="0">
              <a:latin typeface="Arial" charset="0"/>
              <a:ea typeface="MS PGothic" charset="-128"/>
            </a:endParaRPr>
          </a:p>
          <a:p>
            <a:pPr lvl="1" algn="just"/>
            <a:r>
              <a:rPr lang="en-US" altLang="en-US" sz="1800" dirty="0">
                <a:latin typeface="Arial" charset="0"/>
                <a:cs typeface="Arial" charset="0"/>
              </a:rPr>
              <a:t>It is the first stage where you reach out to capture the attention of a prospective customer (prospect) to let him know about your services. The perspective customer is aware of you.</a:t>
            </a:r>
          </a:p>
          <a:p>
            <a:pPr algn="just"/>
            <a:r>
              <a:rPr lang="en-US" altLang="en-US" sz="2000" b="1" dirty="0">
                <a:latin typeface="Arial" charset="0"/>
                <a:ea typeface="MS PGothic" charset="-128"/>
              </a:rPr>
              <a:t>Stage 2: Acquisition</a:t>
            </a:r>
            <a:endParaRPr lang="en-GB" altLang="en-US" sz="2000" b="1" dirty="0">
              <a:latin typeface="Arial" charset="0"/>
              <a:ea typeface="MS PGothic" charset="-128"/>
            </a:endParaRPr>
          </a:p>
          <a:p>
            <a:pPr lvl="1" algn="just"/>
            <a:r>
              <a:rPr lang="en-US" altLang="en-US" sz="1800" dirty="0">
                <a:latin typeface="Arial" charset="0"/>
                <a:cs typeface="Arial" charset="0"/>
              </a:rPr>
              <a:t>It is the process of </a:t>
            </a:r>
            <a:r>
              <a:rPr lang="en-US" altLang="en-US" sz="1800" b="1" dirty="0">
                <a:latin typeface="Arial" charset="0"/>
                <a:cs typeface="Arial" charset="0"/>
              </a:rPr>
              <a:t>convincing</a:t>
            </a:r>
            <a:r>
              <a:rPr lang="en-US" altLang="en-US" sz="1800" dirty="0">
                <a:latin typeface="Arial" charset="0"/>
                <a:cs typeface="Arial" charset="0"/>
              </a:rPr>
              <a:t> someone who sees information about your company to contact you for more information. </a:t>
            </a:r>
            <a:r>
              <a:rPr lang="en-US" altLang="en-US" sz="1800" b="1" dirty="0">
                <a:latin typeface="Arial" charset="0"/>
                <a:cs typeface="Arial" charset="0"/>
              </a:rPr>
              <a:t>That is to generate a </a:t>
            </a:r>
            <a:r>
              <a:rPr lang="en-US" altLang="en-US" sz="1800" b="1" u="sng" dirty="0">
                <a:latin typeface="Arial" charset="0"/>
                <a:cs typeface="Arial" charset="0"/>
              </a:rPr>
              <a:t>solid lead</a:t>
            </a:r>
            <a:r>
              <a:rPr lang="en-US" altLang="en-US" sz="1800" b="1" dirty="0">
                <a:latin typeface="Arial" charset="0"/>
                <a:cs typeface="Arial" charset="0"/>
              </a:rPr>
              <a:t> that you can then follow up.</a:t>
            </a:r>
            <a:endParaRPr lang="en-GB" altLang="en-US" sz="1800" b="1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sz="1800" dirty="0">
                <a:latin typeface="Arial" charset="0"/>
                <a:cs typeface="Arial" charset="0"/>
              </a:rPr>
              <a:t>Measuring acquisition is about counting how many leads you generate.</a:t>
            </a:r>
          </a:p>
          <a:p>
            <a:pPr lvl="1" algn="just"/>
            <a:r>
              <a:rPr lang="en-US" altLang="en-US" sz="1800" dirty="0">
                <a:latin typeface="Arial" charset="0"/>
                <a:cs typeface="Arial" charset="0"/>
              </a:rPr>
              <a:t>Acquisition is not always straightforward to measure because what constitutes a lead differs among companies and marketers. This is also due to the fact that different businesses have different objectives.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9498EF28-FD3F-7F41-B69E-9D97754D9ED8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33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642938" y="813042"/>
            <a:ext cx="8286750" cy="77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kern="1200" spc="-50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9pPr>
          </a:lstStyle>
          <a:p>
            <a:pPr algn="just" defTabSz="914400"/>
            <a:r>
              <a:rPr lang="en-US" altLang="en-US" dirty="0">
                <a:latin typeface="Arial" charset="0"/>
                <a:ea typeface="MS PGothic" charset="-128"/>
              </a:rPr>
              <a:t>Miller’s buying circle – stages 1 and 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1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Content Placeholder 1"/>
          <p:cNvSpPr>
            <a:spLocks noGrp="1"/>
          </p:cNvSpPr>
          <p:nvPr>
            <p:ph idx="1"/>
          </p:nvPr>
        </p:nvSpPr>
        <p:spPr>
          <a:xfrm>
            <a:off x="642938" y="2029068"/>
            <a:ext cx="8286750" cy="2573929"/>
          </a:xfrm>
        </p:spPr>
        <p:txBody>
          <a:bodyPr/>
          <a:lstStyle/>
          <a:p>
            <a:pPr algn="just"/>
            <a:r>
              <a:rPr lang="en-US" altLang="en-US" sz="2000" b="1" dirty="0">
                <a:latin typeface="Arial" charset="0"/>
                <a:ea typeface="MS PGothic" charset="-128"/>
              </a:rPr>
              <a:t>Stage 3: Conversion</a:t>
            </a:r>
            <a:endParaRPr lang="en-GB" altLang="en-US" sz="2000" b="1" dirty="0">
              <a:latin typeface="Arial" charset="0"/>
              <a:ea typeface="MS PGothic" charset="-128"/>
            </a:endParaRPr>
          </a:p>
          <a:p>
            <a:pPr lvl="1" algn="just"/>
            <a:r>
              <a:rPr lang="en-US" altLang="en-US" sz="1800" dirty="0">
                <a:latin typeface="Arial" charset="0"/>
                <a:cs typeface="Arial" charset="0"/>
              </a:rPr>
              <a:t>It is the process of converting </a:t>
            </a:r>
            <a:r>
              <a:rPr lang="en-US" altLang="en-US" sz="1800" b="1" dirty="0">
                <a:latin typeface="Arial" charset="0"/>
                <a:cs typeface="Arial" charset="0"/>
              </a:rPr>
              <a:t>a lead to customer </a:t>
            </a:r>
            <a:r>
              <a:rPr lang="en-US" altLang="en-US" sz="1800" dirty="0">
                <a:latin typeface="Arial" charset="0"/>
                <a:cs typeface="Arial" charset="0"/>
              </a:rPr>
              <a:t>for the first time. That means making a sale or whatever your business objective is. </a:t>
            </a:r>
            <a:endParaRPr lang="en-GB" altLang="en-US" sz="1800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sz="1800" dirty="0">
                <a:latin typeface="Arial" charset="0"/>
                <a:cs typeface="Arial" charset="0"/>
              </a:rPr>
              <a:t>It is the most straightforward process compared to acquisition.</a:t>
            </a:r>
            <a:endParaRPr lang="en-GB" altLang="en-US" sz="1800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sz="1800" dirty="0">
                <a:latin typeface="Arial" charset="0"/>
                <a:cs typeface="Arial" charset="0"/>
              </a:rPr>
              <a:t>Especially in digital marketing you can associate the marketing campaign which has generated a customer since we can track them online.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90E8FFD5-7B16-7B49-8C63-C65BDA35E697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34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642938" y="813042"/>
            <a:ext cx="8286750" cy="77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kern="1200" spc="-50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9pPr>
          </a:lstStyle>
          <a:p>
            <a:pPr algn="just" defTabSz="914400"/>
            <a:r>
              <a:rPr lang="en-US" altLang="en-US" dirty="0">
                <a:latin typeface="Arial" charset="0"/>
                <a:ea typeface="MS PGothic" charset="-128"/>
              </a:rPr>
              <a:t>Miller’s buying circle – stage 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5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Content Placeholder 1"/>
          <p:cNvSpPr>
            <a:spLocks noGrp="1"/>
          </p:cNvSpPr>
          <p:nvPr>
            <p:ph idx="1"/>
          </p:nvPr>
        </p:nvSpPr>
        <p:spPr>
          <a:xfrm>
            <a:off x="667343" y="1905081"/>
            <a:ext cx="8286750" cy="3534824"/>
          </a:xfrm>
        </p:spPr>
        <p:txBody>
          <a:bodyPr/>
          <a:lstStyle/>
          <a:p>
            <a:pPr algn="just"/>
            <a:r>
              <a:rPr lang="en-US" altLang="en-US" sz="2000" b="1" dirty="0">
                <a:latin typeface="Arial" charset="0"/>
                <a:ea typeface="MS PGothic" charset="-128"/>
              </a:rPr>
              <a:t>Stage 4: Retention</a:t>
            </a:r>
            <a:endParaRPr lang="en-GB" altLang="en-US" sz="2000" b="1" dirty="0">
              <a:latin typeface="Arial" charset="0"/>
              <a:ea typeface="MS PGothic" charset="-128"/>
            </a:endParaRPr>
          </a:p>
          <a:p>
            <a:pPr lvl="1" algn="just"/>
            <a:r>
              <a:rPr lang="en-US" altLang="en-US" sz="1800" dirty="0">
                <a:latin typeface="Arial" charset="0"/>
                <a:cs typeface="Arial" charset="0"/>
              </a:rPr>
              <a:t>It is more difficult to define and measure compared to acquisition, because we have to consider the following issue: </a:t>
            </a:r>
            <a:r>
              <a:rPr lang="en-US" altLang="en-US" sz="1800" b="1" dirty="0">
                <a:latin typeface="Arial" charset="0"/>
                <a:cs typeface="Arial" charset="0"/>
              </a:rPr>
              <a:t>How active an existing customer should be in order to being considered as retained?</a:t>
            </a:r>
            <a:r>
              <a:rPr lang="en-GB" altLang="en-US" sz="1800" b="1" dirty="0">
                <a:latin typeface="Arial" charset="0"/>
                <a:cs typeface="Arial" charset="0"/>
              </a:rPr>
              <a:t> </a:t>
            </a:r>
            <a:r>
              <a:rPr lang="en-US" altLang="en-US" sz="1800" dirty="0">
                <a:latin typeface="Arial" charset="0"/>
                <a:cs typeface="Arial" charset="0"/>
              </a:rPr>
              <a:t>For example:</a:t>
            </a:r>
            <a:endParaRPr lang="en-GB" altLang="en-US" sz="18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1800" dirty="0">
                <a:latin typeface="Arial" charset="0"/>
                <a:cs typeface="Arial" charset="0"/>
              </a:rPr>
              <a:t>Can we consider a customer that simply receives our emails a retained customer? </a:t>
            </a:r>
          </a:p>
          <a:p>
            <a:pPr lvl="2" algn="just"/>
            <a:r>
              <a:rPr lang="en-US" altLang="en-US" sz="1800" dirty="0">
                <a:latin typeface="Arial" charset="0"/>
                <a:cs typeface="Arial" charset="0"/>
              </a:rPr>
              <a:t>If not, then how often a customer should purchase a product/service or in general perform a conversion action so it can be considered as a retained customer?</a:t>
            </a:r>
          </a:p>
          <a:p>
            <a:pPr lvl="1" algn="just"/>
            <a:r>
              <a:rPr lang="en-US" altLang="en-US" sz="1800" dirty="0">
                <a:latin typeface="Arial" charset="0"/>
                <a:cs typeface="Arial" charset="0"/>
              </a:rPr>
              <a:t>Miller (2012) suggests that each company </a:t>
            </a:r>
            <a:r>
              <a:rPr lang="en-US" altLang="en-US" sz="1800" b="1" dirty="0">
                <a:latin typeface="Arial" charset="0"/>
                <a:cs typeface="Arial" charset="0"/>
              </a:rPr>
              <a:t>should establish metrics/criteria </a:t>
            </a:r>
            <a:r>
              <a:rPr lang="en-US" altLang="en-US" sz="1800" dirty="0">
                <a:latin typeface="Arial" charset="0"/>
                <a:cs typeface="Arial" charset="0"/>
              </a:rPr>
              <a:t>which measure the interaction of an existing customer and based on these criteria to judge whether he is a retained customer. </a:t>
            </a:r>
            <a:endParaRPr lang="en-GB" altLang="en-US" dirty="0">
              <a:latin typeface="Arial" charset="0"/>
              <a:cs typeface="Arial" charset="0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5F88465A-CACC-0048-A71A-6C4D7DF87DFC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35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642938" y="813042"/>
            <a:ext cx="8286750" cy="77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kern="1200" spc="-50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9pPr>
          </a:lstStyle>
          <a:p>
            <a:pPr algn="just" defTabSz="914400"/>
            <a:r>
              <a:rPr lang="en-US" altLang="en-US" dirty="0">
                <a:latin typeface="Arial" charset="0"/>
                <a:ea typeface="MS PGothic" charset="-128"/>
              </a:rPr>
              <a:t>Miller’s buying circle – stage 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155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9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Content Placeholder 1"/>
          <p:cNvSpPr>
            <a:spLocks noGrp="1"/>
          </p:cNvSpPr>
          <p:nvPr>
            <p:ph idx="1"/>
          </p:nvPr>
        </p:nvSpPr>
        <p:spPr>
          <a:xfrm>
            <a:off x="642938" y="1967075"/>
            <a:ext cx="8286750" cy="3441834"/>
          </a:xfrm>
        </p:spPr>
        <p:txBody>
          <a:bodyPr/>
          <a:lstStyle/>
          <a:p>
            <a:pPr algn="just"/>
            <a:r>
              <a:rPr lang="en-US" altLang="en-US" sz="2000" b="1" dirty="0">
                <a:latin typeface="Arial" charset="0"/>
                <a:ea typeface="MS PGothic" charset="-128"/>
              </a:rPr>
              <a:t>Stage 4: Retention (</a:t>
            </a:r>
            <a:r>
              <a:rPr lang="en-US" altLang="en-US" sz="2000" b="1" dirty="0" err="1">
                <a:latin typeface="Arial" charset="0"/>
                <a:ea typeface="MS PGothic" charset="-128"/>
              </a:rPr>
              <a:t>cnt</a:t>
            </a:r>
            <a:r>
              <a:rPr lang="en-US" altLang="en-US" sz="2000" b="1" dirty="0">
                <a:latin typeface="Arial" charset="0"/>
                <a:ea typeface="MS PGothic" charset="-128"/>
              </a:rPr>
              <a:t>):</a:t>
            </a:r>
            <a:endParaRPr lang="en-GB" altLang="en-US" sz="2000" b="1" dirty="0">
              <a:latin typeface="Arial" charset="0"/>
              <a:ea typeface="MS PGothic" charset="-128"/>
            </a:endParaRPr>
          </a:p>
          <a:p>
            <a:pPr lvl="1" algn="just"/>
            <a:r>
              <a:rPr lang="en-US" altLang="en-US" sz="1800" dirty="0">
                <a:latin typeface="Arial" charset="0"/>
                <a:cs typeface="Arial" charset="0"/>
              </a:rPr>
              <a:t>To judge retentions, Miller (2012) suggests to consider the following metrics based on the marketing campaign:</a:t>
            </a:r>
            <a:endParaRPr lang="en-GB" altLang="en-US" sz="18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1800" dirty="0">
                <a:latin typeface="Arial" charset="0"/>
                <a:cs typeface="Arial" charset="0"/>
              </a:rPr>
              <a:t>Email: </a:t>
            </a:r>
          </a:p>
          <a:p>
            <a:pPr lvl="3" algn="just"/>
            <a:r>
              <a:rPr lang="en-US" altLang="en-US" sz="1800" dirty="0">
                <a:latin typeface="Arial" charset="0"/>
                <a:cs typeface="Arial" charset="0"/>
              </a:rPr>
              <a:t>Consider subscription, clicks and click-through-rate</a:t>
            </a:r>
            <a:endParaRPr lang="en-GB" altLang="en-US" sz="18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1800" dirty="0">
                <a:latin typeface="Arial" charset="0"/>
                <a:cs typeface="Arial" charset="0"/>
              </a:rPr>
              <a:t>Consider also who has unsubscribe</a:t>
            </a:r>
            <a:endParaRPr lang="en-GB" altLang="en-US" sz="18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1800" dirty="0">
                <a:latin typeface="Arial" charset="0"/>
                <a:cs typeface="Arial" charset="0"/>
              </a:rPr>
              <a:t>Social media:</a:t>
            </a:r>
            <a:endParaRPr lang="en-GB" altLang="en-US" sz="18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1800" dirty="0">
                <a:latin typeface="Arial" charset="0"/>
                <a:cs typeface="Arial" charset="0"/>
              </a:rPr>
              <a:t>Consider whether your existing customers are followers, fans, whether they share or like your product and whether they post comments, tweets etc.</a:t>
            </a:r>
            <a:endParaRPr lang="en-GB" altLang="en-US" dirty="0">
              <a:latin typeface="Arial" charset="0"/>
              <a:cs typeface="Arial" charset="0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8839A49E-A175-884D-8821-20B279E920E4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36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642938" y="813042"/>
            <a:ext cx="8286750" cy="77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kern="1200" spc="-50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9pPr>
          </a:lstStyle>
          <a:p>
            <a:pPr algn="just" defTabSz="914400"/>
            <a:r>
              <a:rPr lang="en-US" altLang="en-US" dirty="0">
                <a:latin typeface="Arial" charset="0"/>
                <a:ea typeface="MS PGothic" charset="-128"/>
              </a:rPr>
              <a:t>Miller’s buying circle – stage 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Content Placeholder 1"/>
          <p:cNvSpPr>
            <a:spLocks noGrp="1"/>
          </p:cNvSpPr>
          <p:nvPr>
            <p:ph idx="1"/>
          </p:nvPr>
        </p:nvSpPr>
        <p:spPr>
          <a:xfrm>
            <a:off x="642938" y="1968284"/>
            <a:ext cx="8286750" cy="2634713"/>
          </a:xfrm>
        </p:spPr>
        <p:txBody>
          <a:bodyPr/>
          <a:lstStyle/>
          <a:p>
            <a:pPr algn="just"/>
            <a:r>
              <a:rPr lang="en-US" altLang="en-US" sz="2000" b="1" dirty="0">
                <a:latin typeface="Arial" charset="0"/>
                <a:ea typeface="MS PGothic" charset="-128"/>
              </a:rPr>
              <a:t>Stage 5 (Loyalty):</a:t>
            </a:r>
            <a:endParaRPr lang="en-GB" altLang="en-US" sz="2000" b="1" dirty="0">
              <a:latin typeface="Arial" charset="0"/>
              <a:ea typeface="MS PGothic" charset="-128"/>
            </a:endParaRPr>
          </a:p>
          <a:p>
            <a:pPr lvl="1" algn="just"/>
            <a:r>
              <a:rPr lang="en-US" altLang="en-US" dirty="0">
                <a:latin typeface="Arial" charset="0"/>
                <a:cs typeface="Arial" charset="0"/>
              </a:rPr>
              <a:t> A loyal customer is the one who recommends your company to someone else. If this person becomes a prospect, then a lead, then a customer and then a retained customer, then another circle has been formed.</a:t>
            </a:r>
            <a:endParaRPr lang="en-GB" altLang="en-US" dirty="0">
              <a:latin typeface="Arial" charset="0"/>
              <a:cs typeface="Arial" charset="0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49645E9F-F3BD-3344-B818-BABE444272F4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37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642938" y="813042"/>
            <a:ext cx="8286750" cy="77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kern="1200" spc="-50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9pPr>
          </a:lstStyle>
          <a:p>
            <a:pPr algn="just" defTabSz="914400"/>
            <a:r>
              <a:rPr lang="en-US" altLang="en-US" dirty="0">
                <a:latin typeface="Arial" charset="0"/>
                <a:ea typeface="MS PGothic" charset="-128"/>
              </a:rPr>
              <a:t>Miller’s buying circle – stage 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Funnels or circle? Both models share similar steps.</a:t>
            </a:r>
          </a:p>
          <a:p>
            <a:r>
              <a:rPr lang="en-US" sz="2400" dirty="0"/>
              <a:t>Remarks: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The very first step is ‘acquisition’ </a:t>
            </a:r>
          </a:p>
          <a:p>
            <a:pPr lvl="1"/>
            <a:r>
              <a:rPr lang="en-US" sz="2400" dirty="0"/>
              <a:t>Problem </a:t>
            </a:r>
            <a:r>
              <a:rPr lang="en-US" sz="2400" dirty="0">
                <a:sym typeface="Wingdings"/>
              </a:rPr>
              <a:t> Web is HUGE (and it becomes bigger every minute).</a:t>
            </a:r>
          </a:p>
          <a:p>
            <a:pPr lvl="1"/>
            <a:r>
              <a:rPr lang="en-US" sz="2400" dirty="0">
                <a:sym typeface="Wingdings"/>
              </a:rPr>
              <a:t>The importance of ‘information retrieval systems’ (or in every day life, ‘search engines’) becomes apparent.</a:t>
            </a:r>
          </a:p>
          <a:p>
            <a:pPr lvl="1"/>
            <a:r>
              <a:rPr lang="en-US" sz="2400" dirty="0">
                <a:sym typeface="Wingdings"/>
              </a:rPr>
              <a:t>How could we make our site visible to search engines and to our users? </a:t>
            </a:r>
          </a:p>
          <a:p>
            <a:pPr lvl="1"/>
            <a:endParaRPr lang="en-US" sz="2400" dirty="0">
              <a:sym typeface="Wingdings"/>
            </a:endParaRPr>
          </a:p>
          <a:p>
            <a:pPr lvl="1"/>
            <a:r>
              <a:rPr lang="en-US" sz="2400" dirty="0">
                <a:sym typeface="Wingdings"/>
              </a:rPr>
              <a:t>This is the first topic we’ll discuss in this module: SEO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5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Remarks: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It is apparent that companies need to gather information about the behavior of their users as well as the effectiveness of their own policies (SEO). </a:t>
            </a:r>
          </a:p>
          <a:p>
            <a:pPr lvl="1"/>
            <a:endParaRPr lang="en-US" sz="2400" dirty="0">
              <a:sym typeface="Wingdings"/>
            </a:endParaRPr>
          </a:p>
          <a:p>
            <a:pPr lvl="1"/>
            <a:r>
              <a:rPr lang="en-US" sz="2400" dirty="0">
                <a:sym typeface="Wingdings"/>
              </a:rPr>
              <a:t>This is the second topic we’ll discuss in this module: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4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module about...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7785647" cy="4312799"/>
          </a:xfrm>
        </p:spPr>
        <p:txBody>
          <a:bodyPr/>
          <a:lstStyle/>
          <a:p>
            <a:r>
              <a:rPr lang="en-GB" dirty="0"/>
              <a:t>Learning objectives </a:t>
            </a:r>
            <a:r>
              <a:rPr lang="en-GB" sz="1800" dirty="0"/>
              <a:t>(when you complete this module you should be able to):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LO1</a:t>
            </a:r>
            <a:r>
              <a:rPr lang="en-US" sz="1600" dirty="0"/>
              <a:t> critically evaluate digital marketing elements, such as SEO, email, and social media, in terms of effectiveness;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LO2</a:t>
            </a:r>
            <a:r>
              <a:rPr lang="en-US" sz="1600" dirty="0"/>
              <a:t> employ the techniques required to </a:t>
            </a:r>
            <a:r>
              <a:rPr lang="en-US" sz="1600" dirty="0" err="1"/>
              <a:t>maximise</a:t>
            </a:r>
            <a:r>
              <a:rPr lang="en-US" sz="1600" dirty="0"/>
              <a:t> the effectiveness of marketing on the web, with particular reference to </a:t>
            </a:r>
            <a:r>
              <a:rPr lang="en-US" sz="1600" b="1" i="1" dirty="0"/>
              <a:t>search engines, </a:t>
            </a:r>
            <a:r>
              <a:rPr lang="en-US" sz="1600" dirty="0"/>
              <a:t>email, and social media;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LO3</a:t>
            </a:r>
            <a:r>
              <a:rPr lang="en-US" sz="1600" dirty="0"/>
              <a:t> select and employ web analytics techniques and tools in a way that tracks and measures the effectiveness of a interactive multimedia product’s (IMP’s) design and digital marketing campaigns, and investigates security issues effectively;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LO4</a:t>
            </a:r>
            <a:r>
              <a:rPr lang="en-US" sz="1600" dirty="0"/>
              <a:t> defend in writing and oral form research-informed decisions and solutions to issues of SEO, social media and web analytics;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LO5</a:t>
            </a:r>
            <a:r>
              <a:rPr lang="en-US" sz="1600" dirty="0"/>
              <a:t> critically interpret and discuss the results generated from SEO and Analytics tools and provide recommendations for given scenarios;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LO6</a:t>
            </a:r>
            <a:r>
              <a:rPr lang="en-US" sz="1600" dirty="0"/>
              <a:t> critically compare competitors’ digital marketing elements and demonstrate how findings from such comparison affect own IMP’s digital marketing campaign.</a:t>
            </a:r>
            <a:endParaRPr lang="en-GB" sz="1600" dirty="0"/>
          </a:p>
          <a:p>
            <a:pPr>
              <a:buNone/>
            </a:pP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3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Content Placeholder 1"/>
          <p:cNvSpPr>
            <a:spLocks noGrp="1"/>
          </p:cNvSpPr>
          <p:nvPr>
            <p:ph idx="1"/>
          </p:nvPr>
        </p:nvSpPr>
        <p:spPr>
          <a:xfrm>
            <a:off x="642938" y="2122058"/>
            <a:ext cx="8286750" cy="3488329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Arial" charset="0"/>
                <a:ea typeface="MS PGothic" charset="-128"/>
              </a:rPr>
              <a:t>Furthermore, companies need to gather, </a:t>
            </a:r>
            <a:r>
              <a:rPr lang="en-US" altLang="en-US" sz="2400" dirty="0" err="1">
                <a:latin typeface="Arial" charset="0"/>
                <a:ea typeface="MS PGothic" charset="-128"/>
              </a:rPr>
              <a:t>analyse</a:t>
            </a:r>
            <a:r>
              <a:rPr lang="en-US" altLang="en-US" sz="2400" dirty="0">
                <a:latin typeface="Arial" charset="0"/>
                <a:ea typeface="MS PGothic" charset="-128"/>
              </a:rPr>
              <a:t> and manage information not only about their own customers/actions but also about their competitors.</a:t>
            </a:r>
          </a:p>
          <a:p>
            <a:pPr algn="just"/>
            <a:r>
              <a:rPr lang="en-US" altLang="en-US" sz="2400" dirty="0">
                <a:latin typeface="Arial" charset="0"/>
                <a:ea typeface="MS PGothic" charset="-128"/>
              </a:rPr>
              <a:t>This is called </a:t>
            </a:r>
            <a:r>
              <a:rPr lang="en-US" altLang="en-US" sz="2400" b="1" dirty="0">
                <a:solidFill>
                  <a:srgbClr val="FF0000"/>
                </a:solidFill>
                <a:latin typeface="Arial" charset="0"/>
                <a:ea typeface="MS PGothic" charset="-128"/>
              </a:rPr>
              <a:t>‘competitive intelligence’:</a:t>
            </a:r>
          </a:p>
          <a:p>
            <a:pPr lvl="1" algn="just"/>
            <a:r>
              <a:rPr lang="en-US" altLang="en-US" sz="2400" dirty="0">
                <a:latin typeface="Arial" charset="0"/>
                <a:cs typeface="Arial" charset="0"/>
              </a:rPr>
              <a:t>Getting to know your competition is critical as you need to:</a:t>
            </a:r>
          </a:p>
          <a:p>
            <a:pPr lvl="2" algn="just"/>
            <a:r>
              <a:rPr lang="en-US" altLang="en-US" sz="2400" dirty="0">
                <a:latin typeface="Arial" charset="0"/>
                <a:cs typeface="Arial" charset="0"/>
              </a:rPr>
              <a:t>understand how they perform</a:t>
            </a:r>
          </a:p>
          <a:p>
            <a:pPr lvl="2" algn="just"/>
            <a:r>
              <a:rPr lang="en-US" altLang="en-US" sz="2400" dirty="0">
                <a:latin typeface="Arial" charset="0"/>
                <a:cs typeface="Arial" charset="0"/>
              </a:rPr>
              <a:t> inform your decision making for your marketing campaigns and company’s objectives.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2938" y="887144"/>
            <a:ext cx="8286750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Remarks</a:t>
            </a:r>
            <a:endParaRPr lang="en-GB" sz="4800" dirty="0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CB4F65DF-803A-4A47-B9F5-D5775020BE99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40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3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Content Placeholder 1"/>
          <p:cNvSpPr>
            <a:spLocks noGrp="1"/>
          </p:cNvSpPr>
          <p:nvPr>
            <p:ph idx="1"/>
          </p:nvPr>
        </p:nvSpPr>
        <p:spPr>
          <a:xfrm>
            <a:off x="642938" y="1889583"/>
            <a:ext cx="8286750" cy="4263244"/>
          </a:xfrm>
        </p:spPr>
        <p:txBody>
          <a:bodyPr/>
          <a:lstStyle/>
          <a:p>
            <a:pPr lvl="1" algn="just"/>
            <a:r>
              <a:rPr lang="en-US" altLang="en-US" dirty="0">
                <a:latin typeface="Arial" charset="0"/>
                <a:cs typeface="Arial" charset="0"/>
              </a:rPr>
              <a:t>There are tools that can help us gather information about:</a:t>
            </a:r>
            <a:endParaRPr lang="en-GB" altLang="en-US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traffic stats of a competitor (e.g. page views, where traffic comes from, search terms used, unique visits)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backlinks of competitor and their ranking potential in search engines.  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impact of social media campaigns of competitor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dirty="0">
                <a:latin typeface="Arial" charset="0"/>
                <a:cs typeface="Arial" charset="0"/>
              </a:rPr>
              <a:t>Many of these tools, like </a:t>
            </a:r>
            <a:r>
              <a:rPr lang="en-US" altLang="en-US" dirty="0" err="1">
                <a:latin typeface="Arial" charset="0"/>
                <a:cs typeface="Arial" charset="0"/>
              </a:rPr>
              <a:t>Hitwise</a:t>
            </a:r>
            <a:r>
              <a:rPr lang="en-US" altLang="en-US" dirty="0">
                <a:latin typeface="Arial" charset="0"/>
                <a:cs typeface="Arial" charset="0"/>
              </a:rPr>
              <a:t>, are not free of charge.</a:t>
            </a:r>
            <a:endParaRPr lang="en-GB" altLang="en-US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dirty="0">
                <a:latin typeface="Arial" charset="0"/>
                <a:cs typeface="Arial" charset="0"/>
              </a:rPr>
              <a:t>Some of these tools have some free features, like Alexa, and Open Site Explorer</a:t>
            </a:r>
            <a:r>
              <a:rPr lang="en-US" altLang="en-US" sz="1800" dirty="0">
                <a:latin typeface="Arial" charset="0"/>
                <a:cs typeface="Arial" charset="0"/>
              </a:rPr>
              <a:t>.</a:t>
            </a:r>
            <a:endParaRPr lang="en-GB" altLang="en-US" sz="1800" dirty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2938" y="693549"/>
            <a:ext cx="8286750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Remarks</a:t>
            </a:r>
            <a:endParaRPr lang="en-GB" sz="4800" dirty="0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1FA35DAE-54FF-E64D-AF6E-6FFECA8F2596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41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785938" y="6492875"/>
            <a:ext cx="47736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Arial" charset="0"/>
              </a:rPr>
              <a:t>Maria </a:t>
            </a:r>
            <a:r>
              <a:rPr lang="en-US" altLang="en-US" sz="1200" dirty="0" err="1">
                <a:solidFill>
                  <a:schemeClr val="tx2"/>
                </a:solidFill>
                <a:latin typeface="Arial" charset="0"/>
              </a:rPr>
              <a:t>Margeti</a:t>
            </a:r>
            <a:endParaRPr lang="en-GB" altLang="en-US" sz="1200" dirty="0">
              <a:solidFill>
                <a:schemeClr val="tx2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8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613275"/>
          </a:xfrm>
        </p:spPr>
        <p:txBody>
          <a:bodyPr/>
          <a:lstStyle/>
          <a:p>
            <a:r>
              <a:rPr lang="en-US" sz="2400" dirty="0"/>
              <a:t>This week after the introduction to the module we discussed the following:</a:t>
            </a:r>
          </a:p>
          <a:p>
            <a:r>
              <a:rPr lang="en-US" sz="2400" dirty="0"/>
              <a:t>A) Web marketing – what ‘marketing’ is; traditional and web marketing</a:t>
            </a:r>
          </a:p>
          <a:p>
            <a:r>
              <a:rPr lang="en-US" sz="2400" dirty="0"/>
              <a:t>B) Processes that describe ‘web marketing’:</a:t>
            </a:r>
          </a:p>
          <a:p>
            <a:pPr lvl="1"/>
            <a:r>
              <a:rPr lang="en-US" sz="2400" dirty="0"/>
              <a:t>Funnels </a:t>
            </a:r>
            <a:r>
              <a:rPr lang="en-US" sz="2400" dirty="0">
                <a:sym typeface="Wingdings"/>
              </a:rPr>
              <a:t>Ash’s </a:t>
            </a:r>
            <a:r>
              <a:rPr lang="en-US" sz="2400" dirty="0" err="1">
                <a:sym typeface="Wingdings"/>
              </a:rPr>
              <a:t>funel</a:t>
            </a:r>
            <a:r>
              <a:rPr lang="en-US" sz="2400" dirty="0">
                <a:sym typeface="Wingdings"/>
              </a:rPr>
              <a:t> process</a:t>
            </a:r>
          </a:p>
          <a:p>
            <a:pPr lvl="1"/>
            <a:r>
              <a:rPr lang="en-US" sz="2400" dirty="0">
                <a:sym typeface="Wingdings"/>
              </a:rPr>
              <a:t>Circle Miller’s buying circle</a:t>
            </a:r>
          </a:p>
          <a:p>
            <a:r>
              <a:rPr lang="en-US" sz="2400" dirty="0">
                <a:sym typeface="Wingdings"/>
              </a:rPr>
              <a:t>C) </a:t>
            </a:r>
            <a:r>
              <a:rPr lang="en-US" sz="2400" dirty="0"/>
              <a:t> The importance of ‘acquisition’ (SEO) and of collecting information (analytics)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36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613275"/>
          </a:xfrm>
        </p:spPr>
        <p:txBody>
          <a:bodyPr/>
          <a:lstStyle/>
          <a:p>
            <a:r>
              <a:rPr lang="en-US" sz="2400" dirty="0"/>
              <a:t>Having established that the very first step is how to make our site (or our company) visible to search engines and users, next week we’ll discuss:</a:t>
            </a:r>
          </a:p>
          <a:p>
            <a:pPr marL="749300" lvl="1" indent="-457200"/>
            <a:r>
              <a:rPr lang="en-US" sz="2000" dirty="0"/>
              <a:t>Information retrieval systems and search engines; </a:t>
            </a:r>
          </a:p>
          <a:p>
            <a:pPr marL="749300" lvl="1" indent="-457200"/>
            <a:r>
              <a:rPr lang="en-US" sz="2000" dirty="0"/>
              <a:t>What they are and how they work</a:t>
            </a:r>
          </a:p>
          <a:p>
            <a:pPr marL="749300" lvl="1" indent="-457200"/>
            <a:r>
              <a:rPr lang="en-US" sz="2000" dirty="0"/>
              <a:t>Are there any ways to interact with search engines?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20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 descr="C:\Users\Vassiliki\Desktop\focus_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2831" y="67781"/>
            <a:ext cx="5955323" cy="6206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We’ll focus on: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41843" y="3036278"/>
            <a:ext cx="5156680" cy="2839814"/>
          </a:xfrm>
        </p:spPr>
        <p:txBody>
          <a:bodyPr/>
          <a:lstStyle/>
          <a:p>
            <a:r>
              <a:rPr lang="en-GB" sz="1600" dirty="0"/>
              <a:t>1. What is digital marketing – different models – relation to search engines &amp; analytics </a:t>
            </a:r>
          </a:p>
          <a:p>
            <a:r>
              <a:rPr lang="en-GB" sz="1600" dirty="0"/>
              <a:t>2. Problems and solutions with info retrieval systems (search engines)</a:t>
            </a:r>
          </a:p>
          <a:p>
            <a:r>
              <a:rPr lang="en-GB" sz="1600" dirty="0"/>
              <a:t>3. SEO (search engine optimization)</a:t>
            </a:r>
          </a:p>
          <a:p>
            <a:r>
              <a:rPr lang="en-GB" sz="1600" dirty="0"/>
              <a:t>4. Google SEO</a:t>
            </a:r>
          </a:p>
          <a:p>
            <a:r>
              <a:rPr lang="en-GB" sz="1600" dirty="0"/>
              <a:t>5. Social Media</a:t>
            </a:r>
          </a:p>
          <a:p>
            <a:r>
              <a:rPr lang="en-GB" sz="1600" dirty="0"/>
              <a:t>6. Web and Google Analytics</a:t>
            </a:r>
          </a:p>
          <a:p>
            <a:r>
              <a:rPr lang="en-GB" sz="1600" dirty="0"/>
              <a:t>7. Business Plans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150"/>
                            </p:stCondLst>
                            <p:childTnLst>
                              <p:par>
                                <p:cTn id="16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00"/>
                            </p:stCondLst>
                            <p:childTnLst>
                              <p:par>
                                <p:cTn id="76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"/>
                            </p:stCondLst>
                            <p:childTnLst>
                              <p:par>
                                <p:cTn id="8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Weekly Schedule </a:t>
            </a:r>
            <a:r>
              <a:rPr lang="en-GB" sz="2800" dirty="0"/>
              <a:t>(weeks 1-6)</a:t>
            </a:r>
            <a:br>
              <a:rPr lang="en-GB" sz="2800" dirty="0"/>
            </a:br>
            <a:endParaRPr lang="en-GB" sz="2800" dirty="0"/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787385"/>
              </p:ext>
            </p:extLst>
          </p:nvPr>
        </p:nvGraphicFramePr>
        <p:xfrm>
          <a:off x="251874" y="1513231"/>
          <a:ext cx="8707071" cy="462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4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883">
                <a:tc>
                  <a:txBody>
                    <a:bodyPr/>
                    <a:lstStyle/>
                    <a:p>
                      <a:r>
                        <a:rPr lang="en-GB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87">
                <a:tc>
                  <a:txBody>
                    <a:bodyPr/>
                    <a:lstStyle/>
                    <a:p>
                      <a:r>
                        <a:rPr lang="en-GB" sz="1300" dirty="0"/>
                        <a:t>W1</a:t>
                      </a:r>
                    </a:p>
                    <a:p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GB" sz="1300" dirty="0"/>
                        <a:t>    Introduction to the module; 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GB" sz="1300" dirty="0"/>
                        <a:t>    Web</a:t>
                      </a:r>
                      <a:r>
                        <a:rPr lang="en-GB" sz="1300" baseline="0" dirty="0"/>
                        <a:t> marketing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Intro to tutorials;</a:t>
                      </a:r>
                      <a:r>
                        <a:rPr lang="en-GB" sz="1300" baseline="0" dirty="0"/>
                        <a:t> e</a:t>
                      </a:r>
                      <a:r>
                        <a:rPr lang="en-GB" sz="1300" dirty="0"/>
                        <a:t>xercises</a:t>
                      </a:r>
                      <a:r>
                        <a:rPr lang="en-GB" sz="1300" baseline="0" dirty="0"/>
                        <a:t> on web marketing; further reading on web marketing and conversion actions 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696">
                <a:tc>
                  <a:txBody>
                    <a:bodyPr/>
                    <a:lstStyle/>
                    <a:p>
                      <a:r>
                        <a:rPr lang="en-GB" sz="1300" dirty="0"/>
                        <a:t>W2</a:t>
                      </a:r>
                    </a:p>
                    <a:p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 Information retrieval</a:t>
                      </a:r>
                      <a:r>
                        <a:rPr lang="en-GB" sz="1300" baseline="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systems; search engines; spiders; SEO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     Google sites</a:t>
                      </a:r>
                    </a:p>
                    <a:p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218">
                <a:tc>
                  <a:txBody>
                    <a:bodyPr/>
                    <a:lstStyle/>
                    <a:p>
                      <a:r>
                        <a:rPr lang="en-GB" sz="1300" dirty="0"/>
                        <a:t>W3</a:t>
                      </a:r>
                    </a:p>
                    <a:p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     SEO techniques: Keywords;</a:t>
                      </a:r>
                      <a:r>
                        <a:rPr lang="en-GB" sz="1300" baseline="0" dirty="0">
                          <a:latin typeface="+mn-lt"/>
                          <a:ea typeface="Calibri"/>
                          <a:cs typeface="Times New Roman"/>
                        </a:rPr>
                        <a:t> ’Panda’ algorithm; other techniques</a:t>
                      </a: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 pitchFamily="49" charset="0"/>
                        <a:buChar char="o"/>
                      </a:pP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Coursework presentation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 pitchFamily="49" charset="0"/>
                        <a:buChar char="o"/>
                      </a:pPr>
                      <a:r>
                        <a:rPr lang="en-GB" sz="1300" baseline="0" dirty="0">
                          <a:latin typeface="+mn-lt"/>
                          <a:ea typeface="Calibri"/>
                          <a:cs typeface="Times New Roman"/>
                        </a:rPr>
                        <a:t>More on Google sites –practice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 pitchFamily="49" charset="0"/>
                        <a:buChar char="o"/>
                      </a:pP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Articles on SEO techniques.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Coursework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636">
                <a:tc>
                  <a:txBody>
                    <a:bodyPr/>
                    <a:lstStyle/>
                    <a:p>
                      <a:r>
                        <a:rPr lang="en-GB" sz="1300" dirty="0"/>
                        <a:t>W4</a:t>
                      </a:r>
                    </a:p>
                    <a:p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SEO techniques continue. </a:t>
                      </a:r>
                      <a:r>
                        <a:rPr lang="en-GB" sz="1300" dirty="0" err="1">
                          <a:latin typeface="+mn-lt"/>
                          <a:ea typeface="Calibri"/>
                          <a:cs typeface="Times New Roman"/>
                        </a:rPr>
                        <a:t>Balck</a:t>
                      </a:r>
                      <a:r>
                        <a:rPr lang="el-GR" sz="1300" dirty="0">
                          <a:latin typeface="+mn-lt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links.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‘Penguin’ algorithm.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Black hat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Search</a:t>
                      </a:r>
                      <a:r>
                        <a:rPr lang="en-GB" sz="1300" baseline="0" dirty="0">
                          <a:latin typeface="+mn-lt"/>
                          <a:ea typeface="Calibri"/>
                          <a:cs typeface="Times New Roman"/>
                        </a:rPr>
                        <a:t> Console (Webmaster Tools)</a:t>
                      </a: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</a:p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 pitchFamily="49" charset="0"/>
                        <a:buChar char="o"/>
                      </a:pP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Exercises on SEO</a:t>
                      </a:r>
                      <a:r>
                        <a:rPr lang="en-GB" sz="1300" baseline="0" dirty="0">
                          <a:latin typeface="+mn-lt"/>
                          <a:ea typeface="Calibri"/>
                          <a:cs typeface="Times New Roman"/>
                        </a:rPr>
                        <a:t> techniques</a:t>
                      </a:r>
                      <a:endParaRPr lang="en-GB" sz="13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 pitchFamily="49" charset="0"/>
                        <a:buChar char="o"/>
                      </a:pP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  Articles on SEO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24">
                <a:tc>
                  <a:txBody>
                    <a:bodyPr/>
                    <a:lstStyle/>
                    <a:p>
                      <a:r>
                        <a:rPr lang="en-GB" sz="1300" dirty="0"/>
                        <a:t>W5</a:t>
                      </a:r>
                    </a:p>
                    <a:p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 Social media and SEO;</a:t>
                      </a:r>
                      <a:r>
                        <a:rPr lang="en-GB" sz="1300" baseline="0" dirty="0">
                          <a:latin typeface="+mn-lt"/>
                          <a:ea typeface="Calibri"/>
                          <a:cs typeface="Times New Roman"/>
                        </a:rPr>
                        <a:t> social media and marketing</a:t>
                      </a:r>
                      <a:endParaRPr lang="en-GB" sz="13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GB" sz="1300" dirty="0">
                          <a:latin typeface="+mn-lt"/>
                          <a:ea typeface="Calibri"/>
                          <a:cs typeface="Times New Roman"/>
                        </a:rPr>
                        <a:t>Google's instructions for SEO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kumimoji="0" lang="en-GB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URL optimization; xml sitemap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187">
                <a:tc>
                  <a:txBody>
                    <a:bodyPr/>
                    <a:lstStyle/>
                    <a:p>
                      <a:r>
                        <a:rPr lang="en-GB" sz="1300" dirty="0"/>
                        <a:t>W6</a:t>
                      </a:r>
                    </a:p>
                    <a:p>
                      <a:endParaRPr lang="en-GB" sz="13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400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Engagement Week – Activities organized by the University, no lecture, no tutorial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Weekly Schedule </a:t>
            </a:r>
            <a:r>
              <a:rPr lang="en-GB" sz="2800" dirty="0"/>
              <a:t>(weeks 7-12)</a:t>
            </a:r>
            <a:br>
              <a:rPr lang="en-GB" sz="2800" dirty="0"/>
            </a:br>
            <a:endParaRPr lang="en-GB" sz="2800" dirty="0"/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016934"/>
              </p:ext>
            </p:extLst>
          </p:nvPr>
        </p:nvGraphicFramePr>
        <p:xfrm>
          <a:off x="212724" y="1292328"/>
          <a:ext cx="8763002" cy="4827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1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208">
                <a:tc>
                  <a:txBody>
                    <a:bodyPr/>
                    <a:lstStyle/>
                    <a:p>
                      <a:r>
                        <a:rPr lang="en-GB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Lecture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Tutorial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156">
                <a:tc>
                  <a:txBody>
                    <a:bodyPr/>
                    <a:lstStyle/>
                    <a:p>
                      <a:r>
                        <a:rPr lang="en-GB" sz="1400" dirty="0"/>
                        <a:t>W7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 Email marketing</a:t>
                      </a:r>
                      <a:endParaRPr lang="en-GB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GB" sz="1400" baseline="0" dirty="0">
                          <a:latin typeface="+mn-lt"/>
                          <a:ea typeface="Calibri"/>
                          <a:cs typeface="Times New Roman"/>
                        </a:rPr>
                        <a:t>Coursework - feedback</a:t>
                      </a: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743">
                <a:tc>
                  <a:txBody>
                    <a:bodyPr/>
                    <a:lstStyle/>
                    <a:p>
                      <a:r>
                        <a:rPr lang="en-GB" sz="1400" dirty="0"/>
                        <a:t>W8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  Introduction to Web Analytics and Google Analytics (GA).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  Problems</a:t>
                      </a:r>
                      <a:r>
                        <a:rPr lang="en-GB" sz="1400" baseline="0" dirty="0">
                          <a:latin typeface="+mn-lt"/>
                          <a:ea typeface="Calibri"/>
                          <a:cs typeface="Times New Roman"/>
                        </a:rPr>
                        <a:t> and possible solutions</a:t>
                      </a: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Create all the necessary accounts for GA;</a:t>
                      </a:r>
                      <a:r>
                        <a:rPr lang="en-GB" sz="1400" baseline="0" dirty="0">
                          <a:latin typeface="+mn-lt"/>
                          <a:ea typeface="Calibri"/>
                          <a:cs typeface="Times New Roman"/>
                        </a:rPr>
                        <a:t> c</a:t>
                      </a: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onnect your site with GA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Create reports for your site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Articles on GA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94">
                <a:tc>
                  <a:txBody>
                    <a:bodyPr/>
                    <a:lstStyle/>
                    <a:p>
                      <a:r>
                        <a:rPr lang="en-GB" sz="1400" dirty="0"/>
                        <a:t>W9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Google analytics – part A, reports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 pitchFamily="49" charset="0"/>
                        <a:buChar char="o"/>
                      </a:pP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    GA related exercises; create reports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345">
                <a:tc>
                  <a:txBody>
                    <a:bodyPr/>
                    <a:lstStyle/>
                    <a:p>
                      <a:r>
                        <a:rPr lang="en-GB" sz="1400" dirty="0"/>
                        <a:t>W10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Google analytics – part B, goals</a:t>
                      </a:r>
                      <a:r>
                        <a:rPr lang="en-GB" sz="1400" baseline="0" dirty="0">
                          <a:latin typeface="+mn-lt"/>
                          <a:ea typeface="Calibri"/>
                          <a:cs typeface="Times New Roman"/>
                        </a:rPr>
                        <a:t> and more</a:t>
                      </a: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 pitchFamily="49" charset="0"/>
                        <a:buChar char="o"/>
                      </a:pP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Create goals for your site</a:t>
                      </a:r>
                    </a:p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 pitchFamily="49" charset="0"/>
                        <a:buChar char="o"/>
                      </a:pP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 Video(s) from Google</a:t>
                      </a:r>
                    </a:p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 pitchFamily="49" charset="0"/>
                        <a:buChar char="o"/>
                      </a:pP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 Articles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0">
                <a:tc>
                  <a:txBody>
                    <a:bodyPr/>
                    <a:lstStyle/>
                    <a:p>
                      <a:r>
                        <a:rPr lang="en-GB" sz="1400" dirty="0"/>
                        <a:t>W11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GB" sz="1400" dirty="0"/>
                        <a:t> </a:t>
                      </a: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Business Plans and Analytics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Social Analytics (SA)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      Business</a:t>
                      </a:r>
                      <a:r>
                        <a:rPr lang="en-GB" sz="1400" baseline="0" dirty="0">
                          <a:latin typeface="+mn-lt"/>
                          <a:ea typeface="Calibri"/>
                          <a:cs typeface="Times New Roman"/>
                        </a:rPr>
                        <a:t> plans; monitor them using analytics tools</a:t>
                      </a: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GB" sz="1400" dirty="0">
                          <a:latin typeface="+mn-lt"/>
                          <a:ea typeface="Calibri"/>
                          <a:cs typeface="Times New Roman"/>
                        </a:rPr>
                        <a:t>Explore tools for 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70">
                <a:tc>
                  <a:txBody>
                    <a:bodyPr/>
                    <a:lstStyle/>
                    <a:p>
                      <a:r>
                        <a:rPr lang="en-GB" sz="1400" dirty="0"/>
                        <a:t>W12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en-GB" sz="1400" dirty="0"/>
                        <a:t>    Revision</a:t>
                      </a:r>
                      <a:r>
                        <a:rPr lang="en-GB" sz="1400" baseline="0" dirty="0"/>
                        <a:t> – exam</a:t>
                      </a:r>
                      <a:endParaRPr lang="en-GB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Coursework</a:t>
                      </a:r>
                      <a:r>
                        <a:rPr lang="en-GB" sz="1400" baseline="0" dirty="0"/>
                        <a:t>  – final questions; feedback 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Coursework</a:t>
                      </a:r>
                      <a:r>
                        <a:rPr lang="en-GB" sz="1400" baseline="0" dirty="0"/>
                        <a:t> </a:t>
                      </a:r>
                      <a:r>
                        <a:rPr lang="en-GB" sz="1400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Lectures and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8136480" cy="4022725"/>
          </a:xfrm>
        </p:spPr>
        <p:txBody>
          <a:bodyPr/>
          <a:lstStyle/>
          <a:p>
            <a:r>
              <a:rPr lang="en-GB" sz="3200" b="1" dirty="0">
                <a:solidFill>
                  <a:srgbClr val="FF0000"/>
                </a:solidFill>
              </a:rPr>
              <a:t>Lectures:</a:t>
            </a:r>
            <a:r>
              <a:rPr lang="en-GB" sz="3200" dirty="0"/>
              <a:t> </a:t>
            </a:r>
            <a:r>
              <a:rPr lang="en-GB" sz="3200" dirty="0" smtClean="0"/>
              <a:t>Thursday 05:30-7:30</a:t>
            </a:r>
            <a:endParaRPr lang="en-GB" sz="3200" b="1" dirty="0">
              <a:solidFill>
                <a:srgbClr val="FF0000"/>
              </a:solidFill>
            </a:endParaRPr>
          </a:p>
          <a:p>
            <a:r>
              <a:rPr lang="en-GB" sz="3200" b="1" dirty="0">
                <a:solidFill>
                  <a:srgbClr val="FF0000"/>
                </a:solidFill>
              </a:rPr>
              <a:t>Tutorials:</a:t>
            </a:r>
            <a:r>
              <a:rPr lang="en-GB" sz="3200" dirty="0"/>
              <a:t>  </a:t>
            </a:r>
            <a:r>
              <a:rPr lang="en-GB" sz="3200" dirty="0" smtClean="0"/>
              <a:t>Thursdays </a:t>
            </a:r>
            <a:r>
              <a:rPr lang="en-GB" sz="3200" dirty="0"/>
              <a:t>– there are several slots;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736725"/>
            <a:ext cx="7962446" cy="4132263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GB" sz="1800" b="1" dirty="0">
                <a:solidFill>
                  <a:srgbClr val="FF0000"/>
                </a:solidFill>
              </a:rPr>
              <a:t>Coursework  </a:t>
            </a:r>
            <a:endParaRPr lang="en-GB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Handed out:	</a:t>
            </a:r>
            <a:r>
              <a:rPr lang="en-GB" sz="1800" dirty="0" smtClean="0"/>
              <a:t>Thursday, 11 </a:t>
            </a:r>
            <a:r>
              <a:rPr lang="en-GB" sz="1800" dirty="0"/>
              <a:t>February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Deadline:	Wednesday, 7 April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Type:		Individual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Weighting:	60%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Qualified Mark:	30</a:t>
            </a:r>
          </a:p>
          <a:p>
            <a:pPr>
              <a:spcBef>
                <a:spcPts val="600"/>
              </a:spcBef>
            </a:pPr>
            <a:r>
              <a:rPr lang="en-GB" sz="1800" b="1" i="1" dirty="0">
                <a:solidFill>
                  <a:srgbClr val="0070C0"/>
                </a:solidFill>
              </a:rPr>
              <a:t>The coursework consists of three parts - you must work on it throughout the semester. Presentation on coursework for feedback purposes: week 7</a:t>
            </a:r>
          </a:p>
          <a:p>
            <a:pPr lvl="0">
              <a:spcBef>
                <a:spcPts val="600"/>
              </a:spcBef>
            </a:pPr>
            <a:r>
              <a:rPr lang="en-GB" b="1" dirty="0">
                <a:solidFill>
                  <a:srgbClr val="FF0000"/>
                </a:solidFill>
              </a:rPr>
              <a:t>Exam (timed assessment)</a:t>
            </a:r>
            <a:endParaRPr lang="en-GB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GB" dirty="0"/>
              <a:t>Time:		During May exam period</a:t>
            </a:r>
          </a:p>
          <a:p>
            <a:pPr>
              <a:spcBef>
                <a:spcPts val="0"/>
              </a:spcBef>
            </a:pPr>
            <a:r>
              <a:rPr lang="en-GB" dirty="0"/>
              <a:t>Weighting:	40%</a:t>
            </a:r>
          </a:p>
          <a:p>
            <a:pPr>
              <a:spcBef>
                <a:spcPts val="0"/>
              </a:spcBef>
            </a:pPr>
            <a:r>
              <a:rPr lang="en-GB" dirty="0"/>
              <a:t>Qualified Mark:	30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7AECD-01B3-411C-8E30-1539E903088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7becb2f854a2d543e8bb85b533837a858fd7e82"/>
  <p:tag name="ISPRING_RESOURCE_PATHS_HASH_PRESENTER" val="6994c6587353900c0a61788349f339d9a4d51f3"/>
  <p:tag name="ARTICULATE_PROJECT_OPEN" val="0"/>
  <p:tag name="ARTICULATE_SLIDE_COUNT" val="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4342</TotalTime>
  <Words>3720</Words>
  <Application>Microsoft Office PowerPoint</Application>
  <PresentationFormat>On-screen Show (4:3)</PresentationFormat>
  <Paragraphs>499</Paragraphs>
  <Slides>43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MS PGothic</vt:lpstr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6MMCS002W  Digital Marketing, Social Media &amp; Web Analytics</vt:lpstr>
      <vt:lpstr>Week 1</vt:lpstr>
      <vt:lpstr>What is the module about...</vt:lpstr>
      <vt:lpstr>What is the module about...</vt:lpstr>
      <vt:lpstr>We’ll focus on:</vt:lpstr>
      <vt:lpstr>Weekly Schedule (weeks 1-6) </vt:lpstr>
      <vt:lpstr>Weekly Schedule (weeks 7-12) </vt:lpstr>
      <vt:lpstr>Lectures and Tutorials</vt:lpstr>
      <vt:lpstr>Assessment</vt:lpstr>
      <vt:lpstr>Sources - Reading</vt:lpstr>
      <vt:lpstr>Sources - Reading</vt:lpstr>
      <vt:lpstr>Sources - Reading</vt:lpstr>
      <vt:lpstr>Sources - Reading</vt:lpstr>
      <vt:lpstr>Week 1</vt:lpstr>
      <vt:lpstr>Initial remarks</vt:lpstr>
      <vt:lpstr>Traditional and Web marketing</vt:lpstr>
      <vt:lpstr>Traditional vs. Web marketing</vt:lpstr>
      <vt:lpstr>Traditional vs. Web marketing</vt:lpstr>
      <vt:lpstr>Web marketing: GOAL</vt:lpstr>
      <vt:lpstr>Web marketing processes</vt:lpstr>
      <vt:lpstr>Funnels</vt:lpstr>
      <vt:lpstr>Funnels</vt:lpstr>
      <vt:lpstr>Funnels</vt:lpstr>
      <vt:lpstr>Ash’s Funnel process – Step 1</vt:lpstr>
      <vt:lpstr>Ash’s Funnel process – Step 1</vt:lpstr>
      <vt:lpstr>Ash’s Funnel process – Step 2</vt:lpstr>
      <vt:lpstr>Ash’s Funnel process – Step 2</vt:lpstr>
      <vt:lpstr>Ash’s Funnel process – Step 2</vt:lpstr>
      <vt:lpstr>Ash’s Funnel process – Step 2</vt:lpstr>
      <vt:lpstr>Ash’s Funnel process – Step 3</vt:lpstr>
      <vt:lpstr>Ash’s Funnel process – Step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Remarks</vt:lpstr>
      <vt:lpstr>Remarks</vt:lpstr>
      <vt:lpstr>Remarks</vt:lpstr>
      <vt:lpstr>Remarks</vt:lpstr>
      <vt:lpstr>Summary</vt:lpstr>
      <vt:lpstr>Next week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EBSY512  web &amp; social media analytics</dc:title>
  <dc:creator>Vassiliki Bouki</dc:creator>
  <cp:lastModifiedBy>LENOVO</cp:lastModifiedBy>
  <cp:revision>158</cp:revision>
  <dcterms:created xsi:type="dcterms:W3CDTF">2013-12-30T11:11:02Z</dcterms:created>
  <dcterms:modified xsi:type="dcterms:W3CDTF">2021-01-21T11:08:51Z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F08A303A-1707-45FF-B7BF-44695BCB461D</vt:lpwstr>
  </property>
  <property fmtid="{D5CDD505-2E9C-101B-9397-08002B2CF9AE}" pid="3" name="ArticulatePath">
    <vt:lpwstr>Week1_lecture_6MMCS002W_Intro_to_Module_and_marketing_2021</vt:lpwstr>
  </property>
</Properties>
</file>