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9" r:id="rId1"/>
  </p:sldMasterIdLst>
  <p:notesMasterIdLst>
    <p:notesMasterId r:id="rId24"/>
  </p:notesMasterIdLst>
  <p:sldIdLst>
    <p:sldId id="402" r:id="rId2"/>
    <p:sldId id="446" r:id="rId3"/>
    <p:sldId id="448" r:id="rId4"/>
    <p:sldId id="445" r:id="rId5"/>
    <p:sldId id="449" r:id="rId6"/>
    <p:sldId id="466" r:id="rId7"/>
    <p:sldId id="455" r:id="rId8"/>
    <p:sldId id="453" r:id="rId9"/>
    <p:sldId id="447" r:id="rId10"/>
    <p:sldId id="450" r:id="rId11"/>
    <p:sldId id="460" r:id="rId12"/>
    <p:sldId id="454" r:id="rId13"/>
    <p:sldId id="457" r:id="rId14"/>
    <p:sldId id="451" r:id="rId15"/>
    <p:sldId id="461" r:id="rId16"/>
    <p:sldId id="463" r:id="rId17"/>
    <p:sldId id="464" r:id="rId18"/>
    <p:sldId id="462" r:id="rId19"/>
    <p:sldId id="465" r:id="rId20"/>
    <p:sldId id="458" r:id="rId21"/>
    <p:sldId id="456" r:id="rId22"/>
    <p:sldId id="459" r:id="rId23"/>
  </p:sldIdLst>
  <p:sldSz cx="9144000" cy="6858000" type="screen4x3"/>
  <p:notesSz cx="6858000" cy="9144000"/>
  <p:custDataLst>
    <p:tags r:id="rId25"/>
  </p:custDataLst>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EB39"/>
    <a:srgbClr val="0033CC"/>
    <a:srgbClr val="3B6431"/>
    <a:srgbClr val="4E8542"/>
    <a:srgbClr val="001132"/>
    <a:srgbClr val="00153E"/>
    <a:srgbClr val="3C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1" autoAdjust="0"/>
    <p:restoredTop sz="94660"/>
  </p:normalViewPr>
  <p:slideViewPr>
    <p:cSldViewPr snapToGrid="0">
      <p:cViewPr varScale="1">
        <p:scale>
          <a:sx n="89" d="100"/>
          <a:sy n="89" d="100"/>
        </p:scale>
        <p:origin x="1310"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976C2BA4-CC5D-411D-BCED-4F04BFF447AC}" type="datetimeFigureOut">
              <a:rPr lang="en-US"/>
              <a:pPr>
                <a:defRPr/>
              </a:pPr>
              <a:t>4/26/2022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7B0D5C14-F8FB-4D7D-9FDA-3869F129BF78}" type="slidenum">
              <a:rPr lang="en-GB"/>
              <a:pPr>
                <a:defRPr/>
              </a:pPr>
              <a:t>‹#›</a:t>
            </a:fld>
            <a:endParaRPr lang="en-GB"/>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pPr>
              <a:defRPr/>
            </a:pPr>
            <a:fld id="{25F42011-4AD1-4EF9-A676-D47BBAD9EB9F}" type="datetime1">
              <a:rPr lang="en-US" smtClean="0"/>
              <a:pPr>
                <a:defRPr/>
              </a:pPr>
              <a:t>4/26/2022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498E152-229D-468A-A19A-8FC84EA73FE8}"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686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fld id="{94929D2D-2F59-469E-A71E-C05B0F72F4A1}" type="datetime1">
              <a:rPr lang="en-US" smtClean="0"/>
              <a:pPr>
                <a:defRPr/>
              </a:pPr>
              <a:t>4/26/2022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79EC3A1-36F0-4673-B060-B75B803ABAC0}" type="slidenum">
              <a:rPr lang="en-US" smtClean="0"/>
              <a:pPr>
                <a:defRPr/>
              </a:pPr>
              <a:t>‹#›</a:t>
            </a:fld>
            <a:endParaRPr lang="en-US"/>
          </a:p>
        </p:txBody>
      </p:sp>
    </p:spTree>
    <p:extLst>
      <p:ext uri="{BB962C8B-B14F-4D97-AF65-F5344CB8AC3E}">
        <p14:creationId xmlns:p14="http://schemas.microsoft.com/office/powerpoint/2010/main" val="28270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fld id="{7B156F8D-6066-4025-BD03-6906345299FE}" type="datetime1">
              <a:rPr lang="en-US" smtClean="0"/>
              <a:pPr>
                <a:defRPr/>
              </a:pPr>
              <a:t>4/26/2022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D5B6FB1-D1B2-4886-A71B-4AC5B3ECAE7F}" type="slidenum">
              <a:rPr lang="en-US" smtClean="0"/>
              <a:pPr>
                <a:defRPr/>
              </a:pPr>
              <a:t>‹#›</a:t>
            </a:fld>
            <a:endParaRPr lang="en-US"/>
          </a:p>
        </p:txBody>
      </p:sp>
    </p:spTree>
    <p:extLst>
      <p:ext uri="{BB962C8B-B14F-4D97-AF65-F5344CB8AC3E}">
        <p14:creationId xmlns:p14="http://schemas.microsoft.com/office/powerpoint/2010/main" val="1245612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fld id="{6C59D25A-269D-42AC-A8A3-32263CDE0392}" type="datetime1">
              <a:rPr lang="en-US" smtClean="0"/>
              <a:pPr>
                <a:defRPr/>
              </a:pPr>
              <a:t>4/26/2022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0616C0C-0E23-4EE1-86FD-5B65CBA39133}" type="slidenum">
              <a:rPr lang="en-US" smtClean="0"/>
              <a:pPr>
                <a:defRPr/>
              </a:pPr>
              <a:t>‹#›</a:t>
            </a:fld>
            <a:endParaRPr lang="en-US"/>
          </a:p>
        </p:txBody>
      </p:sp>
    </p:spTree>
    <p:extLst>
      <p:ext uri="{BB962C8B-B14F-4D97-AF65-F5344CB8AC3E}">
        <p14:creationId xmlns:p14="http://schemas.microsoft.com/office/powerpoint/2010/main" val="84905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fld id="{EC76D507-AC38-44E8-9838-C027B2E6B61D}" type="datetime1">
              <a:rPr lang="en-US" smtClean="0"/>
              <a:pPr>
                <a:defRPr/>
              </a:pPr>
              <a:t>4/26/2022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AB20029-47AE-4DA6-9A76-130EDA8517E8}"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20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pPr>
              <a:defRPr/>
            </a:pPr>
            <a:fld id="{C1D211B7-77A8-49DF-86FD-743EAF6BDE28}" type="datetime1">
              <a:rPr lang="en-US" smtClean="0"/>
              <a:pPr>
                <a:defRPr/>
              </a:pPr>
              <a:t>4/26/2022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D075CAA-0118-4232-92EF-D3C4960D3383}" type="slidenum">
              <a:rPr lang="en-US" smtClean="0"/>
              <a:pPr>
                <a:defRPr/>
              </a:pPr>
              <a:t>‹#›</a:t>
            </a:fld>
            <a:endParaRPr lang="en-US"/>
          </a:p>
        </p:txBody>
      </p:sp>
    </p:spTree>
    <p:extLst>
      <p:ext uri="{BB962C8B-B14F-4D97-AF65-F5344CB8AC3E}">
        <p14:creationId xmlns:p14="http://schemas.microsoft.com/office/powerpoint/2010/main" val="76311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pPr>
              <a:defRPr/>
            </a:pPr>
            <a:fld id="{702D4EC6-E491-47B9-A1AA-FDE11EDD297C}" type="datetime1">
              <a:rPr lang="en-US" smtClean="0"/>
              <a:pPr>
                <a:defRPr/>
              </a:pPr>
              <a:t>4/26/2022</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1DCDE47-2721-477B-A42A-2004976E783E}" type="slidenum">
              <a:rPr lang="en-US" smtClean="0"/>
              <a:pPr>
                <a:defRPr/>
              </a:pPr>
              <a:t>‹#›</a:t>
            </a:fld>
            <a:endParaRPr lang="en-US"/>
          </a:p>
        </p:txBody>
      </p:sp>
    </p:spTree>
    <p:extLst>
      <p:ext uri="{BB962C8B-B14F-4D97-AF65-F5344CB8AC3E}">
        <p14:creationId xmlns:p14="http://schemas.microsoft.com/office/powerpoint/2010/main" val="823682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pPr>
              <a:defRPr/>
            </a:pPr>
            <a:fld id="{ACC17072-9B17-4D1C-AF77-446FACAD2648}" type="datetime1">
              <a:rPr lang="en-US" smtClean="0"/>
              <a:pPr>
                <a:defRPr/>
              </a:pPr>
              <a:t>4/26/2022</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77E7FB1-CA21-4BF6-9B92-11AF69767DF5}" type="slidenum">
              <a:rPr lang="en-US" smtClean="0"/>
              <a:pPr>
                <a:defRPr/>
              </a:pPr>
              <a:t>‹#›</a:t>
            </a:fld>
            <a:endParaRPr lang="en-US"/>
          </a:p>
        </p:txBody>
      </p:sp>
    </p:spTree>
    <p:extLst>
      <p:ext uri="{BB962C8B-B14F-4D97-AF65-F5344CB8AC3E}">
        <p14:creationId xmlns:p14="http://schemas.microsoft.com/office/powerpoint/2010/main" val="949163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543B768E-79C9-4C80-BFEF-3E70A96D7DB0}" type="datetime1">
              <a:rPr lang="en-US" smtClean="0"/>
              <a:pPr>
                <a:defRPr/>
              </a:pPr>
              <a:t>4/26/2022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ABD1DE80-1C6A-4A91-AFF5-4B4B24609E67}" type="slidenum">
              <a:rPr lang="en-US" smtClean="0"/>
              <a:pPr>
                <a:defRPr/>
              </a:pPr>
              <a:t>‹#›</a:t>
            </a:fld>
            <a:endParaRPr lang="en-US"/>
          </a:p>
        </p:txBody>
      </p:sp>
    </p:spTree>
    <p:extLst>
      <p:ext uri="{BB962C8B-B14F-4D97-AF65-F5344CB8AC3E}">
        <p14:creationId xmlns:p14="http://schemas.microsoft.com/office/powerpoint/2010/main" val="108540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fld id="{0D3ADF0E-C882-4107-95FF-598E5586824C}" type="datetime1">
              <a:rPr lang="en-US" smtClean="0"/>
              <a:pPr>
                <a:defRPr/>
              </a:pPr>
              <a:t>4/26/2022</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74A53650-972B-4567-B7CC-AE150392E4E0}" type="slidenum">
              <a:rPr lang="en-US" smtClean="0"/>
              <a:pPr>
                <a:defRPr/>
              </a:pPr>
              <a:t>‹#›</a:t>
            </a:fld>
            <a:endParaRPr lang="en-US"/>
          </a:p>
        </p:txBody>
      </p:sp>
    </p:spTree>
    <p:extLst>
      <p:ext uri="{BB962C8B-B14F-4D97-AF65-F5344CB8AC3E}">
        <p14:creationId xmlns:p14="http://schemas.microsoft.com/office/powerpoint/2010/main" val="1696409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fld id="{0F9D196B-91B0-4758-A9A3-88AF33481AA6}" type="datetime1">
              <a:rPr lang="en-US" smtClean="0"/>
              <a:pPr>
                <a:defRPr/>
              </a:pPr>
              <a:t>4/26/2022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E679B5C-A8B0-4B1F-A7C1-447E50CFA701}" type="slidenum">
              <a:rPr lang="en-US" smtClean="0"/>
              <a:pPr>
                <a:defRPr/>
              </a:pPr>
              <a:t>‹#›</a:t>
            </a:fld>
            <a:endParaRPr lang="en-US"/>
          </a:p>
        </p:txBody>
      </p:sp>
    </p:spTree>
    <p:extLst>
      <p:ext uri="{BB962C8B-B14F-4D97-AF65-F5344CB8AC3E}">
        <p14:creationId xmlns:p14="http://schemas.microsoft.com/office/powerpoint/2010/main" val="1569837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35AEAF04-42D0-4DB6-BF07-EDCEE9AF08FC}" type="datetime1">
              <a:rPr lang="en-US" smtClean="0"/>
              <a:pPr>
                <a:defRPr/>
              </a:pPr>
              <a:t>4/26/2022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9BC50468-56BE-4625-A90D-8D2438F29FE5}"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1686"/>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oukiv@wmin.ac.uk" TargetMode="Externa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91SKwBX419k" TargetMode="External"/><Relationship Id="rId2" Type="http://schemas.openxmlformats.org/officeDocument/2006/relationships/hyperlink" Target="http://www.winningkpi.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youtube.com/watch?v=CH6V0wfT6P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M_IlOlywry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763" y="832987"/>
            <a:ext cx="7593012" cy="2824162"/>
          </a:xfrm>
        </p:spPr>
        <p:txBody>
          <a:bodyPr>
            <a:normAutofit/>
          </a:bodyPr>
          <a:lstStyle/>
          <a:p>
            <a:pPr>
              <a:defRPr/>
            </a:pPr>
            <a:r>
              <a:rPr lang="en-GB" sz="5400" b="1" dirty="0">
                <a:solidFill>
                  <a:srgbClr val="002060"/>
                </a:solidFill>
              </a:rPr>
              <a:t>6MMCS002W</a:t>
            </a:r>
            <a:br>
              <a:rPr lang="en-GB" sz="5400" b="1" dirty="0">
                <a:solidFill>
                  <a:srgbClr val="94A088">
                    <a:lumMod val="75000"/>
                  </a:srgbClr>
                </a:solidFill>
              </a:rPr>
            </a:br>
            <a:r>
              <a:rPr lang="en-GB" sz="5400" b="1" dirty="0">
                <a:solidFill>
                  <a:srgbClr val="002060"/>
                </a:solidFill>
              </a:rPr>
              <a:t>Digital Marketing, Social Media and Web Analytics</a:t>
            </a:r>
            <a:endParaRPr lang="en-GB" sz="2200" b="1" dirty="0">
              <a:solidFill>
                <a:srgbClr val="002060"/>
              </a:solidFill>
            </a:endParaRPr>
          </a:p>
        </p:txBody>
      </p:sp>
      <p:sp>
        <p:nvSpPr>
          <p:cNvPr id="3" name="Subtitle 2"/>
          <p:cNvSpPr>
            <a:spLocks noGrp="1"/>
          </p:cNvSpPr>
          <p:nvPr>
            <p:ph type="subTitle" idx="1"/>
          </p:nvPr>
        </p:nvSpPr>
        <p:spPr>
          <a:xfrm>
            <a:off x="914400" y="4456113"/>
            <a:ext cx="7454900" cy="1465262"/>
          </a:xfrm>
        </p:spPr>
        <p:txBody>
          <a:bodyPr rtlCol="0">
            <a:normAutofit fontScale="62500" lnSpcReduction="20000"/>
          </a:bodyPr>
          <a:lstStyle/>
          <a:p>
            <a:pPr eaLnBrk="1" fontAlgn="auto" hangingPunct="1">
              <a:defRPr/>
            </a:pPr>
            <a:r>
              <a:rPr lang="en-GB" sz="4500" b="1" dirty="0">
                <a:solidFill>
                  <a:srgbClr val="002060"/>
                </a:solidFill>
              </a:rPr>
              <a:t>Week 10 – Key Performance indicators</a:t>
            </a:r>
          </a:p>
          <a:p>
            <a:pPr eaLnBrk="1" fontAlgn="auto" hangingPunct="1">
              <a:defRPr/>
            </a:pPr>
            <a:endParaRPr lang="en-GB" dirty="0">
              <a:solidFill>
                <a:srgbClr val="002060"/>
              </a:solidFill>
            </a:endParaRPr>
          </a:p>
          <a:p>
            <a:pPr eaLnBrk="1" fontAlgn="auto" hangingPunct="1">
              <a:defRPr/>
            </a:pPr>
            <a:r>
              <a:rPr lang="en-GB" dirty="0">
                <a:solidFill>
                  <a:srgbClr val="002060"/>
                </a:solidFill>
              </a:rPr>
              <a:t>Dr Vassiliki Bouki</a:t>
            </a:r>
          </a:p>
          <a:p>
            <a:pPr eaLnBrk="1" fontAlgn="auto" hangingPunct="1">
              <a:defRPr/>
            </a:pPr>
            <a:r>
              <a:rPr lang="en-GB" cap="none" dirty="0">
                <a:solidFill>
                  <a:srgbClr val="002060"/>
                </a:solidFill>
                <a:hlinkClick r:id="rId3"/>
              </a:rPr>
              <a:t>boukiv@wmin.ac.uk</a:t>
            </a:r>
            <a:endParaRPr lang="en-GB" cap="none" dirty="0">
              <a:solidFill>
                <a:srgbClr val="002060"/>
              </a:solidFill>
            </a:endParaRPr>
          </a:p>
          <a:p>
            <a:pPr eaLnBrk="1" fontAlgn="auto" hangingPunct="1">
              <a:defRPr/>
            </a:pPr>
            <a:endParaRPr lang="en-GB" cap="none" dirty="0">
              <a:solidFill>
                <a:srgbClr val="002060"/>
              </a:solidFill>
            </a:endParaRPr>
          </a:p>
        </p:txBody>
      </p:sp>
      <p:sp>
        <p:nvSpPr>
          <p:cNvPr id="8196" name="Slide Number Placeholder 3"/>
          <p:cNvSpPr>
            <a:spLocks noGrp="1"/>
          </p:cNvSpPr>
          <p:nvPr>
            <p:ph type="sldNum" sz="quarter" idx="12"/>
          </p:nvPr>
        </p:nvSpPr>
        <p:spPr bwMode="auto">
          <a:noFill/>
          <a:ln>
            <a:miter lim="800000"/>
            <a:headEnd/>
            <a:tailEnd/>
          </a:ln>
        </p:spPr>
        <p:txBody>
          <a:bodyPr/>
          <a:lstStyle/>
          <a:p>
            <a:fld id="{0CCB1280-D23C-4137-9CB8-0430727260F6}" type="slidenum">
              <a:rPr lang="en-US" smtClean="0"/>
              <a:pPr/>
              <a:t>1</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Web Analytics and KPIs</a:t>
            </a:r>
          </a:p>
        </p:txBody>
      </p:sp>
      <p:sp>
        <p:nvSpPr>
          <p:cNvPr id="3" name="Content Placeholder 2"/>
          <p:cNvSpPr>
            <a:spLocks noGrp="1"/>
          </p:cNvSpPr>
          <p:nvPr>
            <p:ph idx="1"/>
          </p:nvPr>
        </p:nvSpPr>
        <p:spPr/>
        <p:txBody>
          <a:bodyPr/>
          <a:lstStyle/>
          <a:p>
            <a:r>
              <a:rPr lang="en-GB" sz="1800" dirty="0"/>
              <a:t>How to decide your KPIs?</a:t>
            </a:r>
          </a:p>
          <a:p>
            <a:r>
              <a:rPr lang="en-GB" sz="1800" dirty="0"/>
              <a:t>When considering your KPIs, bear in mind the following:</a:t>
            </a:r>
          </a:p>
          <a:p>
            <a:pPr>
              <a:buFont typeface="Wingdings" pitchFamily="2" charset="2"/>
              <a:buChar char="q"/>
            </a:pPr>
            <a:r>
              <a:rPr lang="en-GB" sz="1800" dirty="0"/>
              <a:t> Try to use monetary values where possible; everybody understands monetary values (£ $ Euros etc)</a:t>
            </a:r>
          </a:p>
          <a:p>
            <a:pPr>
              <a:buFont typeface="Wingdings" pitchFamily="2" charset="2"/>
              <a:buChar char="q"/>
            </a:pPr>
            <a:r>
              <a:rPr lang="en-GB" sz="1800" dirty="0"/>
              <a:t> If monetary value are not used, use a ratio, percentage, or average rather than the raw number. </a:t>
            </a:r>
            <a:r>
              <a:rPr lang="en-GB" sz="1800" b="1" dirty="0">
                <a:solidFill>
                  <a:srgbClr val="FF0000"/>
                </a:solidFill>
              </a:rPr>
              <a:t>This allows data to be presented in context.</a:t>
            </a:r>
          </a:p>
          <a:p>
            <a:pPr>
              <a:buFont typeface="Wingdings" pitchFamily="2" charset="2"/>
              <a:buChar char="q"/>
            </a:pPr>
            <a:r>
              <a:rPr lang="en-GB" sz="1800" dirty="0"/>
              <a:t> A KPI needs to be temporal, that is, time bound. This highlights change and its speed.</a:t>
            </a:r>
          </a:p>
          <a:p>
            <a:pPr>
              <a:buFont typeface="Wingdings" pitchFamily="2" charset="2"/>
              <a:buChar char="q"/>
            </a:pPr>
            <a:r>
              <a:rPr lang="en-GB" sz="1800" dirty="0"/>
              <a:t> A KPI drives business-critical actions. Many things are measurable, but that does not make them key to your organization’s success.</a:t>
            </a:r>
          </a:p>
          <a:p>
            <a:pPr>
              <a:buNone/>
            </a:pPr>
            <a:r>
              <a:rPr lang="en-GB" sz="1800" dirty="0"/>
              <a:t>Use KPIs to put your data into context. </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Web Analytics and KPIs</a:t>
            </a:r>
          </a:p>
        </p:txBody>
      </p:sp>
      <p:sp>
        <p:nvSpPr>
          <p:cNvPr id="3" name="Content Placeholder 2"/>
          <p:cNvSpPr>
            <a:spLocks noGrp="1"/>
          </p:cNvSpPr>
          <p:nvPr>
            <p:ph idx="1"/>
          </p:nvPr>
        </p:nvSpPr>
        <p:spPr/>
        <p:txBody>
          <a:bodyPr>
            <a:normAutofit lnSpcReduction="10000"/>
          </a:bodyPr>
          <a:lstStyle/>
          <a:p>
            <a:r>
              <a:rPr lang="en-GB" sz="1600" dirty="0"/>
              <a:t>How to put a KPI into context?</a:t>
            </a:r>
          </a:p>
          <a:p>
            <a:pPr lvl="1">
              <a:spcBef>
                <a:spcPts val="0"/>
              </a:spcBef>
              <a:spcAft>
                <a:spcPts val="0"/>
              </a:spcAft>
              <a:buNone/>
            </a:pPr>
            <a:r>
              <a:rPr lang="en-GB" sz="1600" dirty="0"/>
              <a:t>For example: </a:t>
            </a:r>
          </a:p>
          <a:p>
            <a:pPr lvl="1">
              <a:spcBef>
                <a:spcPts val="0"/>
              </a:spcBef>
              <a:spcAft>
                <a:spcPts val="0"/>
              </a:spcAft>
              <a:buNone/>
            </a:pPr>
            <a:r>
              <a:rPr lang="en-GB" sz="1600" dirty="0"/>
              <a:t>Saying “We had 750 visitors this week” provides </a:t>
            </a:r>
            <a:r>
              <a:rPr lang="en-GB" sz="1600" b="1" dirty="0"/>
              <a:t>a piece of data</a:t>
            </a:r>
            <a:r>
              <a:rPr lang="en-GB" sz="1600" dirty="0"/>
              <a:t>, but it is </a:t>
            </a:r>
            <a:r>
              <a:rPr lang="en-GB" sz="1600" b="1" dirty="0"/>
              <a:t>not a KPI </a:t>
            </a:r>
            <a:r>
              <a:rPr lang="en-GB" sz="1600" dirty="0"/>
              <a:t>because it has </a:t>
            </a:r>
            <a:r>
              <a:rPr lang="en-GB" sz="1600" b="1" dirty="0"/>
              <a:t>no context</a:t>
            </a:r>
            <a:r>
              <a:rPr lang="en-GB" sz="1600" dirty="0"/>
              <a:t>. </a:t>
            </a:r>
          </a:p>
          <a:p>
            <a:pPr lvl="1">
              <a:spcBef>
                <a:spcPts val="0"/>
              </a:spcBef>
              <a:spcAft>
                <a:spcPts val="0"/>
              </a:spcAft>
              <a:buNone/>
            </a:pPr>
            <a:r>
              <a:rPr lang="en-GB" sz="1600" dirty="0"/>
              <a:t>In order to put it into context you should provide  further information to show </a:t>
            </a:r>
            <a:r>
              <a:rPr lang="en-GB" sz="1600" i="1" dirty="0">
                <a:solidFill>
                  <a:srgbClr val="FF0000"/>
                </a:solidFill>
              </a:rPr>
              <a:t>if this is good or bad</a:t>
            </a:r>
            <a:r>
              <a:rPr lang="en-GB" sz="1600" dirty="0"/>
              <a:t>.</a:t>
            </a:r>
          </a:p>
          <a:p>
            <a:pPr lvl="1">
              <a:spcBef>
                <a:spcPts val="0"/>
              </a:spcBef>
              <a:spcAft>
                <a:spcPts val="0"/>
              </a:spcAft>
              <a:buNone/>
            </a:pPr>
            <a:r>
              <a:rPr lang="en-GB" sz="1600" dirty="0"/>
              <a:t>Saying “We had 750 visitors this week. Last week we had 500 visitors. Our visitor numbers are up 50% this week” </a:t>
            </a:r>
            <a:r>
              <a:rPr lang="en-GB" sz="1600" b="1" dirty="0"/>
              <a:t>is context</a:t>
            </a:r>
            <a:r>
              <a:rPr lang="en-GB" sz="1600" dirty="0"/>
              <a:t>.</a:t>
            </a:r>
          </a:p>
          <a:p>
            <a:r>
              <a:rPr lang="en-GB" sz="1600" dirty="0"/>
              <a:t>It is </a:t>
            </a:r>
            <a:r>
              <a:rPr lang="en-GB" sz="1600" b="1" dirty="0"/>
              <a:t>not always </a:t>
            </a:r>
            <a:r>
              <a:rPr lang="en-GB" sz="1600" dirty="0"/>
              <a:t>percentages that provide context; there are cases where raw numbers have greater impact. It depends on the case and how the KPI has been define. </a:t>
            </a:r>
          </a:p>
          <a:p>
            <a:pPr lvl="1">
              <a:buNone/>
            </a:pPr>
            <a:r>
              <a:rPr lang="en-GB" sz="1600" dirty="0"/>
              <a:t>Example 1: If your KPI is to monitor server’s performance, information such as “our website lost 15 orders yesterday because our e-commerce server was down for 35 minutes” provides context (tells us that our server does not work well) and have great impact in future decisions.</a:t>
            </a:r>
          </a:p>
          <a:p>
            <a:pPr lvl="1">
              <a:buNone/>
            </a:pPr>
            <a:r>
              <a:rPr lang="en-GB" sz="1600" dirty="0"/>
              <a:t>Example 2: If our KPI is to monitor design, information such as “we lost $10,000 in potential revenue last week because our booking system does not work for visitors who use Firefox” provides context.</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Web Analytics and KPIs</a:t>
            </a:r>
          </a:p>
        </p:txBody>
      </p:sp>
      <p:sp>
        <p:nvSpPr>
          <p:cNvPr id="3" name="Content Placeholder 2"/>
          <p:cNvSpPr>
            <a:spLocks noGrp="1"/>
          </p:cNvSpPr>
          <p:nvPr>
            <p:ph idx="1"/>
          </p:nvPr>
        </p:nvSpPr>
        <p:spPr/>
        <p:txBody>
          <a:bodyPr/>
          <a:lstStyle/>
          <a:p>
            <a:r>
              <a:rPr lang="en-GB" dirty="0"/>
              <a:t>Some ideas:</a:t>
            </a:r>
          </a:p>
          <a:p>
            <a:r>
              <a:rPr lang="en-GB" dirty="0">
                <a:hlinkClick r:id="rId2"/>
              </a:rPr>
              <a:t>http://www.winningkpi.com</a:t>
            </a:r>
            <a:endParaRPr lang="en-GB" dirty="0"/>
          </a:p>
          <a:p>
            <a:pPr>
              <a:buNone/>
            </a:pPr>
            <a:endParaRPr lang="en-GB" dirty="0"/>
          </a:p>
          <a:p>
            <a:r>
              <a:rPr lang="en-GB" dirty="0"/>
              <a:t>Best practices with KPIs:</a:t>
            </a:r>
          </a:p>
          <a:p>
            <a:r>
              <a:rPr lang="en-GB" dirty="0">
                <a:hlinkClick r:id="rId3"/>
              </a:rPr>
              <a:t>https://www.youtube.com/watch?v=91SKwBX419k</a:t>
            </a:r>
            <a:endParaRPr lang="en-GB" dirty="0"/>
          </a:p>
          <a:p>
            <a:endParaRPr lang="en-GB" dirty="0"/>
          </a:p>
          <a:p>
            <a:r>
              <a:rPr lang="en-GB" dirty="0"/>
              <a:t>In  the following slide we’ll see some examples of KPIs directly related to websites and Google Analytics.</a:t>
            </a:r>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GA &amp; KPIs </a:t>
            </a:r>
            <a:r>
              <a:rPr lang="en-GB" sz="1200" dirty="0"/>
              <a:t>(from ‘Advanced Web Metrics with Google Analytics’)</a:t>
            </a:r>
          </a:p>
        </p:txBody>
      </p:sp>
      <p:sp>
        <p:nvSpPr>
          <p:cNvPr id="3" name="Content Placeholder 2"/>
          <p:cNvSpPr>
            <a:spLocks noGrp="1"/>
          </p:cNvSpPr>
          <p:nvPr>
            <p:ph idx="1"/>
          </p:nvPr>
        </p:nvSpPr>
        <p:spPr>
          <a:xfrm>
            <a:off x="822326" y="1846263"/>
            <a:ext cx="2654300" cy="4022725"/>
          </a:xfrm>
        </p:spPr>
        <p:txBody>
          <a:bodyPr>
            <a:normAutofit lnSpcReduction="10000"/>
          </a:bodyPr>
          <a:lstStyle/>
          <a:p>
            <a:r>
              <a:rPr lang="en-GB" b="1" dirty="0"/>
              <a:t>Stakeholder OKR</a:t>
            </a:r>
          </a:p>
          <a:p>
            <a:pPr>
              <a:spcBef>
                <a:spcPts val="600"/>
              </a:spcBef>
            </a:pPr>
            <a:r>
              <a:rPr lang="en-GB" sz="1400" dirty="0"/>
              <a:t>To see more traffic from search engines</a:t>
            </a:r>
          </a:p>
          <a:p>
            <a:endParaRPr lang="en-GB" sz="1400" dirty="0"/>
          </a:p>
          <a:p>
            <a:r>
              <a:rPr lang="en-GB" sz="1400" dirty="0"/>
              <a:t>To sell more products</a:t>
            </a:r>
          </a:p>
          <a:p>
            <a:endParaRPr lang="en-GB" sz="1400" dirty="0"/>
          </a:p>
          <a:p>
            <a:endParaRPr lang="en-GB" sz="1400" dirty="0"/>
          </a:p>
          <a:p>
            <a:pPr>
              <a:spcBef>
                <a:spcPts val="1800"/>
              </a:spcBef>
              <a:buNone/>
            </a:pPr>
            <a:r>
              <a:rPr lang="en-GB" sz="1400" dirty="0"/>
              <a:t>  To see visitors engaging with our website more</a:t>
            </a:r>
          </a:p>
          <a:p>
            <a:endParaRPr lang="en-GB" sz="1400" dirty="0"/>
          </a:p>
          <a:p>
            <a:pPr>
              <a:buNone/>
            </a:pPr>
            <a:endParaRPr lang="en-GB" sz="1400" dirty="0"/>
          </a:p>
          <a:p>
            <a:r>
              <a:rPr lang="en-GB" sz="1400" dirty="0"/>
              <a:t>To improve the customer experience</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13</a:t>
            </a:fld>
            <a:endParaRPr lang="en-US"/>
          </a:p>
        </p:txBody>
      </p:sp>
      <p:sp>
        <p:nvSpPr>
          <p:cNvPr id="5" name="Content Placeholder 2"/>
          <p:cNvSpPr txBox="1">
            <a:spLocks/>
          </p:cNvSpPr>
          <p:nvPr/>
        </p:nvSpPr>
        <p:spPr bwMode="auto">
          <a:xfrm>
            <a:off x="3419475" y="1717671"/>
            <a:ext cx="5419725" cy="402272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90488" marR="0" lvl="0" indent="-90488" algn="l" defTabSz="914400" rtl="0" eaLnBrk="0" fontAlgn="base" latinLnBrk="0" hangingPunct="0">
              <a:lnSpc>
                <a:spcPct val="90000"/>
              </a:lnSpc>
              <a:spcBef>
                <a:spcPts val="1200"/>
              </a:spcBef>
              <a:spcAft>
                <a:spcPts val="200"/>
              </a:spcAft>
              <a:buClr>
                <a:schemeClr val="accent1"/>
              </a:buClr>
              <a:buSzPct val="100000"/>
              <a:buFont typeface="Calibri" pitchFamily="34" charset="0"/>
              <a:buChar char=" "/>
              <a:tabLst/>
              <a:defRPr/>
            </a:pPr>
            <a:r>
              <a:rPr kumimoji="0" lang="en-GB" sz="2000" b="1" i="0" u="none" strike="noStrike" kern="1200" cap="none" spc="0" normalizeH="0" baseline="0" noProof="0" dirty="0">
                <a:ln>
                  <a:noFill/>
                </a:ln>
                <a:solidFill>
                  <a:srgbClr val="404040"/>
                </a:solidFill>
                <a:effectLst/>
                <a:uLnTx/>
                <a:uFillTx/>
                <a:latin typeface="+mn-lt"/>
                <a:ea typeface="+mn-ea"/>
                <a:cs typeface="+mn-cs"/>
              </a:rPr>
              <a:t>Suggested KPIs</a:t>
            </a:r>
          </a:p>
          <a:p>
            <a:pPr marL="90488" marR="0" lvl="0" indent="-90488" algn="l" defTabSz="914400" rtl="0" eaLnBrk="0" fontAlgn="base" latinLnBrk="0" hangingPunct="0">
              <a:lnSpc>
                <a:spcPct val="90000"/>
              </a:lnSpc>
              <a:spcBef>
                <a:spcPts val="600"/>
              </a:spcBef>
              <a:spcAft>
                <a:spcPts val="200"/>
              </a:spcAft>
              <a:buClr>
                <a:schemeClr val="accent1"/>
              </a:buClr>
              <a:buSzPct val="100000"/>
              <a:buFont typeface="Arial" pitchFamily="34" charset="0"/>
              <a:buChar char="•"/>
              <a:tabLst/>
              <a:defRPr/>
            </a:pPr>
            <a:r>
              <a:rPr kumimoji="0" lang="en-GB" sz="1400" b="0" i="0" u="none" strike="noStrike" kern="1200" cap="none" spc="0" normalizeH="0" baseline="0" noProof="0" dirty="0">
                <a:ln>
                  <a:noFill/>
                </a:ln>
                <a:solidFill>
                  <a:srgbClr val="404040"/>
                </a:solidFill>
                <a:effectLst/>
                <a:uLnTx/>
                <a:uFillTx/>
                <a:latin typeface="+mn-lt"/>
                <a:ea typeface="+mn-ea"/>
                <a:cs typeface="+mn-cs"/>
              </a:rPr>
              <a:t>Percentage of visits from search engines</a:t>
            </a:r>
          </a:p>
          <a:p>
            <a:pPr marL="90488" marR="0" lvl="0" indent="-90488" algn="l" defTabSz="914400" rtl="0" eaLnBrk="0" fontAlgn="base" latinLnBrk="0" hangingPunct="0">
              <a:lnSpc>
                <a:spcPct val="90000"/>
              </a:lnSpc>
              <a:spcBef>
                <a:spcPts val="0"/>
              </a:spcBef>
              <a:spcAft>
                <a:spcPts val="200"/>
              </a:spcAft>
              <a:buClr>
                <a:schemeClr val="accent1"/>
              </a:buClr>
              <a:buSzPct val="100000"/>
              <a:buFont typeface="Arial" pitchFamily="34" charset="0"/>
              <a:buChar char="•"/>
              <a:tabLst/>
              <a:defRPr/>
            </a:pPr>
            <a:r>
              <a:rPr kumimoji="0" lang="en-GB" sz="1400" b="0" i="0" u="none" strike="noStrike" kern="1200" cap="none" spc="0" normalizeH="0" baseline="0" noProof="0" dirty="0">
                <a:ln>
                  <a:noFill/>
                </a:ln>
                <a:solidFill>
                  <a:srgbClr val="404040"/>
                </a:solidFill>
                <a:effectLst/>
                <a:uLnTx/>
                <a:uFillTx/>
                <a:latin typeface="+mn-lt"/>
                <a:ea typeface="+mn-ea"/>
                <a:cs typeface="+mn-cs"/>
              </a:rPr>
              <a:t>Percentage of conversions from search engine visitors</a:t>
            </a:r>
          </a:p>
          <a:p>
            <a:pPr marL="90488" marR="0" lvl="0" indent="-90488" algn="l" defTabSz="914400" rtl="0" eaLnBrk="0" fontAlgn="base" latinLnBrk="0" hangingPunct="0">
              <a:lnSpc>
                <a:spcPct val="90000"/>
              </a:lnSpc>
              <a:spcBef>
                <a:spcPts val="0"/>
              </a:spcBef>
              <a:spcAft>
                <a:spcPts val="200"/>
              </a:spcAft>
              <a:buClr>
                <a:schemeClr val="accent1"/>
              </a:buClr>
              <a:buSzPct val="100000"/>
              <a:tabLst/>
              <a:defRPr/>
            </a:pPr>
            <a:endParaRPr lang="en-GB" sz="1400" dirty="0">
              <a:solidFill>
                <a:srgbClr val="404040"/>
              </a:solidFill>
              <a:latin typeface="+mn-lt"/>
            </a:endParaRPr>
          </a:p>
          <a:p>
            <a:pPr marL="90488" marR="0" lvl="0" indent="-90488" algn="l" defTabSz="914400" rtl="0" eaLnBrk="0" fontAlgn="base" latinLnBrk="0" hangingPunct="0">
              <a:lnSpc>
                <a:spcPct val="90000"/>
              </a:lnSpc>
              <a:spcBef>
                <a:spcPts val="0"/>
              </a:spcBef>
              <a:spcAft>
                <a:spcPts val="200"/>
              </a:spcAft>
              <a:buClr>
                <a:schemeClr val="accent1"/>
              </a:buClr>
              <a:buSzPct val="100000"/>
              <a:tabLst/>
              <a:defRPr/>
            </a:pPr>
            <a:endParaRPr kumimoji="0" lang="en-GB" sz="1400" b="0" i="0" u="none" strike="noStrike" kern="1200" cap="none" spc="0" normalizeH="0" baseline="0" noProof="0" dirty="0">
              <a:ln>
                <a:noFill/>
              </a:ln>
              <a:solidFill>
                <a:srgbClr val="404040"/>
              </a:solidFill>
              <a:effectLst/>
              <a:uLnTx/>
              <a:uFillTx/>
              <a:latin typeface="+mn-lt"/>
              <a:ea typeface="+mn-ea"/>
              <a:cs typeface="+mn-cs"/>
            </a:endParaRPr>
          </a:p>
          <a:p>
            <a:pPr marL="90488" marR="0" lvl="0" indent="-90488" algn="l" defTabSz="914400" rtl="0" eaLnBrk="0" fontAlgn="base" latinLnBrk="0" hangingPunct="0">
              <a:lnSpc>
                <a:spcPct val="90000"/>
              </a:lnSpc>
              <a:spcBef>
                <a:spcPts val="0"/>
              </a:spcBef>
              <a:spcAft>
                <a:spcPts val="200"/>
              </a:spcAft>
              <a:buClr>
                <a:schemeClr val="accent1"/>
              </a:buClr>
              <a:buSzPct val="100000"/>
              <a:buFont typeface="Arial" pitchFamily="34" charset="0"/>
              <a:buChar char="•"/>
              <a:tabLst/>
              <a:defRPr/>
            </a:pPr>
            <a:r>
              <a:rPr kumimoji="0" lang="en-GB" sz="1400" b="0" i="0" u="none" strike="noStrike" kern="1200" cap="none" spc="0" normalizeH="0" baseline="0" noProof="0" dirty="0">
                <a:ln>
                  <a:noFill/>
                </a:ln>
                <a:solidFill>
                  <a:srgbClr val="404040"/>
                </a:solidFill>
                <a:effectLst/>
                <a:uLnTx/>
                <a:uFillTx/>
                <a:latin typeface="+mn-lt"/>
                <a:ea typeface="+mn-ea"/>
                <a:cs typeface="+mn-cs"/>
              </a:rPr>
              <a:t>Percentage of visits that add to shopping cart</a:t>
            </a:r>
          </a:p>
          <a:p>
            <a:pPr marL="90488" marR="0" lvl="0" indent="-90488" algn="l" defTabSz="914400" rtl="0" eaLnBrk="0" fontAlgn="base" latinLnBrk="0" hangingPunct="0">
              <a:lnSpc>
                <a:spcPct val="90000"/>
              </a:lnSpc>
              <a:spcBef>
                <a:spcPts val="0"/>
              </a:spcBef>
              <a:spcAft>
                <a:spcPts val="200"/>
              </a:spcAft>
              <a:buClr>
                <a:schemeClr val="accent1"/>
              </a:buClr>
              <a:buSzPct val="100000"/>
              <a:buFont typeface="Arial" pitchFamily="34" charset="0"/>
              <a:buChar char="•"/>
              <a:tabLst/>
              <a:defRPr/>
            </a:pPr>
            <a:r>
              <a:rPr kumimoji="0" lang="en-GB" sz="1400" b="0" i="0" u="none" strike="noStrike" kern="1200" cap="none" spc="0" normalizeH="0" baseline="0" noProof="0" dirty="0">
                <a:ln>
                  <a:noFill/>
                </a:ln>
                <a:solidFill>
                  <a:srgbClr val="404040"/>
                </a:solidFill>
                <a:effectLst/>
                <a:uLnTx/>
                <a:uFillTx/>
                <a:latin typeface="+mn-lt"/>
                <a:ea typeface="+mn-ea"/>
                <a:cs typeface="+mn-cs"/>
              </a:rPr>
              <a:t>Ratio of visits that complete the shopping cart over the number that started</a:t>
            </a:r>
          </a:p>
          <a:p>
            <a:pPr marL="90488" marR="0" lvl="0" indent="-90488" algn="l" defTabSz="914400" rtl="0" eaLnBrk="0" fontAlgn="base" latinLnBrk="0" hangingPunct="0">
              <a:lnSpc>
                <a:spcPct val="90000"/>
              </a:lnSpc>
              <a:spcBef>
                <a:spcPts val="0"/>
              </a:spcBef>
              <a:spcAft>
                <a:spcPts val="200"/>
              </a:spcAft>
              <a:buClr>
                <a:schemeClr val="accent1"/>
              </a:buClr>
              <a:buSzPct val="100000"/>
              <a:buFont typeface="Arial" pitchFamily="34" charset="0"/>
              <a:buChar char="•"/>
              <a:tabLst/>
              <a:defRPr/>
            </a:pPr>
            <a:r>
              <a:rPr kumimoji="0" lang="en-GB" sz="1400" b="0" i="0" u="none" strike="noStrike" kern="1200" cap="none" spc="0" normalizeH="0" baseline="0" noProof="0" dirty="0">
                <a:ln>
                  <a:noFill/>
                </a:ln>
                <a:solidFill>
                  <a:srgbClr val="404040"/>
                </a:solidFill>
                <a:effectLst/>
                <a:uLnTx/>
                <a:uFillTx/>
                <a:latin typeface="+mn-lt"/>
                <a:ea typeface="+mn-ea"/>
                <a:cs typeface="+mn-cs"/>
              </a:rPr>
              <a:t>Percentage of visits in which shopping cart is abandoned at position X in the process</a:t>
            </a:r>
          </a:p>
          <a:p>
            <a:pPr marL="90488" marR="0" lvl="0" indent="-90488" algn="l" defTabSz="914400" rtl="0" eaLnBrk="0" fontAlgn="base" latinLnBrk="0" hangingPunct="0">
              <a:lnSpc>
                <a:spcPct val="90000"/>
              </a:lnSpc>
              <a:spcBef>
                <a:spcPts val="0"/>
              </a:spcBef>
              <a:spcAft>
                <a:spcPts val="200"/>
              </a:spcAft>
              <a:buClr>
                <a:schemeClr val="accent1"/>
              </a:buClr>
              <a:buSzPct val="100000"/>
              <a:buFont typeface="Calibri" pitchFamily="34" charset="0"/>
              <a:buChar char=" "/>
              <a:tabLst/>
              <a:defRPr/>
            </a:pPr>
            <a:endParaRPr kumimoji="0" lang="en-GB" sz="1400" b="0" i="0" u="none" strike="noStrike" kern="1200" cap="none" spc="0" normalizeH="0" baseline="0" noProof="0" dirty="0">
              <a:ln>
                <a:noFill/>
              </a:ln>
              <a:solidFill>
                <a:srgbClr val="404040"/>
              </a:solidFill>
              <a:effectLst/>
              <a:uLnTx/>
              <a:uFillTx/>
              <a:latin typeface="+mn-lt"/>
              <a:ea typeface="+mn-ea"/>
              <a:cs typeface="+mn-cs"/>
            </a:endParaRPr>
          </a:p>
          <a:p>
            <a:pPr marL="90488" marR="0" lvl="0" indent="-90488" algn="l" defTabSz="914400" rtl="0" eaLnBrk="0" fontAlgn="base" latinLnBrk="0" hangingPunct="0">
              <a:lnSpc>
                <a:spcPct val="90000"/>
              </a:lnSpc>
              <a:spcBef>
                <a:spcPts val="0"/>
              </a:spcBef>
              <a:spcAft>
                <a:spcPts val="200"/>
              </a:spcAft>
              <a:buClr>
                <a:schemeClr val="accent1"/>
              </a:buClr>
              <a:buSzPct val="100000"/>
              <a:buFont typeface="Arial" pitchFamily="34" charset="0"/>
              <a:buChar char="•"/>
              <a:tabLst/>
              <a:defRPr/>
            </a:pPr>
            <a:r>
              <a:rPr kumimoji="0" lang="en-GB" sz="1400" b="0" i="0" u="none" strike="noStrike" kern="1200" cap="none" spc="0" normalizeH="0" baseline="0" noProof="0" dirty="0">
                <a:ln>
                  <a:noFill/>
                </a:ln>
                <a:solidFill>
                  <a:srgbClr val="404040"/>
                </a:solidFill>
                <a:effectLst/>
                <a:uLnTx/>
                <a:uFillTx/>
                <a:latin typeface="+mn-lt"/>
                <a:ea typeface="+mn-ea"/>
                <a:cs typeface="+mn-cs"/>
              </a:rPr>
              <a:t>Percentage of visits that leave a comment, click the</a:t>
            </a:r>
            <a:r>
              <a:rPr kumimoji="0" lang="en-GB" sz="1400" b="0" i="0" u="none" strike="noStrike" kern="1200" cap="none" spc="0" normalizeH="0" noProof="0" dirty="0">
                <a:ln>
                  <a:noFill/>
                </a:ln>
                <a:solidFill>
                  <a:srgbClr val="404040"/>
                </a:solidFill>
                <a:effectLst/>
                <a:uLnTx/>
                <a:uFillTx/>
                <a:latin typeface="+mn-lt"/>
                <a:ea typeface="+mn-ea"/>
                <a:cs typeface="+mn-cs"/>
              </a:rPr>
              <a:t> ‘like’ </a:t>
            </a:r>
            <a:r>
              <a:rPr kumimoji="0" lang="en-GB" sz="1400" b="0" i="0" u="none" strike="noStrike" kern="1200" cap="none" spc="0" normalizeH="0" baseline="0" noProof="0" dirty="0">
                <a:ln>
                  <a:noFill/>
                </a:ln>
                <a:solidFill>
                  <a:srgbClr val="404040"/>
                </a:solidFill>
                <a:effectLst/>
                <a:uLnTx/>
                <a:uFillTx/>
                <a:latin typeface="+mn-lt"/>
                <a:ea typeface="+mn-ea"/>
                <a:cs typeface="+mn-cs"/>
              </a:rPr>
              <a:t>button (</a:t>
            </a:r>
            <a:r>
              <a:rPr kumimoji="0" lang="en-GB" sz="1400" b="0" i="0" u="none" strike="noStrike" kern="1200" cap="none" spc="0" normalizeH="0" baseline="0" noProof="0" dirty="0" err="1">
                <a:ln>
                  <a:noFill/>
                </a:ln>
                <a:solidFill>
                  <a:srgbClr val="404040"/>
                </a:solidFill>
                <a:effectLst/>
                <a:uLnTx/>
                <a:uFillTx/>
                <a:latin typeface="+mn-lt"/>
                <a:ea typeface="+mn-ea"/>
                <a:cs typeface="+mn-cs"/>
              </a:rPr>
              <a:t>Facebook</a:t>
            </a:r>
            <a:r>
              <a:rPr kumimoji="0" lang="en-GB" sz="1400" b="0" i="0" u="none" strike="noStrike" kern="1200" cap="none" spc="0" normalizeH="0" baseline="0" noProof="0" dirty="0">
                <a:ln>
                  <a:noFill/>
                </a:ln>
                <a:solidFill>
                  <a:srgbClr val="404040"/>
                </a:solidFill>
                <a:effectLst/>
                <a:uLnTx/>
                <a:uFillTx/>
                <a:latin typeface="+mn-lt"/>
                <a:ea typeface="+mn-ea"/>
                <a:cs typeface="+mn-cs"/>
              </a:rPr>
              <a:t> Like, Twitter Follow, Google +1, etc.) or download a brochure</a:t>
            </a:r>
          </a:p>
          <a:p>
            <a:pPr marL="90488" marR="0" lvl="0" indent="-90488" algn="l" defTabSz="914400" rtl="0" eaLnBrk="0" fontAlgn="base" latinLnBrk="0" hangingPunct="0">
              <a:lnSpc>
                <a:spcPct val="90000"/>
              </a:lnSpc>
              <a:spcBef>
                <a:spcPts val="0"/>
              </a:spcBef>
              <a:spcAft>
                <a:spcPts val="200"/>
              </a:spcAft>
              <a:buClr>
                <a:schemeClr val="accent1"/>
              </a:buClr>
              <a:buSzPct val="100000"/>
              <a:buFont typeface="Arial" pitchFamily="34" charset="0"/>
              <a:buChar char="•"/>
              <a:tabLst/>
              <a:defRPr/>
            </a:pPr>
            <a:r>
              <a:rPr kumimoji="0" lang="en-GB" sz="1400" b="0" i="0" u="none" strike="noStrike" kern="1200" cap="none" spc="0" normalizeH="0" baseline="0" noProof="0" dirty="0">
                <a:ln>
                  <a:noFill/>
                </a:ln>
                <a:solidFill>
                  <a:srgbClr val="404040"/>
                </a:solidFill>
                <a:effectLst/>
                <a:uLnTx/>
                <a:uFillTx/>
                <a:latin typeface="+mn-lt"/>
                <a:ea typeface="+mn-ea"/>
                <a:cs typeface="+mn-cs"/>
              </a:rPr>
              <a:t>Percentage of visits that complete a Contact Us form or click a mailto link</a:t>
            </a:r>
          </a:p>
          <a:p>
            <a:pPr marL="90488" marR="0" lvl="0" indent="-90488" algn="l" defTabSz="914400" rtl="0" eaLnBrk="0" fontAlgn="base" latinLnBrk="0" hangingPunct="0">
              <a:lnSpc>
                <a:spcPct val="90000"/>
              </a:lnSpc>
              <a:spcBef>
                <a:spcPts val="0"/>
              </a:spcBef>
              <a:spcAft>
                <a:spcPts val="200"/>
              </a:spcAft>
              <a:buClr>
                <a:schemeClr val="accent1"/>
              </a:buClr>
              <a:buSzPct val="100000"/>
              <a:buFont typeface="Arial" pitchFamily="34" charset="0"/>
              <a:buChar char="•"/>
              <a:tabLst/>
              <a:defRPr/>
            </a:pPr>
            <a:r>
              <a:rPr kumimoji="0" lang="en-GB" sz="1400" b="0" i="0" u="none" strike="noStrike" kern="1200" cap="none" spc="0" normalizeH="0" baseline="0" noProof="0" dirty="0">
                <a:ln>
                  <a:noFill/>
                </a:ln>
                <a:solidFill>
                  <a:srgbClr val="404040"/>
                </a:solidFill>
                <a:effectLst/>
                <a:uLnTx/>
                <a:uFillTx/>
                <a:latin typeface="+mn-lt"/>
                <a:ea typeface="+mn-ea"/>
                <a:cs typeface="+mn-cs"/>
              </a:rPr>
              <a:t>Average time on site per visit</a:t>
            </a:r>
          </a:p>
          <a:p>
            <a:pPr marL="90488" marR="0" lvl="0" indent="-90488" algn="l" defTabSz="914400" rtl="0" eaLnBrk="0" fontAlgn="base" latinLnBrk="0" hangingPunct="0">
              <a:lnSpc>
                <a:spcPct val="90000"/>
              </a:lnSpc>
              <a:spcBef>
                <a:spcPts val="0"/>
              </a:spcBef>
              <a:spcAft>
                <a:spcPts val="200"/>
              </a:spcAft>
              <a:buClr>
                <a:schemeClr val="accent1"/>
              </a:buClr>
              <a:buSzPct val="100000"/>
              <a:buFont typeface="Arial" pitchFamily="34" charset="0"/>
              <a:buChar char="•"/>
              <a:tabLst/>
              <a:defRPr/>
            </a:pPr>
            <a:r>
              <a:rPr kumimoji="0" lang="en-GB" sz="1400" b="0" i="0" u="none" strike="noStrike" kern="1200" cap="none" spc="0" normalizeH="0" baseline="0" noProof="0" dirty="0">
                <a:ln>
                  <a:noFill/>
                </a:ln>
                <a:solidFill>
                  <a:srgbClr val="404040"/>
                </a:solidFill>
                <a:effectLst/>
                <a:uLnTx/>
                <a:uFillTx/>
                <a:latin typeface="+mn-lt"/>
                <a:ea typeface="+mn-ea"/>
                <a:cs typeface="+mn-cs"/>
              </a:rPr>
              <a:t>Average page depth per visit</a:t>
            </a:r>
          </a:p>
          <a:p>
            <a:pPr marL="90488" marR="0" lvl="0" indent="-90488" algn="l" defTabSz="914400" rtl="0" eaLnBrk="0" fontAlgn="base" latinLnBrk="0" hangingPunct="0">
              <a:lnSpc>
                <a:spcPct val="90000"/>
              </a:lnSpc>
              <a:spcBef>
                <a:spcPts val="0"/>
              </a:spcBef>
              <a:spcAft>
                <a:spcPts val="200"/>
              </a:spcAft>
              <a:buClr>
                <a:schemeClr val="accent1"/>
              </a:buClr>
              <a:buSzPct val="100000"/>
              <a:buFont typeface="Calibri" pitchFamily="34" charset="0"/>
              <a:buChar char=" "/>
              <a:tabLst/>
              <a:defRPr/>
            </a:pPr>
            <a:endParaRPr kumimoji="0" lang="en-GB" sz="1400" b="0" i="0" u="none" strike="noStrike" kern="1200" cap="none" spc="0" normalizeH="0" baseline="0" noProof="0" dirty="0">
              <a:ln>
                <a:noFill/>
              </a:ln>
              <a:solidFill>
                <a:srgbClr val="404040"/>
              </a:solidFill>
              <a:effectLst/>
              <a:uLnTx/>
              <a:uFillTx/>
              <a:latin typeface="+mn-lt"/>
              <a:ea typeface="+mn-ea"/>
              <a:cs typeface="+mn-cs"/>
            </a:endParaRPr>
          </a:p>
          <a:p>
            <a:pPr marL="90488" marR="0" lvl="0" indent="-90488" algn="l" defTabSz="914400" rtl="0" eaLnBrk="0" fontAlgn="base" latinLnBrk="0" hangingPunct="0">
              <a:lnSpc>
                <a:spcPct val="90000"/>
              </a:lnSpc>
              <a:spcBef>
                <a:spcPts val="0"/>
              </a:spcBef>
              <a:spcAft>
                <a:spcPts val="200"/>
              </a:spcAft>
              <a:buClr>
                <a:schemeClr val="accent1"/>
              </a:buClr>
              <a:buSzPct val="100000"/>
              <a:buFont typeface="Arial" pitchFamily="34" charset="0"/>
              <a:buChar char="•"/>
              <a:tabLst/>
              <a:defRPr/>
            </a:pPr>
            <a:r>
              <a:rPr kumimoji="0" lang="en-GB" sz="1400" b="0" i="0" u="none" strike="noStrike" kern="1200" cap="none" spc="0" normalizeH="0" baseline="0" noProof="0" dirty="0">
                <a:ln>
                  <a:noFill/>
                </a:ln>
                <a:solidFill>
                  <a:srgbClr val="404040"/>
                </a:solidFill>
                <a:effectLst/>
                <a:uLnTx/>
                <a:uFillTx/>
                <a:latin typeface="+mn-lt"/>
                <a:ea typeface="+mn-ea"/>
                <a:cs typeface="+mn-cs"/>
              </a:rPr>
              <a:t>Percentage of single-page visits (previously known as: bounce rate; now part of engagement rate )</a:t>
            </a:r>
          </a:p>
          <a:p>
            <a:pPr marL="90488" marR="0" lvl="0" indent="-90488" algn="l" defTabSz="914400" rtl="0" eaLnBrk="0" fontAlgn="base" latinLnBrk="0" hangingPunct="0">
              <a:lnSpc>
                <a:spcPct val="90000"/>
              </a:lnSpc>
              <a:spcBef>
                <a:spcPts val="0"/>
              </a:spcBef>
              <a:spcAft>
                <a:spcPts val="200"/>
              </a:spcAft>
              <a:buClr>
                <a:schemeClr val="accent1"/>
              </a:buClr>
              <a:buSzPct val="100000"/>
              <a:buFont typeface="Arial" pitchFamily="34" charset="0"/>
              <a:buChar char="•"/>
              <a:tabLst/>
              <a:defRPr/>
            </a:pPr>
            <a:r>
              <a:rPr kumimoji="0" lang="en-GB" sz="1400" b="0" i="0" u="none" strike="noStrike" kern="1200" cap="none" spc="0" normalizeH="0" baseline="0" noProof="0" dirty="0">
                <a:ln>
                  <a:noFill/>
                </a:ln>
                <a:solidFill>
                  <a:srgbClr val="404040"/>
                </a:solidFill>
                <a:effectLst/>
                <a:uLnTx/>
                <a:uFillTx/>
                <a:latin typeface="+mn-lt"/>
                <a:ea typeface="+mn-ea"/>
                <a:cs typeface="+mn-cs"/>
              </a:rPr>
              <a:t>Percentage of internal site searches that produce zero results</a:t>
            </a:r>
          </a:p>
          <a:p>
            <a:pPr marL="90488" marR="0" lvl="0" indent="-90488" algn="l" defTabSz="914400" rtl="0" eaLnBrk="0" fontAlgn="base" latinLnBrk="0" hangingPunct="0">
              <a:lnSpc>
                <a:spcPct val="90000"/>
              </a:lnSpc>
              <a:spcBef>
                <a:spcPts val="0"/>
              </a:spcBef>
              <a:spcAft>
                <a:spcPts val="200"/>
              </a:spcAft>
              <a:buClr>
                <a:schemeClr val="accent1"/>
              </a:buClr>
              <a:buSzPct val="100000"/>
              <a:buFont typeface="Arial" pitchFamily="34" charset="0"/>
              <a:buChar char="•"/>
              <a:tabLst/>
              <a:defRPr/>
            </a:pPr>
            <a:r>
              <a:rPr kumimoji="0" lang="en-GB" sz="1400" b="0" i="0" u="none" strike="noStrike" kern="1200" cap="none" spc="0" normalizeH="0" baseline="0" noProof="0" dirty="0">
                <a:ln>
                  <a:noFill/>
                </a:ln>
                <a:solidFill>
                  <a:srgbClr val="404040"/>
                </a:solidFill>
                <a:effectLst/>
                <a:uLnTx/>
                <a:uFillTx/>
                <a:latin typeface="+mn-lt"/>
                <a:ea typeface="+mn-ea"/>
                <a:cs typeface="+mn-cs"/>
              </a:rPr>
              <a:t>Percentage of visits that result in a support ticket being submitted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 &amp; KPIs</a:t>
            </a:r>
          </a:p>
        </p:txBody>
      </p:sp>
      <p:sp>
        <p:nvSpPr>
          <p:cNvPr id="3" name="Content Placeholder 2"/>
          <p:cNvSpPr>
            <a:spLocks noGrp="1"/>
          </p:cNvSpPr>
          <p:nvPr>
            <p:ph idx="1"/>
          </p:nvPr>
        </p:nvSpPr>
        <p:spPr/>
        <p:txBody>
          <a:bodyPr/>
          <a:lstStyle/>
          <a:p>
            <a:r>
              <a:rPr lang="en-GB" dirty="0"/>
              <a:t>How to use GA in relation to KPIs?</a:t>
            </a:r>
          </a:p>
          <a:p>
            <a:r>
              <a:rPr lang="en-GB" dirty="0"/>
              <a:t>Google Analytics is the tool to collect data.</a:t>
            </a:r>
          </a:p>
          <a:p>
            <a:r>
              <a:rPr lang="en-GB" dirty="0"/>
              <a:t>It is easy to be lost with all the data that can be collected.</a:t>
            </a:r>
          </a:p>
          <a:p>
            <a:pPr>
              <a:buFont typeface="Wingdings" pitchFamily="2" charset="2"/>
              <a:buChar char="v"/>
            </a:pPr>
            <a:r>
              <a:rPr lang="en-GB" dirty="0"/>
              <a:t> Make sure you are familiar with what GA (or any other web analytics tool you use) offers.</a:t>
            </a:r>
          </a:p>
          <a:p>
            <a:pPr>
              <a:buFont typeface="Wingdings" pitchFamily="2" charset="2"/>
              <a:buChar char="v"/>
            </a:pPr>
            <a:r>
              <a:rPr lang="en-GB" dirty="0"/>
              <a:t> Know your KPIs</a:t>
            </a:r>
          </a:p>
          <a:p>
            <a:pPr>
              <a:buFont typeface="Wingdings" pitchFamily="2" charset="2"/>
              <a:buChar char="v"/>
            </a:pPr>
            <a:r>
              <a:rPr lang="en-GB" dirty="0"/>
              <a:t> Identify the reports that could be used to meet your KPIs.</a:t>
            </a:r>
          </a:p>
          <a:p>
            <a:pPr>
              <a:buFont typeface="Wingdings" pitchFamily="2" charset="2"/>
              <a:buChar char="v"/>
            </a:pPr>
            <a:r>
              <a:rPr lang="en-GB" dirty="0"/>
              <a:t> </a:t>
            </a:r>
            <a:r>
              <a:rPr lang="en-GB" i="1" dirty="0">
                <a:solidFill>
                  <a:srgbClr val="C00000"/>
                </a:solidFill>
              </a:rPr>
              <a:t>It is very likely that in order to monitor your KPIs you should define segments;  goals; intelligent events.</a:t>
            </a:r>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 &amp; KPIs</a:t>
            </a:r>
          </a:p>
        </p:txBody>
      </p:sp>
      <p:sp>
        <p:nvSpPr>
          <p:cNvPr id="3" name="Content Placeholder 2"/>
          <p:cNvSpPr>
            <a:spLocks noGrp="1"/>
          </p:cNvSpPr>
          <p:nvPr>
            <p:ph idx="1"/>
          </p:nvPr>
        </p:nvSpPr>
        <p:spPr/>
        <p:txBody>
          <a:bodyPr/>
          <a:lstStyle/>
          <a:p>
            <a:r>
              <a:rPr lang="en-GB" sz="2400" dirty="0"/>
              <a:t>Example 1:</a:t>
            </a:r>
          </a:p>
          <a:p>
            <a:r>
              <a:rPr lang="en-GB" sz="2400" b="1" dirty="0"/>
              <a:t>Stakeholder OKR: </a:t>
            </a:r>
          </a:p>
          <a:p>
            <a:pPr lvl="1">
              <a:buNone/>
            </a:pPr>
            <a:r>
              <a:rPr lang="en-GB" sz="2400" dirty="0"/>
              <a:t>    Improve user’s engagement</a:t>
            </a:r>
          </a:p>
          <a:p>
            <a:r>
              <a:rPr lang="en-GB" sz="2400" b="1" dirty="0"/>
              <a:t>KPIs:</a:t>
            </a:r>
            <a:r>
              <a:rPr lang="en-GB" sz="2400" dirty="0"/>
              <a:t> </a:t>
            </a:r>
          </a:p>
          <a:p>
            <a:pPr lvl="1"/>
            <a:r>
              <a:rPr lang="en-GB" sz="2400" dirty="0"/>
              <a:t>Reduce single-page visits by 50%</a:t>
            </a:r>
          </a:p>
          <a:p>
            <a:pPr lvl="1"/>
            <a:r>
              <a:rPr lang="en-GB" sz="2400" dirty="0"/>
              <a:t>Increase the number of users who sign up for our newsletter.</a:t>
            </a:r>
          </a:p>
          <a:p>
            <a:pPr lvl="1"/>
            <a:r>
              <a:rPr lang="en-GB" sz="2400" dirty="0"/>
              <a:t>Increase by 10% the time users stay in our site. </a:t>
            </a:r>
          </a:p>
          <a:p>
            <a:pPr lvl="1"/>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15</a:t>
            </a:fld>
            <a:endParaRPr lang="en-US"/>
          </a:p>
        </p:txBody>
      </p:sp>
      <p:sp>
        <p:nvSpPr>
          <p:cNvPr id="5" name="Rectangular Callout 4"/>
          <p:cNvSpPr/>
          <p:nvPr/>
        </p:nvSpPr>
        <p:spPr>
          <a:xfrm>
            <a:off x="5610231" y="2809875"/>
            <a:ext cx="1238250" cy="838200"/>
          </a:xfrm>
          <a:prstGeom prst="wedgeRectCallout">
            <a:avLst>
              <a:gd name="adj1" fmla="val -73910"/>
              <a:gd name="adj2" fmla="val 75000"/>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Change / directional measure</a:t>
            </a:r>
          </a:p>
        </p:txBody>
      </p:sp>
      <p:sp>
        <p:nvSpPr>
          <p:cNvPr id="6" name="Rectangular Callout 5"/>
          <p:cNvSpPr/>
          <p:nvPr/>
        </p:nvSpPr>
        <p:spPr>
          <a:xfrm>
            <a:off x="7581899" y="3457575"/>
            <a:ext cx="1133475" cy="628650"/>
          </a:xfrm>
          <a:prstGeom prst="wedgeRectCallout">
            <a:avLst>
              <a:gd name="adj1" fmla="val -73910"/>
              <a:gd name="adj2" fmla="val 75000"/>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a:t>Raw Data</a:t>
            </a:r>
          </a:p>
        </p:txBody>
      </p:sp>
      <p:sp>
        <p:nvSpPr>
          <p:cNvPr id="7" name="Rectangular Callout 6"/>
          <p:cNvSpPr/>
          <p:nvPr/>
        </p:nvSpPr>
        <p:spPr>
          <a:xfrm>
            <a:off x="5286375" y="5238750"/>
            <a:ext cx="1238250" cy="838200"/>
          </a:xfrm>
          <a:prstGeom prst="wedgeRectCallout">
            <a:avLst>
              <a:gd name="adj1" fmla="val -80064"/>
              <a:gd name="adj2" fmla="val -61364"/>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Change / directional measure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8" presetClass="entr" presetSubtype="0" accel="5000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1000" fill="hold"/>
                                        <p:tgtEl>
                                          <p:spTgt spid="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6" dur="1000" fill="hold"/>
                                        <p:tgtEl>
                                          <p:spTgt spid="5"/>
                                        </p:tgtEl>
                                        <p:attrNameLst>
                                          <p:attrName>ppt_x</p:attrName>
                                        </p:attrNameLst>
                                      </p:cBhvr>
                                      <p:tavLst>
                                        <p:tav tm="0">
                                          <p:val>
                                            <p:fltVal val="-1"/>
                                          </p:val>
                                        </p:tav>
                                        <p:tav tm="50000">
                                          <p:val>
                                            <p:fltVal val="0.95"/>
                                          </p:val>
                                        </p:tav>
                                        <p:tav tm="100000">
                                          <p:val>
                                            <p:strVal val="#ppt_x"/>
                                          </p:val>
                                        </p:tav>
                                      </p:tavLst>
                                    </p:anim>
                                    <p:anim calcmode="lin" valueType="num">
                                      <p:cBhvr>
                                        <p:cTn id="37" dur="1000" fill="hold"/>
                                        <p:tgtEl>
                                          <p:spTgt spid="5"/>
                                        </p:tgtEl>
                                        <p:attrNameLst>
                                          <p:attrName>ppt_y</p:attrName>
                                        </p:attrNameLst>
                                      </p:cBhvr>
                                      <p:tavLst>
                                        <p:tav tm="0">
                                          <p:val>
                                            <p:strVal val="#ppt_y"/>
                                          </p:val>
                                        </p:tav>
                                        <p:tav tm="100000">
                                          <p:val>
                                            <p:strVal val="#ppt_y"/>
                                          </p:val>
                                        </p:tav>
                                      </p:tavLst>
                                    </p:anim>
                                    <p:animEffect transition="in" filter="fade">
                                      <p:cBhvr>
                                        <p:cTn id="38" dur="10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56" presetClass="entr" presetSubtype="0" fill="hold" grpId="0" nodeType="clickEffect">
                                  <p:stCondLst>
                                    <p:cond delay="0"/>
                                  </p:stCondLst>
                                  <p:iterate type="lt">
                                    <p:tmPct val="10000"/>
                                  </p:iterate>
                                  <p:childTnLst>
                                    <p:set>
                                      <p:cBhvr>
                                        <p:cTn id="42" dur="1" fill="hold">
                                          <p:stCondLst>
                                            <p:cond delay="0"/>
                                          </p:stCondLst>
                                        </p:cTn>
                                        <p:tgtEl>
                                          <p:spTgt spid="6"/>
                                        </p:tgtEl>
                                        <p:attrNameLst>
                                          <p:attrName>style.visibility</p:attrName>
                                        </p:attrNameLst>
                                      </p:cBhvr>
                                      <p:to>
                                        <p:strVal val="visible"/>
                                      </p:to>
                                    </p:set>
                                    <p:anim by="(-#ppt_w*2)" calcmode="lin" valueType="num">
                                      <p:cBhvr rctx="PPT">
                                        <p:cTn id="43" dur="250" autoRev="1" fill="hold">
                                          <p:stCondLst>
                                            <p:cond delay="0"/>
                                          </p:stCondLst>
                                        </p:cTn>
                                        <p:tgtEl>
                                          <p:spTgt spid="6"/>
                                        </p:tgtEl>
                                        <p:attrNameLst>
                                          <p:attrName>ppt_w</p:attrName>
                                        </p:attrNameLst>
                                      </p:cBhvr>
                                    </p:anim>
                                    <p:anim by="(#ppt_w*0.50)" calcmode="lin" valueType="num">
                                      <p:cBhvr>
                                        <p:cTn id="44" dur="250" decel="50000" autoRev="1" fill="hold">
                                          <p:stCondLst>
                                            <p:cond delay="0"/>
                                          </p:stCondLst>
                                        </p:cTn>
                                        <p:tgtEl>
                                          <p:spTgt spid="6"/>
                                        </p:tgtEl>
                                        <p:attrNameLst>
                                          <p:attrName>ppt_x</p:attrName>
                                        </p:attrNameLst>
                                      </p:cBhvr>
                                    </p:anim>
                                    <p:anim from="(-#ppt_h/2)" to="(#ppt_y)" calcmode="lin" valueType="num">
                                      <p:cBhvr>
                                        <p:cTn id="45" dur="500" fill="hold">
                                          <p:stCondLst>
                                            <p:cond delay="0"/>
                                          </p:stCondLst>
                                        </p:cTn>
                                        <p:tgtEl>
                                          <p:spTgt spid="6"/>
                                        </p:tgtEl>
                                        <p:attrNameLst>
                                          <p:attrName>ppt_y</p:attrName>
                                        </p:attrNameLst>
                                      </p:cBhvr>
                                    </p:anim>
                                    <p:animRot by="21600000">
                                      <p:cBhvr>
                                        <p:cTn id="46" dur="500" fill="hold">
                                          <p:stCondLst>
                                            <p:cond delay="0"/>
                                          </p:stCondLst>
                                        </p:cTn>
                                        <p:tgtEl>
                                          <p:spTgt spid="6"/>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48" presetClass="entr" presetSubtype="0" accel="5000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1000" fill="hold"/>
                                        <p:tgtEl>
                                          <p:spTgt spid="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52" dur="1000" fill="hold"/>
                                        <p:tgtEl>
                                          <p:spTgt spid="7"/>
                                        </p:tgtEl>
                                        <p:attrNameLst>
                                          <p:attrName>ppt_x</p:attrName>
                                        </p:attrNameLst>
                                      </p:cBhvr>
                                      <p:tavLst>
                                        <p:tav tm="0">
                                          <p:val>
                                            <p:fltVal val="-1"/>
                                          </p:val>
                                        </p:tav>
                                        <p:tav tm="50000">
                                          <p:val>
                                            <p:fltVal val="0.95"/>
                                          </p:val>
                                        </p:tav>
                                        <p:tav tm="100000">
                                          <p:val>
                                            <p:strVal val="#ppt_x"/>
                                          </p:val>
                                        </p:tav>
                                      </p:tavLst>
                                    </p:anim>
                                    <p:anim calcmode="lin" valueType="num">
                                      <p:cBhvr>
                                        <p:cTn id="53" dur="1000" fill="hold"/>
                                        <p:tgtEl>
                                          <p:spTgt spid="7"/>
                                        </p:tgtEl>
                                        <p:attrNameLst>
                                          <p:attrName>ppt_y</p:attrName>
                                        </p:attrNameLst>
                                      </p:cBhvr>
                                      <p:tavLst>
                                        <p:tav tm="0">
                                          <p:val>
                                            <p:strVal val="#ppt_y"/>
                                          </p:val>
                                        </p:tav>
                                        <p:tav tm="100000">
                                          <p:val>
                                            <p:strVal val="#ppt_y"/>
                                          </p:val>
                                        </p:tav>
                                      </p:tavLst>
                                    </p:anim>
                                    <p:animEffect transition="in" filter="fade">
                                      <p:cBhvr>
                                        <p:cTn id="5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 &amp; KPIs</a:t>
            </a:r>
          </a:p>
        </p:txBody>
      </p:sp>
      <p:sp>
        <p:nvSpPr>
          <p:cNvPr id="3" name="Content Placeholder 2"/>
          <p:cNvSpPr>
            <a:spLocks noGrp="1"/>
          </p:cNvSpPr>
          <p:nvPr>
            <p:ph idx="1"/>
          </p:nvPr>
        </p:nvSpPr>
        <p:spPr>
          <a:xfrm>
            <a:off x="752475" y="1846263"/>
            <a:ext cx="4238625" cy="4613523"/>
          </a:xfrm>
        </p:spPr>
        <p:txBody>
          <a:bodyPr>
            <a:normAutofit lnSpcReduction="10000"/>
          </a:bodyPr>
          <a:lstStyle/>
          <a:p>
            <a:r>
              <a:rPr lang="en-GB" sz="1800" b="1" dirty="0">
                <a:solidFill>
                  <a:srgbClr val="C00000"/>
                </a:solidFill>
              </a:rPr>
              <a:t>KPI (from example 1): Reduce single-page visits (increase engagement rate) by 50%</a:t>
            </a:r>
          </a:p>
          <a:p>
            <a:r>
              <a:rPr lang="en-GB" sz="1800" dirty="0"/>
              <a:t>This is a ‘Change / directional measure’ KPI;</a:t>
            </a:r>
          </a:p>
          <a:p>
            <a:r>
              <a:rPr lang="en-GB" sz="1800" dirty="0"/>
              <a:t>We should define by when we want this KPI to be achieved (e.g. within 3 months)</a:t>
            </a:r>
          </a:p>
          <a:p>
            <a:r>
              <a:rPr lang="en-GB" sz="1800" dirty="0"/>
              <a:t>‘Single-page visits’ are related to the engagement rate </a:t>
            </a:r>
          </a:p>
          <a:p>
            <a:r>
              <a:rPr lang="en-GB" sz="1800" dirty="0"/>
              <a:t>Trying to identify the reasons for single-page visits you might want to connect them with dimensions such as ‘Channels’ (from Acquisition).</a:t>
            </a:r>
          </a:p>
          <a:p>
            <a:r>
              <a:rPr lang="en-GB" sz="1800" dirty="0"/>
              <a:t>E.g. a high % of single page visits (’bounce rate’ in the report on the right) in ‘organic search’ might mean that you should reconsider your ‘optimization’ . </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16</a:t>
            </a:fld>
            <a:endParaRPr lang="en-US"/>
          </a:p>
        </p:txBody>
      </p:sp>
      <p:pic>
        <p:nvPicPr>
          <p:cNvPr id="1027" name="Picture 3"/>
          <p:cNvPicPr>
            <a:picLocks noChangeAspect="1" noChangeArrowheads="1"/>
          </p:cNvPicPr>
          <p:nvPr/>
        </p:nvPicPr>
        <p:blipFill>
          <a:blip r:embed="rId2"/>
          <a:srcRect/>
          <a:stretch>
            <a:fillRect/>
          </a:stretch>
        </p:blipFill>
        <p:spPr bwMode="auto">
          <a:xfrm>
            <a:off x="4933949" y="1834482"/>
            <a:ext cx="4143375" cy="3546456"/>
          </a:xfrm>
          <a:prstGeom prst="rect">
            <a:avLst/>
          </a:prstGeom>
          <a:noFill/>
          <a:ln w="9525">
            <a:noFill/>
            <a:miter lim="800000"/>
            <a:headEnd/>
            <a:tailEnd/>
          </a:ln>
          <a:effectLst/>
        </p:spPr>
      </p:pic>
      <p:sp>
        <p:nvSpPr>
          <p:cNvPr id="7" name="Oval 6"/>
          <p:cNvSpPr/>
          <p:nvPr/>
        </p:nvSpPr>
        <p:spPr>
          <a:xfrm>
            <a:off x="5905500" y="4581525"/>
            <a:ext cx="1085850" cy="847725"/>
          </a:xfrm>
          <a:prstGeom prst="ellipse">
            <a:avLst/>
          </a:prstGeom>
          <a:noFill/>
          <a:ln w="762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dissolve">
                                      <p:cBhvr>
                                        <p:cTn id="27" dur="500"/>
                                        <p:tgtEl>
                                          <p:spTgt spid="1027"/>
                                        </p:tgtEl>
                                      </p:cBhvr>
                                    </p:animEffect>
                                  </p:childTnLst>
                                </p:cTn>
                              </p:par>
                            </p:childTnLst>
                          </p:cTn>
                        </p:par>
                      </p:childTnLst>
                    </p:cTn>
                  </p:par>
                  <p:par>
                    <p:cTn id="28" fill="hold">
                      <p:stCondLst>
                        <p:cond delay="indefinite"/>
                      </p:stCondLst>
                      <p:childTnLst>
                        <p:par>
                          <p:cTn id="29" fill="hold">
                            <p:stCondLst>
                              <p:cond delay="0"/>
                            </p:stCondLst>
                            <p:childTnLst>
                              <p:par>
                                <p:cTn id="30" presetID="54" presetClass="entr" presetSubtype="0" accel="10000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strVal val="#ppt_w*0.05"/>
                                          </p:val>
                                        </p:tav>
                                        <p:tav tm="100000">
                                          <p:val>
                                            <p:strVal val="#ppt_w"/>
                                          </p:val>
                                        </p:tav>
                                      </p:tavLst>
                                    </p:anim>
                                    <p:anim calcmode="lin" valueType="num">
                                      <p:cBhvr>
                                        <p:cTn id="33" dur="500" fill="hold"/>
                                        <p:tgtEl>
                                          <p:spTgt spid="7"/>
                                        </p:tgtEl>
                                        <p:attrNameLst>
                                          <p:attrName>ppt_h</p:attrName>
                                        </p:attrNameLst>
                                      </p:cBhvr>
                                      <p:tavLst>
                                        <p:tav tm="0">
                                          <p:val>
                                            <p:strVal val="#ppt_h"/>
                                          </p:val>
                                        </p:tav>
                                        <p:tav tm="100000">
                                          <p:val>
                                            <p:strVal val="#ppt_h"/>
                                          </p:val>
                                        </p:tav>
                                      </p:tavLst>
                                    </p:anim>
                                    <p:anim calcmode="lin" valueType="num">
                                      <p:cBhvr>
                                        <p:cTn id="34" dur="500" fill="hold"/>
                                        <p:tgtEl>
                                          <p:spTgt spid="7"/>
                                        </p:tgtEl>
                                        <p:attrNameLst>
                                          <p:attrName>ppt_x</p:attrName>
                                        </p:attrNameLst>
                                      </p:cBhvr>
                                      <p:tavLst>
                                        <p:tav tm="0">
                                          <p:val>
                                            <p:strVal val="#ppt_x-.2"/>
                                          </p:val>
                                        </p:tav>
                                        <p:tav tm="100000">
                                          <p:val>
                                            <p:strVal val="#ppt_x"/>
                                          </p:val>
                                        </p:tav>
                                      </p:tavLst>
                                    </p:anim>
                                    <p:anim calcmode="lin" valueType="num">
                                      <p:cBhvr>
                                        <p:cTn id="35" dur="500" fill="hold"/>
                                        <p:tgtEl>
                                          <p:spTgt spid="7"/>
                                        </p:tgtEl>
                                        <p:attrNameLst>
                                          <p:attrName>ppt_y</p:attrName>
                                        </p:attrNameLst>
                                      </p:cBhvr>
                                      <p:tavLst>
                                        <p:tav tm="0">
                                          <p:val>
                                            <p:strVal val="#ppt_y"/>
                                          </p:val>
                                        </p:tav>
                                        <p:tav tm="100000">
                                          <p:val>
                                            <p:strVal val="#ppt_y"/>
                                          </p:val>
                                        </p:tav>
                                      </p:tavLst>
                                    </p:anim>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 &amp; KPIs</a:t>
            </a:r>
          </a:p>
        </p:txBody>
      </p:sp>
      <p:sp>
        <p:nvSpPr>
          <p:cNvPr id="3" name="Content Placeholder 2"/>
          <p:cNvSpPr>
            <a:spLocks noGrp="1"/>
          </p:cNvSpPr>
          <p:nvPr>
            <p:ph idx="1"/>
          </p:nvPr>
        </p:nvSpPr>
        <p:spPr>
          <a:xfrm>
            <a:off x="822325" y="1846263"/>
            <a:ext cx="3911600" cy="2430462"/>
          </a:xfrm>
        </p:spPr>
        <p:txBody>
          <a:bodyPr>
            <a:normAutofit fontScale="92500" lnSpcReduction="20000"/>
          </a:bodyPr>
          <a:lstStyle/>
          <a:p>
            <a:r>
              <a:rPr lang="en-GB" dirty="0"/>
              <a:t>Next step is to create an intelligent event (alert) that shows you weekly changes in the single-page visits / engagement rate.</a:t>
            </a:r>
          </a:p>
          <a:p>
            <a:endParaRPr lang="en-GB" dirty="0"/>
          </a:p>
          <a:p>
            <a:endParaRPr lang="en-GB" dirty="0"/>
          </a:p>
          <a:p>
            <a:r>
              <a:rPr lang="en-GB" dirty="0"/>
              <a:t>You can combine several conditions in order to get a better picture.</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17</a:t>
            </a:fld>
            <a:endParaRPr lang="en-US"/>
          </a:p>
        </p:txBody>
      </p:sp>
      <p:pic>
        <p:nvPicPr>
          <p:cNvPr id="2050" name="Picture 2" descr="C:\Users\Vassiliki\Desktop\alert1.png"/>
          <p:cNvPicPr>
            <a:picLocks noChangeAspect="1" noChangeArrowheads="1"/>
          </p:cNvPicPr>
          <p:nvPr/>
        </p:nvPicPr>
        <p:blipFill>
          <a:blip r:embed="rId2"/>
          <a:srcRect/>
          <a:stretch>
            <a:fillRect/>
          </a:stretch>
        </p:blipFill>
        <p:spPr bwMode="auto">
          <a:xfrm>
            <a:off x="4838701" y="1781175"/>
            <a:ext cx="4143374" cy="2536434"/>
          </a:xfrm>
          <a:prstGeom prst="rect">
            <a:avLst/>
          </a:prstGeom>
          <a:noFill/>
        </p:spPr>
      </p:pic>
      <p:sp>
        <p:nvSpPr>
          <p:cNvPr id="7" name="Rectangle 6"/>
          <p:cNvSpPr/>
          <p:nvPr/>
        </p:nvSpPr>
        <p:spPr>
          <a:xfrm>
            <a:off x="4829175" y="3181350"/>
            <a:ext cx="4124325" cy="1162050"/>
          </a:xfrm>
          <a:prstGeom prst="rect">
            <a:avLst/>
          </a:prstGeom>
          <a:noFill/>
          <a:ln w="762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2052" name="Picture 4" descr="C:\Users\Vassiliki\Desktop\alert3.png"/>
          <p:cNvPicPr>
            <a:picLocks noChangeAspect="1" noChangeArrowheads="1"/>
          </p:cNvPicPr>
          <p:nvPr/>
        </p:nvPicPr>
        <p:blipFill>
          <a:blip r:embed="rId3"/>
          <a:srcRect/>
          <a:stretch>
            <a:fillRect/>
          </a:stretch>
        </p:blipFill>
        <p:spPr bwMode="auto">
          <a:xfrm>
            <a:off x="238125" y="4438651"/>
            <a:ext cx="7229476" cy="183197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p:cTn id="11" dur="1000" fill="hold"/>
                                        <p:tgtEl>
                                          <p:spTgt spid="2050"/>
                                        </p:tgtEl>
                                        <p:attrNameLst>
                                          <p:attrName>ppt_w</p:attrName>
                                        </p:attrNameLst>
                                      </p:cBhvr>
                                      <p:tavLst>
                                        <p:tav tm="0">
                                          <p:val>
                                            <p:strVal val="#ppt_w*0.70"/>
                                          </p:val>
                                        </p:tav>
                                        <p:tav tm="100000">
                                          <p:val>
                                            <p:strVal val="#ppt_w"/>
                                          </p:val>
                                        </p:tav>
                                      </p:tavLst>
                                    </p:anim>
                                    <p:anim calcmode="lin" valueType="num">
                                      <p:cBhvr>
                                        <p:cTn id="12" dur="1000" fill="hold"/>
                                        <p:tgtEl>
                                          <p:spTgt spid="2050"/>
                                        </p:tgtEl>
                                        <p:attrNameLst>
                                          <p:attrName>ppt_h</p:attrName>
                                        </p:attrNameLst>
                                      </p:cBhvr>
                                      <p:tavLst>
                                        <p:tav tm="0">
                                          <p:val>
                                            <p:strVal val="#ppt_h"/>
                                          </p:val>
                                        </p:tav>
                                        <p:tav tm="100000">
                                          <p:val>
                                            <p:strVal val="#ppt_h"/>
                                          </p:val>
                                        </p:tav>
                                      </p:tavLst>
                                    </p:anim>
                                    <p:animEffect transition="in" filter="fade">
                                      <p:cBhvr>
                                        <p:cTn id="13" dur="10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54" presetClass="entr" presetSubtype="0" accel="10000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ppt_w*0.05"/>
                                          </p:val>
                                        </p:tav>
                                        <p:tav tm="100000">
                                          <p:val>
                                            <p:strVal val="#ppt_w"/>
                                          </p:val>
                                        </p:tav>
                                      </p:tavLst>
                                    </p:anim>
                                    <p:anim calcmode="lin" valueType="num">
                                      <p:cBhvr>
                                        <p:cTn id="19" dur="500" fill="hold"/>
                                        <p:tgtEl>
                                          <p:spTgt spid="7"/>
                                        </p:tgtEl>
                                        <p:attrNameLst>
                                          <p:attrName>ppt_h</p:attrName>
                                        </p:attrNameLst>
                                      </p:cBhvr>
                                      <p:tavLst>
                                        <p:tav tm="0">
                                          <p:val>
                                            <p:strVal val="#ppt_h"/>
                                          </p:val>
                                        </p:tav>
                                        <p:tav tm="100000">
                                          <p:val>
                                            <p:strVal val="#ppt_h"/>
                                          </p:val>
                                        </p:tav>
                                      </p:tavLst>
                                    </p:anim>
                                    <p:anim calcmode="lin" valueType="num">
                                      <p:cBhvr>
                                        <p:cTn id="20" dur="500" fill="hold"/>
                                        <p:tgtEl>
                                          <p:spTgt spid="7"/>
                                        </p:tgtEl>
                                        <p:attrNameLst>
                                          <p:attrName>ppt_x</p:attrName>
                                        </p:attrNameLst>
                                      </p:cBhvr>
                                      <p:tavLst>
                                        <p:tav tm="0">
                                          <p:val>
                                            <p:strVal val="#ppt_x-.2"/>
                                          </p:val>
                                        </p:tav>
                                        <p:tav tm="100000">
                                          <p:val>
                                            <p:strVal val="#ppt_x"/>
                                          </p:val>
                                        </p:tav>
                                      </p:tavLst>
                                    </p:anim>
                                    <p:anim calcmode="lin" valueType="num">
                                      <p:cBhvr>
                                        <p:cTn id="21" dur="500" fill="hold"/>
                                        <p:tgtEl>
                                          <p:spTgt spid="7"/>
                                        </p:tgtEl>
                                        <p:attrNameLst>
                                          <p:attrName>ppt_y</p:attrName>
                                        </p:attrNameLst>
                                      </p:cBhvr>
                                      <p:tavLst>
                                        <p:tav tm="0">
                                          <p:val>
                                            <p:strVal val="#ppt_y"/>
                                          </p:val>
                                        </p:tav>
                                        <p:tav tm="100000">
                                          <p:val>
                                            <p:strVal val="#ppt_y"/>
                                          </p:val>
                                        </p:tav>
                                      </p:tavLst>
                                    </p:anim>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052"/>
                                        </p:tgtEl>
                                        <p:attrNameLst>
                                          <p:attrName>style.visibility</p:attrName>
                                        </p:attrNameLst>
                                      </p:cBhvr>
                                      <p:to>
                                        <p:strVal val="visible"/>
                                      </p:to>
                                    </p:set>
                                    <p:animEffect transition="in" filter="dissolve">
                                      <p:cBhvr>
                                        <p:cTn id="31"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 &amp; KPIs</a:t>
            </a:r>
          </a:p>
        </p:txBody>
      </p:sp>
      <p:sp>
        <p:nvSpPr>
          <p:cNvPr id="3" name="Content Placeholder 2"/>
          <p:cNvSpPr>
            <a:spLocks noGrp="1"/>
          </p:cNvSpPr>
          <p:nvPr>
            <p:ph idx="1"/>
          </p:nvPr>
        </p:nvSpPr>
        <p:spPr/>
        <p:txBody>
          <a:bodyPr/>
          <a:lstStyle/>
          <a:p>
            <a:r>
              <a:rPr lang="en-GB" sz="2400" dirty="0"/>
              <a:t>Example 2:</a:t>
            </a:r>
          </a:p>
          <a:p>
            <a:r>
              <a:rPr lang="en-GB" sz="2400" b="1" dirty="0"/>
              <a:t>Stakeholder OKR: </a:t>
            </a:r>
          </a:p>
          <a:p>
            <a:pPr lvl="1">
              <a:buNone/>
            </a:pPr>
            <a:r>
              <a:rPr lang="en-GB" sz="2400" dirty="0"/>
              <a:t>   To sell more products</a:t>
            </a:r>
          </a:p>
          <a:p>
            <a:r>
              <a:rPr lang="en-GB" sz="2400" dirty="0"/>
              <a:t>KPIs: </a:t>
            </a:r>
          </a:p>
          <a:p>
            <a:pPr lvl="1"/>
            <a:r>
              <a:rPr lang="en-GB" sz="2400" dirty="0"/>
              <a:t>Monitor shopping basket and reduce the % of abandon items by 50%.</a:t>
            </a:r>
          </a:p>
          <a:p>
            <a:pPr lvl="1"/>
            <a:r>
              <a:rPr lang="en-GB" sz="2400" dirty="0"/>
              <a:t>Monitor check out process and identify possible obstacles.</a:t>
            </a:r>
          </a:p>
          <a:p>
            <a:pPr lvl="1"/>
            <a:r>
              <a:rPr lang="en-GB" sz="2400" dirty="0"/>
              <a:t>Increase income 10,000£ per month.</a:t>
            </a:r>
          </a:p>
          <a:p>
            <a:pPr lvl="1"/>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18</a:t>
            </a:fld>
            <a:endParaRPr lang="en-US"/>
          </a:p>
        </p:txBody>
      </p:sp>
      <p:sp>
        <p:nvSpPr>
          <p:cNvPr id="5" name="Rectangular Callout 4"/>
          <p:cNvSpPr/>
          <p:nvPr/>
        </p:nvSpPr>
        <p:spPr>
          <a:xfrm>
            <a:off x="6543675" y="2619375"/>
            <a:ext cx="1238250" cy="838200"/>
          </a:xfrm>
          <a:prstGeom prst="wedgeRectCallout">
            <a:avLst>
              <a:gd name="adj1" fmla="val -70064"/>
              <a:gd name="adj2" fmla="val 85227"/>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Change / directional measure</a:t>
            </a:r>
          </a:p>
        </p:txBody>
      </p:sp>
      <p:sp>
        <p:nvSpPr>
          <p:cNvPr id="6" name="Rectangular Callout 5"/>
          <p:cNvSpPr/>
          <p:nvPr/>
        </p:nvSpPr>
        <p:spPr>
          <a:xfrm>
            <a:off x="7210425" y="4895849"/>
            <a:ext cx="1076325" cy="514351"/>
          </a:xfrm>
          <a:prstGeom prst="wedgeRectCallout">
            <a:avLst>
              <a:gd name="adj1" fmla="val -57478"/>
              <a:gd name="adj2" fmla="val -106869"/>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Progress</a:t>
            </a:r>
          </a:p>
        </p:txBody>
      </p:sp>
      <p:sp>
        <p:nvSpPr>
          <p:cNvPr id="7" name="Rectangular Callout 6"/>
          <p:cNvSpPr/>
          <p:nvPr/>
        </p:nvSpPr>
        <p:spPr>
          <a:xfrm>
            <a:off x="5619749" y="5524499"/>
            <a:ext cx="1171575" cy="638175"/>
          </a:xfrm>
          <a:prstGeom prst="wedgeRectCallout">
            <a:avLst>
              <a:gd name="adj1" fmla="val -92371"/>
              <a:gd name="adj2" fmla="val -54545"/>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a:t>Raw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8" presetClass="entr" presetSubtype="0" accel="5000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1000" fill="hold"/>
                                        <p:tgtEl>
                                          <p:spTgt spid="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6" dur="1000" fill="hold"/>
                                        <p:tgtEl>
                                          <p:spTgt spid="5"/>
                                        </p:tgtEl>
                                        <p:attrNameLst>
                                          <p:attrName>ppt_x</p:attrName>
                                        </p:attrNameLst>
                                      </p:cBhvr>
                                      <p:tavLst>
                                        <p:tav tm="0">
                                          <p:val>
                                            <p:fltVal val="-1"/>
                                          </p:val>
                                        </p:tav>
                                        <p:tav tm="50000">
                                          <p:val>
                                            <p:fltVal val="0.95"/>
                                          </p:val>
                                        </p:tav>
                                        <p:tav tm="100000">
                                          <p:val>
                                            <p:strVal val="#ppt_x"/>
                                          </p:val>
                                        </p:tav>
                                      </p:tavLst>
                                    </p:anim>
                                    <p:anim calcmode="lin" valueType="num">
                                      <p:cBhvr>
                                        <p:cTn id="37" dur="1000" fill="hold"/>
                                        <p:tgtEl>
                                          <p:spTgt spid="5"/>
                                        </p:tgtEl>
                                        <p:attrNameLst>
                                          <p:attrName>ppt_y</p:attrName>
                                        </p:attrNameLst>
                                      </p:cBhvr>
                                      <p:tavLst>
                                        <p:tav tm="0">
                                          <p:val>
                                            <p:strVal val="#ppt_y"/>
                                          </p:val>
                                        </p:tav>
                                        <p:tav tm="100000">
                                          <p:val>
                                            <p:strVal val="#ppt_y"/>
                                          </p:val>
                                        </p:tav>
                                      </p:tavLst>
                                    </p:anim>
                                    <p:animEffect transition="in" filter="fade">
                                      <p:cBhvr>
                                        <p:cTn id="38" dur="10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strVal val="#ppt_w*0.05"/>
                                          </p:val>
                                        </p:tav>
                                        <p:tav tm="100000">
                                          <p:val>
                                            <p:strVal val="#ppt_w"/>
                                          </p:val>
                                        </p:tav>
                                      </p:tavLst>
                                    </p:anim>
                                    <p:anim calcmode="lin" valueType="num">
                                      <p:cBhvr>
                                        <p:cTn id="44" dur="500" fill="hold"/>
                                        <p:tgtEl>
                                          <p:spTgt spid="6"/>
                                        </p:tgtEl>
                                        <p:attrNameLst>
                                          <p:attrName>ppt_h</p:attrName>
                                        </p:attrNameLst>
                                      </p:cBhvr>
                                      <p:tavLst>
                                        <p:tav tm="0">
                                          <p:val>
                                            <p:strVal val="#ppt_h"/>
                                          </p:val>
                                        </p:tav>
                                        <p:tav tm="100000">
                                          <p:val>
                                            <p:strVal val="#ppt_h"/>
                                          </p:val>
                                        </p:tav>
                                      </p:tavLst>
                                    </p:anim>
                                    <p:anim calcmode="lin" valueType="num">
                                      <p:cBhvr>
                                        <p:cTn id="45" dur="500" fill="hold"/>
                                        <p:tgtEl>
                                          <p:spTgt spid="6"/>
                                        </p:tgtEl>
                                        <p:attrNameLst>
                                          <p:attrName>ppt_x</p:attrName>
                                        </p:attrNameLst>
                                      </p:cBhvr>
                                      <p:tavLst>
                                        <p:tav tm="0">
                                          <p:val>
                                            <p:strVal val="#ppt_x-.2"/>
                                          </p:val>
                                        </p:tav>
                                        <p:tav tm="100000">
                                          <p:val>
                                            <p:strVal val="#ppt_x"/>
                                          </p:val>
                                        </p:tav>
                                      </p:tavLst>
                                    </p:anim>
                                    <p:anim calcmode="lin" valueType="num">
                                      <p:cBhvr>
                                        <p:cTn id="46" dur="500" fill="hold"/>
                                        <p:tgtEl>
                                          <p:spTgt spid="6"/>
                                        </p:tgtEl>
                                        <p:attrNameLst>
                                          <p:attrName>ppt_y</p:attrName>
                                        </p:attrNameLst>
                                      </p:cBhvr>
                                      <p:tavLst>
                                        <p:tav tm="0">
                                          <p:val>
                                            <p:strVal val="#ppt_y"/>
                                          </p:val>
                                        </p:tav>
                                        <p:tav tm="100000">
                                          <p:val>
                                            <p:strVal val="#ppt_y"/>
                                          </p:val>
                                        </p:tav>
                                      </p:tavLst>
                                    </p:anim>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38" presetClass="entr" presetSubtype="0" accel="50000" fill="hold" grpId="0" nodeType="clickEffect">
                                  <p:stCondLst>
                                    <p:cond delay="0"/>
                                  </p:stCondLst>
                                  <p:iterate type="lt">
                                    <p:tmPct val="50000"/>
                                  </p:iterate>
                                  <p:childTnLst>
                                    <p:set>
                                      <p:cBhvr>
                                        <p:cTn id="51" dur="1" fill="hold">
                                          <p:stCondLst>
                                            <p:cond delay="0"/>
                                          </p:stCondLst>
                                        </p:cTn>
                                        <p:tgtEl>
                                          <p:spTgt spid="7"/>
                                        </p:tgtEl>
                                        <p:attrNameLst>
                                          <p:attrName>style.visibility</p:attrName>
                                        </p:attrNameLst>
                                      </p:cBhvr>
                                      <p:to>
                                        <p:strVal val="visible"/>
                                      </p:to>
                                    </p:set>
                                    <p:set>
                                      <p:cBhvr>
                                        <p:cTn id="52" dur="228" fill="hold">
                                          <p:stCondLst>
                                            <p:cond delay="0"/>
                                          </p:stCondLst>
                                        </p:cTn>
                                        <p:tgtEl>
                                          <p:spTgt spid="7"/>
                                        </p:tgtEl>
                                        <p:attrNameLst>
                                          <p:attrName>style.rotation</p:attrName>
                                        </p:attrNameLst>
                                      </p:cBhvr>
                                      <p:to>
                                        <p:strVal val="-45.0"/>
                                      </p:to>
                                    </p:set>
                                    <p:anim calcmode="lin" valueType="num">
                                      <p:cBhvr>
                                        <p:cTn id="53" dur="228" fill="hold">
                                          <p:stCondLst>
                                            <p:cond delay="228"/>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54" dur="228"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55" dur="78" decel="50000" autoRev="1" fill="hold">
                                          <p:stCondLst>
                                            <p:cond delay="228"/>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56" dur="68" fill="hold">
                                          <p:stCondLst>
                                            <p:cond delay="432"/>
                                          </p:stCondLst>
                                        </p:cTn>
                                        <p:tgtEl>
                                          <p:spTgt spid="7"/>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 &amp; KPIs</a:t>
            </a:r>
          </a:p>
        </p:txBody>
      </p:sp>
      <p:sp>
        <p:nvSpPr>
          <p:cNvPr id="3" name="Content Placeholder 2"/>
          <p:cNvSpPr>
            <a:spLocks noGrp="1"/>
          </p:cNvSpPr>
          <p:nvPr>
            <p:ph idx="1"/>
          </p:nvPr>
        </p:nvSpPr>
        <p:spPr/>
        <p:txBody>
          <a:bodyPr>
            <a:normAutofit lnSpcReduction="10000"/>
          </a:bodyPr>
          <a:lstStyle/>
          <a:p>
            <a:r>
              <a:rPr lang="en-GB" b="1" dirty="0">
                <a:solidFill>
                  <a:srgbClr val="C00000"/>
                </a:solidFill>
              </a:rPr>
              <a:t>KPI (from example 2): Monitor check out process and identify possible obstacles.</a:t>
            </a:r>
          </a:p>
          <a:p>
            <a:r>
              <a:rPr lang="en-GB" dirty="0"/>
              <a:t>Create a GOAL for confirmation page with Funnels.</a:t>
            </a:r>
          </a:p>
          <a:p>
            <a:pPr>
              <a:spcBef>
                <a:spcPts val="0"/>
              </a:spcBef>
            </a:pPr>
            <a:r>
              <a:rPr lang="en-GB" dirty="0"/>
              <a:t>Possible funnels:</a:t>
            </a:r>
          </a:p>
          <a:p>
            <a:pPr lvl="1">
              <a:spcBef>
                <a:spcPts val="0"/>
              </a:spcBef>
            </a:pPr>
            <a:r>
              <a:rPr lang="en-GB" sz="2000" dirty="0"/>
              <a:t>Level 1: Add items to basket</a:t>
            </a:r>
          </a:p>
          <a:p>
            <a:pPr lvl="1">
              <a:spcBef>
                <a:spcPts val="0"/>
              </a:spcBef>
            </a:pPr>
            <a:r>
              <a:rPr lang="en-GB" sz="2000" dirty="0"/>
              <a:t>Level 2: Complete delivery details</a:t>
            </a:r>
          </a:p>
          <a:p>
            <a:pPr lvl="1">
              <a:spcBef>
                <a:spcPts val="0"/>
              </a:spcBef>
            </a:pPr>
            <a:r>
              <a:rPr lang="en-GB" sz="2000" dirty="0"/>
              <a:t>Level 3: Complete payment details</a:t>
            </a:r>
          </a:p>
          <a:p>
            <a:pPr lvl="1">
              <a:spcBef>
                <a:spcPts val="0"/>
              </a:spcBef>
            </a:pPr>
            <a:r>
              <a:rPr lang="en-GB" sz="2000" dirty="0"/>
              <a:t>Level 4: Confirmation page   </a:t>
            </a:r>
          </a:p>
          <a:p>
            <a:r>
              <a:rPr lang="en-GB" dirty="0"/>
              <a:t>all Funnels must be set </a:t>
            </a:r>
            <a:r>
              <a:rPr lang="en-GB"/>
              <a:t>to </a:t>
            </a:r>
            <a:r>
              <a:rPr lang="en-GB" b="1">
                <a:solidFill>
                  <a:srgbClr val="C00000"/>
                </a:solidFill>
              </a:rPr>
              <a:t>‘required</a:t>
            </a:r>
            <a:r>
              <a:rPr lang="en-GB" b="1" dirty="0">
                <a:solidFill>
                  <a:srgbClr val="C00000"/>
                </a:solidFill>
              </a:rPr>
              <a:t>’</a:t>
            </a:r>
            <a:r>
              <a:rPr lang="en-GB" dirty="0"/>
              <a:t>.</a:t>
            </a:r>
          </a:p>
          <a:p>
            <a:r>
              <a:rPr lang="en-GB" dirty="0"/>
              <a:t>Monitor what is the percentage of users who abandon the process at level 2 and level 3.</a:t>
            </a:r>
          </a:p>
          <a:p>
            <a:r>
              <a:rPr lang="en-GB" dirty="0"/>
              <a:t>Create alerts.</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Web Analytics and KPIs</a:t>
            </a:r>
          </a:p>
        </p:txBody>
      </p:sp>
      <p:sp>
        <p:nvSpPr>
          <p:cNvPr id="3" name="Content Placeholder 2"/>
          <p:cNvSpPr>
            <a:spLocks noGrp="1"/>
          </p:cNvSpPr>
          <p:nvPr>
            <p:ph idx="1"/>
          </p:nvPr>
        </p:nvSpPr>
        <p:spPr/>
        <p:txBody>
          <a:bodyPr/>
          <a:lstStyle/>
          <a:p>
            <a:r>
              <a:rPr lang="en-GB" i="1" dirty="0"/>
              <a:t>“Most people are using web analytics as a benchmark: how did we do yesterday, and how are we doing today?</a:t>
            </a:r>
          </a:p>
          <a:p>
            <a:r>
              <a:rPr lang="en-GB" i="1" dirty="0"/>
              <a:t>Smart people are actually analyzing to optimize their website. </a:t>
            </a:r>
          </a:p>
          <a:p>
            <a:r>
              <a:rPr lang="en-GB" i="1" dirty="0"/>
              <a:t>The advanced people are using Web data to optimize all of their marketing.”</a:t>
            </a:r>
            <a:endParaRPr lang="en-GB" dirty="0"/>
          </a:p>
          <a:p>
            <a:r>
              <a:rPr lang="en-GB" dirty="0"/>
              <a:t>Jim Sterne, founding director and chairman of the Web Analytics Association</a:t>
            </a:r>
          </a:p>
          <a:p>
            <a:endParaRPr lang="en-GB" dirty="0"/>
          </a:p>
          <a:p>
            <a:r>
              <a:rPr lang="en-GB" dirty="0"/>
              <a:t>Everything we have discussed so far is </a:t>
            </a:r>
            <a:r>
              <a:rPr lang="en-GB" b="1" dirty="0"/>
              <a:t>useless</a:t>
            </a:r>
            <a:r>
              <a:rPr lang="en-GB" dirty="0"/>
              <a:t> if it is not translate to actions.</a:t>
            </a:r>
          </a:p>
          <a:p>
            <a:endParaRPr lang="en-GB" dirty="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Web Analytics and KPIs</a:t>
            </a:r>
          </a:p>
        </p:txBody>
      </p:sp>
      <p:sp>
        <p:nvSpPr>
          <p:cNvPr id="3" name="Content Placeholder 2"/>
          <p:cNvSpPr>
            <a:spLocks noGrp="1"/>
          </p:cNvSpPr>
          <p:nvPr>
            <p:ph idx="1"/>
          </p:nvPr>
        </p:nvSpPr>
        <p:spPr/>
        <p:txBody>
          <a:bodyPr/>
          <a:lstStyle/>
          <a:p>
            <a:r>
              <a:rPr lang="en-GB" b="1" i="1" dirty="0"/>
              <a:t>Tip:</a:t>
            </a:r>
            <a:r>
              <a:rPr lang="en-GB" dirty="0"/>
              <a:t> As part of your role as a web analyst, you might also want to include KPIs that are not part of your Google Analytics reports—for example, search engine rankings, notes of any offline campaigns or PR, website updates, new product launches, user feedback, news and events that impact your business, server uptime, and response speed. All of these can help explain what you see and therefore add value to your data.</a:t>
            </a:r>
          </a:p>
          <a:p>
            <a:r>
              <a:rPr lang="en-GB" dirty="0"/>
              <a:t>(from ‘Advanced Web Metrics with Google Analytics’)</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Web Analytics and KPIs</a:t>
            </a:r>
          </a:p>
        </p:txBody>
      </p:sp>
      <p:sp>
        <p:nvSpPr>
          <p:cNvPr id="3" name="Content Placeholder 2"/>
          <p:cNvSpPr>
            <a:spLocks noGrp="1"/>
          </p:cNvSpPr>
          <p:nvPr>
            <p:ph idx="1"/>
          </p:nvPr>
        </p:nvSpPr>
        <p:spPr/>
        <p:txBody>
          <a:bodyPr>
            <a:normAutofit lnSpcReduction="10000"/>
          </a:bodyPr>
          <a:lstStyle/>
          <a:p>
            <a:r>
              <a:rPr lang="en-GB" b="1" dirty="0">
                <a:solidFill>
                  <a:srgbClr val="C00000"/>
                </a:solidFill>
              </a:rPr>
              <a:t>How to present your KPIs.</a:t>
            </a:r>
          </a:p>
          <a:p>
            <a:r>
              <a:rPr lang="en-GB" dirty="0"/>
              <a:t>In your report it is important to show what the </a:t>
            </a:r>
            <a:r>
              <a:rPr lang="en-GB" b="1" dirty="0">
                <a:solidFill>
                  <a:srgbClr val="C00000"/>
                </a:solidFill>
              </a:rPr>
              <a:t>target</a:t>
            </a:r>
            <a:r>
              <a:rPr lang="en-GB" dirty="0"/>
              <a:t> is and what your </a:t>
            </a:r>
            <a:r>
              <a:rPr lang="en-GB" b="1" dirty="0">
                <a:solidFill>
                  <a:srgbClr val="C00000"/>
                </a:solidFill>
              </a:rPr>
              <a:t>findings</a:t>
            </a:r>
            <a:r>
              <a:rPr lang="en-GB" dirty="0"/>
              <a:t> are.</a:t>
            </a:r>
          </a:p>
          <a:p>
            <a:r>
              <a:rPr lang="en-GB" dirty="0"/>
              <a:t>.</a:t>
            </a:r>
            <a:r>
              <a:rPr lang="en-GB" dirty="0" err="1"/>
              <a:t>xls</a:t>
            </a:r>
            <a:r>
              <a:rPr lang="en-GB" dirty="0"/>
              <a:t> files are often used to present KPIs.</a:t>
            </a:r>
          </a:p>
          <a:p>
            <a:r>
              <a:rPr lang="en-GB" b="1" dirty="0">
                <a:solidFill>
                  <a:srgbClr val="C00000"/>
                </a:solidFill>
              </a:rPr>
              <a:t>After KPIs:</a:t>
            </a:r>
          </a:p>
          <a:p>
            <a:r>
              <a:rPr lang="en-GB" dirty="0"/>
              <a:t>Make decisions; take actions</a:t>
            </a:r>
          </a:p>
          <a:p>
            <a:r>
              <a:rPr lang="en-GB" dirty="0"/>
              <a:t>What could prevent people from making decisions?</a:t>
            </a:r>
          </a:p>
          <a:p>
            <a:pPr lvl="1"/>
            <a:r>
              <a:rPr lang="en-GB" sz="2000" dirty="0"/>
              <a:t>Confidence on data</a:t>
            </a:r>
          </a:p>
          <a:p>
            <a:pPr lvl="1"/>
            <a:r>
              <a:rPr lang="en-GB" sz="2000" dirty="0"/>
              <a:t>Different interpretations </a:t>
            </a:r>
            <a:r>
              <a:rPr lang="en-GB" sz="2000" dirty="0">
                <a:sym typeface="Wingdings" pitchFamily="2" charset="2"/>
              </a:rPr>
              <a:t> </a:t>
            </a:r>
            <a:r>
              <a:rPr lang="en-GB" sz="2000" dirty="0"/>
              <a:t>experiment</a:t>
            </a:r>
            <a:endParaRPr lang="en-GB" dirty="0"/>
          </a:p>
          <a:p>
            <a:r>
              <a:rPr lang="en-GB" dirty="0">
                <a:hlinkClick r:id="rId2"/>
              </a:rPr>
              <a:t>http://www.youtube.com/watch?v=CH6V0wfT6PA</a:t>
            </a:r>
            <a:endParaRPr lang="en-GB" dirty="0"/>
          </a:p>
          <a:p>
            <a:endParaRPr lang="en-GB" dirty="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Next Week</a:t>
            </a:r>
          </a:p>
        </p:txBody>
      </p:sp>
      <p:sp>
        <p:nvSpPr>
          <p:cNvPr id="3" name="Content Placeholder 2"/>
          <p:cNvSpPr>
            <a:spLocks noGrp="1"/>
          </p:cNvSpPr>
          <p:nvPr>
            <p:ph idx="1"/>
          </p:nvPr>
        </p:nvSpPr>
        <p:spPr/>
        <p:txBody>
          <a:bodyPr/>
          <a:lstStyle/>
          <a:p>
            <a:r>
              <a:rPr lang="en-GB" dirty="0"/>
              <a:t>This week we discussed KPIs and we saw examples how to use Google Analytics in order to monitor KPIs.</a:t>
            </a:r>
          </a:p>
          <a:p>
            <a:endParaRPr lang="en-GB" dirty="0"/>
          </a:p>
          <a:p>
            <a:r>
              <a:rPr lang="en-GB" dirty="0"/>
              <a:t>Next week, we will discuss </a:t>
            </a:r>
            <a:r>
              <a:rPr lang="en-GB" b="1" dirty="0">
                <a:solidFill>
                  <a:srgbClr val="FF0000"/>
                </a:solidFill>
              </a:rPr>
              <a:t>“email </a:t>
            </a:r>
            <a:r>
              <a:rPr lang="en-GB" b="1">
                <a:solidFill>
                  <a:srgbClr val="FF0000"/>
                </a:solidFill>
              </a:rPr>
              <a:t>marketing”</a:t>
            </a:r>
            <a:r>
              <a:rPr lang="en-GB"/>
              <a:t>: how </a:t>
            </a:r>
            <a:r>
              <a:rPr lang="en-GB" dirty="0"/>
              <a:t>to use email for marketing purposes; how to organise an email campaign and how to write an email that aims to create leads as well as loyal customers.</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22</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Web Analytics and KPIs</a:t>
            </a:r>
          </a:p>
        </p:txBody>
      </p:sp>
      <p:sp>
        <p:nvSpPr>
          <p:cNvPr id="3" name="Content Placeholder 2"/>
          <p:cNvSpPr>
            <a:spLocks noGrp="1"/>
          </p:cNvSpPr>
          <p:nvPr>
            <p:ph idx="1"/>
          </p:nvPr>
        </p:nvSpPr>
        <p:spPr/>
        <p:txBody>
          <a:bodyPr/>
          <a:lstStyle/>
          <a:p>
            <a:pPr>
              <a:buNone/>
            </a:pPr>
            <a:r>
              <a:rPr lang="en-GB" dirty="0"/>
              <a:t> Tools (like Google Analytics) generate reports.</a:t>
            </a:r>
          </a:p>
          <a:p>
            <a:r>
              <a:rPr lang="en-GB" dirty="0"/>
              <a:t>Reporting is NOT analysis.</a:t>
            </a:r>
          </a:p>
          <a:p>
            <a:r>
              <a:rPr lang="en-GB" dirty="0"/>
              <a:t>Reports </a:t>
            </a:r>
            <a:r>
              <a:rPr lang="en-GB" dirty="0">
                <a:sym typeface="Wingdings" pitchFamily="2" charset="2"/>
              </a:rPr>
              <a:t> provide data</a:t>
            </a:r>
          </a:p>
          <a:p>
            <a:r>
              <a:rPr lang="en-GB" dirty="0">
                <a:sym typeface="Wingdings" pitchFamily="2" charset="2"/>
              </a:rPr>
              <a:t>Analysis  provides insights </a:t>
            </a:r>
            <a:endParaRPr lang="en-GB" dirty="0"/>
          </a:p>
          <a:p>
            <a:r>
              <a:rPr lang="en-GB" dirty="0"/>
              <a:t>You cannot expect to get massive insights from any analytics tool simply by implementing this tool.</a:t>
            </a:r>
          </a:p>
          <a:p>
            <a:r>
              <a:rPr lang="en-GB" dirty="0"/>
              <a:t>Implementing the analytics tool is the start – not the end.</a:t>
            </a:r>
          </a:p>
          <a:p>
            <a:r>
              <a:rPr lang="en-GB" dirty="0"/>
              <a:t>How could we make the next step and to which direction this should be?</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Web Analytics and KPIs</a:t>
            </a:r>
          </a:p>
        </p:txBody>
      </p:sp>
      <p:sp>
        <p:nvSpPr>
          <p:cNvPr id="3" name="Content Placeholder 2"/>
          <p:cNvSpPr>
            <a:spLocks noGrp="1"/>
          </p:cNvSpPr>
          <p:nvPr>
            <p:ph idx="1"/>
          </p:nvPr>
        </p:nvSpPr>
        <p:spPr/>
        <p:txBody>
          <a:bodyPr/>
          <a:lstStyle/>
          <a:p>
            <a:pPr>
              <a:buNone/>
            </a:pPr>
            <a:r>
              <a:rPr lang="en-GB" dirty="0"/>
              <a:t>In order to move on, we should be aware about the business strategy / business goals – stakeholders are involved.</a:t>
            </a:r>
          </a:p>
          <a:p>
            <a:pPr>
              <a:buNone/>
            </a:pPr>
            <a:r>
              <a:rPr lang="en-GB" dirty="0"/>
              <a:t>The following steps are essential:</a:t>
            </a:r>
          </a:p>
          <a:p>
            <a:r>
              <a:rPr lang="en-GB" dirty="0"/>
              <a:t>1. Map your stakeholders.</a:t>
            </a:r>
          </a:p>
          <a:p>
            <a:r>
              <a:rPr lang="en-GB" dirty="0"/>
              <a:t>2. Brainstorm with them.</a:t>
            </a:r>
          </a:p>
          <a:p>
            <a:r>
              <a:rPr lang="en-GB" dirty="0"/>
              <a:t>3. Set the (expected) key results of the organisation (OKRs).</a:t>
            </a:r>
          </a:p>
          <a:p>
            <a:pPr lvl="1">
              <a:buNone/>
            </a:pPr>
            <a:r>
              <a:rPr lang="en-GB" sz="1800" i="1" dirty="0"/>
              <a:t>   Encourage your stakeholders to give </a:t>
            </a:r>
            <a:r>
              <a:rPr lang="en-GB" sz="1800" b="1" i="1" dirty="0">
                <a:solidFill>
                  <a:srgbClr val="FF0000"/>
                </a:solidFill>
              </a:rPr>
              <a:t>measurable answers </a:t>
            </a:r>
            <a:r>
              <a:rPr lang="en-GB" sz="1800" i="1" dirty="0"/>
              <a:t>to your objectives question or suggest some yourself</a:t>
            </a:r>
          </a:p>
          <a:p>
            <a:r>
              <a:rPr lang="en-GB" dirty="0"/>
              <a:t>4. Distil and refine your OKRs.</a:t>
            </a:r>
          </a:p>
          <a:p>
            <a:r>
              <a:rPr lang="en-GB" dirty="0"/>
              <a:t>Examples</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Web Analytics and KPIs</a:t>
            </a:r>
          </a:p>
        </p:txBody>
      </p:sp>
      <p:sp>
        <p:nvSpPr>
          <p:cNvPr id="3" name="Content Placeholder 2"/>
          <p:cNvSpPr>
            <a:spLocks noGrp="1"/>
          </p:cNvSpPr>
          <p:nvPr>
            <p:ph idx="1"/>
          </p:nvPr>
        </p:nvSpPr>
        <p:spPr/>
        <p:txBody>
          <a:bodyPr>
            <a:normAutofit lnSpcReduction="10000"/>
          </a:bodyPr>
          <a:lstStyle/>
          <a:p>
            <a:r>
              <a:rPr lang="en-GB" dirty="0"/>
              <a:t>In order to achieve in the ‘organisational key results’ (OKRs) you need to identify </a:t>
            </a:r>
            <a:r>
              <a:rPr lang="en-GB" b="1" dirty="0">
                <a:solidFill>
                  <a:srgbClr val="C00000"/>
                </a:solidFill>
              </a:rPr>
              <a:t>smaller targets </a:t>
            </a:r>
            <a:r>
              <a:rPr lang="en-GB" dirty="0"/>
              <a:t>that can be measured and they provide information about the performance of the company.</a:t>
            </a:r>
          </a:p>
          <a:p>
            <a:r>
              <a:rPr lang="en-GB" b="1" dirty="0">
                <a:solidFill>
                  <a:srgbClr val="FF0000"/>
                </a:solidFill>
              </a:rPr>
              <a:t>Key Performance Indicators </a:t>
            </a:r>
            <a:r>
              <a:rPr lang="en-GB" dirty="0"/>
              <a:t>(KPIs) are used to measure performance.</a:t>
            </a:r>
          </a:p>
          <a:p>
            <a:r>
              <a:rPr lang="en-GB" dirty="0"/>
              <a:t>What is a KPI?</a:t>
            </a:r>
          </a:p>
          <a:p>
            <a:r>
              <a:rPr lang="en-GB" dirty="0"/>
              <a:t>KPI: a tool that companies use to understand how well they are doing.</a:t>
            </a:r>
          </a:p>
          <a:p>
            <a:r>
              <a:rPr lang="en-GB" dirty="0"/>
              <a:t>They are used by managers &amp; external investors to understand how well a company is doing.</a:t>
            </a:r>
          </a:p>
          <a:p>
            <a:r>
              <a:rPr lang="en-GB" dirty="0"/>
              <a:t>KPIs are sometimes referred to as Key Success Indicators (KSI) or as Balanced Score Cards (BSC)</a:t>
            </a:r>
          </a:p>
          <a:p>
            <a:r>
              <a:rPr lang="en-GB" dirty="0"/>
              <a:t>To track KPIs, most companies use a Balanced Scorecard.</a:t>
            </a:r>
          </a:p>
          <a:p>
            <a:endParaRPr lang="en-GB" dirty="0"/>
          </a:p>
          <a:p>
            <a:endParaRPr lang="en-GB" dirty="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Process – structure </a:t>
            </a:r>
          </a:p>
        </p:txBody>
      </p:sp>
      <p:sp>
        <p:nvSpPr>
          <p:cNvPr id="3" name="Content Placeholder 2"/>
          <p:cNvSpPr>
            <a:spLocks noGrp="1"/>
          </p:cNvSpPr>
          <p:nvPr>
            <p:ph idx="1"/>
          </p:nvPr>
        </p:nvSpPr>
        <p:spPr/>
        <p:txBody>
          <a:bodyPr/>
          <a:lstStyle/>
          <a:p>
            <a:r>
              <a:rPr lang="en-US" dirty="0"/>
              <a:t>In order to define a KPI you must provide: </a:t>
            </a:r>
            <a:endParaRPr lang="el-GR" dirty="0"/>
          </a:p>
          <a:p>
            <a:pPr lvl="1"/>
            <a:r>
              <a:rPr lang="en-GB" dirty="0"/>
              <a:t>Brief description e.g. reduce the number of single-page visits (previously known as ‘bounce rate’, now part of the ‘engagement rate’)</a:t>
            </a:r>
          </a:p>
          <a:p>
            <a:pPr lvl="1"/>
            <a:r>
              <a:rPr lang="en-GB" dirty="0"/>
              <a:t>Exact change e.g. the number of single-page visits from 45% should be 20% or it must be reduced by 50% </a:t>
            </a:r>
          </a:p>
          <a:p>
            <a:pPr lvl="1"/>
            <a:r>
              <a:rPr lang="en-GB" dirty="0"/>
              <a:t>Time e.g. within 6 months</a:t>
            </a:r>
          </a:p>
          <a:p>
            <a:pPr lvl="1"/>
            <a:r>
              <a:rPr lang="en-GB" dirty="0"/>
              <a:t>Changes we’ll do e.g. change design</a:t>
            </a:r>
            <a:endParaRPr lang="el-GR" dirty="0"/>
          </a:p>
          <a:p>
            <a:pPr lvl="1"/>
            <a:r>
              <a:rPr lang="en-US" dirty="0"/>
              <a:t>Monitoring period e.g. every 3 weeks</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6</a:t>
            </a:fld>
            <a:endParaRPr lang="en-US"/>
          </a:p>
        </p:txBody>
      </p:sp>
    </p:spTree>
    <p:extLst>
      <p:ext uri="{BB962C8B-B14F-4D97-AF65-F5344CB8AC3E}">
        <p14:creationId xmlns:p14="http://schemas.microsoft.com/office/powerpoint/2010/main" val="160822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Web Analytics and KPIs</a:t>
            </a:r>
          </a:p>
        </p:txBody>
      </p:sp>
      <p:sp>
        <p:nvSpPr>
          <p:cNvPr id="3" name="Content Placeholder 2"/>
          <p:cNvSpPr>
            <a:spLocks noGrp="1"/>
          </p:cNvSpPr>
          <p:nvPr>
            <p:ph idx="1"/>
          </p:nvPr>
        </p:nvSpPr>
        <p:spPr/>
        <p:txBody>
          <a:bodyPr>
            <a:normAutofit lnSpcReduction="10000"/>
          </a:bodyPr>
          <a:lstStyle/>
          <a:p>
            <a:r>
              <a:rPr lang="en-GB" dirty="0"/>
              <a:t>The balanced scorecard is a strategic planning and management system that is widely applicable to organizations regardless of size or type of business. The system, extensively used in business and industry, government, and non-profit organizations worldwide, provides a method of aligning business activities to the vision and strategy of the organization, improving internal and external communications, and monitoring organization performance against strategic goals. </a:t>
            </a:r>
          </a:p>
          <a:p>
            <a:r>
              <a:rPr lang="en-GB" sz="1600" dirty="0"/>
              <a:t>It was originated by Robert Kaplan and David Norton of Harvard University in about 1990 (the roots of the balanced scorecard are deep, and include the pioneering work of General Electric on performance measurement reporting in the 1950’s and the work of French process engineers in the early part of the 20th century in France)</a:t>
            </a:r>
            <a:r>
              <a:rPr lang="en-GB" dirty="0"/>
              <a:t>.</a:t>
            </a:r>
          </a:p>
          <a:p>
            <a:r>
              <a:rPr lang="en-GB" dirty="0"/>
              <a:t>Balanced scorecard; Performance measures – KPIs:</a:t>
            </a:r>
          </a:p>
          <a:p>
            <a:r>
              <a:rPr lang="en-GB" dirty="0">
                <a:hlinkClick r:id="rId2"/>
              </a:rPr>
              <a:t>https://www.youtube.com/watch?v=M_IlOlywryw</a:t>
            </a:r>
            <a:endParaRPr lang="en-GB" dirty="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Web Analytics and KPIs</a:t>
            </a:r>
          </a:p>
        </p:txBody>
      </p:sp>
      <p:sp>
        <p:nvSpPr>
          <p:cNvPr id="3" name="Content Placeholder 2"/>
          <p:cNvSpPr>
            <a:spLocks noGrp="1"/>
          </p:cNvSpPr>
          <p:nvPr>
            <p:ph idx="1"/>
          </p:nvPr>
        </p:nvSpPr>
        <p:spPr/>
        <p:txBody>
          <a:bodyPr/>
          <a:lstStyle/>
          <a:p>
            <a:r>
              <a:rPr lang="en-GB" dirty="0"/>
              <a:t>Basic categories of KPIs / Basic ways to think about KPIs</a:t>
            </a:r>
            <a:endParaRPr lang="en-GB" b="1" dirty="0">
              <a:solidFill>
                <a:srgbClr val="B8B810"/>
              </a:solidFill>
            </a:endParaRPr>
          </a:p>
          <a:p>
            <a:endParaRPr lang="en-GB" dirty="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8</a:t>
            </a:fld>
            <a:endParaRPr lang="en-US"/>
          </a:p>
        </p:txBody>
      </p:sp>
      <p:graphicFrame>
        <p:nvGraphicFramePr>
          <p:cNvPr id="16" name="Table 15"/>
          <p:cNvGraphicFramePr>
            <a:graphicFrameLocks noGrp="1"/>
          </p:cNvGraphicFramePr>
          <p:nvPr/>
        </p:nvGraphicFramePr>
        <p:xfrm>
          <a:off x="619124" y="2352675"/>
          <a:ext cx="7677151" cy="3919239"/>
        </p:xfrm>
        <a:graphic>
          <a:graphicData uri="http://schemas.openxmlformats.org/drawingml/2006/table">
            <a:tbl>
              <a:tblPr firstRow="1" bandRow="1">
                <a:tableStyleId>{5C22544A-7EE6-4342-B048-85BDC9FD1C3A}</a:tableStyleId>
              </a:tblPr>
              <a:tblGrid>
                <a:gridCol w="1295401">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195547">
                  <a:extLst>
                    <a:ext uri="{9D8B030D-6E8A-4147-A177-3AD203B41FA5}">
                      <a16:colId xmlns:a16="http://schemas.microsoft.com/office/drawing/2014/main" val="20002"/>
                    </a:ext>
                  </a:extLst>
                </a:gridCol>
                <a:gridCol w="2357403">
                  <a:extLst>
                    <a:ext uri="{9D8B030D-6E8A-4147-A177-3AD203B41FA5}">
                      <a16:colId xmlns:a16="http://schemas.microsoft.com/office/drawing/2014/main" val="20003"/>
                    </a:ext>
                  </a:extLst>
                </a:gridCol>
              </a:tblGrid>
              <a:tr h="568367">
                <a:tc>
                  <a:txBody>
                    <a:bodyPr/>
                    <a:lstStyle/>
                    <a:p>
                      <a:r>
                        <a:rPr lang="en-GB" dirty="0"/>
                        <a:t>   </a:t>
                      </a:r>
                    </a:p>
                  </a:txBody>
                  <a:tcPr anchor="ctr"/>
                </a:tc>
                <a:tc>
                  <a:txBody>
                    <a:bodyPr/>
                    <a:lstStyle/>
                    <a:p>
                      <a:r>
                        <a:rPr lang="en-GB" dirty="0"/>
                        <a:t>  Raw</a:t>
                      </a:r>
                      <a:r>
                        <a:rPr lang="en-GB" baseline="0" dirty="0"/>
                        <a:t> Data</a:t>
                      </a:r>
                      <a:endParaRPr lang="en-GB" dirty="0"/>
                    </a:p>
                  </a:txBody>
                  <a:tcPr anchor="ctr"/>
                </a:tc>
                <a:tc>
                  <a:txBody>
                    <a:bodyPr/>
                    <a:lstStyle/>
                    <a:p>
                      <a:r>
                        <a:rPr lang="en-GB" dirty="0"/>
                        <a:t>Progress (usually project oriented)</a:t>
                      </a:r>
                    </a:p>
                  </a:txBody>
                  <a:tcPr anchor="ctr"/>
                </a:tc>
                <a:tc>
                  <a:txBody>
                    <a:bodyPr/>
                    <a:lstStyle/>
                    <a:p>
                      <a:r>
                        <a:rPr lang="en-GB" dirty="0"/>
                        <a:t>Changes (or</a:t>
                      </a:r>
                      <a:r>
                        <a:rPr lang="en-GB" baseline="0" dirty="0"/>
                        <a:t> directional measure )</a:t>
                      </a:r>
                      <a:endParaRPr lang="en-GB" dirty="0"/>
                    </a:p>
                  </a:txBody>
                  <a:tcPr anchor="ctr"/>
                </a:tc>
                <a:extLst>
                  <a:ext uri="{0D108BD9-81ED-4DB2-BD59-A6C34878D82A}">
                    <a16:rowId xmlns:a16="http://schemas.microsoft.com/office/drawing/2014/main" val="10000"/>
                  </a:ext>
                </a:extLst>
              </a:tr>
              <a:tr h="758015">
                <a:tc>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954580">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r h="912473">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r h="65409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3819525" y="5660509"/>
            <a:ext cx="2238375" cy="584775"/>
          </a:xfrm>
          <a:prstGeom prst="rect">
            <a:avLst/>
          </a:prstGeom>
          <a:noFill/>
        </p:spPr>
        <p:txBody>
          <a:bodyPr wrap="square" rtlCol="0">
            <a:spAutoFit/>
          </a:bodyPr>
          <a:lstStyle/>
          <a:p>
            <a:r>
              <a:rPr lang="en-GB" sz="1600" dirty="0"/>
              <a:t>80% of a project has been completed</a:t>
            </a:r>
          </a:p>
        </p:txBody>
      </p:sp>
      <p:sp>
        <p:nvSpPr>
          <p:cNvPr id="7" name="TextBox 6"/>
          <p:cNvSpPr txBox="1"/>
          <p:nvPr/>
        </p:nvSpPr>
        <p:spPr>
          <a:xfrm>
            <a:off x="2219325" y="3095625"/>
            <a:ext cx="4707955" cy="584775"/>
          </a:xfrm>
          <a:prstGeom prst="rect">
            <a:avLst/>
          </a:prstGeom>
          <a:ln>
            <a:noFill/>
          </a:ln>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GB" sz="1600" dirty="0"/>
              <a:t>Do data exist or should we create them?</a:t>
            </a:r>
          </a:p>
          <a:p>
            <a:r>
              <a:rPr lang="en-GB" sz="1600" dirty="0"/>
              <a:t>E.g. Is there a report in GA or should we create a goal?</a:t>
            </a:r>
          </a:p>
        </p:txBody>
      </p:sp>
      <p:sp>
        <p:nvSpPr>
          <p:cNvPr id="8" name="TextBox 7"/>
          <p:cNvSpPr txBox="1"/>
          <p:nvPr/>
        </p:nvSpPr>
        <p:spPr>
          <a:xfrm>
            <a:off x="6581775" y="5784334"/>
            <a:ext cx="1381126" cy="338554"/>
          </a:xfrm>
          <a:prstGeom prst="rect">
            <a:avLst/>
          </a:prstGeom>
          <a:noFill/>
        </p:spPr>
        <p:txBody>
          <a:bodyPr wrap="square" rtlCol="0">
            <a:spAutoFit/>
          </a:bodyPr>
          <a:lstStyle/>
          <a:p>
            <a:r>
              <a:rPr lang="en-GB" sz="1600" dirty="0"/>
              <a:t>10% increase </a:t>
            </a:r>
          </a:p>
        </p:txBody>
      </p:sp>
      <p:sp>
        <p:nvSpPr>
          <p:cNvPr id="12" name="TextBox 11"/>
          <p:cNvSpPr txBox="1"/>
          <p:nvPr/>
        </p:nvSpPr>
        <p:spPr>
          <a:xfrm>
            <a:off x="2219324" y="5660509"/>
            <a:ext cx="1552575" cy="584775"/>
          </a:xfrm>
          <a:prstGeom prst="rect">
            <a:avLst/>
          </a:prstGeom>
          <a:noFill/>
        </p:spPr>
        <p:txBody>
          <a:bodyPr wrap="square" rtlCol="0">
            <a:spAutoFit/>
          </a:bodyPr>
          <a:lstStyle/>
          <a:p>
            <a:r>
              <a:rPr lang="en-GB" sz="1600" dirty="0"/>
              <a:t>No of users more than 100</a:t>
            </a:r>
          </a:p>
        </p:txBody>
      </p:sp>
      <p:sp>
        <p:nvSpPr>
          <p:cNvPr id="13" name="TextBox 12"/>
          <p:cNvSpPr txBox="1"/>
          <p:nvPr/>
        </p:nvSpPr>
        <p:spPr>
          <a:xfrm>
            <a:off x="2219325" y="4860409"/>
            <a:ext cx="5305424" cy="584775"/>
          </a:xfrm>
          <a:prstGeom prst="rect">
            <a:avLst/>
          </a:prstGeom>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GB" sz="1600" dirty="0"/>
              <a:t>What is the target we try to hit;</a:t>
            </a:r>
          </a:p>
          <a:p>
            <a:r>
              <a:rPr lang="en-GB" sz="1600" dirty="0"/>
              <a:t>Graphical representations of the data.</a:t>
            </a:r>
          </a:p>
        </p:txBody>
      </p:sp>
      <p:sp>
        <p:nvSpPr>
          <p:cNvPr id="14" name="TextBox 13"/>
          <p:cNvSpPr txBox="1"/>
          <p:nvPr/>
        </p:nvSpPr>
        <p:spPr>
          <a:xfrm>
            <a:off x="2219325" y="4088884"/>
            <a:ext cx="5829299" cy="584775"/>
          </a:xfrm>
          <a:prstGeom prst="rect">
            <a:avLst/>
          </a:prstGeom>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1600" dirty="0"/>
              <a:t>If you have a yearly goal, think of a metrics to measure your progress between months (e.g. Customer satisfaction).</a:t>
            </a:r>
          </a:p>
        </p:txBody>
      </p:sp>
      <p:sp>
        <p:nvSpPr>
          <p:cNvPr id="17" name="TextBox 16"/>
          <p:cNvSpPr txBox="1"/>
          <p:nvPr/>
        </p:nvSpPr>
        <p:spPr>
          <a:xfrm>
            <a:off x="666750" y="3057524"/>
            <a:ext cx="1019175" cy="646331"/>
          </a:xfrm>
          <a:prstGeom prst="rect">
            <a:avLst/>
          </a:prstGeom>
          <a:noFill/>
        </p:spPr>
        <p:txBody>
          <a:bodyPr wrap="square" rtlCol="0">
            <a:spAutoFit/>
          </a:bodyPr>
          <a:lstStyle/>
          <a:p>
            <a:r>
              <a:rPr lang="en-GB" dirty="0"/>
              <a:t>Source of data</a:t>
            </a:r>
          </a:p>
        </p:txBody>
      </p:sp>
      <p:sp>
        <p:nvSpPr>
          <p:cNvPr id="18" name="TextBox 17"/>
          <p:cNvSpPr txBox="1"/>
          <p:nvPr/>
        </p:nvSpPr>
        <p:spPr>
          <a:xfrm>
            <a:off x="666750" y="4000500"/>
            <a:ext cx="1165897" cy="369332"/>
          </a:xfrm>
          <a:prstGeom prst="rect">
            <a:avLst/>
          </a:prstGeom>
          <a:noFill/>
        </p:spPr>
        <p:txBody>
          <a:bodyPr wrap="none" rtlCol="0">
            <a:spAutoFit/>
          </a:bodyPr>
          <a:lstStyle/>
          <a:p>
            <a:r>
              <a:rPr lang="en-GB" dirty="0"/>
              <a:t>Frequency</a:t>
            </a:r>
          </a:p>
        </p:txBody>
      </p:sp>
      <p:sp>
        <p:nvSpPr>
          <p:cNvPr id="19" name="TextBox 18"/>
          <p:cNvSpPr txBox="1"/>
          <p:nvPr/>
        </p:nvSpPr>
        <p:spPr>
          <a:xfrm>
            <a:off x="666750" y="4972050"/>
            <a:ext cx="1019175" cy="369332"/>
          </a:xfrm>
          <a:prstGeom prst="rect">
            <a:avLst/>
          </a:prstGeom>
          <a:noFill/>
        </p:spPr>
        <p:txBody>
          <a:bodyPr wrap="square" rtlCol="0">
            <a:spAutoFit/>
          </a:bodyPr>
          <a:lstStyle/>
          <a:p>
            <a:r>
              <a:rPr lang="en-GB" dirty="0"/>
              <a:t>Target</a:t>
            </a:r>
          </a:p>
        </p:txBody>
      </p:sp>
      <p:sp>
        <p:nvSpPr>
          <p:cNvPr id="20" name="TextBox 19"/>
          <p:cNvSpPr txBox="1"/>
          <p:nvPr/>
        </p:nvSpPr>
        <p:spPr>
          <a:xfrm>
            <a:off x="666750" y="5734050"/>
            <a:ext cx="1104900" cy="369332"/>
          </a:xfrm>
          <a:prstGeom prst="rect">
            <a:avLst/>
          </a:prstGeom>
          <a:noFill/>
        </p:spPr>
        <p:txBody>
          <a:bodyPr wrap="square" rtlCol="0">
            <a:spAutoFit/>
          </a:bodyPr>
          <a:lstStyle/>
          <a:p>
            <a:r>
              <a:rPr lang="en-GB" dirty="0"/>
              <a:t>Examples</a:t>
            </a:r>
          </a:p>
        </p:txBody>
      </p:sp>
      <p:sp>
        <p:nvSpPr>
          <p:cNvPr id="21" name="TextBox 20"/>
          <p:cNvSpPr txBox="1"/>
          <p:nvPr/>
        </p:nvSpPr>
        <p:spPr>
          <a:xfrm>
            <a:off x="2219325" y="3790950"/>
            <a:ext cx="3864456" cy="338554"/>
          </a:xfrm>
          <a:prstGeom prst="rect">
            <a:avLst/>
          </a:prstGeom>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GB" sz="1600" dirty="0"/>
              <a:t>Daily? Weekly? Monthly? Quarterly? Yearly?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7"/>
                                        </p:tgtEl>
                                        <p:attrNameLst>
                                          <p:attrName>style.visibility</p:attrName>
                                        </p:attrNameLst>
                                      </p:cBhvr>
                                      <p:to>
                                        <p:strVal val="visible"/>
                                      </p:to>
                                    </p:set>
                                    <p:anim calcmode="discrete" valueType="clr">
                                      <p:cBhvr override="childStyle">
                                        <p:cTn id="19"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7"/>
                                        </p:tgtEl>
                                        <p:attrNameLst>
                                          <p:attrName>fillcolor</p:attrName>
                                        </p:attrNameLst>
                                      </p:cBhvr>
                                      <p:tavLst>
                                        <p:tav tm="0">
                                          <p:val>
                                            <p:clrVal>
                                              <a:schemeClr val="accent2"/>
                                            </p:clrVal>
                                          </p:val>
                                        </p:tav>
                                        <p:tav tm="50000">
                                          <p:val>
                                            <p:clrVal>
                                              <a:schemeClr val="hlink"/>
                                            </p:clrVal>
                                          </p:val>
                                        </p:tav>
                                      </p:tavLst>
                                    </p:anim>
                                    <p:set>
                                      <p:cBhvr>
                                        <p:cTn id="21" dur="80"/>
                                        <p:tgtEl>
                                          <p:spTgt spid="7"/>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7" presetClass="entr" presetSubtype="0" fill="hold" grpId="0" nodeType="clickEffect">
                                  <p:stCondLst>
                                    <p:cond delay="0"/>
                                  </p:stCondLst>
                                  <p:iterate type="lt">
                                    <p:tmPct val="50000"/>
                                  </p:iterate>
                                  <p:childTnLst>
                                    <p:set>
                                      <p:cBhvr>
                                        <p:cTn id="29" dur="1" fill="hold">
                                          <p:stCondLst>
                                            <p:cond delay="0"/>
                                          </p:stCondLst>
                                        </p:cTn>
                                        <p:tgtEl>
                                          <p:spTgt spid="21"/>
                                        </p:tgtEl>
                                        <p:attrNameLst>
                                          <p:attrName>style.visibility</p:attrName>
                                        </p:attrNameLst>
                                      </p:cBhvr>
                                      <p:to>
                                        <p:strVal val="visible"/>
                                      </p:to>
                                    </p:set>
                                    <p:anim calcmode="discrete" valueType="clr">
                                      <p:cBhvr override="childStyle">
                                        <p:cTn id="30" dur="80"/>
                                        <p:tgtEl>
                                          <p:spTgt spid="21"/>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21"/>
                                        </p:tgtEl>
                                        <p:attrNameLst>
                                          <p:attrName>fillcolor</p:attrName>
                                        </p:attrNameLst>
                                      </p:cBhvr>
                                      <p:tavLst>
                                        <p:tav tm="0">
                                          <p:val>
                                            <p:clrVal>
                                              <a:schemeClr val="accent2"/>
                                            </p:clrVal>
                                          </p:val>
                                        </p:tav>
                                        <p:tav tm="50000">
                                          <p:val>
                                            <p:clrVal>
                                              <a:schemeClr val="hlink"/>
                                            </p:clrVal>
                                          </p:val>
                                        </p:tav>
                                      </p:tavLst>
                                    </p:anim>
                                    <p:set>
                                      <p:cBhvr>
                                        <p:cTn id="32" dur="80"/>
                                        <p:tgtEl>
                                          <p:spTgt spid="21"/>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27" presetClass="entr" presetSubtype="0" fill="hold" grpId="0" nodeType="clickEffect">
                                  <p:stCondLst>
                                    <p:cond delay="0"/>
                                  </p:stCondLst>
                                  <p:iterate type="lt">
                                    <p:tmPct val="50000"/>
                                  </p:iterate>
                                  <p:childTnLst>
                                    <p:set>
                                      <p:cBhvr>
                                        <p:cTn id="36" dur="1" fill="hold">
                                          <p:stCondLst>
                                            <p:cond delay="0"/>
                                          </p:stCondLst>
                                        </p:cTn>
                                        <p:tgtEl>
                                          <p:spTgt spid="14"/>
                                        </p:tgtEl>
                                        <p:attrNameLst>
                                          <p:attrName>style.visibility</p:attrName>
                                        </p:attrNameLst>
                                      </p:cBhvr>
                                      <p:to>
                                        <p:strVal val="visible"/>
                                      </p:to>
                                    </p:set>
                                    <p:anim calcmode="discrete" valueType="clr">
                                      <p:cBhvr override="childStyle">
                                        <p:cTn id="37" dur="80"/>
                                        <p:tgtEl>
                                          <p:spTgt spid="14"/>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14"/>
                                        </p:tgtEl>
                                        <p:attrNameLst>
                                          <p:attrName>fillcolor</p:attrName>
                                        </p:attrNameLst>
                                      </p:cBhvr>
                                      <p:tavLst>
                                        <p:tav tm="0">
                                          <p:val>
                                            <p:clrVal>
                                              <a:schemeClr val="accent2"/>
                                            </p:clrVal>
                                          </p:val>
                                        </p:tav>
                                        <p:tav tm="50000">
                                          <p:val>
                                            <p:clrVal>
                                              <a:schemeClr val="hlink"/>
                                            </p:clrVal>
                                          </p:val>
                                        </p:tav>
                                      </p:tavLst>
                                    </p:anim>
                                    <p:set>
                                      <p:cBhvr>
                                        <p:cTn id="39" dur="80"/>
                                        <p:tgtEl>
                                          <p:spTgt spid="14"/>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7" presetClass="entr" presetSubtype="0" fill="hold" grpId="0" nodeType="clickEffect">
                                  <p:stCondLst>
                                    <p:cond delay="0"/>
                                  </p:stCondLst>
                                  <p:iterate type="lt">
                                    <p:tmPct val="50000"/>
                                  </p:iterate>
                                  <p:childTnLst>
                                    <p:set>
                                      <p:cBhvr>
                                        <p:cTn id="47" dur="1" fill="hold">
                                          <p:stCondLst>
                                            <p:cond delay="0"/>
                                          </p:stCondLst>
                                        </p:cTn>
                                        <p:tgtEl>
                                          <p:spTgt spid="13"/>
                                        </p:tgtEl>
                                        <p:attrNameLst>
                                          <p:attrName>style.visibility</p:attrName>
                                        </p:attrNameLst>
                                      </p:cBhvr>
                                      <p:to>
                                        <p:strVal val="visible"/>
                                      </p:to>
                                    </p:set>
                                    <p:anim calcmode="discrete" valueType="clr">
                                      <p:cBhvr override="childStyle">
                                        <p:cTn id="48" dur="8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49" dur="80"/>
                                        <p:tgtEl>
                                          <p:spTgt spid="13"/>
                                        </p:tgtEl>
                                        <p:attrNameLst>
                                          <p:attrName>fillcolor</p:attrName>
                                        </p:attrNameLst>
                                      </p:cBhvr>
                                      <p:tavLst>
                                        <p:tav tm="0">
                                          <p:val>
                                            <p:clrVal>
                                              <a:schemeClr val="accent2"/>
                                            </p:clrVal>
                                          </p:val>
                                        </p:tav>
                                        <p:tav tm="50000">
                                          <p:val>
                                            <p:clrVal>
                                              <a:schemeClr val="hlink"/>
                                            </p:clrVal>
                                          </p:val>
                                        </p:tav>
                                      </p:tavLst>
                                    </p:anim>
                                    <p:set>
                                      <p:cBhvr>
                                        <p:cTn id="50" dur="80"/>
                                        <p:tgtEl>
                                          <p:spTgt spid="13"/>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animBg="1"/>
      <p:bldP spid="8" grpId="0"/>
      <p:bldP spid="12" grpId="0"/>
      <p:bldP spid="13" grpId="0" animBg="1"/>
      <p:bldP spid="14" grpId="0" animBg="1"/>
      <p:bldP spid="17" grpId="0"/>
      <p:bldP spid="18" grpId="0"/>
      <p:bldP spid="19" grpId="0"/>
      <p:bldP spid="20" grpId="0"/>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Web Analytics and KPIs</a:t>
            </a:r>
          </a:p>
        </p:txBody>
      </p:sp>
      <p:sp>
        <p:nvSpPr>
          <p:cNvPr id="3" name="Content Placeholder 2"/>
          <p:cNvSpPr>
            <a:spLocks noGrp="1"/>
          </p:cNvSpPr>
          <p:nvPr>
            <p:ph idx="1"/>
          </p:nvPr>
        </p:nvSpPr>
        <p:spPr/>
        <p:txBody>
          <a:bodyPr/>
          <a:lstStyle/>
          <a:p>
            <a:r>
              <a:rPr lang="en-GB" sz="2200" dirty="0"/>
              <a:t>What are the most common KPIs?</a:t>
            </a:r>
          </a:p>
          <a:p>
            <a:r>
              <a:rPr lang="en-GB" sz="2200" dirty="0"/>
              <a:t>KPIs are about ‘what matters’....</a:t>
            </a:r>
          </a:p>
          <a:p>
            <a:r>
              <a:rPr lang="en-GB" sz="2200" dirty="0"/>
              <a:t>‘What matters’ is different in each company and in different times.</a:t>
            </a:r>
          </a:p>
          <a:p>
            <a:pPr lvl="1"/>
            <a:r>
              <a:rPr lang="en-GB" sz="2200" dirty="0"/>
              <a:t>Financial indicators: income growth</a:t>
            </a:r>
          </a:p>
          <a:p>
            <a:pPr lvl="1"/>
            <a:r>
              <a:rPr lang="en-GB" sz="2200" dirty="0"/>
              <a:t>Engagement (employee or users)</a:t>
            </a:r>
          </a:p>
          <a:p>
            <a:r>
              <a:rPr lang="en-GB" sz="2200" b="1" i="1" dirty="0">
                <a:solidFill>
                  <a:srgbClr val="FF0000"/>
                </a:solidFill>
              </a:rPr>
              <a:t>All KPIs must be based on company’s strategy </a:t>
            </a:r>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3dbbe9efb9792fda118afe89e5836dde06bf4"/>
  <p:tag name="ISPRING_RESOURCE_PATHS_HASH_PRESENTER" val="65973cf78c2f8b4ed280b919f297b335f3a4f3b3"/>
  <p:tag name="ARTICULATE_PROJECT_OPEN" val="0"/>
  <p:tag name="ARTICULATE_SLIDE_COUNT" val="2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8709</TotalTime>
  <Words>2097</Words>
  <Application>Microsoft Office PowerPoint</Application>
  <PresentationFormat>On-screen Show (4:3)</PresentationFormat>
  <Paragraphs>221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Retrospect</vt:lpstr>
      <vt:lpstr>6MMCS002W Digital Marketing, Social Media and Web Analytics</vt:lpstr>
      <vt:lpstr>Web Analytics and KPIs</vt:lpstr>
      <vt:lpstr>Web Analytics and KPIs</vt:lpstr>
      <vt:lpstr>Web Analytics and KPIs</vt:lpstr>
      <vt:lpstr>Web Analytics and KPIs</vt:lpstr>
      <vt:lpstr>Process – structure </vt:lpstr>
      <vt:lpstr>Web Analytics and KPIs</vt:lpstr>
      <vt:lpstr>Web Analytics and KPIs</vt:lpstr>
      <vt:lpstr>Web Analytics and KPIs</vt:lpstr>
      <vt:lpstr>Web Analytics and KPIs</vt:lpstr>
      <vt:lpstr>Web Analytics and KPIs</vt:lpstr>
      <vt:lpstr>Web Analytics and KPIs</vt:lpstr>
      <vt:lpstr>GA &amp; KPIs (from ‘Advanced Web Metrics with Google Analytics’)</vt:lpstr>
      <vt:lpstr>GA &amp; KPIs</vt:lpstr>
      <vt:lpstr>GA &amp; KPIs</vt:lpstr>
      <vt:lpstr>GA &amp; KPIs</vt:lpstr>
      <vt:lpstr>GA &amp; KPIs</vt:lpstr>
      <vt:lpstr>GA &amp; KPIs</vt:lpstr>
      <vt:lpstr>GA &amp; KPIs</vt:lpstr>
      <vt:lpstr>Web Analytics and KPIs</vt:lpstr>
      <vt:lpstr>Web Analytics and KPIs</vt:lpstr>
      <vt:lpstr>Next Week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EBSY512  web &amp; social media analytics</dc:title>
  <dc:creator>Vassiliki Bouki</dc:creator>
  <cp:lastModifiedBy>Shenal 2018383</cp:lastModifiedBy>
  <cp:revision>930</cp:revision>
  <dcterms:created xsi:type="dcterms:W3CDTF">2013-12-30T11:11:02Z</dcterms:created>
  <dcterms:modified xsi:type="dcterms:W3CDTF">2022-04-26T03:34:26Z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5C4E7EF8-9E23-470C-B216-BD79FC38E94E</vt:lpwstr>
  </property>
  <property fmtid="{D5CDD505-2E9C-101B-9397-08002B2CF9AE}" pid="3" name="ArticulatePath">
    <vt:lpwstr>Week 11 KPIs</vt:lpwstr>
  </property>
</Properties>
</file>