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9" r:id="rId1"/>
  </p:sldMasterIdLst>
  <p:notesMasterIdLst>
    <p:notesMasterId r:id="rId37"/>
  </p:notesMasterIdLst>
  <p:sldIdLst>
    <p:sldId id="256" r:id="rId2"/>
    <p:sldId id="257" r:id="rId3"/>
    <p:sldId id="276" r:id="rId4"/>
    <p:sldId id="277" r:id="rId5"/>
    <p:sldId id="278" r:id="rId6"/>
    <p:sldId id="271" r:id="rId7"/>
    <p:sldId id="273" r:id="rId8"/>
    <p:sldId id="279" r:id="rId9"/>
    <p:sldId id="280" r:id="rId10"/>
    <p:sldId id="272" r:id="rId11"/>
    <p:sldId id="275"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Lst>
  <p:sldSz cx="9144000" cy="6858000" type="screen4x3"/>
  <p:notesSz cx="6858000" cy="9144000"/>
  <p:custDataLst>
    <p:tags r:id="rId38"/>
  </p:custDataLst>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2"/>
    <a:srgbClr val="00153E"/>
    <a:srgbClr val="3C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D62DBE-E6A7-456B-884B-92267CECB325}" type="datetimeFigureOut">
              <a:rPr lang="en-US" smtClean="0"/>
              <a:pPr/>
              <a:t>1/29/2018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D7E494-E84E-47BD-AECB-7124FCA724F7}" type="slidenum">
              <a:rPr lang="en-GB" smtClean="0"/>
              <a:pPr/>
              <a:t>‹#›</a:t>
            </a:fld>
            <a:endParaRPr lang="en-GB"/>
          </a:p>
        </p:txBody>
      </p:sp>
    </p:spTree>
    <p:extLst>
      <p:ext uri="{BB962C8B-B14F-4D97-AF65-F5344CB8AC3E}">
        <p14:creationId xmlns:p14="http://schemas.microsoft.com/office/powerpoint/2010/main" val="121530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F0392BF9-F35F-41DD-B236-566BA8F57475}" type="slidenum">
              <a:rPr lang="en-GB" smtClean="0"/>
              <a:pPr>
                <a:defRPr/>
              </a:pPr>
              <a:t>30</a:t>
            </a:fld>
            <a:endParaRPr lang="en-GB" dirty="0"/>
          </a:p>
        </p:txBody>
      </p:sp>
    </p:spTree>
    <p:extLst>
      <p:ext uri="{BB962C8B-B14F-4D97-AF65-F5344CB8AC3E}">
        <p14:creationId xmlns:p14="http://schemas.microsoft.com/office/powerpoint/2010/main" val="148907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A80268-1DE9-440D-A650-5BB3A6BA7E34}" type="slidenum">
              <a:rPr lang="en-GB" smtClean="0"/>
              <a:pPr fontAlgn="base">
                <a:spcBef>
                  <a:spcPct val="0"/>
                </a:spcBef>
                <a:spcAft>
                  <a:spcPct val="0"/>
                </a:spcAft>
                <a:defRPr/>
              </a:pPr>
              <a:t>31</a:t>
            </a:fld>
            <a:endParaRPr lang="en-GB" dirty="0" smtClean="0"/>
          </a:p>
        </p:txBody>
      </p:sp>
    </p:spTree>
    <p:extLst>
      <p:ext uri="{BB962C8B-B14F-4D97-AF65-F5344CB8AC3E}">
        <p14:creationId xmlns:p14="http://schemas.microsoft.com/office/powerpoint/2010/main" val="1730789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234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3847F9-9598-498C-B94A-EE082BEEB30D}" type="slidenum">
              <a:rPr lang="en-GB" smtClean="0"/>
              <a:pPr fontAlgn="base">
                <a:spcBef>
                  <a:spcPct val="0"/>
                </a:spcBef>
                <a:spcAft>
                  <a:spcPct val="0"/>
                </a:spcAft>
                <a:defRPr/>
              </a:pPr>
              <a:t>33</a:t>
            </a:fld>
            <a:endParaRPr lang="en-GB" dirty="0" smtClean="0"/>
          </a:p>
        </p:txBody>
      </p:sp>
    </p:spTree>
    <p:extLst>
      <p:ext uri="{BB962C8B-B14F-4D97-AF65-F5344CB8AC3E}">
        <p14:creationId xmlns:p14="http://schemas.microsoft.com/office/powerpoint/2010/main" val="133605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4189EAE3-72DC-4908-94E1-53188F90733D}" type="slidenum">
              <a:rPr lang="en-GB" smtClean="0"/>
              <a:pPr>
                <a:defRPr/>
              </a:pPr>
              <a:t>34</a:t>
            </a:fld>
            <a:endParaRPr lang="en-GB" dirty="0"/>
          </a:p>
        </p:txBody>
      </p:sp>
    </p:spTree>
    <p:extLst>
      <p:ext uri="{BB962C8B-B14F-4D97-AF65-F5344CB8AC3E}">
        <p14:creationId xmlns:p14="http://schemas.microsoft.com/office/powerpoint/2010/main" val="82240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FD3B7DD1-F1C6-4793-98F1-2E80A614839E}" type="datetime1">
              <a:rPr lang="en-US" smtClean="0"/>
              <a:pPr>
                <a:defRPr/>
              </a:pPr>
              <a:t>1/29/2018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smtClean="0"/>
            </a:lvl1pPr>
          </a:lstStyle>
          <a:p>
            <a:pPr>
              <a:defRPr/>
            </a:pPr>
            <a:fld id="{3DAD518D-A7A7-4DC1-9F44-1D76827C33D5}"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8E91341-8BAF-45DA-834F-D4444B4F8E06}" type="datetime1">
              <a:rPr lang="en-US" smtClean="0"/>
              <a:pPr>
                <a:defRPr/>
              </a:pPr>
              <a:t>1/29/2018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7FF398F-AA15-4FFD-806B-9497DAC83FD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26BCDEF2-6763-416C-A759-E2C8307E79C9}" type="datetime1">
              <a:rPr lang="en-US" smtClean="0"/>
              <a:pPr>
                <a:defRPr/>
              </a:pPr>
              <a:t>1/29/2018</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C75727B9-CE90-449F-A4DC-8C4841FC070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5ACC9B6-9695-456F-9E13-4866101414FF}" type="datetime1">
              <a:rPr lang="en-US" smtClean="0"/>
              <a:pPr>
                <a:defRPr/>
              </a:pPr>
              <a:t>1/29/2018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137AECD-01B3-411C-8E30-1539E9030885}"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fld id="{11FE1FF7-FEB7-4443-A3DC-1B2FF328CDCF}" type="datetime1">
              <a:rPr lang="en-US" smtClean="0"/>
              <a:pPr>
                <a:defRPr/>
              </a:pPr>
              <a:t>1/29/2018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smtClean="0"/>
            </a:lvl1pPr>
          </a:lstStyle>
          <a:p>
            <a:pPr>
              <a:defRPr/>
            </a:pPr>
            <a:fld id="{73EC9218-956D-427E-A155-257D6FB8B07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52A34C2-6D3B-4E81-AC93-F615A379FD4A}" type="datetime1">
              <a:rPr lang="en-US" smtClean="0"/>
              <a:pPr>
                <a:defRPr/>
              </a:pPr>
              <a:t>1/29/2018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67F03B4-87BA-4232-AB48-5B32B81B3EB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3AA1379-661F-4F4D-BC28-D0D26F24E1E9}" type="datetime1">
              <a:rPr lang="en-US" smtClean="0"/>
              <a:pPr>
                <a:defRPr/>
              </a:pPr>
              <a:t>1/29/2018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D81B15D-0738-4801-BF2C-CB26F62589C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0940DB52-B230-4120-B276-70A1615D8976}" type="datetime1">
              <a:rPr lang="en-US" smtClean="0"/>
              <a:pPr>
                <a:defRPr/>
              </a:pPr>
              <a:t>1/29/2018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913C902-D7ED-4938-8752-4281BFC0529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765F4F32-F965-489B-BDA0-C9674472311B}" type="datetime1">
              <a:rPr lang="en-US" smtClean="0"/>
              <a:pPr>
                <a:defRPr/>
              </a:pPr>
              <a:t>1/29/2018</a:t>
            </a:fld>
            <a:endParaRPr lang="en-US" dirty="0"/>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dirty="0"/>
          </a:p>
        </p:txBody>
      </p:sp>
      <p:sp>
        <p:nvSpPr>
          <p:cNvPr id="6" name="Slide Number Placeholder 8"/>
          <p:cNvSpPr>
            <a:spLocks noGrp="1"/>
          </p:cNvSpPr>
          <p:nvPr>
            <p:ph type="sldNum" sz="quarter" idx="12"/>
          </p:nvPr>
        </p:nvSpPr>
        <p:spPr/>
        <p:txBody>
          <a:bodyPr/>
          <a:lstStyle>
            <a:lvl1pPr>
              <a:defRPr smtClean="0"/>
            </a:lvl1pPr>
          </a:lstStyle>
          <a:p>
            <a:pPr>
              <a:defRPr/>
            </a:pPr>
            <a:fld id="{D85361E0-E5CC-40BB-994F-A2B1ED99062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fld id="{7352AAF4-8A2D-4F0B-B3F9-BB34C8F3969E}" type="datetime1">
              <a:rPr lang="en-US" smtClean="0"/>
              <a:pPr>
                <a:defRPr/>
              </a:pPr>
              <a:t>1/29/2018</a:t>
            </a:fld>
            <a:endParaRPr lang="en-US" dirty="0"/>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dirty="0"/>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48EE4FFC-6ECE-40FD-B6C1-11DD774010F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103C0E56-4C1E-42A3-BD29-D5D617D1C1F9}" type="datetime1">
              <a:rPr lang="en-US" smtClean="0"/>
              <a:pPr>
                <a:defRPr/>
              </a:pPr>
              <a:t>1/29/2018</a:t>
            </a:fld>
            <a:endParaRPr lang="en-US" dirty="0"/>
          </a:p>
        </p:txBody>
      </p:sp>
      <p:sp>
        <p:nvSpPr>
          <p:cNvPr id="8" name="Footer Placeholder 5"/>
          <p:cNvSpPr>
            <a:spLocks noGrp="1"/>
          </p:cNvSpPr>
          <p:nvPr>
            <p:ph type="ftr" sz="quarter" idx="11"/>
          </p:nvPr>
        </p:nvSpPr>
        <p:spPr/>
        <p:txBody>
          <a:bodyPr/>
          <a:lstStyle>
            <a:lvl1pPr>
              <a:defRPr/>
            </a:lvl1pPr>
          </a:lstStyle>
          <a:p>
            <a:pPr>
              <a:defRPr/>
            </a:pPr>
            <a:endParaRPr lang="en-US" dirty="0"/>
          </a:p>
        </p:txBody>
      </p:sp>
      <p:sp>
        <p:nvSpPr>
          <p:cNvPr id="9" name="Slide Number Placeholder 6"/>
          <p:cNvSpPr>
            <a:spLocks noGrp="1"/>
          </p:cNvSpPr>
          <p:nvPr>
            <p:ph type="sldNum" sz="quarter" idx="12"/>
          </p:nvPr>
        </p:nvSpPr>
        <p:spPr/>
        <p:txBody>
          <a:bodyPr/>
          <a:lstStyle>
            <a:lvl1pPr>
              <a:defRPr smtClean="0"/>
            </a:lvl1pPr>
          </a:lstStyle>
          <a:p>
            <a:pPr>
              <a:defRPr/>
            </a:pPr>
            <a:fld id="{02334801-738F-4657-9A81-B9D66B7ECAA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a:defRPr/>
            </a:pPr>
            <a:fld id="{48C14939-5894-45B1-9573-2A3591278FF3}" type="datetime1">
              <a:rPr lang="en-US" smtClean="0"/>
              <a:pPr>
                <a:defRPr/>
              </a:pPr>
              <a:t>1/29/2018</a:t>
            </a:fld>
            <a:endParaRPr lang="en-US" dirty="0"/>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en-US" dirty="0"/>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smtClean="0">
                <a:solidFill>
                  <a:srgbClr val="FFFFFF"/>
                </a:solidFill>
              </a:defRPr>
            </a:lvl1pPr>
          </a:lstStyle>
          <a:p>
            <a:pPr>
              <a:defRPr/>
            </a:pPr>
            <a:fld id="{72E4DB12-5706-49BA-A6FB-BC9FCA41B3EA}" type="slidenum">
              <a:rPr lang="en-US"/>
              <a:pPr>
                <a:defRPr/>
              </a:pPr>
              <a:t>‹#›</a:t>
            </a:fld>
            <a:endParaRPr lang="en-US" dirty="0"/>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9" r:id="rId1"/>
    <p:sldLayoutId id="2147483854" r:id="rId2"/>
    <p:sldLayoutId id="2147483860" r:id="rId3"/>
    <p:sldLayoutId id="2147483855" r:id="rId4"/>
    <p:sldLayoutId id="2147483856" r:id="rId5"/>
    <p:sldLayoutId id="2147483857" r:id="rId6"/>
    <p:sldLayoutId id="2147483861" r:id="rId7"/>
    <p:sldLayoutId id="2147483862" r:id="rId8"/>
    <p:sldLayoutId id="2147483863" r:id="rId9"/>
    <p:sldLayoutId id="2147483858" r:id="rId10"/>
    <p:sldLayoutId id="2147483864"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oukiv@wmin.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ranslate.google.co.u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omputer.howstuffworks.com/internet/basics/search-engine1.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youtube.com/watch?v=BNHR6IQJGZ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Information_retrieval" TargetMode="External"/><Relationship Id="rId2" Type="http://schemas.openxmlformats.org/officeDocument/2006/relationships/hyperlink" Target="http://en.wikipedia.org/wiki/Vector_space_mode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Information_Retrieval_Syste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arstechnica.com/uncategorized/2007/02/880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Semantic_We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youtube.com/watch?feature=player_embedded&amp;v=mmQl6VGvX-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googleblog.blogspot.co.uk/2012/05/introducing-knowledge-graph-things-no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ewinternet.org/" TargetMode="External"/><Relationship Id="rId2" Type="http://schemas.openxmlformats.org/officeDocument/2006/relationships/hyperlink" Target="http://www.pewinternet.org/2012/03/09/search-engine-use-201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netmarketshare.com/search-engine-market-share.aspx?qprid=4&amp;qpcustomd=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6469" y="1233437"/>
            <a:ext cx="7592519" cy="2823451"/>
          </a:xfrm>
        </p:spPr>
        <p:txBody>
          <a:bodyPr>
            <a:normAutofit fontScale="90000"/>
          </a:bodyPr>
          <a:lstStyle/>
          <a:p>
            <a:pPr eaLnBrk="1" fontAlgn="auto" hangingPunct="1">
              <a:spcAft>
                <a:spcPts val="0"/>
              </a:spcAft>
              <a:defRPr/>
            </a:pPr>
            <a:r>
              <a:rPr lang="fi-FI" b="1" dirty="0" smtClean="0">
                <a:solidFill>
                  <a:srgbClr val="001132"/>
                </a:solidFill>
              </a:rPr>
              <a:t>6MMCS002</a:t>
            </a:r>
            <a:r>
              <a:rPr lang="en-GB" b="1" dirty="0" smtClean="0">
                <a:solidFill>
                  <a:srgbClr val="002060"/>
                </a:solidFill>
              </a:rPr>
              <a:t> </a:t>
            </a:r>
            <a:r>
              <a:rPr lang="en-GB" b="1" dirty="0" smtClean="0">
                <a:solidFill>
                  <a:schemeClr val="accent6">
                    <a:lumMod val="75000"/>
                  </a:schemeClr>
                </a:solidFill>
              </a:rPr>
              <a:t/>
            </a:r>
            <a:br>
              <a:rPr lang="en-GB" b="1" dirty="0" smtClean="0">
                <a:solidFill>
                  <a:schemeClr val="accent6">
                    <a:lumMod val="75000"/>
                  </a:schemeClr>
                </a:solidFill>
              </a:rPr>
            </a:br>
            <a:r>
              <a:rPr lang="en-GB" b="1" dirty="0">
                <a:solidFill>
                  <a:srgbClr val="002060"/>
                </a:solidFill>
              </a:rPr>
              <a:t>Digital Marketing, Social Media &amp; Web Analytics</a:t>
            </a:r>
            <a:endParaRPr lang="en-GB" sz="2200" b="1" dirty="0">
              <a:solidFill>
                <a:srgbClr val="002060"/>
              </a:solidFill>
            </a:endParaRPr>
          </a:p>
        </p:txBody>
      </p:sp>
      <p:sp>
        <p:nvSpPr>
          <p:cNvPr id="3" name="Subtitle 2"/>
          <p:cNvSpPr>
            <a:spLocks noGrp="1"/>
          </p:cNvSpPr>
          <p:nvPr>
            <p:ph type="subTitle" idx="1"/>
          </p:nvPr>
        </p:nvSpPr>
        <p:spPr>
          <a:xfrm>
            <a:off x="914399" y="4456113"/>
            <a:ext cx="7935687" cy="1465716"/>
          </a:xfrm>
        </p:spPr>
        <p:txBody>
          <a:bodyPr rtlCol="0">
            <a:normAutofit fontScale="47500" lnSpcReduction="20000"/>
          </a:bodyPr>
          <a:lstStyle/>
          <a:p>
            <a:pPr eaLnBrk="1" fontAlgn="auto" hangingPunct="1">
              <a:defRPr/>
            </a:pPr>
            <a:r>
              <a:rPr lang="en-GB" sz="4500" b="1" dirty="0" smtClean="0">
                <a:solidFill>
                  <a:srgbClr val="002060"/>
                </a:solidFill>
              </a:rPr>
              <a:t>Week 2 – Information Retrieval Systems and Search Engines; how a Search engine works</a:t>
            </a:r>
            <a:endParaRPr lang="en-GB" sz="4500" b="1" dirty="0" smtClean="0">
              <a:solidFill>
                <a:srgbClr val="FF0000"/>
              </a:solidFill>
            </a:endParaRPr>
          </a:p>
          <a:p>
            <a:pPr eaLnBrk="1" fontAlgn="auto" hangingPunct="1">
              <a:defRPr/>
            </a:pPr>
            <a:endParaRPr lang="en-GB" dirty="0" smtClean="0">
              <a:solidFill>
                <a:srgbClr val="002060"/>
              </a:solidFill>
            </a:endParaRPr>
          </a:p>
          <a:p>
            <a:pPr eaLnBrk="1" fontAlgn="auto" hangingPunct="1">
              <a:defRPr/>
            </a:pPr>
            <a:r>
              <a:rPr lang="en-GB" dirty="0">
                <a:solidFill>
                  <a:srgbClr val="002060"/>
                </a:solidFill>
              </a:rPr>
              <a:t>D</a:t>
            </a:r>
            <a:r>
              <a:rPr lang="en-GB" dirty="0" smtClean="0">
                <a:solidFill>
                  <a:srgbClr val="002060"/>
                </a:solidFill>
              </a:rPr>
              <a:t>r Vassiliki Bouki</a:t>
            </a:r>
          </a:p>
          <a:p>
            <a:pPr eaLnBrk="1" fontAlgn="auto" hangingPunct="1">
              <a:defRPr/>
            </a:pPr>
            <a:r>
              <a:rPr lang="en-GB" cap="none" dirty="0" smtClean="0">
                <a:solidFill>
                  <a:srgbClr val="002060"/>
                </a:solidFill>
                <a:hlinkClick r:id="rId2"/>
              </a:rPr>
              <a:t>boukiv@wmin.ac.uk</a:t>
            </a:r>
            <a:endParaRPr lang="en-GB" cap="none" dirty="0" smtClean="0">
              <a:solidFill>
                <a:srgbClr val="002060"/>
              </a:solidFill>
            </a:endParaRPr>
          </a:p>
          <a:p>
            <a:pPr eaLnBrk="1" fontAlgn="auto" hangingPunct="1">
              <a:defRPr/>
            </a:pPr>
            <a:endParaRPr lang="en-GB" cap="none" dirty="0">
              <a:solidFill>
                <a:srgbClr val="002060"/>
              </a:solidFill>
            </a:endParaRPr>
          </a:p>
        </p:txBody>
      </p:sp>
      <p:sp>
        <p:nvSpPr>
          <p:cNvPr id="5" name="Slide Number Placeholder 4"/>
          <p:cNvSpPr>
            <a:spLocks noGrp="1"/>
          </p:cNvSpPr>
          <p:nvPr>
            <p:ph type="sldNum" sz="quarter" idx="12"/>
          </p:nvPr>
        </p:nvSpPr>
        <p:spPr/>
        <p:txBody>
          <a:bodyPr/>
          <a:lstStyle/>
          <a:p>
            <a:pPr>
              <a:defRPr/>
            </a:pPr>
            <a:fld id="{3DAD518D-A7A7-4DC1-9F44-1D76827C33D5}" type="slidenum">
              <a:rPr lang="en-US" smtClean="0"/>
              <a:pPr>
                <a:defRPr/>
              </a:pPr>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Engines </a:t>
            </a:r>
            <a:r>
              <a:rPr lang="en-GB" sz="2800" dirty="0" smtClean="0"/>
              <a:t>(from your experience)</a:t>
            </a:r>
            <a:endParaRPr lang="en-GB" sz="2800" dirty="0"/>
          </a:p>
        </p:txBody>
      </p:sp>
      <p:sp>
        <p:nvSpPr>
          <p:cNvPr id="3" name="Content Placeholder 2"/>
          <p:cNvSpPr>
            <a:spLocks noGrp="1"/>
          </p:cNvSpPr>
          <p:nvPr>
            <p:ph idx="1"/>
          </p:nvPr>
        </p:nvSpPr>
        <p:spPr/>
        <p:txBody>
          <a:bodyPr>
            <a:normAutofit/>
          </a:bodyPr>
          <a:lstStyle/>
          <a:p>
            <a:r>
              <a:rPr lang="en-GB" dirty="0" smtClean="0"/>
              <a:t>How many SEs do you use? Which ones?</a:t>
            </a:r>
          </a:p>
          <a:p>
            <a:r>
              <a:rPr lang="en-GB" dirty="0" smtClean="0"/>
              <a:t>Is it a positive or negative experience?</a:t>
            </a:r>
          </a:p>
          <a:p>
            <a:r>
              <a:rPr lang="en-GB" dirty="0" smtClean="0"/>
              <a:t>How do you form  the query?</a:t>
            </a:r>
          </a:p>
          <a:p>
            <a:r>
              <a:rPr lang="en-GB" dirty="0" smtClean="0"/>
              <a:t>How often do you use a search engine?</a:t>
            </a:r>
          </a:p>
          <a:p>
            <a:r>
              <a:rPr lang="en-GB" dirty="0" smtClean="0"/>
              <a:t>Did you use a search engine today?</a:t>
            </a:r>
          </a:p>
          <a:p>
            <a:r>
              <a:rPr lang="en-GB" dirty="0" smtClean="0"/>
              <a:t>Are you happy with search engines monitoring your browsing behaviour in order to offer more customised / personalised results?</a:t>
            </a:r>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does a </a:t>
            </a:r>
            <a:r>
              <a:rPr lang="en-GB" dirty="0" smtClean="0"/>
              <a:t>Search Engine </a:t>
            </a:r>
            <a:r>
              <a:rPr lang="en-GB" dirty="0"/>
              <a:t>work?</a:t>
            </a:r>
          </a:p>
        </p:txBody>
      </p:sp>
      <p:sp>
        <p:nvSpPr>
          <p:cNvPr id="3" name="Content Placeholder 2"/>
          <p:cNvSpPr>
            <a:spLocks noGrp="1"/>
          </p:cNvSpPr>
          <p:nvPr>
            <p:ph idx="1"/>
          </p:nvPr>
        </p:nvSpPr>
        <p:spPr/>
        <p:txBody>
          <a:bodyPr/>
          <a:lstStyle/>
          <a:p>
            <a:r>
              <a:rPr lang="en-GB" sz="2800" dirty="0" smtClean="0"/>
              <a:t>Discussion: </a:t>
            </a:r>
          </a:p>
          <a:p>
            <a:pPr lvl="1">
              <a:buFont typeface="Wingdings" charset="2"/>
              <a:buChar char="v"/>
            </a:pPr>
            <a:r>
              <a:rPr lang="en-GB" dirty="0" smtClean="0"/>
              <a:t>If you had to search into a 500 pages long book to find a specific piece of information (e.g. a definition) what would </a:t>
            </a:r>
            <a:r>
              <a:rPr lang="en-GB" b="1" dirty="0" smtClean="0">
                <a:solidFill>
                  <a:srgbClr val="FF0000"/>
                </a:solidFill>
              </a:rPr>
              <a:t>you</a:t>
            </a:r>
            <a:r>
              <a:rPr lang="en-GB" dirty="0" smtClean="0"/>
              <a:t> do?</a:t>
            </a:r>
          </a:p>
          <a:p>
            <a:pPr lvl="1">
              <a:buFont typeface="Wingdings" charset="2"/>
              <a:buChar char="v"/>
            </a:pPr>
            <a:r>
              <a:rPr lang="en-GB" dirty="0" smtClean="0"/>
              <a:t>What if the book was written in a language you do not understand?</a:t>
            </a:r>
            <a:endParaRPr lang="en-GB" dirty="0"/>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How does a SE work?</a:t>
            </a:r>
            <a:endParaRPr lang="en-GB" dirty="0"/>
          </a:p>
        </p:txBody>
      </p:sp>
      <p:sp>
        <p:nvSpPr>
          <p:cNvPr id="3" name="Content Placeholder 2"/>
          <p:cNvSpPr>
            <a:spLocks noGrp="1"/>
          </p:cNvSpPr>
          <p:nvPr>
            <p:ph idx="1"/>
          </p:nvPr>
        </p:nvSpPr>
        <p:spPr/>
        <p:txBody>
          <a:bodyPr/>
          <a:lstStyle/>
          <a:p>
            <a:r>
              <a:rPr lang="en-GB" b="1" dirty="0" smtClean="0">
                <a:solidFill>
                  <a:srgbClr val="FF0000"/>
                </a:solidFill>
              </a:rPr>
              <a:t>If we understand how a SE works:</a:t>
            </a:r>
            <a:endParaRPr lang="en-GB" dirty="0" smtClean="0"/>
          </a:p>
          <a:p>
            <a:r>
              <a:rPr lang="en-GB" dirty="0" smtClean="0"/>
              <a:t>It is easier to understand how to optimize a SE</a:t>
            </a:r>
          </a:p>
          <a:p>
            <a:r>
              <a:rPr lang="en-GB" dirty="0" smtClean="0"/>
              <a:t>It is easier to understand what we mean with web analytics</a:t>
            </a:r>
          </a:p>
          <a:p>
            <a:endParaRPr lang="en-GB" dirty="0" smtClean="0"/>
          </a:p>
          <a:p>
            <a:r>
              <a:rPr lang="en-GB" dirty="0" smtClean="0"/>
              <a:t>(Here we’ll see the ‘big picture’. Bibliographical references are provided if you wish to go into more details)</a:t>
            </a:r>
          </a:p>
        </p:txBody>
      </p:sp>
      <p:sp>
        <p:nvSpPr>
          <p:cNvPr id="14340" name="Slide Number Placeholder 3"/>
          <p:cNvSpPr>
            <a:spLocks noGrp="1"/>
          </p:cNvSpPr>
          <p:nvPr>
            <p:ph type="sldNum" sz="quarter" idx="12"/>
          </p:nvPr>
        </p:nvSpPr>
        <p:spPr bwMode="auto">
          <a:noFill/>
          <a:ln>
            <a:miter lim="800000"/>
            <a:headEnd/>
            <a:tailEnd/>
          </a:ln>
        </p:spPr>
        <p:txBody>
          <a:bodyPr/>
          <a:lstStyle/>
          <a:p>
            <a:fld id="{89A9DA84-EA16-4920-B937-B753F48FA2C5}" type="slidenum">
              <a:rPr lang="en-US" smtClean="0"/>
              <a:pPr/>
              <a:t>12</a:t>
            </a:fld>
            <a:endParaRPr lang="en-US" smtClean="0"/>
          </a:p>
        </p:txBody>
      </p:sp>
    </p:spTree>
    <p:extLst>
      <p:ext uri="{BB962C8B-B14F-4D97-AF65-F5344CB8AC3E}">
        <p14:creationId xmlns:p14="http://schemas.microsoft.com/office/powerpoint/2010/main" val="180723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see an example</a:t>
            </a:r>
            <a:endParaRPr lang="en-GB" dirty="0"/>
          </a:p>
        </p:txBody>
      </p:sp>
      <p:sp>
        <p:nvSpPr>
          <p:cNvPr id="3" name="Content Placeholder 2"/>
          <p:cNvSpPr>
            <a:spLocks noGrp="1"/>
          </p:cNvSpPr>
          <p:nvPr>
            <p:ph idx="1"/>
          </p:nvPr>
        </p:nvSpPr>
        <p:spPr/>
        <p:txBody>
          <a:bodyPr/>
          <a:lstStyle/>
          <a:p>
            <a:r>
              <a:rPr lang="en-GB" dirty="0" smtClean="0"/>
              <a:t>Consider the following three paragraphs:</a:t>
            </a:r>
          </a:p>
          <a:p>
            <a:r>
              <a:rPr lang="en-GB" dirty="0" smtClean="0"/>
              <a:t>P1: “ EBSY12 module Introduction: EBSY612 is about web and social media analytics. In EBSY612 we’ll examine the following concepts: Search Engine Optimization, Google white and black hat, Web Analytics, Google Analytics.”</a:t>
            </a:r>
          </a:p>
          <a:p>
            <a:r>
              <a:rPr lang="en-GB" dirty="0" smtClean="0"/>
              <a:t>P2: “EBSY612 Assessment: The assessment consists of two pieces of coursework: coursework one assesses learning objectives 1, 2 and 3. Coursework 2 assesses learning objectives 4 and 5”</a:t>
            </a:r>
          </a:p>
          <a:p>
            <a:r>
              <a:rPr lang="en-GB" dirty="0" smtClean="0"/>
              <a:t>P3: “EBSY612 Reading list: There are two books in the main bibliography list. Further titles and online resources will be given in each lecture.”</a:t>
            </a: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13</a:t>
            </a:fld>
            <a:endParaRPr lang="en-US"/>
          </a:p>
        </p:txBody>
      </p:sp>
    </p:spTree>
    <p:extLst>
      <p:ext uri="{BB962C8B-B14F-4D97-AF65-F5344CB8AC3E}">
        <p14:creationId xmlns:p14="http://schemas.microsoft.com/office/powerpoint/2010/main" val="22084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see an example</a:t>
            </a:r>
            <a:endParaRPr lang="en-GB" dirty="0"/>
          </a:p>
        </p:txBody>
      </p:sp>
      <p:sp>
        <p:nvSpPr>
          <p:cNvPr id="3" name="Content Placeholder 2"/>
          <p:cNvSpPr>
            <a:spLocks noGrp="1"/>
          </p:cNvSpPr>
          <p:nvPr>
            <p:ph idx="1"/>
          </p:nvPr>
        </p:nvSpPr>
        <p:spPr/>
        <p:txBody>
          <a:bodyPr/>
          <a:lstStyle/>
          <a:p>
            <a:r>
              <a:rPr lang="en-GB" dirty="0" smtClean="0"/>
              <a:t>How would you answer a query such as: </a:t>
            </a:r>
          </a:p>
          <a:p>
            <a:r>
              <a:rPr lang="en-GB" dirty="0" smtClean="0"/>
              <a:t>“Information about the assessment in EBSY612”</a:t>
            </a:r>
          </a:p>
          <a:p>
            <a:r>
              <a:rPr lang="en-GB" dirty="0" smtClean="0"/>
              <a:t>Which paragraph would you suggest as answer? P1, P2 or P3</a:t>
            </a:r>
          </a:p>
          <a:p>
            <a:r>
              <a:rPr lang="en-GB" dirty="0" smtClean="0"/>
              <a:t>WHY?</a:t>
            </a:r>
          </a:p>
          <a:p>
            <a:r>
              <a:rPr lang="en-GB" dirty="0" smtClean="0"/>
              <a:t>Assume that the above paragraphs are in a language you do not understand (e.g. Spanish)?</a:t>
            </a:r>
          </a:p>
          <a:p>
            <a:r>
              <a:rPr lang="en-GB" dirty="0" smtClean="0"/>
              <a:t>In the next slide I used Goole translation (</a:t>
            </a:r>
            <a:r>
              <a:rPr lang="en-GB" dirty="0" smtClean="0">
                <a:hlinkClick r:id="rId2"/>
              </a:rPr>
              <a:t>https://translate.google.co.uk</a:t>
            </a:r>
            <a:r>
              <a:rPr lang="en-GB" dirty="0" smtClean="0"/>
              <a:t>)  to translate the above paragraphs and the input question in Spanish.</a:t>
            </a: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14</a:t>
            </a:fld>
            <a:endParaRPr lang="en-US"/>
          </a:p>
        </p:txBody>
      </p:sp>
    </p:spTree>
    <p:extLst>
      <p:ext uri="{BB962C8B-B14F-4D97-AF65-F5344CB8AC3E}">
        <p14:creationId xmlns:p14="http://schemas.microsoft.com/office/powerpoint/2010/main" val="97261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see an example</a:t>
            </a:r>
            <a:endParaRPr lang="en-GB" dirty="0"/>
          </a:p>
        </p:txBody>
      </p:sp>
      <p:sp>
        <p:nvSpPr>
          <p:cNvPr id="3" name="Content Placeholder 2"/>
          <p:cNvSpPr>
            <a:spLocks noGrp="1"/>
          </p:cNvSpPr>
          <p:nvPr>
            <p:ph idx="1"/>
          </p:nvPr>
        </p:nvSpPr>
        <p:spPr/>
        <p:txBody>
          <a:bodyPr/>
          <a:lstStyle/>
          <a:p>
            <a:r>
              <a:rPr lang="en-GB" dirty="0" smtClean="0">
                <a:solidFill>
                  <a:srgbClr val="FF0000"/>
                </a:solidFill>
              </a:rPr>
              <a:t>Input Question: </a:t>
            </a:r>
            <a:r>
              <a:rPr lang="es-ES" dirty="0" smtClean="0"/>
              <a:t>“Información sobre la evaluación en EBSY612"</a:t>
            </a:r>
            <a:endParaRPr lang="en-GB" dirty="0" smtClean="0"/>
          </a:p>
          <a:p>
            <a:r>
              <a:rPr lang="en-GB" dirty="0" smtClean="0"/>
              <a:t>P1: “</a:t>
            </a:r>
            <a:r>
              <a:rPr lang="es-ES" dirty="0" smtClean="0"/>
              <a:t>EBSY612 lista de lecturas: Hay dos libros en la lista principal bibliografía. Otros títulos y recursos en línea se impartirán en cada conferencia.</a:t>
            </a:r>
            <a:r>
              <a:rPr lang="en-GB" dirty="0" smtClean="0"/>
              <a:t>”</a:t>
            </a:r>
          </a:p>
          <a:p>
            <a:r>
              <a:rPr lang="en-GB" dirty="0" smtClean="0"/>
              <a:t>P2: “</a:t>
            </a:r>
            <a:r>
              <a:rPr lang="en-GB" dirty="0" err="1" smtClean="0"/>
              <a:t>Módulo</a:t>
            </a:r>
            <a:r>
              <a:rPr lang="en-GB" dirty="0" smtClean="0"/>
              <a:t> EBSY12 </a:t>
            </a:r>
            <a:r>
              <a:rPr lang="en-GB" dirty="0" err="1" smtClean="0"/>
              <a:t>Introducción</a:t>
            </a:r>
            <a:r>
              <a:rPr lang="en-GB" dirty="0" smtClean="0"/>
              <a:t>: EBSY612 se </a:t>
            </a:r>
            <a:r>
              <a:rPr lang="en-GB" dirty="0" err="1" smtClean="0"/>
              <a:t>trata</a:t>
            </a:r>
            <a:r>
              <a:rPr lang="en-GB" dirty="0" smtClean="0"/>
              <a:t> web y </a:t>
            </a:r>
            <a:r>
              <a:rPr lang="en-GB" dirty="0" err="1" smtClean="0"/>
              <a:t>análisis</a:t>
            </a:r>
            <a:r>
              <a:rPr lang="en-GB" dirty="0" smtClean="0"/>
              <a:t> de </a:t>
            </a:r>
            <a:r>
              <a:rPr lang="en-GB" dirty="0" err="1" smtClean="0"/>
              <a:t>medios</a:t>
            </a:r>
            <a:r>
              <a:rPr lang="en-GB" dirty="0" smtClean="0"/>
              <a:t> </a:t>
            </a:r>
            <a:r>
              <a:rPr lang="en-GB" dirty="0" err="1" smtClean="0"/>
              <a:t>sociales</a:t>
            </a:r>
            <a:r>
              <a:rPr lang="en-GB" dirty="0" smtClean="0"/>
              <a:t>. En EBSY612 </a:t>
            </a:r>
            <a:r>
              <a:rPr lang="en-GB" dirty="0" err="1" smtClean="0"/>
              <a:t>vamos</a:t>
            </a:r>
            <a:r>
              <a:rPr lang="en-GB" dirty="0" smtClean="0"/>
              <a:t> a </a:t>
            </a:r>
            <a:r>
              <a:rPr lang="en-GB" dirty="0" err="1" smtClean="0"/>
              <a:t>examinar</a:t>
            </a:r>
            <a:r>
              <a:rPr lang="en-GB" dirty="0" smtClean="0"/>
              <a:t> los </a:t>
            </a:r>
            <a:r>
              <a:rPr lang="en-GB" dirty="0" err="1" smtClean="0"/>
              <a:t>siguientes</a:t>
            </a:r>
            <a:r>
              <a:rPr lang="en-GB" dirty="0" smtClean="0"/>
              <a:t> </a:t>
            </a:r>
            <a:r>
              <a:rPr lang="en-GB" dirty="0" err="1" smtClean="0"/>
              <a:t>conceptos</a:t>
            </a:r>
            <a:r>
              <a:rPr lang="en-GB" dirty="0" smtClean="0"/>
              <a:t>: la </a:t>
            </a:r>
            <a:r>
              <a:rPr lang="en-GB" dirty="0" err="1" smtClean="0"/>
              <a:t>optimización</a:t>
            </a:r>
            <a:r>
              <a:rPr lang="en-GB" dirty="0" smtClean="0"/>
              <a:t> del Search Engine, sombrero </a:t>
            </a:r>
            <a:r>
              <a:rPr lang="en-GB" dirty="0" err="1" smtClean="0"/>
              <a:t>blanco</a:t>
            </a:r>
            <a:r>
              <a:rPr lang="en-GB" dirty="0" smtClean="0"/>
              <a:t> y negro Google, Web Analytics, Google Analytics.”</a:t>
            </a:r>
          </a:p>
          <a:p>
            <a:r>
              <a:rPr lang="es-ES" dirty="0" smtClean="0"/>
              <a:t>P3: “Evaluación EBSY612: La evaluación consta de dos piezas de los cursos: de cursos uno evalúa los objetivos de aprendizaje 1, 2 y 3. Cursos 2 evalúa el aprendizaje de los objetivos 4 y 5. ”</a:t>
            </a:r>
          </a:p>
          <a:p>
            <a:r>
              <a:rPr lang="es-ES" dirty="0" smtClean="0"/>
              <a:t>HOW WOULD YOU IDENTIFY THE CORRECT ANSWER???</a:t>
            </a:r>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15</a:t>
            </a:fld>
            <a:endParaRPr lang="en-US"/>
          </a:p>
        </p:txBody>
      </p:sp>
    </p:spTree>
    <p:extLst>
      <p:ext uri="{BB962C8B-B14F-4D97-AF65-F5344CB8AC3E}">
        <p14:creationId xmlns:p14="http://schemas.microsoft.com/office/powerpoint/2010/main" val="3291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see an example</a:t>
            </a:r>
            <a:endParaRPr lang="en-GB" dirty="0"/>
          </a:p>
        </p:txBody>
      </p:sp>
      <p:sp>
        <p:nvSpPr>
          <p:cNvPr id="3" name="Content Placeholder 2"/>
          <p:cNvSpPr>
            <a:spLocks noGrp="1"/>
          </p:cNvSpPr>
          <p:nvPr>
            <p:ph idx="1"/>
          </p:nvPr>
        </p:nvSpPr>
        <p:spPr/>
        <p:txBody>
          <a:bodyPr/>
          <a:lstStyle/>
          <a:p>
            <a:r>
              <a:rPr lang="en-GB" dirty="0" smtClean="0">
                <a:solidFill>
                  <a:srgbClr val="FF0000"/>
                </a:solidFill>
              </a:rPr>
              <a:t>Input Question: </a:t>
            </a:r>
            <a:r>
              <a:rPr lang="es-ES" dirty="0" smtClean="0"/>
              <a:t>“Información sobre la evaluación en EBSY612"</a:t>
            </a:r>
            <a:endParaRPr lang="en-GB" dirty="0" smtClean="0"/>
          </a:p>
          <a:p>
            <a:r>
              <a:rPr lang="en-GB" dirty="0" smtClean="0"/>
              <a:t>P1: “</a:t>
            </a:r>
            <a:r>
              <a:rPr lang="es-ES" dirty="0" smtClean="0"/>
              <a:t>EBSY612 lista de lecturas: Hay dos libros en la lista principal bibliografía. Otros títulos y recursos en línea se impartirán en cada conferencia.</a:t>
            </a:r>
            <a:r>
              <a:rPr lang="en-GB" dirty="0" smtClean="0"/>
              <a:t>”</a:t>
            </a:r>
          </a:p>
          <a:p>
            <a:r>
              <a:rPr lang="en-GB" dirty="0" smtClean="0"/>
              <a:t>P2: “</a:t>
            </a:r>
            <a:r>
              <a:rPr lang="en-GB" dirty="0" err="1" smtClean="0"/>
              <a:t>Módulo</a:t>
            </a:r>
            <a:r>
              <a:rPr lang="en-GB" dirty="0" smtClean="0"/>
              <a:t> EBSY12 </a:t>
            </a:r>
            <a:r>
              <a:rPr lang="en-GB" dirty="0" err="1" smtClean="0"/>
              <a:t>Introducción</a:t>
            </a:r>
            <a:r>
              <a:rPr lang="en-GB" dirty="0" smtClean="0"/>
              <a:t>: EBSY612 se </a:t>
            </a:r>
            <a:r>
              <a:rPr lang="en-GB" dirty="0" err="1" smtClean="0"/>
              <a:t>trata</a:t>
            </a:r>
            <a:r>
              <a:rPr lang="en-GB" dirty="0" smtClean="0"/>
              <a:t> web y </a:t>
            </a:r>
            <a:r>
              <a:rPr lang="en-GB" dirty="0" err="1" smtClean="0"/>
              <a:t>análisis</a:t>
            </a:r>
            <a:r>
              <a:rPr lang="en-GB" dirty="0" smtClean="0"/>
              <a:t> de </a:t>
            </a:r>
            <a:r>
              <a:rPr lang="en-GB" dirty="0" err="1" smtClean="0"/>
              <a:t>medios</a:t>
            </a:r>
            <a:r>
              <a:rPr lang="en-GB" dirty="0" smtClean="0"/>
              <a:t> </a:t>
            </a:r>
            <a:r>
              <a:rPr lang="en-GB" dirty="0" err="1" smtClean="0"/>
              <a:t>sociales</a:t>
            </a:r>
            <a:r>
              <a:rPr lang="en-GB" dirty="0" smtClean="0"/>
              <a:t>. En EBSY612 </a:t>
            </a:r>
            <a:r>
              <a:rPr lang="en-GB" dirty="0" err="1" smtClean="0"/>
              <a:t>vamos</a:t>
            </a:r>
            <a:r>
              <a:rPr lang="en-GB" dirty="0" smtClean="0"/>
              <a:t> a </a:t>
            </a:r>
            <a:r>
              <a:rPr lang="en-GB" dirty="0" err="1" smtClean="0"/>
              <a:t>examinar</a:t>
            </a:r>
            <a:r>
              <a:rPr lang="en-GB" dirty="0" smtClean="0"/>
              <a:t> los </a:t>
            </a:r>
            <a:r>
              <a:rPr lang="en-GB" dirty="0" err="1" smtClean="0"/>
              <a:t>siguientes</a:t>
            </a:r>
            <a:r>
              <a:rPr lang="en-GB" dirty="0" smtClean="0"/>
              <a:t> </a:t>
            </a:r>
            <a:r>
              <a:rPr lang="en-GB" dirty="0" err="1" smtClean="0"/>
              <a:t>conceptos</a:t>
            </a:r>
            <a:r>
              <a:rPr lang="en-GB" dirty="0" smtClean="0"/>
              <a:t>: la </a:t>
            </a:r>
            <a:r>
              <a:rPr lang="en-GB" dirty="0" err="1" smtClean="0"/>
              <a:t>optimización</a:t>
            </a:r>
            <a:r>
              <a:rPr lang="en-GB" dirty="0" smtClean="0"/>
              <a:t> del Search Engine, sombrero </a:t>
            </a:r>
            <a:r>
              <a:rPr lang="en-GB" dirty="0" err="1" smtClean="0"/>
              <a:t>blanco</a:t>
            </a:r>
            <a:r>
              <a:rPr lang="en-GB" dirty="0" smtClean="0"/>
              <a:t> y negro Google, Web Analytics, Google Analytics.”</a:t>
            </a:r>
          </a:p>
          <a:p>
            <a:r>
              <a:rPr lang="es-ES" dirty="0" smtClean="0"/>
              <a:t>P3: “Evaluación EBSY612: La evaluación consta de dos piezas de los cursos: de cursos uno evalúa los objetivos de aprendizaje 1, 2 y 3. Cursos 2 evalúa el aprendizaje de los objetivos 4 y 5. ”</a:t>
            </a:r>
          </a:p>
          <a:p>
            <a:r>
              <a:rPr lang="es-ES" dirty="0" smtClean="0"/>
              <a:t>HOW WOULD YOU IDENTIFY THE CORRECT ANSWER???</a:t>
            </a:r>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16</a:t>
            </a:fld>
            <a:endParaRPr lang="en-US"/>
          </a:p>
        </p:txBody>
      </p:sp>
      <p:sp>
        <p:nvSpPr>
          <p:cNvPr id="5" name="Rectangular Callout 4"/>
          <p:cNvSpPr/>
          <p:nvPr/>
        </p:nvSpPr>
        <p:spPr>
          <a:xfrm>
            <a:off x="1197429" y="2688771"/>
            <a:ext cx="3722914" cy="1676400"/>
          </a:xfrm>
          <a:prstGeom prst="wedgeRectCallout">
            <a:avLst>
              <a:gd name="adj1" fmla="val -33699"/>
              <a:gd name="adj2" fmla="val -887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STEP 1: Identify main words (keywords) in the input question</a:t>
            </a:r>
            <a:endParaRPr lang="en-GB" sz="2800" dirty="0"/>
          </a:p>
        </p:txBody>
      </p:sp>
      <p:sp>
        <p:nvSpPr>
          <p:cNvPr id="6" name="TextBox 5"/>
          <p:cNvSpPr txBox="1"/>
          <p:nvPr/>
        </p:nvSpPr>
        <p:spPr>
          <a:xfrm>
            <a:off x="2601687" y="1817923"/>
            <a:ext cx="1480459" cy="400110"/>
          </a:xfrm>
          <a:prstGeom prst="rect">
            <a:avLst/>
          </a:prstGeom>
          <a:noFill/>
        </p:spPr>
        <p:txBody>
          <a:bodyPr wrap="square" rtlCol="0">
            <a:spAutoFit/>
          </a:bodyPr>
          <a:lstStyle/>
          <a:p>
            <a:r>
              <a:rPr lang="es-ES" sz="2000" dirty="0" smtClean="0"/>
              <a:t>Información</a:t>
            </a:r>
            <a:endParaRPr lang="en-GB" sz="2000" dirty="0"/>
          </a:p>
        </p:txBody>
      </p:sp>
      <p:sp>
        <p:nvSpPr>
          <p:cNvPr id="7" name="TextBox 6"/>
          <p:cNvSpPr txBox="1"/>
          <p:nvPr/>
        </p:nvSpPr>
        <p:spPr>
          <a:xfrm>
            <a:off x="4778854" y="1817923"/>
            <a:ext cx="1480459" cy="400110"/>
          </a:xfrm>
          <a:prstGeom prst="rect">
            <a:avLst/>
          </a:prstGeom>
          <a:noFill/>
        </p:spPr>
        <p:txBody>
          <a:bodyPr wrap="square" rtlCol="0">
            <a:spAutoFit/>
          </a:bodyPr>
          <a:lstStyle/>
          <a:p>
            <a:r>
              <a:rPr lang="es-ES" sz="2000" dirty="0" smtClean="0"/>
              <a:t>evaluación</a:t>
            </a:r>
            <a:endParaRPr lang="en-GB" sz="2000" dirty="0"/>
          </a:p>
        </p:txBody>
      </p:sp>
      <p:sp>
        <p:nvSpPr>
          <p:cNvPr id="8" name="TextBox 7"/>
          <p:cNvSpPr txBox="1"/>
          <p:nvPr/>
        </p:nvSpPr>
        <p:spPr>
          <a:xfrm>
            <a:off x="6259290" y="1817924"/>
            <a:ext cx="1480459" cy="400110"/>
          </a:xfrm>
          <a:prstGeom prst="rect">
            <a:avLst/>
          </a:prstGeom>
          <a:noFill/>
        </p:spPr>
        <p:txBody>
          <a:bodyPr wrap="square" rtlCol="0">
            <a:spAutoFit/>
          </a:bodyPr>
          <a:lstStyle/>
          <a:p>
            <a:r>
              <a:rPr lang="es-ES" sz="2000" dirty="0" smtClean="0"/>
              <a:t>EBSY612</a:t>
            </a:r>
            <a:endParaRPr lang="en-GB" sz="2000" dirty="0"/>
          </a:p>
        </p:txBody>
      </p:sp>
      <p:sp>
        <p:nvSpPr>
          <p:cNvPr id="9" name="Rectangular Callout 8"/>
          <p:cNvSpPr/>
          <p:nvPr/>
        </p:nvSpPr>
        <p:spPr>
          <a:xfrm>
            <a:off x="4561114" y="174162"/>
            <a:ext cx="4365172" cy="1676400"/>
          </a:xfrm>
          <a:prstGeom prst="wedgeRectCallout">
            <a:avLst>
              <a:gd name="adj1" fmla="val -34964"/>
              <a:gd name="adj2" fmla="val 78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STEP 2: How many times does each word appear in each paragraph?</a:t>
            </a:r>
            <a:endParaRPr lang="en-GB" sz="2800" dirty="0"/>
          </a:p>
        </p:txBody>
      </p:sp>
      <p:graphicFrame>
        <p:nvGraphicFramePr>
          <p:cNvPr id="11" name="Table 10"/>
          <p:cNvGraphicFramePr>
            <a:graphicFrameLocks noGrp="1"/>
          </p:cNvGraphicFramePr>
          <p:nvPr/>
        </p:nvGraphicFramePr>
        <p:xfrm>
          <a:off x="185057" y="177800"/>
          <a:ext cx="4310744" cy="1651002"/>
        </p:xfrm>
        <a:graphic>
          <a:graphicData uri="http://schemas.openxmlformats.org/drawingml/2006/table">
            <a:tbl>
              <a:tblPr firstRow="1" bandRow="1">
                <a:tableStyleId>{5C22544A-7EE6-4342-B048-85BDC9FD1C3A}</a:tableStyleId>
              </a:tblPr>
              <a:tblGrid>
                <a:gridCol w="609600"/>
                <a:gridCol w="1426029"/>
                <a:gridCol w="1251857"/>
                <a:gridCol w="1023258"/>
              </a:tblGrid>
              <a:tr h="420915">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Información</a:t>
                      </a:r>
                      <a:endParaRPr lang="en-GB"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evaluación</a:t>
                      </a:r>
                      <a:endParaRPr lang="en-GB" sz="1800" dirty="0" smtClean="0"/>
                    </a:p>
                  </a:txBody>
                  <a:tcPr/>
                </a:tc>
                <a:tc>
                  <a:txBody>
                    <a:bodyPr/>
                    <a:lstStyle/>
                    <a:p>
                      <a:r>
                        <a:rPr lang="en-GB" dirty="0" smtClean="0"/>
                        <a:t>EBSY612</a:t>
                      </a:r>
                      <a:endParaRPr lang="en-GB" dirty="0"/>
                    </a:p>
                  </a:txBody>
                  <a:tcPr/>
                </a:tc>
              </a:tr>
              <a:tr h="410029">
                <a:tc>
                  <a:txBody>
                    <a:bodyPr/>
                    <a:lstStyle/>
                    <a:p>
                      <a:r>
                        <a:rPr lang="en-GB" dirty="0" smtClean="0"/>
                        <a:t>P1</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tr>
              <a:tr h="410029">
                <a:tc>
                  <a:txBody>
                    <a:bodyPr/>
                    <a:lstStyle/>
                    <a:p>
                      <a:r>
                        <a:rPr lang="en-GB" dirty="0" smtClean="0"/>
                        <a:t>P2</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3</a:t>
                      </a:r>
                      <a:endParaRPr lang="en-GB" dirty="0"/>
                    </a:p>
                  </a:txBody>
                  <a:tcPr/>
                </a:tc>
              </a:tr>
              <a:tr h="410029">
                <a:tc>
                  <a:txBody>
                    <a:bodyPr/>
                    <a:lstStyle/>
                    <a:p>
                      <a:r>
                        <a:rPr lang="en-GB" dirty="0" smtClean="0"/>
                        <a:t>P3</a:t>
                      </a:r>
                      <a:endParaRPr lang="en-GB" dirty="0"/>
                    </a:p>
                  </a:txBody>
                  <a:tcPr/>
                </a:tc>
                <a:tc>
                  <a:txBody>
                    <a:bodyPr/>
                    <a:lstStyle/>
                    <a:p>
                      <a:r>
                        <a:rPr lang="en-GB" dirty="0" smtClean="0"/>
                        <a:t>0</a:t>
                      </a:r>
                      <a:endParaRPr lang="en-GB" dirty="0"/>
                    </a:p>
                  </a:txBody>
                  <a:tcPr/>
                </a:tc>
                <a:tc>
                  <a:txBody>
                    <a:bodyPr/>
                    <a:lstStyle/>
                    <a:p>
                      <a:r>
                        <a:rPr lang="en-GB" dirty="0" smtClean="0"/>
                        <a:t>2+2</a:t>
                      </a:r>
                      <a:endParaRPr lang="en-GB" dirty="0"/>
                    </a:p>
                  </a:txBody>
                  <a:tcPr/>
                </a:tc>
                <a:tc>
                  <a:txBody>
                    <a:bodyPr/>
                    <a:lstStyle/>
                    <a:p>
                      <a:r>
                        <a:rPr lang="en-GB" dirty="0" smtClean="0"/>
                        <a:t>1</a:t>
                      </a:r>
                      <a:endParaRPr lang="en-GB" dirty="0"/>
                    </a:p>
                  </a:txBody>
                  <a:tcPr/>
                </a:tc>
              </a:tr>
            </a:tbl>
          </a:graphicData>
        </a:graphic>
      </p:graphicFrame>
      <p:sp>
        <p:nvSpPr>
          <p:cNvPr id="12" name="Rectangular Callout 11"/>
          <p:cNvSpPr/>
          <p:nvPr/>
        </p:nvSpPr>
        <p:spPr>
          <a:xfrm>
            <a:off x="5148943" y="2296885"/>
            <a:ext cx="3722914" cy="1676400"/>
          </a:xfrm>
          <a:prstGeom prst="wedgeRectCallout">
            <a:avLst>
              <a:gd name="adj1" fmla="val -153874"/>
              <a:gd name="adj2" fmla="val 1001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STEP 3: Decide which paragraph is more relevant</a:t>
            </a:r>
            <a:endParaRPr lang="en-GB" sz="2800" dirty="0"/>
          </a:p>
        </p:txBody>
      </p:sp>
    </p:spTree>
    <p:extLst>
      <p:ext uri="{BB962C8B-B14F-4D97-AF65-F5344CB8AC3E}">
        <p14:creationId xmlns:p14="http://schemas.microsoft.com/office/powerpoint/2010/main" val="134060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6"/>
                                        </p:tgtEl>
                                        <p:attrNameLst>
                                          <p:attrName>style.visibility</p:attrName>
                                        </p:attrNameLst>
                                      </p:cBhvr>
                                      <p:to>
                                        <p:strVal val="visible"/>
                                      </p:to>
                                    </p:set>
                                  </p:childTnLst>
                                </p:cTn>
                              </p:par>
                              <p:par>
                                <p:cTn id="17" presetID="16" presetClass="emph" presetSubtype="0" fill="hold" grpId="1" nodeType="withEffect">
                                  <p:stCondLst>
                                    <p:cond delay="0"/>
                                  </p:stCondLst>
                                  <p:iterate type="lt">
                                    <p:tmPct val="4000"/>
                                  </p:iterate>
                                  <p:childTnLst>
                                    <p:set>
                                      <p:cBhvr override="childStyle">
                                        <p:cTn id="18" dur="500" fill="hold"/>
                                        <p:tgtEl>
                                          <p:spTgt spid="6"/>
                                        </p:tgtEl>
                                        <p:attrNameLst>
                                          <p:attrName>style.color</p:attrName>
                                        </p:attrNameLst>
                                      </p:cBhvr>
                                      <p:to>
                                        <p:clrVal>
                                          <a:schemeClr val="accent2"/>
                                        </p:clrVal>
                                      </p:to>
                                    </p:set>
                                    <p:set>
                                      <p:cBhvr>
                                        <p:cTn id="19" dur="500" fill="hold"/>
                                        <p:tgtEl>
                                          <p:spTgt spid="6"/>
                                        </p:tgtEl>
                                        <p:attrNameLst>
                                          <p:attrName>fillcolor</p:attrName>
                                        </p:attrNameLst>
                                      </p:cBhvr>
                                      <p:to>
                                        <p:clrVal>
                                          <a:schemeClr val="accent2"/>
                                        </p:clrVal>
                                      </p:to>
                                    </p:set>
                                    <p:set>
                                      <p:cBhvr>
                                        <p:cTn id="20" dur="500" fill="hold"/>
                                        <p:tgtEl>
                                          <p:spTgt spid="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0"/>
                                  </p:iterate>
                                  <p:childTnLst>
                                    <p:set>
                                      <p:cBhvr>
                                        <p:cTn id="24" dur="1" fill="hold">
                                          <p:stCondLst>
                                            <p:cond delay="0"/>
                                          </p:stCondLst>
                                        </p:cTn>
                                        <p:tgtEl>
                                          <p:spTgt spid="7"/>
                                        </p:tgtEl>
                                        <p:attrNameLst>
                                          <p:attrName>style.visibility</p:attrName>
                                        </p:attrNameLst>
                                      </p:cBhvr>
                                      <p:to>
                                        <p:strVal val="visible"/>
                                      </p:to>
                                    </p:set>
                                  </p:childTnLst>
                                </p:cTn>
                              </p:par>
                              <p:par>
                                <p:cTn id="25" presetID="16" presetClass="emph" presetSubtype="0" fill="hold" grpId="1" nodeType="withEffect">
                                  <p:stCondLst>
                                    <p:cond delay="0"/>
                                  </p:stCondLst>
                                  <p:iterate type="lt">
                                    <p:tmPct val="4000"/>
                                  </p:iterate>
                                  <p:childTnLst>
                                    <p:set>
                                      <p:cBhvr override="childStyle">
                                        <p:cTn id="26" dur="500" fill="hold"/>
                                        <p:tgtEl>
                                          <p:spTgt spid="7"/>
                                        </p:tgtEl>
                                        <p:attrNameLst>
                                          <p:attrName>style.color</p:attrName>
                                        </p:attrNameLst>
                                      </p:cBhvr>
                                      <p:to>
                                        <p:clrVal>
                                          <a:schemeClr val="accent2"/>
                                        </p:clrVal>
                                      </p:to>
                                    </p:set>
                                    <p:set>
                                      <p:cBhvr>
                                        <p:cTn id="27" dur="500" fill="hold"/>
                                        <p:tgtEl>
                                          <p:spTgt spid="7"/>
                                        </p:tgtEl>
                                        <p:attrNameLst>
                                          <p:attrName>fillcolor</p:attrName>
                                        </p:attrNameLst>
                                      </p:cBhvr>
                                      <p:to>
                                        <p:clrVal>
                                          <a:schemeClr val="accent2"/>
                                        </p:clrVal>
                                      </p:to>
                                    </p:set>
                                    <p:set>
                                      <p:cBhvr>
                                        <p:cTn id="28" dur="500" fill="hold"/>
                                        <p:tgtEl>
                                          <p:spTgt spid="7"/>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8"/>
                                        </p:tgtEl>
                                        <p:attrNameLst>
                                          <p:attrName>style.visibility</p:attrName>
                                        </p:attrNameLst>
                                      </p:cBhvr>
                                      <p:to>
                                        <p:strVal val="visible"/>
                                      </p:to>
                                    </p:set>
                                  </p:childTnLst>
                                </p:cTn>
                              </p:par>
                              <p:par>
                                <p:cTn id="33" presetID="16" presetClass="emph" presetSubtype="0" fill="hold" grpId="1" nodeType="withEffect">
                                  <p:stCondLst>
                                    <p:cond delay="0"/>
                                  </p:stCondLst>
                                  <p:iterate type="lt">
                                    <p:tmPct val="4000"/>
                                  </p:iterate>
                                  <p:childTnLst>
                                    <p:set>
                                      <p:cBhvr override="childStyle">
                                        <p:cTn id="34" dur="500" fill="hold"/>
                                        <p:tgtEl>
                                          <p:spTgt spid="8"/>
                                        </p:tgtEl>
                                        <p:attrNameLst>
                                          <p:attrName>style.color</p:attrName>
                                        </p:attrNameLst>
                                      </p:cBhvr>
                                      <p:to>
                                        <p:clrVal>
                                          <a:schemeClr val="accent2"/>
                                        </p:clrVal>
                                      </p:to>
                                    </p:set>
                                    <p:set>
                                      <p:cBhvr>
                                        <p:cTn id="35" dur="500" fill="hold"/>
                                        <p:tgtEl>
                                          <p:spTgt spid="8"/>
                                        </p:tgtEl>
                                        <p:attrNameLst>
                                          <p:attrName>fillcolor</p:attrName>
                                        </p:attrNameLst>
                                      </p:cBhvr>
                                      <p:to>
                                        <p:clrVal>
                                          <a:schemeClr val="accent2"/>
                                        </p:clrVal>
                                      </p:to>
                                    </p:set>
                                    <p:set>
                                      <p:cBhvr>
                                        <p:cTn id="36" dur="500" fill="hold"/>
                                        <p:tgtEl>
                                          <p:spTgt spid="8"/>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9"/>
                                        </p:tgtEl>
                                        <p:attrNameLst>
                                          <p:attrName>ppt_x</p:attrName>
                                        </p:attrNameLst>
                                      </p:cBhvr>
                                      <p:tavLst>
                                        <p:tav tm="0">
                                          <p:val>
                                            <p:strVal val="ppt_x"/>
                                          </p:val>
                                        </p:tav>
                                        <p:tav tm="100000">
                                          <p:val>
                                            <p:strVal val="ppt_x"/>
                                          </p:val>
                                        </p:tav>
                                      </p:tavLst>
                                    </p:anim>
                                    <p:anim calcmode="lin" valueType="num">
                                      <p:cBhvr additive="base">
                                        <p:cTn id="45" dur="500"/>
                                        <p:tgtEl>
                                          <p:spTgt spid="9"/>
                                        </p:tgtEl>
                                        <p:attrNameLst>
                                          <p:attrName>ppt_y</p:attrName>
                                        </p:attrNameLst>
                                      </p:cBhvr>
                                      <p:tavLst>
                                        <p:tav tm="0">
                                          <p:val>
                                            <p:strVal val="ppt_y"/>
                                          </p:val>
                                        </p:tav>
                                        <p:tav tm="100000">
                                          <p:val>
                                            <p:strVal val="1+ppt_h/2"/>
                                          </p:val>
                                        </p:tav>
                                      </p:tavLst>
                                    </p:anim>
                                    <p:set>
                                      <p:cBhvr>
                                        <p:cTn id="46" dur="1" fill="hold">
                                          <p:stCondLst>
                                            <p:cond delay="4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1" nodeType="clickEffect">
                                  <p:stCondLst>
                                    <p:cond delay="0"/>
                                  </p:stCondLst>
                                  <p:childTnLst>
                                    <p:anim calcmode="lin" valueType="num">
                                      <p:cBhvr additive="base">
                                        <p:cTn id="58" dur="500"/>
                                        <p:tgtEl>
                                          <p:spTgt spid="12"/>
                                        </p:tgtEl>
                                        <p:attrNameLst>
                                          <p:attrName>ppt_x</p:attrName>
                                        </p:attrNameLst>
                                      </p:cBhvr>
                                      <p:tavLst>
                                        <p:tav tm="0">
                                          <p:val>
                                            <p:strVal val="ppt_x"/>
                                          </p:val>
                                        </p:tav>
                                        <p:tav tm="100000">
                                          <p:val>
                                            <p:strVal val="ppt_x"/>
                                          </p:val>
                                        </p:tav>
                                      </p:tavLst>
                                    </p:anim>
                                    <p:anim calcmode="lin" valueType="num">
                                      <p:cBhvr additive="base">
                                        <p:cTn id="59" dur="500"/>
                                        <p:tgtEl>
                                          <p:spTgt spid="12"/>
                                        </p:tgtEl>
                                        <p:attrNameLst>
                                          <p:attrName>ppt_y</p:attrName>
                                        </p:attrNameLst>
                                      </p:cBhvr>
                                      <p:tavLst>
                                        <p:tav tm="0">
                                          <p:val>
                                            <p:strVal val="ppt_y"/>
                                          </p:val>
                                        </p:tav>
                                        <p:tav tm="100000">
                                          <p:val>
                                            <p:strVal val="1+ppt_h/2"/>
                                          </p:val>
                                        </p:tav>
                                      </p:tavLst>
                                    </p:anim>
                                    <p:set>
                                      <p:cBhvr>
                                        <p:cTn id="60" dur="1" fill="hold">
                                          <p:stCondLst>
                                            <p:cond delay="499"/>
                                          </p:stCondLst>
                                        </p:cTn>
                                        <p:tgtEl>
                                          <p:spTgt spid="12"/>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1"/>
                                        </p:tgtEl>
                                        <p:attrNameLst>
                                          <p:attrName>ppt_x</p:attrName>
                                        </p:attrNameLst>
                                      </p:cBhvr>
                                      <p:tavLst>
                                        <p:tav tm="0">
                                          <p:val>
                                            <p:strVal val="ppt_x"/>
                                          </p:val>
                                        </p:tav>
                                        <p:tav tm="100000">
                                          <p:val>
                                            <p:strVal val="ppt_x"/>
                                          </p:val>
                                        </p:tav>
                                      </p:tavLst>
                                    </p:anim>
                                    <p:anim calcmode="lin" valueType="num">
                                      <p:cBhvr additive="base">
                                        <p:cTn id="63" dur="500"/>
                                        <p:tgtEl>
                                          <p:spTgt spid="11"/>
                                        </p:tgtEl>
                                        <p:attrNameLst>
                                          <p:attrName>ppt_y</p:attrName>
                                        </p:attrNameLst>
                                      </p:cBhvr>
                                      <p:tavLst>
                                        <p:tav tm="0">
                                          <p:val>
                                            <p:strVal val="ppt_y"/>
                                          </p:val>
                                        </p:tav>
                                        <p:tav tm="100000">
                                          <p:val>
                                            <p:strVal val="1+ppt_h/2"/>
                                          </p:val>
                                        </p:tav>
                                      </p:tavLst>
                                    </p:anim>
                                    <p:set>
                                      <p:cBhvr>
                                        <p:cTn id="6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7" grpId="0"/>
      <p:bldP spid="7" grpId="1"/>
      <p:bldP spid="8" grpId="0"/>
      <p:bldP spid="8" grpId="1"/>
      <p:bldP spid="9" grpId="0" animBg="1"/>
      <p:bldP spid="9" grpId="1" animBg="1"/>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see an example</a:t>
            </a:r>
            <a:endParaRPr lang="en-GB" dirty="0"/>
          </a:p>
        </p:txBody>
      </p:sp>
      <p:sp>
        <p:nvSpPr>
          <p:cNvPr id="3" name="Content Placeholder 2"/>
          <p:cNvSpPr>
            <a:spLocks noGrp="1"/>
          </p:cNvSpPr>
          <p:nvPr>
            <p:ph idx="1"/>
          </p:nvPr>
        </p:nvSpPr>
        <p:spPr/>
        <p:txBody>
          <a:bodyPr/>
          <a:lstStyle/>
          <a:p>
            <a:r>
              <a:rPr lang="en-GB" dirty="0" smtClean="0">
                <a:solidFill>
                  <a:srgbClr val="FF0000"/>
                </a:solidFill>
              </a:rPr>
              <a:t>What if the input question is:  </a:t>
            </a:r>
            <a:r>
              <a:rPr lang="es-ES" dirty="0" smtClean="0"/>
              <a:t>"Libros para EBSY612""</a:t>
            </a:r>
            <a:endParaRPr lang="en-GB" dirty="0" smtClean="0"/>
          </a:p>
          <a:p>
            <a:r>
              <a:rPr lang="en-GB" dirty="0" smtClean="0"/>
              <a:t>P1: “</a:t>
            </a:r>
            <a:r>
              <a:rPr lang="es-ES" dirty="0" smtClean="0"/>
              <a:t>EBSY612 lista de lecturas: Hay dos libros en la lista principal bibliografía. Otros títulos y recursos en línea se impartirán en cada conferencia.</a:t>
            </a:r>
            <a:r>
              <a:rPr lang="en-GB" dirty="0" smtClean="0"/>
              <a:t>”</a:t>
            </a:r>
          </a:p>
          <a:p>
            <a:r>
              <a:rPr lang="en-GB" dirty="0" smtClean="0"/>
              <a:t>P2: “</a:t>
            </a:r>
            <a:r>
              <a:rPr lang="en-GB" dirty="0" err="1" smtClean="0"/>
              <a:t>Módulo</a:t>
            </a:r>
            <a:r>
              <a:rPr lang="en-GB" dirty="0" smtClean="0"/>
              <a:t> EBSY12 </a:t>
            </a:r>
            <a:r>
              <a:rPr lang="en-GB" dirty="0" err="1" smtClean="0"/>
              <a:t>Introducción</a:t>
            </a:r>
            <a:r>
              <a:rPr lang="en-GB" dirty="0" smtClean="0"/>
              <a:t>: EBSY612 se </a:t>
            </a:r>
            <a:r>
              <a:rPr lang="en-GB" dirty="0" err="1" smtClean="0"/>
              <a:t>trata</a:t>
            </a:r>
            <a:r>
              <a:rPr lang="en-GB" dirty="0" smtClean="0"/>
              <a:t> web y </a:t>
            </a:r>
            <a:r>
              <a:rPr lang="en-GB" dirty="0" err="1" smtClean="0"/>
              <a:t>análisis</a:t>
            </a:r>
            <a:r>
              <a:rPr lang="en-GB" dirty="0" smtClean="0"/>
              <a:t> de </a:t>
            </a:r>
            <a:r>
              <a:rPr lang="en-GB" dirty="0" err="1" smtClean="0"/>
              <a:t>medios</a:t>
            </a:r>
            <a:r>
              <a:rPr lang="en-GB" dirty="0" smtClean="0"/>
              <a:t> </a:t>
            </a:r>
            <a:r>
              <a:rPr lang="en-GB" dirty="0" err="1" smtClean="0"/>
              <a:t>sociales</a:t>
            </a:r>
            <a:r>
              <a:rPr lang="en-GB" dirty="0" smtClean="0"/>
              <a:t>. En EBSY612 </a:t>
            </a:r>
            <a:r>
              <a:rPr lang="en-GB" dirty="0" err="1" smtClean="0"/>
              <a:t>vamos</a:t>
            </a:r>
            <a:r>
              <a:rPr lang="en-GB" dirty="0" smtClean="0"/>
              <a:t> a </a:t>
            </a:r>
            <a:r>
              <a:rPr lang="en-GB" dirty="0" err="1" smtClean="0"/>
              <a:t>examinar</a:t>
            </a:r>
            <a:r>
              <a:rPr lang="en-GB" dirty="0" smtClean="0"/>
              <a:t> los </a:t>
            </a:r>
            <a:r>
              <a:rPr lang="en-GB" dirty="0" err="1" smtClean="0"/>
              <a:t>siguientes</a:t>
            </a:r>
            <a:r>
              <a:rPr lang="en-GB" dirty="0" smtClean="0"/>
              <a:t> </a:t>
            </a:r>
            <a:r>
              <a:rPr lang="en-GB" dirty="0" err="1" smtClean="0"/>
              <a:t>conceptos</a:t>
            </a:r>
            <a:r>
              <a:rPr lang="en-GB" dirty="0" smtClean="0"/>
              <a:t>: la </a:t>
            </a:r>
            <a:r>
              <a:rPr lang="en-GB" dirty="0" err="1" smtClean="0"/>
              <a:t>optimización</a:t>
            </a:r>
            <a:r>
              <a:rPr lang="en-GB" dirty="0" smtClean="0"/>
              <a:t> del Search Engine, sombrero </a:t>
            </a:r>
            <a:r>
              <a:rPr lang="en-GB" dirty="0" err="1" smtClean="0"/>
              <a:t>blanco</a:t>
            </a:r>
            <a:r>
              <a:rPr lang="en-GB" dirty="0" smtClean="0"/>
              <a:t> y negro Google, Web Analytics, Google Analytics.”</a:t>
            </a:r>
          </a:p>
          <a:p>
            <a:r>
              <a:rPr lang="es-ES" dirty="0" smtClean="0"/>
              <a:t>P3: “Evaluación EBSY612: La evaluación consta de dos piezas de los cursos: de cursos uno evalúa los objetivos de aprendizaje 1, 2 y 3. Cursos 2 evalúa el aprendizaje de los objetivos 4 y 5. ”</a:t>
            </a:r>
          </a:p>
          <a:p>
            <a:r>
              <a:rPr lang="es-ES" dirty="0" smtClean="0"/>
              <a:t>HOW WOULD YOU IDENTIFY THE CORRECT ANSWER???</a:t>
            </a:r>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17</a:t>
            </a:fld>
            <a:endParaRPr lang="en-US"/>
          </a:p>
        </p:txBody>
      </p:sp>
      <p:sp>
        <p:nvSpPr>
          <p:cNvPr id="5" name="Rectangular Callout 4"/>
          <p:cNvSpPr/>
          <p:nvPr/>
        </p:nvSpPr>
        <p:spPr>
          <a:xfrm>
            <a:off x="1197429" y="2688771"/>
            <a:ext cx="3722914" cy="1676400"/>
          </a:xfrm>
          <a:prstGeom prst="wedgeRectCallout">
            <a:avLst>
              <a:gd name="adj1" fmla="val -33699"/>
              <a:gd name="adj2" fmla="val -887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STEP 1: Identify main words (keywords) in the input question</a:t>
            </a:r>
            <a:endParaRPr lang="en-GB" sz="2800" dirty="0"/>
          </a:p>
        </p:txBody>
      </p:sp>
      <p:sp>
        <p:nvSpPr>
          <p:cNvPr id="6" name="TextBox 5"/>
          <p:cNvSpPr txBox="1"/>
          <p:nvPr/>
        </p:nvSpPr>
        <p:spPr>
          <a:xfrm>
            <a:off x="3940632" y="1817921"/>
            <a:ext cx="914397" cy="400110"/>
          </a:xfrm>
          <a:prstGeom prst="rect">
            <a:avLst/>
          </a:prstGeom>
          <a:noFill/>
        </p:spPr>
        <p:txBody>
          <a:bodyPr wrap="square" rtlCol="0">
            <a:spAutoFit/>
          </a:bodyPr>
          <a:lstStyle/>
          <a:p>
            <a:r>
              <a:rPr lang="en-GB" sz="2000" dirty="0" smtClean="0"/>
              <a:t>"</a:t>
            </a:r>
            <a:r>
              <a:rPr lang="en-GB" sz="2000" dirty="0" err="1" smtClean="0"/>
              <a:t>Libros</a:t>
            </a:r>
            <a:endParaRPr lang="en-GB" sz="2000" dirty="0"/>
          </a:p>
        </p:txBody>
      </p:sp>
      <p:sp>
        <p:nvSpPr>
          <p:cNvPr id="8" name="TextBox 7"/>
          <p:cNvSpPr txBox="1"/>
          <p:nvPr/>
        </p:nvSpPr>
        <p:spPr>
          <a:xfrm>
            <a:off x="5236006" y="1817924"/>
            <a:ext cx="1480459" cy="400110"/>
          </a:xfrm>
          <a:prstGeom prst="rect">
            <a:avLst/>
          </a:prstGeom>
          <a:noFill/>
        </p:spPr>
        <p:txBody>
          <a:bodyPr wrap="square" rtlCol="0">
            <a:spAutoFit/>
          </a:bodyPr>
          <a:lstStyle/>
          <a:p>
            <a:r>
              <a:rPr lang="es-ES" sz="2000" dirty="0" smtClean="0"/>
              <a:t>EBSY612</a:t>
            </a:r>
            <a:endParaRPr lang="en-GB" sz="2000" dirty="0"/>
          </a:p>
        </p:txBody>
      </p:sp>
      <p:sp>
        <p:nvSpPr>
          <p:cNvPr id="9" name="Rectangular Callout 8"/>
          <p:cNvSpPr/>
          <p:nvPr/>
        </p:nvSpPr>
        <p:spPr>
          <a:xfrm>
            <a:off x="4561114" y="174162"/>
            <a:ext cx="4365172" cy="1676400"/>
          </a:xfrm>
          <a:prstGeom prst="wedgeRectCallout">
            <a:avLst>
              <a:gd name="adj1" fmla="val -34964"/>
              <a:gd name="adj2" fmla="val 78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STEP 2: How many times does each word appear in each paragraph?</a:t>
            </a:r>
            <a:endParaRPr lang="en-GB" sz="2800" dirty="0"/>
          </a:p>
        </p:txBody>
      </p:sp>
      <p:graphicFrame>
        <p:nvGraphicFramePr>
          <p:cNvPr id="11" name="Table 10"/>
          <p:cNvGraphicFramePr>
            <a:graphicFrameLocks noGrp="1"/>
          </p:cNvGraphicFramePr>
          <p:nvPr/>
        </p:nvGraphicFramePr>
        <p:xfrm>
          <a:off x="185057" y="177800"/>
          <a:ext cx="3058887" cy="1651002"/>
        </p:xfrm>
        <a:graphic>
          <a:graphicData uri="http://schemas.openxmlformats.org/drawingml/2006/table">
            <a:tbl>
              <a:tblPr firstRow="1" bandRow="1">
                <a:tableStyleId>{5C22544A-7EE6-4342-B048-85BDC9FD1C3A}</a:tableStyleId>
              </a:tblPr>
              <a:tblGrid>
                <a:gridCol w="609600"/>
                <a:gridCol w="1426029"/>
                <a:gridCol w="1023258"/>
              </a:tblGrid>
              <a:tr h="420915">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err="1" smtClean="0"/>
                        <a:t>Libros</a:t>
                      </a:r>
                      <a:r>
                        <a:rPr lang="en-GB" sz="1800" dirty="0" smtClean="0"/>
                        <a:t> </a:t>
                      </a:r>
                    </a:p>
                  </a:txBody>
                  <a:tcPr/>
                </a:tc>
                <a:tc>
                  <a:txBody>
                    <a:bodyPr/>
                    <a:lstStyle/>
                    <a:p>
                      <a:r>
                        <a:rPr lang="en-GB" dirty="0" smtClean="0"/>
                        <a:t>EBSY612</a:t>
                      </a:r>
                      <a:endParaRPr lang="en-GB" dirty="0"/>
                    </a:p>
                  </a:txBody>
                  <a:tcPr/>
                </a:tc>
              </a:tr>
              <a:tr h="410029">
                <a:tc>
                  <a:txBody>
                    <a:bodyPr/>
                    <a:lstStyle/>
                    <a:p>
                      <a:r>
                        <a:rPr lang="en-GB" dirty="0" smtClean="0"/>
                        <a:t>P1</a:t>
                      </a:r>
                      <a:endParaRPr lang="en-GB" dirty="0"/>
                    </a:p>
                  </a:txBody>
                  <a:tcPr/>
                </a:tc>
                <a:tc>
                  <a:txBody>
                    <a:bodyPr/>
                    <a:lstStyle/>
                    <a:p>
                      <a:r>
                        <a:rPr lang="en-GB" dirty="0" smtClean="0"/>
                        <a:t>1+1</a:t>
                      </a:r>
                      <a:endParaRPr lang="en-GB" dirty="0"/>
                    </a:p>
                  </a:txBody>
                  <a:tcPr/>
                </a:tc>
                <a:tc>
                  <a:txBody>
                    <a:bodyPr/>
                    <a:lstStyle/>
                    <a:p>
                      <a:r>
                        <a:rPr lang="en-GB" dirty="0" smtClean="0"/>
                        <a:t>1</a:t>
                      </a:r>
                      <a:endParaRPr lang="en-GB" dirty="0"/>
                    </a:p>
                  </a:txBody>
                  <a:tcPr/>
                </a:tc>
              </a:tr>
              <a:tr h="410029">
                <a:tc>
                  <a:txBody>
                    <a:bodyPr/>
                    <a:lstStyle/>
                    <a:p>
                      <a:r>
                        <a:rPr lang="en-GB" dirty="0" smtClean="0"/>
                        <a:t>P2</a:t>
                      </a:r>
                      <a:endParaRPr lang="en-GB" dirty="0"/>
                    </a:p>
                  </a:txBody>
                  <a:tcPr/>
                </a:tc>
                <a:tc>
                  <a:txBody>
                    <a:bodyPr/>
                    <a:lstStyle/>
                    <a:p>
                      <a:r>
                        <a:rPr lang="en-GB" dirty="0" smtClean="0"/>
                        <a:t>0</a:t>
                      </a:r>
                      <a:endParaRPr lang="en-GB" dirty="0"/>
                    </a:p>
                  </a:txBody>
                  <a:tcPr/>
                </a:tc>
                <a:tc>
                  <a:txBody>
                    <a:bodyPr/>
                    <a:lstStyle/>
                    <a:p>
                      <a:r>
                        <a:rPr lang="en-GB" dirty="0" smtClean="0"/>
                        <a:t>3</a:t>
                      </a:r>
                      <a:endParaRPr lang="en-GB" dirty="0"/>
                    </a:p>
                  </a:txBody>
                  <a:tcPr/>
                </a:tc>
              </a:tr>
              <a:tr h="410029">
                <a:tc>
                  <a:txBody>
                    <a:bodyPr/>
                    <a:lstStyle/>
                    <a:p>
                      <a:r>
                        <a:rPr lang="en-GB" dirty="0" smtClean="0"/>
                        <a:t>P3</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tr>
            </a:tbl>
          </a:graphicData>
        </a:graphic>
      </p:graphicFrame>
      <p:sp>
        <p:nvSpPr>
          <p:cNvPr id="12" name="Rectangular Callout 11"/>
          <p:cNvSpPr/>
          <p:nvPr/>
        </p:nvSpPr>
        <p:spPr>
          <a:xfrm>
            <a:off x="5138058" y="4223657"/>
            <a:ext cx="3722914" cy="1676400"/>
          </a:xfrm>
          <a:prstGeom prst="wedgeRectCallout">
            <a:avLst>
              <a:gd name="adj1" fmla="val -152119"/>
              <a:gd name="adj2" fmla="val -152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STEP 3: Decide which paragraph is more relevant</a:t>
            </a:r>
            <a:endParaRPr lang="en-GB" sz="2800" dirty="0"/>
          </a:p>
        </p:txBody>
      </p:sp>
    </p:spTree>
    <p:extLst>
      <p:ext uri="{BB962C8B-B14F-4D97-AF65-F5344CB8AC3E}">
        <p14:creationId xmlns:p14="http://schemas.microsoft.com/office/powerpoint/2010/main" val="13643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6"/>
                                        </p:tgtEl>
                                        <p:attrNameLst>
                                          <p:attrName>style.visibility</p:attrName>
                                        </p:attrNameLst>
                                      </p:cBhvr>
                                      <p:to>
                                        <p:strVal val="visible"/>
                                      </p:to>
                                    </p:set>
                                  </p:childTnLst>
                                </p:cTn>
                              </p:par>
                              <p:par>
                                <p:cTn id="17" presetID="16" presetClass="emph" presetSubtype="0" fill="hold" grpId="1" nodeType="withEffect">
                                  <p:stCondLst>
                                    <p:cond delay="0"/>
                                  </p:stCondLst>
                                  <p:iterate type="lt">
                                    <p:tmPct val="4000"/>
                                  </p:iterate>
                                  <p:childTnLst>
                                    <p:set>
                                      <p:cBhvr override="childStyle">
                                        <p:cTn id="18" dur="500" fill="hold"/>
                                        <p:tgtEl>
                                          <p:spTgt spid="6"/>
                                        </p:tgtEl>
                                        <p:attrNameLst>
                                          <p:attrName>style.color</p:attrName>
                                        </p:attrNameLst>
                                      </p:cBhvr>
                                      <p:to>
                                        <p:clrVal>
                                          <a:schemeClr val="accent2"/>
                                        </p:clrVal>
                                      </p:to>
                                    </p:set>
                                    <p:set>
                                      <p:cBhvr>
                                        <p:cTn id="19" dur="500" fill="hold"/>
                                        <p:tgtEl>
                                          <p:spTgt spid="6"/>
                                        </p:tgtEl>
                                        <p:attrNameLst>
                                          <p:attrName>fillcolor</p:attrName>
                                        </p:attrNameLst>
                                      </p:cBhvr>
                                      <p:to>
                                        <p:clrVal>
                                          <a:schemeClr val="accent2"/>
                                        </p:clrVal>
                                      </p:to>
                                    </p:set>
                                    <p:set>
                                      <p:cBhvr>
                                        <p:cTn id="20" dur="500" fill="hold"/>
                                        <p:tgtEl>
                                          <p:spTgt spid="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0"/>
                                  </p:iterate>
                                  <p:childTnLst>
                                    <p:set>
                                      <p:cBhvr>
                                        <p:cTn id="24" dur="1" fill="hold">
                                          <p:stCondLst>
                                            <p:cond delay="0"/>
                                          </p:stCondLst>
                                        </p:cTn>
                                        <p:tgtEl>
                                          <p:spTgt spid="8"/>
                                        </p:tgtEl>
                                        <p:attrNameLst>
                                          <p:attrName>style.visibility</p:attrName>
                                        </p:attrNameLst>
                                      </p:cBhvr>
                                      <p:to>
                                        <p:strVal val="visible"/>
                                      </p:to>
                                    </p:set>
                                  </p:childTnLst>
                                </p:cTn>
                              </p:par>
                              <p:par>
                                <p:cTn id="25" presetID="16" presetClass="emph" presetSubtype="0" fill="hold" grpId="1" nodeType="withEffect">
                                  <p:stCondLst>
                                    <p:cond delay="0"/>
                                  </p:stCondLst>
                                  <p:iterate type="lt">
                                    <p:tmPct val="4000"/>
                                  </p:iterate>
                                  <p:childTnLst>
                                    <p:set>
                                      <p:cBhvr override="childStyle">
                                        <p:cTn id="26" dur="500" fill="hold"/>
                                        <p:tgtEl>
                                          <p:spTgt spid="8"/>
                                        </p:tgtEl>
                                        <p:attrNameLst>
                                          <p:attrName>style.color</p:attrName>
                                        </p:attrNameLst>
                                      </p:cBhvr>
                                      <p:to>
                                        <p:clrVal>
                                          <a:schemeClr val="accent2"/>
                                        </p:clrVal>
                                      </p:to>
                                    </p:set>
                                    <p:set>
                                      <p:cBhvr>
                                        <p:cTn id="27" dur="500" fill="hold"/>
                                        <p:tgtEl>
                                          <p:spTgt spid="8"/>
                                        </p:tgtEl>
                                        <p:attrNameLst>
                                          <p:attrName>fillcolor</p:attrName>
                                        </p:attrNameLst>
                                      </p:cBhvr>
                                      <p:to>
                                        <p:clrVal>
                                          <a:schemeClr val="accent2"/>
                                        </p:clrVal>
                                      </p:to>
                                    </p:set>
                                    <p:set>
                                      <p:cBhvr>
                                        <p:cTn id="28" dur="500" fill="hold"/>
                                        <p:tgtEl>
                                          <p:spTgt spid="8"/>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11"/>
                                        </p:tgtEl>
                                        <p:attrNameLst>
                                          <p:attrName>ppt_x</p:attrName>
                                        </p:attrNameLst>
                                      </p:cBhvr>
                                      <p:tavLst>
                                        <p:tav tm="0">
                                          <p:val>
                                            <p:strVal val="ppt_x"/>
                                          </p:val>
                                        </p:tav>
                                        <p:tav tm="100000">
                                          <p:val>
                                            <p:strVal val="ppt_x"/>
                                          </p:val>
                                        </p:tav>
                                      </p:tavLst>
                                    </p:anim>
                                    <p:anim calcmode="lin" valueType="num">
                                      <p:cBhvr additive="base">
                                        <p:cTn id="55" dur="500"/>
                                        <p:tgtEl>
                                          <p:spTgt spid="11"/>
                                        </p:tgtEl>
                                        <p:attrNameLst>
                                          <p:attrName>ppt_y</p:attrName>
                                        </p:attrNameLst>
                                      </p:cBhvr>
                                      <p:tavLst>
                                        <p:tav tm="0">
                                          <p:val>
                                            <p:strVal val="ppt_y"/>
                                          </p:val>
                                        </p:tav>
                                        <p:tav tm="100000">
                                          <p:val>
                                            <p:strVal val="1+ppt_h/2"/>
                                          </p:val>
                                        </p:tav>
                                      </p:tavLst>
                                    </p:anim>
                                    <p:set>
                                      <p:cBhvr>
                                        <p:cTn id="5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8" grpId="0"/>
      <p:bldP spid="8" grpId="1"/>
      <p:bldP spid="9" grpId="0" animBg="1"/>
      <p:bldP spid="9" grpId="1" animBg="1"/>
      <p:bldP spid="12" grpId="0" animBg="1"/>
      <p:bldP spid="1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Remark on the example</a:t>
            </a:r>
            <a:endParaRPr lang="en-GB" dirty="0"/>
          </a:p>
        </p:txBody>
      </p:sp>
      <p:sp>
        <p:nvSpPr>
          <p:cNvPr id="3" name="Content Placeholder 2"/>
          <p:cNvSpPr>
            <a:spLocks noGrp="1"/>
          </p:cNvSpPr>
          <p:nvPr>
            <p:ph idx="1"/>
          </p:nvPr>
        </p:nvSpPr>
        <p:spPr/>
        <p:txBody>
          <a:bodyPr/>
          <a:lstStyle/>
          <a:p>
            <a:r>
              <a:rPr lang="en-GB" dirty="0" smtClean="0"/>
              <a:t>Does it make sense to create the above tables every time a question is  asked or there is an easier way?</a:t>
            </a: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18</a:t>
            </a:fld>
            <a:endParaRPr lang="en-US"/>
          </a:p>
        </p:txBody>
      </p:sp>
    </p:spTree>
    <p:extLst>
      <p:ext uri="{BB962C8B-B14F-4D97-AF65-F5344CB8AC3E}">
        <p14:creationId xmlns:p14="http://schemas.microsoft.com/office/powerpoint/2010/main" val="165268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lumMod val="75000"/>
                    <a:lumOff val="25000"/>
                  </a:schemeClr>
                </a:solidFill>
              </a:rPr>
              <a:t>How does a SE work?</a:t>
            </a:r>
            <a:endParaRPr lang="en-GB" dirty="0"/>
          </a:p>
        </p:txBody>
      </p:sp>
      <p:sp>
        <p:nvSpPr>
          <p:cNvPr id="3" name="Content Placeholder 2"/>
          <p:cNvSpPr>
            <a:spLocks noGrp="1"/>
          </p:cNvSpPr>
          <p:nvPr>
            <p:ph idx="1"/>
          </p:nvPr>
        </p:nvSpPr>
        <p:spPr/>
        <p:txBody>
          <a:bodyPr/>
          <a:lstStyle/>
          <a:p>
            <a:r>
              <a:rPr lang="en-GB" sz="2400" dirty="0" smtClean="0"/>
              <a:t>Which one of the following two statements do you think it is closer to truth?</a:t>
            </a:r>
          </a:p>
          <a:p>
            <a:r>
              <a:rPr lang="en-GB" sz="2400" dirty="0" smtClean="0"/>
              <a:t>A. When a user submits a query in a SE, the SE starts searching the web to identify documents that could            answer the specific query.</a:t>
            </a:r>
          </a:p>
          <a:p>
            <a:endParaRPr lang="en-GB" sz="2400" dirty="0" smtClean="0"/>
          </a:p>
          <a:p>
            <a:r>
              <a:rPr lang="en-GB" sz="2400" dirty="0" smtClean="0"/>
              <a:t>B. When a new page / document is added on the web, (submitted to a SE) a SE analyses this document and extracts information in order to use it if a relevant query will come up.</a:t>
            </a:r>
            <a:endParaRPr lang="en-GB"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19</a:t>
            </a:fld>
            <a:endParaRPr lang="en-US"/>
          </a:p>
        </p:txBody>
      </p:sp>
      <p:sp>
        <p:nvSpPr>
          <p:cNvPr id="5" name="Multiply 4"/>
          <p:cNvSpPr/>
          <p:nvPr/>
        </p:nvSpPr>
        <p:spPr>
          <a:xfrm>
            <a:off x="7108371" y="2242458"/>
            <a:ext cx="1687286" cy="171994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C:\Users\Vassiliki\AppData\Local\Microsoft\Windows\Temporary Internet Files\Content.IE5\73S989BT\MC900432530[1].png"/>
          <p:cNvPicPr>
            <a:picLocks noChangeAspect="1" noChangeArrowheads="1"/>
          </p:cNvPicPr>
          <p:nvPr/>
        </p:nvPicPr>
        <p:blipFill>
          <a:blip r:embed="rId4">
            <a:duotone>
              <a:prstClr val="black"/>
              <a:srgbClr val="92D050">
                <a:tint val="45000"/>
                <a:satMod val="400000"/>
              </a:srgbClr>
            </a:duotone>
          </a:blip>
          <a:srcRect/>
          <a:stretch>
            <a:fillRect/>
          </a:stretch>
        </p:blipFill>
        <p:spPr bwMode="auto">
          <a:xfrm>
            <a:off x="7381195" y="4175982"/>
            <a:ext cx="1632176" cy="1120598"/>
          </a:xfrm>
          <a:prstGeom prst="rect">
            <a:avLst/>
          </a:prstGeom>
          <a:noFill/>
        </p:spPr>
      </p:pic>
    </p:spTree>
    <p:extLst>
      <p:ext uri="{BB962C8B-B14F-4D97-AF65-F5344CB8AC3E}">
        <p14:creationId xmlns:p14="http://schemas.microsoft.com/office/powerpoint/2010/main" val="107253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subTnLst>
                                    <p:audio>
                                      <p:cMediaNode>
                                        <p:cTn display="0" masterRel="sameClick">
                                          <p:stCondLst>
                                            <p:cond evt="begin" delay="0">
                                              <p:tn val="17"/>
                                            </p:cond>
                                          </p:stCondLst>
                                          <p:endCondLst>
                                            <p:cond evt="onStopAudio" delay="0">
                                              <p:tgtEl>
                                                <p:sldTgt/>
                                              </p:tgtEl>
                                            </p:cond>
                                          </p:endCondLst>
                                        </p:cTn>
                                        <p:tgtEl>
                                          <p:sndTgt r:embed="rId2" name="laser.wav"/>
                                        </p:tgtEl>
                                      </p:cMediaNode>
                                    </p:audio>
                                  </p:subTnLst>
                                </p:cTn>
                              </p:par>
                              <p:par>
                                <p:cTn id="20" presetID="16" presetClass="emph" presetSubtype="0" fill="hold" nodeType="withEffect">
                                  <p:stCondLst>
                                    <p:cond delay="0"/>
                                  </p:stCondLst>
                                  <p:iterate type="lt">
                                    <p:tmPct val="4000"/>
                                  </p:iterate>
                                  <p:childTnLst>
                                    <p:set>
                                      <p:cBhvr override="childStyle">
                                        <p:cTn id="21" dur="500" fill="hold"/>
                                        <p:tgtEl>
                                          <p:spTgt spid="3">
                                            <p:txEl>
                                              <p:pRg st="1" end="1"/>
                                            </p:txEl>
                                          </p:spTgt>
                                        </p:tgtEl>
                                        <p:attrNameLst>
                                          <p:attrName>style.color</p:attrName>
                                        </p:attrNameLst>
                                      </p:cBhvr>
                                      <p:to>
                                        <p:clrVal>
                                          <a:schemeClr val="accent2"/>
                                        </p:clrVal>
                                      </p:to>
                                    </p:set>
                                    <p:set>
                                      <p:cBhvr>
                                        <p:cTn id="22" dur="500" fill="hold"/>
                                        <p:tgtEl>
                                          <p:spTgt spid="3">
                                            <p:txEl>
                                              <p:pRg st="1" end="1"/>
                                            </p:txEl>
                                          </p:spTgt>
                                        </p:tgtEl>
                                        <p:attrNameLst>
                                          <p:attrName>fillcolor</p:attrName>
                                        </p:attrNameLst>
                                      </p:cBhvr>
                                      <p:to>
                                        <p:clrVal>
                                          <a:schemeClr val="accent2"/>
                                        </p:clrVal>
                                      </p:to>
                                    </p:set>
                                    <p:set>
                                      <p:cBhvr>
                                        <p:cTn id="23" dur="500" fill="hold"/>
                                        <p:tgtEl>
                                          <p:spTgt spid="3">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blinds(horizontal)">
                                      <p:cBhvr>
                                        <p:cTn id="28" dur="500"/>
                                        <p:tgtEl>
                                          <p:spTgt spid="1026"/>
                                        </p:tgtEl>
                                      </p:cBhvr>
                                    </p:animEffect>
                                  </p:childTnLst>
                                  <p:subTnLst>
                                    <p:audio>
                                      <p:cMediaNode>
                                        <p:cTn display="0" masterRel="sameClick">
                                          <p:stCondLst>
                                            <p:cond evt="begin" delay="0">
                                              <p:tn val="26"/>
                                            </p:cond>
                                          </p:stCondLst>
                                          <p:endCondLst>
                                            <p:cond evt="onStopAudio" delay="0">
                                              <p:tgtEl>
                                                <p:sldTgt/>
                                              </p:tgtEl>
                                            </p:cond>
                                          </p:endCondLst>
                                        </p:cTn>
                                        <p:tgtEl>
                                          <p:sndTgt r:embed="rId3" name="cashreg.wav"/>
                                        </p:tgtEl>
                                      </p:cMediaNode>
                                    </p:audio>
                                  </p:subTnLst>
                                </p:cTn>
                              </p:par>
                              <p:par>
                                <p:cTn id="29" presetID="16" presetClass="emph" presetSubtype="0" fill="hold" nodeType="withEffect">
                                  <p:stCondLst>
                                    <p:cond delay="0"/>
                                  </p:stCondLst>
                                  <p:iterate type="lt">
                                    <p:tmPct val="4000"/>
                                  </p:iterate>
                                  <p:childTnLst>
                                    <p:set>
                                      <p:cBhvr override="childStyle">
                                        <p:cTn id="30" dur="500" fill="hold"/>
                                        <p:tgtEl>
                                          <p:spTgt spid="3">
                                            <p:txEl>
                                              <p:pRg st="3" end="3"/>
                                            </p:txEl>
                                          </p:spTgt>
                                        </p:tgtEl>
                                        <p:attrNameLst>
                                          <p:attrName>style.color</p:attrName>
                                        </p:attrNameLst>
                                      </p:cBhvr>
                                      <p:to>
                                        <p:clrVal>
                                          <a:srgbClr val="1DB56D"/>
                                        </p:clrVal>
                                      </p:to>
                                    </p:set>
                                    <p:set>
                                      <p:cBhvr>
                                        <p:cTn id="31" dur="500" fill="hold"/>
                                        <p:tgtEl>
                                          <p:spTgt spid="3">
                                            <p:txEl>
                                              <p:pRg st="3" end="3"/>
                                            </p:txEl>
                                          </p:spTgt>
                                        </p:tgtEl>
                                        <p:attrNameLst>
                                          <p:attrName>fillcolor</p:attrName>
                                        </p:attrNameLst>
                                      </p:cBhvr>
                                      <p:to>
                                        <p:clrVal>
                                          <a:srgbClr val="1DB56D"/>
                                        </p:clrVal>
                                      </p:to>
                                    </p:set>
                                    <p:set>
                                      <p:cBhvr>
                                        <p:cTn id="32"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smtClean="0">
                <a:solidFill>
                  <a:schemeClr val="tx1">
                    <a:lumMod val="75000"/>
                    <a:lumOff val="25000"/>
                  </a:schemeClr>
                </a:solidFill>
              </a:rPr>
              <a:t>Some terms...</a:t>
            </a:r>
            <a:endParaRPr lang="en-GB"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2</a:t>
            </a:fld>
            <a:endParaRPr lang="en-US" dirty="0"/>
          </a:p>
        </p:txBody>
      </p:sp>
      <p:sp>
        <p:nvSpPr>
          <p:cNvPr id="5" name="Content Placeholder 4"/>
          <p:cNvSpPr>
            <a:spLocks noGrp="1"/>
          </p:cNvSpPr>
          <p:nvPr>
            <p:ph idx="1"/>
          </p:nvPr>
        </p:nvSpPr>
        <p:spPr>
          <a:xfrm>
            <a:off x="822325" y="1846263"/>
            <a:ext cx="7543800" cy="581251"/>
          </a:xfrm>
        </p:spPr>
        <p:txBody>
          <a:bodyPr/>
          <a:lstStyle/>
          <a:p>
            <a:r>
              <a:rPr lang="en-GB" sz="2800" dirty="0" smtClean="0"/>
              <a:t>you might have come across and you use:</a:t>
            </a:r>
            <a:endParaRPr lang="en-GB" sz="2800" dirty="0"/>
          </a:p>
        </p:txBody>
      </p:sp>
      <p:sp>
        <p:nvSpPr>
          <p:cNvPr id="6" name="TextBox 5"/>
          <p:cNvSpPr txBox="1"/>
          <p:nvPr/>
        </p:nvSpPr>
        <p:spPr>
          <a:xfrm rot="20674037">
            <a:off x="780333" y="2749215"/>
            <a:ext cx="3035034" cy="1077218"/>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t>
            </a:r>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GB"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Retrieval  (IR)</a:t>
            </a:r>
            <a:endParaRPr lang="en-GB"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rot="1305099">
            <a:off x="5708731" y="2983110"/>
            <a:ext cx="2805600" cy="1077218"/>
          </a:xfrm>
          <a:prstGeom prst="rect">
            <a:avLst/>
          </a:prstGeom>
          <a:scene3d>
            <a:camera prst="orthographicFront"/>
            <a:lightRig rig="threePt" dir="t"/>
          </a:scene3d>
          <a:sp3d>
            <a:bevelT w="114300" prst="hardEdge"/>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Search Engines (SE)</a:t>
            </a:r>
            <a:endParaRPr lang="en-GB"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TextBox 7"/>
          <p:cNvSpPr txBox="1"/>
          <p:nvPr/>
        </p:nvSpPr>
        <p:spPr>
          <a:xfrm rot="812369">
            <a:off x="3512647" y="3898952"/>
            <a:ext cx="3035034" cy="5847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Data Retrieval </a:t>
            </a:r>
            <a:endParaRPr lang="en-GB"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Content Placeholder 4"/>
          <p:cNvSpPr txBox="1">
            <a:spLocks/>
          </p:cNvSpPr>
          <p:nvPr/>
        </p:nvSpPr>
        <p:spPr bwMode="auto">
          <a:xfrm>
            <a:off x="713468" y="5014007"/>
            <a:ext cx="8136617" cy="117996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90488" marR="0" lvl="0" indent="-90488" algn="l" defTabSz="914400" rtl="0" eaLnBrk="0" fontAlgn="base" latinLnBrk="0" hangingPunct="0">
              <a:lnSpc>
                <a:spcPct val="90000"/>
              </a:lnSpc>
              <a:spcBef>
                <a:spcPts val="1200"/>
              </a:spcBef>
              <a:spcAft>
                <a:spcPts val="200"/>
              </a:spcAft>
              <a:buClr>
                <a:schemeClr val="accent1"/>
              </a:buClr>
              <a:buSzPct val="100000"/>
              <a:buFont typeface="Calibri" pitchFamily="34" charset="0"/>
              <a:buChar char=" "/>
              <a:tabLst/>
              <a:defRPr/>
            </a:pPr>
            <a:r>
              <a:rPr kumimoji="0" lang="en-GB" sz="2000" b="0" i="0" u="none" strike="noStrike" kern="1200" cap="none" spc="0" normalizeH="0" baseline="0" noProof="0" dirty="0" smtClean="0">
                <a:ln>
                  <a:noFill/>
                </a:ln>
                <a:solidFill>
                  <a:srgbClr val="404040"/>
                </a:solidFill>
                <a:effectLst/>
                <a:uLnTx/>
                <a:uFillTx/>
                <a:latin typeface="+mn-lt"/>
                <a:ea typeface="+mn-ea"/>
                <a:cs typeface="+mn-cs"/>
              </a:rPr>
              <a:t>Discussion:</a:t>
            </a:r>
            <a:r>
              <a:rPr kumimoji="0" lang="en-GB" sz="2000" b="0" i="0" u="none" strike="noStrike" kern="1200" cap="none" spc="0" normalizeH="0" noProof="0" dirty="0" smtClean="0">
                <a:ln>
                  <a:noFill/>
                </a:ln>
                <a:solidFill>
                  <a:srgbClr val="404040"/>
                </a:solidFill>
                <a:effectLst/>
                <a:uLnTx/>
                <a:uFillTx/>
                <a:latin typeface="+mn-lt"/>
                <a:ea typeface="+mn-ea"/>
                <a:cs typeface="+mn-cs"/>
              </a:rPr>
              <a:t> what do you understand with each of the above?</a:t>
            </a:r>
          </a:p>
          <a:p>
            <a:pPr marL="90488" marR="0" lvl="0" indent="-90488" algn="l" defTabSz="914400" rtl="0" eaLnBrk="0" fontAlgn="base" latinLnBrk="0" hangingPunct="0">
              <a:lnSpc>
                <a:spcPct val="90000"/>
              </a:lnSpc>
              <a:spcBef>
                <a:spcPts val="1200"/>
              </a:spcBef>
              <a:spcAft>
                <a:spcPts val="200"/>
              </a:spcAft>
              <a:buClr>
                <a:schemeClr val="accent1"/>
              </a:buClr>
              <a:buSzPct val="100000"/>
              <a:buFont typeface="Calibri" pitchFamily="34" charset="0"/>
              <a:buChar char=" "/>
              <a:tabLst/>
              <a:defRPr/>
            </a:pPr>
            <a:r>
              <a:rPr lang="en-GB" sz="2000" baseline="0" dirty="0" smtClean="0">
                <a:solidFill>
                  <a:srgbClr val="404040"/>
                </a:solidFill>
                <a:latin typeface="+mn-lt"/>
              </a:rPr>
              <a:t>Try</a:t>
            </a:r>
            <a:r>
              <a:rPr lang="en-GB" sz="2000" dirty="0" smtClean="0">
                <a:solidFill>
                  <a:srgbClr val="404040"/>
                </a:solidFill>
                <a:latin typeface="+mn-lt"/>
              </a:rPr>
              <a:t> to think of an example / a sentence where you use the term / a definition.</a:t>
            </a:r>
          </a:p>
          <a:p>
            <a:pPr marL="90488" marR="0" lvl="0" indent="-90488" algn="l" defTabSz="914400" rtl="0" eaLnBrk="0" fontAlgn="base" latinLnBrk="0" hangingPunct="0">
              <a:lnSpc>
                <a:spcPct val="90000"/>
              </a:lnSpc>
              <a:spcBef>
                <a:spcPts val="1200"/>
              </a:spcBef>
              <a:spcAft>
                <a:spcPts val="200"/>
              </a:spcAft>
              <a:buClr>
                <a:schemeClr val="accent1"/>
              </a:buClr>
              <a:buSzPct val="100000"/>
              <a:buFont typeface="Calibri" pitchFamily="34" charset="0"/>
              <a:buChar char=" "/>
              <a:tabLst/>
              <a:defRPr/>
            </a:pPr>
            <a:r>
              <a:rPr kumimoji="0" lang="en-GB" sz="2000" b="0" i="0" u="none" strike="noStrike" kern="1200" cap="none" spc="0" normalizeH="0" baseline="0" noProof="0" dirty="0" smtClean="0">
                <a:ln>
                  <a:noFill/>
                </a:ln>
                <a:solidFill>
                  <a:srgbClr val="404040"/>
                </a:solidFill>
                <a:effectLst/>
                <a:uLnTx/>
                <a:uFillTx/>
                <a:latin typeface="+mn-lt"/>
                <a:ea typeface="+mn-ea"/>
                <a:cs typeface="+mn-cs"/>
              </a:rPr>
              <a:t>In all</a:t>
            </a:r>
            <a:r>
              <a:rPr kumimoji="0" lang="en-GB" sz="2000" b="0" i="0" u="none" strike="noStrike" kern="1200" cap="none" spc="0" normalizeH="0" noProof="0" dirty="0" smtClean="0">
                <a:ln>
                  <a:noFill/>
                </a:ln>
                <a:solidFill>
                  <a:srgbClr val="404040"/>
                </a:solidFill>
                <a:effectLst/>
                <a:uLnTx/>
                <a:uFillTx/>
                <a:latin typeface="+mn-lt"/>
                <a:ea typeface="+mn-ea"/>
                <a:cs typeface="+mn-cs"/>
              </a:rPr>
              <a:t> the above there is an implication...</a:t>
            </a:r>
            <a:endParaRPr kumimoji="0" lang="en-GB" sz="2000" b="0" i="0" u="none" strike="noStrike" kern="1200" cap="none" spc="0" normalizeH="0" baseline="0" noProof="0" dirty="0">
              <a:ln>
                <a:noFill/>
              </a:ln>
              <a:solidFill>
                <a:srgbClr val="40404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strVal val="#ppt_w*0.05"/>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anim calcmode="lin" valueType="num">
                                      <p:cBhvr>
                                        <p:cTn id="25" dur="500" fill="hold"/>
                                        <p:tgtEl>
                                          <p:spTgt spid="7"/>
                                        </p:tgtEl>
                                        <p:attrNameLst>
                                          <p:attrName>ppt_x</p:attrName>
                                        </p:attrNameLst>
                                      </p:cBhvr>
                                      <p:tavLst>
                                        <p:tav tm="0">
                                          <p:val>
                                            <p:strVal val="#ppt_x-.2"/>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5"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5" dur="1000" fill="hold"/>
                                        <p:tgtEl>
                                          <p:spTgt spid="8"/>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 SE</a:t>
            </a:r>
            <a:endParaRPr lang="en-GB" dirty="0"/>
          </a:p>
        </p:txBody>
      </p:sp>
      <p:sp>
        <p:nvSpPr>
          <p:cNvPr id="3" name="Content Placeholder 2"/>
          <p:cNvSpPr>
            <a:spLocks noGrp="1"/>
          </p:cNvSpPr>
          <p:nvPr>
            <p:ph idx="1"/>
          </p:nvPr>
        </p:nvSpPr>
        <p:spPr/>
        <p:txBody>
          <a:bodyPr/>
          <a:lstStyle/>
          <a:p>
            <a:r>
              <a:rPr lang="en-GB" sz="3200" dirty="0" smtClean="0"/>
              <a:t>A SE operates in the following order:</a:t>
            </a:r>
          </a:p>
          <a:p>
            <a:pPr>
              <a:buFont typeface="Wingdings" pitchFamily="2" charset="2"/>
              <a:buChar char="Ø"/>
            </a:pPr>
            <a:r>
              <a:rPr lang="en-GB" sz="3200" dirty="0" smtClean="0"/>
              <a:t> Web crawling (operated by SPIDERS)</a:t>
            </a:r>
          </a:p>
          <a:p>
            <a:pPr>
              <a:buFont typeface="Wingdings" pitchFamily="2" charset="2"/>
              <a:buChar char="Ø"/>
            </a:pPr>
            <a:r>
              <a:rPr lang="en-GB" sz="3200" dirty="0" smtClean="0"/>
              <a:t> Create Indexes</a:t>
            </a:r>
          </a:p>
          <a:p>
            <a:pPr>
              <a:buFont typeface="Wingdings" pitchFamily="2" charset="2"/>
              <a:buChar char="Ø"/>
            </a:pPr>
            <a:r>
              <a:rPr lang="en-GB" sz="3200" dirty="0" smtClean="0"/>
              <a:t> Search</a:t>
            </a:r>
            <a:endParaRPr lang="en-GB" sz="32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20</a:t>
            </a:fld>
            <a:endParaRPr lang="en-US"/>
          </a:p>
        </p:txBody>
      </p:sp>
    </p:spTree>
    <p:extLst>
      <p:ext uri="{BB962C8B-B14F-4D97-AF65-F5344CB8AC3E}">
        <p14:creationId xmlns:p14="http://schemas.microsoft.com/office/powerpoint/2010/main" val="4666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 SE</a:t>
            </a:r>
            <a:endParaRPr lang="en-GB" dirty="0"/>
          </a:p>
        </p:txBody>
      </p:sp>
      <p:sp>
        <p:nvSpPr>
          <p:cNvPr id="3" name="Content Placeholder 2"/>
          <p:cNvSpPr>
            <a:spLocks noGrp="1"/>
          </p:cNvSpPr>
          <p:nvPr>
            <p:ph idx="1"/>
          </p:nvPr>
        </p:nvSpPr>
        <p:spPr>
          <a:xfrm>
            <a:off x="5780314" y="1846263"/>
            <a:ext cx="3015343" cy="4022725"/>
          </a:xfrm>
        </p:spPr>
        <p:txBody>
          <a:bodyPr/>
          <a:lstStyle/>
          <a:p>
            <a:r>
              <a:rPr lang="en-GB" dirty="0" smtClean="0">
                <a:hlinkClick r:id="rId2"/>
              </a:rPr>
              <a:t>http://computer.howstuffworks.com/internet/basics/search-engine1.htm</a:t>
            </a:r>
            <a:endParaRPr lang="en-GB" dirty="0" smtClean="0"/>
          </a:p>
          <a:p>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21</a:t>
            </a:fld>
            <a:endParaRPr lang="en-US"/>
          </a:p>
        </p:txBody>
      </p:sp>
      <p:pic>
        <p:nvPicPr>
          <p:cNvPr id="1026" name="Picture 2" descr="C:\Users\Vassiliki\Documents\Vali Documents\UoW Work per Current Academic Year\2013-2014\EBSY612\Week 2\search-engine-chart.png"/>
          <p:cNvPicPr>
            <a:picLocks noChangeAspect="1" noChangeArrowheads="1"/>
          </p:cNvPicPr>
          <p:nvPr/>
        </p:nvPicPr>
        <p:blipFill>
          <a:blip r:embed="rId3"/>
          <a:srcRect/>
          <a:stretch>
            <a:fillRect/>
          </a:stretch>
        </p:blipFill>
        <p:spPr bwMode="auto">
          <a:xfrm>
            <a:off x="1398134" y="1799092"/>
            <a:ext cx="3979409" cy="4514258"/>
          </a:xfrm>
          <a:prstGeom prst="rect">
            <a:avLst/>
          </a:prstGeom>
          <a:noFill/>
        </p:spPr>
      </p:pic>
    </p:spTree>
    <p:extLst>
      <p:ext uri="{BB962C8B-B14F-4D97-AF65-F5344CB8AC3E}">
        <p14:creationId xmlns:p14="http://schemas.microsoft.com/office/powerpoint/2010/main" val="4900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The structure of a SE</a:t>
            </a:r>
            <a:endParaRPr lang="en-GB" dirty="0"/>
          </a:p>
        </p:txBody>
      </p:sp>
      <p:sp>
        <p:nvSpPr>
          <p:cNvPr id="3" name="Content Placeholder 2"/>
          <p:cNvSpPr>
            <a:spLocks noGrp="1"/>
          </p:cNvSpPr>
          <p:nvPr>
            <p:ph idx="1"/>
          </p:nvPr>
        </p:nvSpPr>
        <p:spPr>
          <a:xfrm>
            <a:off x="822324" y="1846263"/>
            <a:ext cx="8005989" cy="4313237"/>
          </a:xfrm>
        </p:spPr>
        <p:txBody>
          <a:bodyPr/>
          <a:lstStyle/>
          <a:p>
            <a:pPr algn="just">
              <a:buNone/>
            </a:pPr>
            <a:r>
              <a:rPr lang="en-GB" sz="2400" i="1" dirty="0" smtClean="0">
                <a:solidFill>
                  <a:srgbClr val="FF0000"/>
                </a:solidFill>
              </a:rPr>
              <a:t>Search Engines use spiders to index websites. </a:t>
            </a:r>
          </a:p>
          <a:p>
            <a:pPr algn="just">
              <a:buNone/>
            </a:pPr>
            <a:r>
              <a:rPr lang="en-GB" sz="2400" dirty="0" smtClean="0"/>
              <a:t>When a website page is submitted to a search engine (by completing their required submission page), the search engine spider will </a:t>
            </a:r>
            <a:r>
              <a:rPr lang="en-GB" sz="2800" b="1" dirty="0" smtClean="0">
                <a:solidFill>
                  <a:srgbClr val="FF0000"/>
                </a:solidFill>
              </a:rPr>
              <a:t>index</a:t>
            </a:r>
            <a:r>
              <a:rPr lang="en-GB" sz="2400" b="1" dirty="0" smtClean="0">
                <a:solidFill>
                  <a:srgbClr val="FF0000"/>
                </a:solidFill>
              </a:rPr>
              <a:t> </a:t>
            </a:r>
            <a:r>
              <a:rPr lang="en-GB" sz="2400" dirty="0" smtClean="0"/>
              <a:t>the entire site. </a:t>
            </a:r>
          </a:p>
          <a:p>
            <a:pPr algn="just">
              <a:buNone/>
            </a:pPr>
            <a:r>
              <a:rPr lang="en-GB" sz="2400" dirty="0" smtClean="0"/>
              <a:t>A ‘spider’ is an automated program that is run by the search engine system. A Spider </a:t>
            </a:r>
            <a:r>
              <a:rPr lang="en-GB" sz="2400" u="sng" dirty="0" smtClean="0"/>
              <a:t>visits</a:t>
            </a:r>
            <a:r>
              <a:rPr lang="en-GB" sz="2400" dirty="0" smtClean="0"/>
              <a:t> a web site, </a:t>
            </a:r>
            <a:r>
              <a:rPr lang="en-GB" sz="2400" u="sng" dirty="0" smtClean="0"/>
              <a:t>reads the content </a:t>
            </a:r>
            <a:r>
              <a:rPr lang="en-GB" sz="2400" dirty="0" smtClean="0"/>
              <a:t>on the actual site, </a:t>
            </a:r>
            <a:r>
              <a:rPr lang="en-GB" sz="2400" u="sng" dirty="0" smtClean="0"/>
              <a:t>the site’s Meta tags </a:t>
            </a:r>
            <a:r>
              <a:rPr lang="en-GB" sz="2400" dirty="0" smtClean="0"/>
              <a:t>and also </a:t>
            </a:r>
            <a:r>
              <a:rPr lang="en-GB" sz="2400" u="sng" dirty="0" smtClean="0"/>
              <a:t>follows</a:t>
            </a:r>
            <a:r>
              <a:rPr lang="en-GB" sz="2400" dirty="0" smtClean="0"/>
              <a:t> the links that the site connects. </a:t>
            </a:r>
          </a:p>
          <a:p>
            <a:pPr algn="just">
              <a:buNone/>
            </a:pPr>
            <a:r>
              <a:rPr lang="en-GB" sz="2400" dirty="0" smtClean="0"/>
              <a:t>The spider then returns all that information back to a central depository, where the data is </a:t>
            </a:r>
            <a:r>
              <a:rPr lang="en-GB" sz="2400" u="sng" dirty="0" smtClean="0"/>
              <a:t>indexed</a:t>
            </a:r>
            <a:r>
              <a:rPr lang="en-GB" sz="2400" dirty="0" smtClean="0"/>
              <a:t>. It will visit each link you have on your website and index those sites as well.       	  </a:t>
            </a:r>
            <a:r>
              <a:rPr lang="en-GB" sz="1600" dirty="0" smtClean="0"/>
              <a:t>Cont..</a:t>
            </a:r>
            <a:r>
              <a:rPr lang="en-GB" sz="2400" dirty="0" smtClean="0"/>
              <a:t> </a:t>
            </a:r>
          </a:p>
        </p:txBody>
      </p:sp>
      <p:sp>
        <p:nvSpPr>
          <p:cNvPr id="10244" name="Slide Number Placeholder 3"/>
          <p:cNvSpPr>
            <a:spLocks noGrp="1"/>
          </p:cNvSpPr>
          <p:nvPr>
            <p:ph type="sldNum" sz="quarter" idx="12"/>
          </p:nvPr>
        </p:nvSpPr>
        <p:spPr bwMode="auto">
          <a:noFill/>
          <a:ln>
            <a:miter lim="800000"/>
            <a:headEnd/>
            <a:tailEnd/>
          </a:ln>
        </p:spPr>
        <p:txBody>
          <a:bodyPr/>
          <a:lstStyle/>
          <a:p>
            <a:fld id="{397088E6-698E-4ACC-9652-B91E5D798ED3}" type="slidenum">
              <a:rPr lang="en-US" smtClean="0"/>
              <a:pPr/>
              <a:t>22</a:t>
            </a:fld>
            <a:endParaRPr lang="en-US" smtClean="0"/>
          </a:p>
        </p:txBody>
      </p:sp>
    </p:spTree>
    <p:extLst>
      <p:ext uri="{BB962C8B-B14F-4D97-AF65-F5344CB8AC3E}">
        <p14:creationId xmlns:p14="http://schemas.microsoft.com/office/powerpoint/2010/main" val="149434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 SE</a:t>
            </a:r>
            <a:endParaRPr lang="en-GB" dirty="0"/>
          </a:p>
        </p:txBody>
      </p:sp>
      <p:sp>
        <p:nvSpPr>
          <p:cNvPr id="3" name="Content Placeholder 2"/>
          <p:cNvSpPr>
            <a:spLocks noGrp="1"/>
          </p:cNvSpPr>
          <p:nvPr>
            <p:ph idx="1"/>
          </p:nvPr>
        </p:nvSpPr>
        <p:spPr/>
        <p:txBody>
          <a:bodyPr/>
          <a:lstStyle/>
          <a:p>
            <a:pPr algn="just"/>
            <a:r>
              <a:rPr lang="en-GB" sz="2800" dirty="0" smtClean="0"/>
              <a:t>The spider will periodically return to the sites to check for any information that has changed. </a:t>
            </a:r>
          </a:p>
          <a:p>
            <a:pPr algn="just"/>
            <a:r>
              <a:rPr lang="en-GB" sz="2800" dirty="0" smtClean="0"/>
              <a:t>The frequency with which this happens is determined by the moderators of the search engine.</a:t>
            </a:r>
          </a:p>
          <a:p>
            <a:pPr algn="just"/>
            <a:r>
              <a:rPr lang="en-GB" sz="2800" dirty="0" smtClean="0"/>
              <a:t>A spider is almost like </a:t>
            </a:r>
            <a:r>
              <a:rPr lang="en-GB" sz="2800" b="1" dirty="0" smtClean="0">
                <a:solidFill>
                  <a:srgbClr val="FF0000"/>
                </a:solidFill>
              </a:rPr>
              <a:t>a book where it contains the table of contents, </a:t>
            </a:r>
            <a:r>
              <a:rPr lang="en-GB" sz="2800" dirty="0" smtClean="0"/>
              <a:t>the actual content and the links and references for all the websites it finds during its search, and it may index up to a million pages a day.							      </a:t>
            </a:r>
            <a:r>
              <a:rPr lang="en-GB" sz="1800" dirty="0" smtClean="0"/>
              <a:t>Cont.. </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23</a:t>
            </a:fld>
            <a:endParaRPr lang="en-US"/>
          </a:p>
        </p:txBody>
      </p:sp>
    </p:spTree>
    <p:extLst>
      <p:ext uri="{BB962C8B-B14F-4D97-AF65-F5344CB8AC3E}">
        <p14:creationId xmlns:p14="http://schemas.microsoft.com/office/powerpoint/2010/main" val="58563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The structure of a SE</a:t>
            </a:r>
            <a:endParaRPr lang="en-GB" dirty="0"/>
          </a:p>
        </p:txBody>
      </p:sp>
      <p:sp>
        <p:nvSpPr>
          <p:cNvPr id="7" name="Content Placeholder 6"/>
          <p:cNvSpPr>
            <a:spLocks noGrp="1"/>
          </p:cNvSpPr>
          <p:nvPr>
            <p:ph idx="1"/>
          </p:nvPr>
        </p:nvSpPr>
        <p:spPr>
          <a:xfrm>
            <a:off x="849086" y="1774371"/>
            <a:ext cx="8022771" cy="4501018"/>
          </a:xfrm>
        </p:spPr>
        <p:txBody>
          <a:bodyPr/>
          <a:lstStyle/>
          <a:p>
            <a:r>
              <a:rPr lang="en-GB" dirty="0" smtClean="0"/>
              <a:t>Further more, search engines perform a search when a query is asked.</a:t>
            </a:r>
          </a:p>
          <a:p>
            <a:r>
              <a:rPr lang="en-GB" dirty="0" smtClean="0"/>
              <a:t>When you ask a search engine to locate information, it is actually searching through the index which it has created and not actually searching the Web. </a:t>
            </a:r>
          </a:p>
          <a:p>
            <a:r>
              <a:rPr lang="en-GB" dirty="0" smtClean="0"/>
              <a:t>Different search engines produce different rankings because not every search engine uses the same algorithm to search through the indices.</a:t>
            </a:r>
          </a:p>
          <a:p>
            <a:r>
              <a:rPr lang="en-GB" dirty="0" smtClean="0"/>
              <a:t>One of the things that a search engine algorithm scans for is the frequency and location of keywords on a web page, but it can also detect artificial keyword </a:t>
            </a:r>
            <a:r>
              <a:rPr lang="en-GB" i="1" dirty="0" smtClean="0"/>
              <a:t>stuffing </a:t>
            </a:r>
            <a:r>
              <a:rPr lang="en-GB" dirty="0" smtClean="0"/>
              <a:t>or </a:t>
            </a:r>
            <a:r>
              <a:rPr lang="en-GB" i="1" dirty="0" smtClean="0"/>
              <a:t>spamming. </a:t>
            </a:r>
          </a:p>
          <a:p>
            <a:r>
              <a:rPr lang="en-GB" dirty="0" smtClean="0"/>
              <a:t>Then the algorithms analyze the way that pages link to other pages in the Web. By checking how pages link to each other, an engine can both determine what a page is about, if the keywords of the linked pages are similar to the keywords on the original page.</a:t>
            </a:r>
            <a:endParaRPr lang="en-GB" sz="1600" dirty="0" smtClean="0"/>
          </a:p>
          <a:p>
            <a:pPr>
              <a:buNone/>
            </a:pPr>
            <a:endParaRPr lang="en-GB" sz="1600" dirty="0" smtClean="0"/>
          </a:p>
        </p:txBody>
      </p:sp>
      <p:sp>
        <p:nvSpPr>
          <p:cNvPr id="11269" name="Slide Number Placeholder 4"/>
          <p:cNvSpPr>
            <a:spLocks noGrp="1"/>
          </p:cNvSpPr>
          <p:nvPr>
            <p:ph type="sldNum" sz="quarter" idx="12"/>
          </p:nvPr>
        </p:nvSpPr>
        <p:spPr bwMode="auto">
          <a:noFill/>
          <a:ln>
            <a:miter lim="800000"/>
            <a:headEnd/>
            <a:tailEnd/>
          </a:ln>
        </p:spPr>
        <p:txBody>
          <a:bodyPr/>
          <a:lstStyle/>
          <a:p>
            <a:fld id="{381EB20F-1A08-47EF-A932-D16E0BDE3E32}" type="slidenum">
              <a:rPr lang="en-US" smtClean="0"/>
              <a:pPr/>
              <a:t>24</a:t>
            </a:fld>
            <a:endParaRPr lang="en-US" smtClean="0"/>
          </a:p>
        </p:txBody>
      </p:sp>
    </p:spTree>
    <p:extLst>
      <p:ext uri="{BB962C8B-B14F-4D97-AF65-F5344CB8AC3E}">
        <p14:creationId xmlns:p14="http://schemas.microsoft.com/office/powerpoint/2010/main" val="81805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nodeType="clickEffect">
                                  <p:stCondLst>
                                    <p:cond delay="0"/>
                                  </p:stCondLst>
                                  <p:iterate type="lt">
                                    <p:tmPct val="10000"/>
                                  </p:iterate>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1000"/>
                                        <p:tgtEl>
                                          <p:spTgt spid="7">
                                            <p:txEl>
                                              <p:pRg st="1" end="1"/>
                                            </p:txEl>
                                          </p:spTgt>
                                        </p:tgtEl>
                                      </p:cBhvr>
                                    </p:animEffect>
                                    <p:anim calcmode="lin" valueType="num">
                                      <p:cBhvr>
                                        <p:cTn id="12" dur="1000" fill="hold"/>
                                        <p:tgtEl>
                                          <p:spTgt spid="7">
                                            <p:txEl>
                                              <p:pRg st="1" end="1"/>
                                            </p:txEl>
                                          </p:spTgt>
                                        </p:tgtEl>
                                        <p:attrNameLst>
                                          <p:attrName>ppt_x</p:attrName>
                                        </p:attrNameLst>
                                      </p:cBhvr>
                                      <p:tavLst>
                                        <p:tav tm="0">
                                          <p:val>
                                            <p:strVal val="#ppt_x-.1"/>
                                          </p:val>
                                        </p:tav>
                                        <p:tav tm="100000">
                                          <p:val>
                                            <p:strVal val="#ppt_x"/>
                                          </p:val>
                                        </p:tav>
                                      </p:tavLst>
                                    </p:anim>
                                    <p:anim calcmode="lin" valueType="num">
                                      <p:cBhvr>
                                        <p:cTn id="13" dur="1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0" presetClass="entr" presetSubtype="0" fill="hold" nodeType="clickEffect">
                                  <p:stCondLst>
                                    <p:cond delay="0"/>
                                  </p:stCondLst>
                                  <p:iterate type="lt">
                                    <p:tmPct val="10000"/>
                                  </p:iterate>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1000"/>
                                        <p:tgtEl>
                                          <p:spTgt spid="7">
                                            <p:txEl>
                                              <p:pRg st="2" end="2"/>
                                            </p:txEl>
                                          </p:spTgt>
                                        </p:tgtEl>
                                      </p:cBhvr>
                                    </p:animEffect>
                                    <p:anim calcmode="lin" valueType="num">
                                      <p:cBhvr>
                                        <p:cTn id="19" dur="1000" fill="hold"/>
                                        <p:tgtEl>
                                          <p:spTgt spid="7">
                                            <p:txEl>
                                              <p:pRg st="2" end="2"/>
                                            </p:txEl>
                                          </p:spTgt>
                                        </p:tgtEl>
                                        <p:attrNameLst>
                                          <p:attrName>ppt_x</p:attrName>
                                        </p:attrNameLst>
                                      </p:cBhvr>
                                      <p:tavLst>
                                        <p:tav tm="0">
                                          <p:val>
                                            <p:strVal val="#ppt_x-.1"/>
                                          </p:val>
                                        </p:tav>
                                        <p:tav tm="100000">
                                          <p:val>
                                            <p:strVal val="#ppt_x"/>
                                          </p:val>
                                        </p:tav>
                                      </p:tavLst>
                                    </p:anim>
                                    <p:anim calcmode="lin" valueType="num">
                                      <p:cBhvr>
                                        <p:cTn id="20" dur="10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smtClean="0">
                <a:solidFill>
                  <a:schemeClr val="tx1">
                    <a:lumMod val="75000"/>
                    <a:lumOff val="25000"/>
                  </a:schemeClr>
                </a:solidFill>
              </a:rPr>
              <a:t>How does a SE work?</a:t>
            </a:r>
            <a:endParaRPr lang="en-GB" dirty="0">
              <a:solidFill>
                <a:schemeClr val="tx1">
                  <a:lumMod val="75000"/>
                  <a:lumOff val="25000"/>
                </a:schemeClr>
              </a:solidFill>
            </a:endParaRPr>
          </a:p>
        </p:txBody>
      </p:sp>
      <p:sp>
        <p:nvSpPr>
          <p:cNvPr id="9219" name="Content Placeholder 2"/>
          <p:cNvSpPr>
            <a:spLocks noGrp="1"/>
          </p:cNvSpPr>
          <p:nvPr>
            <p:ph idx="1"/>
          </p:nvPr>
        </p:nvSpPr>
        <p:spPr/>
        <p:txBody>
          <a:bodyPr/>
          <a:lstStyle/>
          <a:p>
            <a:pPr eaLnBrk="1" hangingPunct="1">
              <a:buFont typeface="Wingdings" pitchFamily="2" charset="2"/>
              <a:buNone/>
            </a:pPr>
            <a:r>
              <a:rPr lang="en-GB" sz="2400" dirty="0" smtClean="0"/>
              <a:t>A video by Google’s Expert that summarises the above:</a:t>
            </a:r>
          </a:p>
          <a:p>
            <a:pPr eaLnBrk="1" hangingPunct="1">
              <a:buFont typeface="Wingdings" pitchFamily="2" charset="2"/>
              <a:buNone/>
            </a:pPr>
            <a:endParaRPr lang="en-GB" sz="2400" dirty="0" smtClean="0"/>
          </a:p>
          <a:p>
            <a:pPr eaLnBrk="1" hangingPunct="1">
              <a:buFont typeface="Wingdings" pitchFamily="2" charset="2"/>
              <a:buNone/>
            </a:pPr>
            <a:r>
              <a:rPr lang="en-GB" sz="2400" dirty="0" smtClean="0">
                <a:hlinkClick r:id="rId2"/>
              </a:rPr>
              <a:t>http://www.youtube.com/watch?v=BNHR6IQJGZs#t=15</a:t>
            </a:r>
            <a:endParaRPr lang="en-GB" sz="2400" dirty="0" smtClean="0"/>
          </a:p>
          <a:p>
            <a:pPr eaLnBrk="1" hangingPunct="1"/>
            <a:endParaRPr lang="en-GB" dirty="0" smtClean="0"/>
          </a:p>
        </p:txBody>
      </p:sp>
      <p:sp>
        <p:nvSpPr>
          <p:cNvPr id="9220" name="Slide Number Placeholder 3"/>
          <p:cNvSpPr>
            <a:spLocks noGrp="1"/>
          </p:cNvSpPr>
          <p:nvPr>
            <p:ph type="sldNum" sz="quarter" idx="12"/>
          </p:nvPr>
        </p:nvSpPr>
        <p:spPr bwMode="auto">
          <a:noFill/>
          <a:ln>
            <a:miter lim="800000"/>
            <a:headEnd/>
            <a:tailEnd/>
          </a:ln>
        </p:spPr>
        <p:txBody>
          <a:bodyPr/>
          <a:lstStyle/>
          <a:p>
            <a:fld id="{D1795805-83D1-4AD4-B9C7-87AB7E127F4F}" type="slidenum">
              <a:rPr lang="en-US" smtClean="0"/>
              <a:pPr/>
              <a:t>25</a:t>
            </a:fld>
            <a:endParaRPr lang="en-US" smtClean="0"/>
          </a:p>
        </p:txBody>
      </p:sp>
    </p:spTree>
    <p:extLst>
      <p:ext uri="{BB962C8B-B14F-4D97-AF65-F5344CB8AC3E}">
        <p14:creationId xmlns:p14="http://schemas.microsoft.com/office/powerpoint/2010/main" val="9162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solidFill>
                  <a:schemeClr val="tx1">
                    <a:lumMod val="75000"/>
                    <a:lumOff val="25000"/>
                  </a:schemeClr>
                </a:solidFill>
              </a:rPr>
              <a:t>How does a SE work?</a:t>
            </a:r>
            <a:endParaRPr lang="en-GB" dirty="0"/>
          </a:p>
        </p:txBody>
      </p:sp>
      <p:sp>
        <p:nvSpPr>
          <p:cNvPr id="3" name="Content Placeholder 2"/>
          <p:cNvSpPr>
            <a:spLocks noGrp="1"/>
          </p:cNvSpPr>
          <p:nvPr>
            <p:ph idx="1"/>
          </p:nvPr>
        </p:nvSpPr>
        <p:spPr>
          <a:xfrm>
            <a:off x="822325" y="1795463"/>
            <a:ext cx="7962900" cy="4073525"/>
          </a:xfrm>
        </p:spPr>
        <p:txBody>
          <a:bodyPr/>
          <a:lstStyle/>
          <a:p>
            <a:r>
              <a:rPr lang="en-GB" sz="2800" dirty="0" smtClean="0"/>
              <a:t>Apparently the above description is very simplistic and leaves out the most important part: the ‘information retrieval’.</a:t>
            </a:r>
          </a:p>
          <a:p>
            <a:r>
              <a:rPr lang="en-GB" sz="2800" dirty="0" smtClean="0"/>
              <a:t>How could a program retrieve information and index a document in natural language? / how could a program retrieve information from a query formed by the user in natural language?</a:t>
            </a:r>
          </a:p>
          <a:p>
            <a:endParaRPr lang="en-GB" sz="1800" dirty="0" smtClean="0"/>
          </a:p>
          <a:p>
            <a:endParaRPr lang="en-GB" dirty="0" smtClean="0"/>
          </a:p>
        </p:txBody>
      </p:sp>
      <p:sp>
        <p:nvSpPr>
          <p:cNvPr id="15364" name="Slide Number Placeholder 3"/>
          <p:cNvSpPr>
            <a:spLocks noGrp="1"/>
          </p:cNvSpPr>
          <p:nvPr>
            <p:ph type="sldNum" sz="quarter" idx="12"/>
          </p:nvPr>
        </p:nvSpPr>
        <p:spPr bwMode="auto">
          <a:noFill/>
          <a:ln>
            <a:miter lim="800000"/>
            <a:headEnd/>
            <a:tailEnd/>
          </a:ln>
        </p:spPr>
        <p:txBody>
          <a:bodyPr/>
          <a:lstStyle/>
          <a:p>
            <a:fld id="{A51500E2-92E7-4157-8F57-B9940EFB8027}" type="slidenum">
              <a:rPr lang="en-US" smtClean="0"/>
              <a:pPr/>
              <a:t>26</a:t>
            </a:fld>
            <a:endParaRPr lang="en-US" smtClean="0"/>
          </a:p>
        </p:txBody>
      </p:sp>
    </p:spTree>
    <p:extLst>
      <p:ext uri="{BB962C8B-B14F-4D97-AF65-F5344CB8AC3E}">
        <p14:creationId xmlns:p14="http://schemas.microsoft.com/office/powerpoint/2010/main" val="16046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IR Architecture</a:t>
            </a: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27</a:t>
            </a:fld>
            <a:endParaRPr lang="en-US"/>
          </a:p>
        </p:txBody>
      </p:sp>
      <p:pic>
        <p:nvPicPr>
          <p:cNvPr id="1026" name="Picture 2" descr="C:\Users\Vassiliki\Desktop\ir1.png"/>
          <p:cNvPicPr>
            <a:picLocks noChangeAspect="1" noChangeArrowheads="1"/>
          </p:cNvPicPr>
          <p:nvPr/>
        </p:nvPicPr>
        <p:blipFill>
          <a:blip r:embed="rId2"/>
          <a:srcRect/>
          <a:stretch>
            <a:fillRect/>
          </a:stretch>
        </p:blipFill>
        <p:spPr bwMode="auto">
          <a:xfrm>
            <a:off x="947854" y="1848224"/>
            <a:ext cx="5790402" cy="4499297"/>
          </a:xfrm>
          <a:prstGeom prst="rect">
            <a:avLst/>
          </a:prstGeom>
          <a:noFill/>
        </p:spPr>
      </p:pic>
      <p:pic>
        <p:nvPicPr>
          <p:cNvPr id="1027" name="Picture 3" descr="C:\Users\Vassiliki\Desktop\ir2.png"/>
          <p:cNvPicPr>
            <a:picLocks noChangeAspect="1" noChangeArrowheads="1"/>
          </p:cNvPicPr>
          <p:nvPr/>
        </p:nvPicPr>
        <p:blipFill>
          <a:blip r:embed="rId3"/>
          <a:srcRect/>
          <a:stretch>
            <a:fillRect/>
          </a:stretch>
        </p:blipFill>
        <p:spPr bwMode="auto">
          <a:xfrm>
            <a:off x="981307" y="1861088"/>
            <a:ext cx="7150322" cy="4472982"/>
          </a:xfrm>
          <a:prstGeom prst="rect">
            <a:avLst/>
          </a:prstGeom>
          <a:noFill/>
        </p:spPr>
      </p:pic>
      <p:sp>
        <p:nvSpPr>
          <p:cNvPr id="8" name="TextBox 7"/>
          <p:cNvSpPr txBox="1"/>
          <p:nvPr/>
        </p:nvSpPr>
        <p:spPr>
          <a:xfrm>
            <a:off x="0" y="2035629"/>
            <a:ext cx="981102" cy="369332"/>
          </a:xfrm>
          <a:prstGeom prst="rect">
            <a:avLst/>
          </a:prstGeom>
          <a:noFill/>
        </p:spPr>
        <p:txBody>
          <a:bodyPr wrap="none" rtlCol="0">
            <a:spAutoFit/>
          </a:bodyPr>
          <a:lstStyle/>
          <a:p>
            <a:r>
              <a:rPr lang="en-GB" dirty="0" smtClean="0"/>
              <a:t>Indexing</a:t>
            </a:r>
            <a:endParaRPr lang="en-GB" dirty="0"/>
          </a:p>
        </p:txBody>
      </p:sp>
      <p:sp>
        <p:nvSpPr>
          <p:cNvPr id="9" name="TextBox 8"/>
          <p:cNvSpPr txBox="1"/>
          <p:nvPr/>
        </p:nvSpPr>
        <p:spPr>
          <a:xfrm>
            <a:off x="7968343" y="5921829"/>
            <a:ext cx="1008418" cy="369332"/>
          </a:xfrm>
          <a:prstGeom prst="rect">
            <a:avLst/>
          </a:prstGeom>
          <a:noFill/>
        </p:spPr>
        <p:txBody>
          <a:bodyPr wrap="none" rtlCol="0">
            <a:spAutoFit/>
          </a:bodyPr>
          <a:lstStyle/>
          <a:p>
            <a:r>
              <a:rPr lang="en-GB" dirty="0" smtClean="0"/>
              <a:t>Retrieval</a:t>
            </a:r>
            <a:endParaRPr lang="en-GB" dirty="0"/>
          </a:p>
        </p:txBody>
      </p:sp>
      <p:sp>
        <p:nvSpPr>
          <p:cNvPr id="7" name="TextBox 6"/>
          <p:cNvSpPr txBox="1"/>
          <p:nvPr/>
        </p:nvSpPr>
        <p:spPr>
          <a:xfrm>
            <a:off x="7006975" y="1847835"/>
            <a:ext cx="1993187" cy="523220"/>
          </a:xfrm>
          <a:prstGeom prst="rect">
            <a:avLst/>
          </a:prstGeom>
          <a:noFill/>
        </p:spPr>
        <p:txBody>
          <a:bodyPr wrap="square" rtlCol="0">
            <a:spAutoFit/>
          </a:bodyPr>
          <a:lstStyle/>
          <a:p>
            <a:r>
              <a:rPr lang="en-GB" sz="1400" dirty="0" smtClean="0"/>
              <a:t>From NECTEC’s labs; the file has been removed</a:t>
            </a:r>
            <a:endParaRPr lang="en-GB" sz="1400" dirty="0"/>
          </a:p>
        </p:txBody>
      </p:sp>
    </p:spTree>
    <p:extLst>
      <p:ext uri="{BB962C8B-B14F-4D97-AF65-F5344CB8AC3E}">
        <p14:creationId xmlns:p14="http://schemas.microsoft.com/office/powerpoint/2010/main" val="69930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IR Architecture – Text Processing</a:t>
            </a:r>
            <a:endParaRPr lang="en-GB" sz="2800" dirty="0"/>
          </a:p>
        </p:txBody>
      </p:sp>
      <p:sp>
        <p:nvSpPr>
          <p:cNvPr id="3" name="Content Placeholder 2"/>
          <p:cNvSpPr>
            <a:spLocks noGrp="1"/>
          </p:cNvSpPr>
          <p:nvPr>
            <p:ph idx="1"/>
          </p:nvPr>
        </p:nvSpPr>
        <p:spPr>
          <a:xfrm>
            <a:off x="822325" y="1846263"/>
            <a:ext cx="7962900" cy="4022725"/>
          </a:xfrm>
        </p:spPr>
        <p:txBody>
          <a:bodyPr/>
          <a:lstStyle/>
          <a:p>
            <a:pPr>
              <a:buNone/>
            </a:pPr>
            <a:r>
              <a:rPr lang="en-GB" sz="2400" dirty="0" smtClean="0"/>
              <a:t>Text Processing:</a:t>
            </a:r>
          </a:p>
          <a:p>
            <a:pPr>
              <a:buFont typeface="Wingdings" pitchFamily="2" charset="2"/>
              <a:buChar char="Ø"/>
            </a:pPr>
            <a:r>
              <a:rPr lang="en-GB" sz="2400" dirty="0" smtClean="0"/>
              <a:t> Tokenization: break into ‘tokens’ (keywords)</a:t>
            </a:r>
          </a:p>
          <a:p>
            <a:pPr>
              <a:buFont typeface="Wingdings" pitchFamily="2" charset="2"/>
              <a:buChar char="Ø"/>
            </a:pPr>
            <a:r>
              <a:rPr lang="en-GB" sz="2400" dirty="0" smtClean="0"/>
              <a:t> Stem tokens to ‘root’ words e.g. Computer -&gt; </a:t>
            </a:r>
            <a:r>
              <a:rPr lang="en-GB" sz="2400" dirty="0" err="1" smtClean="0"/>
              <a:t>comput</a:t>
            </a:r>
            <a:endParaRPr lang="en-GB" sz="2400" dirty="0" smtClean="0"/>
          </a:p>
          <a:p>
            <a:pPr>
              <a:buFont typeface="Wingdings" pitchFamily="2" charset="2"/>
              <a:buChar char="Ø"/>
            </a:pPr>
            <a:r>
              <a:rPr lang="en-GB" sz="2400" dirty="0" smtClean="0"/>
              <a:t> Remove common ‘</a:t>
            </a:r>
            <a:r>
              <a:rPr lang="en-GB" sz="2400" dirty="0" err="1" smtClean="0"/>
              <a:t>stopwords</a:t>
            </a:r>
            <a:r>
              <a:rPr lang="en-GB" sz="2400" dirty="0" smtClean="0"/>
              <a:t>’ e.g. a, the, it</a:t>
            </a:r>
          </a:p>
          <a:p>
            <a:pPr>
              <a:buFont typeface="Wingdings" pitchFamily="2" charset="2"/>
              <a:buChar char="Ø"/>
            </a:pPr>
            <a:r>
              <a:rPr lang="en-GB" sz="2400" dirty="0" smtClean="0"/>
              <a:t> Strip unwanted characters/</a:t>
            </a:r>
            <a:r>
              <a:rPr lang="en-GB" sz="2400" dirty="0" err="1" smtClean="0"/>
              <a:t>markup</a:t>
            </a:r>
            <a:r>
              <a:rPr lang="en-GB" sz="2400" dirty="0" smtClean="0"/>
              <a:t>  e.g. HTML tags, punctuation, numbers, etc.</a:t>
            </a:r>
          </a:p>
          <a:p>
            <a:pPr>
              <a:buFont typeface="Wingdings" pitchFamily="2" charset="2"/>
              <a:buChar char="Ø"/>
            </a:pPr>
            <a:r>
              <a:rPr lang="en-GB" sz="2400" dirty="0" smtClean="0"/>
              <a:t> Detect common phrases and named entities - possibly by using a domain specific dictionary</a:t>
            </a:r>
          </a:p>
          <a:p>
            <a:pPr>
              <a:buNone/>
            </a:pPr>
            <a:endParaRPr lang="en-GB" dirty="0" smtClean="0"/>
          </a:p>
        </p:txBody>
      </p:sp>
      <p:sp>
        <p:nvSpPr>
          <p:cNvPr id="16388" name="Slide Number Placeholder 3"/>
          <p:cNvSpPr>
            <a:spLocks noGrp="1"/>
          </p:cNvSpPr>
          <p:nvPr>
            <p:ph type="sldNum" sz="quarter" idx="12"/>
          </p:nvPr>
        </p:nvSpPr>
        <p:spPr bwMode="auto">
          <a:noFill/>
          <a:ln>
            <a:miter lim="800000"/>
            <a:headEnd/>
            <a:tailEnd/>
          </a:ln>
        </p:spPr>
        <p:txBody>
          <a:bodyPr/>
          <a:lstStyle/>
          <a:p>
            <a:fld id="{FBAF07BC-5143-41C6-9B09-801AE3BACE98}" type="slidenum">
              <a:rPr lang="en-US" smtClean="0"/>
              <a:pPr/>
              <a:t>28</a:t>
            </a:fld>
            <a:endParaRPr lang="en-US" smtClean="0"/>
          </a:p>
        </p:txBody>
      </p:sp>
    </p:spTree>
    <p:extLst>
      <p:ext uri="{BB962C8B-B14F-4D97-AF65-F5344CB8AC3E}">
        <p14:creationId xmlns:p14="http://schemas.microsoft.com/office/powerpoint/2010/main" val="4451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IR Architecture – retrieval models</a:t>
            </a:r>
            <a:endParaRPr lang="en-GB" dirty="0"/>
          </a:p>
        </p:txBody>
      </p:sp>
      <p:sp>
        <p:nvSpPr>
          <p:cNvPr id="3" name="Content Placeholder 2"/>
          <p:cNvSpPr>
            <a:spLocks noGrp="1"/>
          </p:cNvSpPr>
          <p:nvPr>
            <p:ph idx="1"/>
          </p:nvPr>
        </p:nvSpPr>
        <p:spPr>
          <a:xfrm>
            <a:off x="822324" y="1846263"/>
            <a:ext cx="8082189" cy="4022725"/>
          </a:xfrm>
        </p:spPr>
        <p:txBody>
          <a:bodyPr/>
          <a:lstStyle/>
          <a:p>
            <a:pPr>
              <a:buFont typeface="Wingdings" pitchFamily="2" charset="2"/>
              <a:buChar char="Ø"/>
            </a:pPr>
            <a:r>
              <a:rPr lang="en-GB" sz="2400" dirty="0" smtClean="0"/>
              <a:t> Boolean models</a:t>
            </a:r>
          </a:p>
          <a:p>
            <a:pPr>
              <a:buFont typeface="Wingdings" pitchFamily="2" charset="2"/>
              <a:buChar char="Ø"/>
            </a:pPr>
            <a:endParaRPr lang="en-GB" sz="2400" dirty="0" smtClean="0"/>
          </a:p>
          <a:p>
            <a:pPr>
              <a:buFont typeface="Wingdings" pitchFamily="2" charset="2"/>
              <a:buChar char="Ø"/>
            </a:pPr>
            <a:r>
              <a:rPr lang="en-GB" sz="2400" dirty="0" smtClean="0"/>
              <a:t> </a:t>
            </a:r>
            <a:r>
              <a:rPr lang="en-GB" sz="2400" dirty="0" smtClean="0">
                <a:hlinkClick r:id="rId2"/>
              </a:rPr>
              <a:t>Vector space models </a:t>
            </a:r>
            <a:r>
              <a:rPr lang="en-GB" sz="2400" dirty="0" smtClean="0"/>
              <a:t>(statistical/algebraic)</a:t>
            </a:r>
          </a:p>
          <a:p>
            <a:pPr>
              <a:buFont typeface="Wingdings" pitchFamily="2" charset="2"/>
              <a:buChar char="Ø"/>
            </a:pPr>
            <a:endParaRPr lang="en-GB" sz="2400" dirty="0" smtClean="0"/>
          </a:p>
          <a:p>
            <a:pPr>
              <a:buFont typeface="Wingdings" pitchFamily="2" charset="2"/>
              <a:buChar char="Ø"/>
            </a:pPr>
            <a:r>
              <a:rPr lang="en-GB" sz="2400" dirty="0" smtClean="0"/>
              <a:t> Probabilistic models</a:t>
            </a:r>
          </a:p>
          <a:p>
            <a:endParaRPr lang="en-GB" sz="2400" dirty="0" smtClean="0"/>
          </a:p>
          <a:p>
            <a:r>
              <a:rPr lang="en-GB" sz="2400" dirty="0" smtClean="0"/>
              <a:t>It is beyond the scope of this module to go through retrieval models but you are strongly advised to read about these models if you want to get a better understanding of how SEs work. </a:t>
            </a:r>
            <a:r>
              <a:rPr lang="en-GB" sz="1800" dirty="0" smtClean="0">
                <a:hlinkClick r:id="rId3"/>
              </a:rPr>
              <a:t>http://en.wikipedia.org/wiki/Information_retrieval</a:t>
            </a:r>
            <a:endParaRPr lang="en-GB" sz="1800" dirty="0" smtClean="0"/>
          </a:p>
        </p:txBody>
      </p:sp>
      <p:sp>
        <p:nvSpPr>
          <p:cNvPr id="17412" name="Slide Number Placeholder 3"/>
          <p:cNvSpPr>
            <a:spLocks noGrp="1"/>
          </p:cNvSpPr>
          <p:nvPr>
            <p:ph type="sldNum" sz="quarter" idx="12"/>
          </p:nvPr>
        </p:nvSpPr>
        <p:spPr bwMode="auto">
          <a:noFill/>
          <a:ln>
            <a:miter lim="800000"/>
            <a:headEnd/>
            <a:tailEnd/>
          </a:ln>
        </p:spPr>
        <p:txBody>
          <a:bodyPr/>
          <a:lstStyle/>
          <a:p>
            <a:fld id="{140AD783-86AD-4797-B1A1-00A9E387B581}" type="slidenum">
              <a:rPr lang="en-US" smtClean="0"/>
              <a:pPr/>
              <a:t>29</a:t>
            </a:fld>
            <a:endParaRPr lang="en-US" smtClean="0"/>
          </a:p>
        </p:txBody>
      </p:sp>
    </p:spTree>
    <p:extLst>
      <p:ext uri="{BB962C8B-B14F-4D97-AF65-F5344CB8AC3E}">
        <p14:creationId xmlns:p14="http://schemas.microsoft.com/office/powerpoint/2010/main" val="80863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Retrieval (IR)</a:t>
            </a:r>
            <a:endParaRPr lang="en-GB" dirty="0"/>
          </a:p>
        </p:txBody>
      </p:sp>
      <p:sp>
        <p:nvSpPr>
          <p:cNvPr id="3" name="Content Placeholder 2"/>
          <p:cNvSpPr>
            <a:spLocks noGrp="1"/>
          </p:cNvSpPr>
          <p:nvPr>
            <p:ph idx="1"/>
          </p:nvPr>
        </p:nvSpPr>
        <p:spPr/>
        <p:txBody>
          <a:bodyPr/>
          <a:lstStyle/>
          <a:p>
            <a:r>
              <a:rPr lang="en-GB" i="1" dirty="0" smtClean="0">
                <a:solidFill>
                  <a:srgbClr val="7030A0"/>
                </a:solidFill>
              </a:rPr>
              <a:t>[‘informal’ definition]</a:t>
            </a:r>
            <a:r>
              <a:rPr lang="en-GB" dirty="0" smtClean="0"/>
              <a:t> </a:t>
            </a:r>
            <a:r>
              <a:rPr lang="en-GB" b="1" dirty="0" smtClean="0"/>
              <a:t>Information Retrieval </a:t>
            </a:r>
            <a:r>
              <a:rPr lang="en-GB" dirty="0" smtClean="0"/>
              <a:t>is finding material (usually documents) of an unstructured nature (usually text) that satisfies the information queries / needs of a user.</a:t>
            </a:r>
          </a:p>
          <a:p>
            <a:r>
              <a:rPr lang="en-GB" i="1" dirty="0" smtClean="0">
                <a:solidFill>
                  <a:srgbClr val="7030A0"/>
                </a:solidFill>
              </a:rPr>
              <a:t>[‘formal’ definition] </a:t>
            </a:r>
            <a:r>
              <a:rPr lang="en-GB" b="1" dirty="0" smtClean="0"/>
              <a:t>“Information retrieval</a:t>
            </a:r>
            <a:r>
              <a:rPr lang="en-GB" dirty="0" smtClean="0"/>
              <a:t> is the activity of obtaining information resources relevant to an information need from a collection of information resources. Searches can be based on metadata or on full-text (or other content-based) indexing.</a:t>
            </a:r>
          </a:p>
          <a:p>
            <a:r>
              <a:rPr lang="en-GB" dirty="0" smtClean="0"/>
              <a:t>Automated information retrieval systems are used to reduce what has been called "information overload". Many universities and public libraries use IR systems to provide access to books, journals and other documents. Web search engines are the most visible IR applications.”</a:t>
            </a:r>
          </a:p>
          <a:p>
            <a:pPr>
              <a:spcBef>
                <a:spcPts val="0"/>
              </a:spcBef>
            </a:pPr>
            <a:r>
              <a:rPr lang="en-GB" sz="1600" dirty="0" smtClean="0">
                <a:hlinkClick r:id="rId2"/>
              </a:rPr>
              <a:t>http://en.wikipedia.org/wiki/Information_Retrieval_System</a:t>
            </a:r>
            <a:endParaRPr lang="en-GB" sz="1600" dirty="0" smtClean="0"/>
          </a:p>
          <a:p>
            <a:r>
              <a:rPr lang="en-GB" dirty="0" smtClean="0"/>
              <a:t>Information Retrieval deals with: representation, storage and access to documents (or representations of documents).</a:t>
            </a:r>
          </a:p>
          <a:p>
            <a:endParaRPr lang="en-GB" dirty="0"/>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GB" dirty="0" smtClean="0">
                <a:sym typeface="Wingdings" pitchFamily="2" charset="2"/>
              </a:rPr>
              <a:t>Queries such as: “books by children” &amp; “books for children” must produce DIFFERENT results but the main keywords (‘books’ ‘children’) are the same.</a:t>
            </a:r>
          </a:p>
          <a:p>
            <a:pPr eaLnBrk="1" hangingPunct="1"/>
            <a:r>
              <a:rPr lang="en-GB" dirty="0" smtClean="0"/>
              <a:t>“..Keywords are an "impoverished language.” ”– Barney Pell, CEO </a:t>
            </a:r>
            <a:r>
              <a:rPr lang="en-GB" sz="1400" dirty="0" smtClean="0"/>
              <a:t>(Chief Executive Officer)</a:t>
            </a:r>
            <a:r>
              <a:rPr lang="en-GB" sz="1800" dirty="0" smtClean="0"/>
              <a:t> </a:t>
            </a:r>
            <a:r>
              <a:rPr lang="en-GB" dirty="0" smtClean="0"/>
              <a:t>of </a:t>
            </a:r>
            <a:r>
              <a:rPr lang="en-GB" dirty="0" err="1" smtClean="0"/>
              <a:t>Powerset</a:t>
            </a:r>
            <a:endParaRPr lang="en-GB" dirty="0" smtClean="0"/>
          </a:p>
          <a:p>
            <a:pPr eaLnBrk="1" hangingPunct="1"/>
            <a:r>
              <a:rPr lang="en-GB" sz="1800" dirty="0" smtClean="0"/>
              <a:t> </a:t>
            </a:r>
            <a:r>
              <a:rPr lang="en-GB" dirty="0" smtClean="0"/>
              <a:t>On his personal blog, Pell argues that keywords are the equivalent of studying a foreign language for a year: you can get around, but can't communicate with much richness. Searching for "book by children" and "book about children" should produce greatly different results, but search engines today generally throw out the prepositions and treat both queries the same way. </a:t>
            </a:r>
            <a:r>
              <a:rPr lang="en-GB" dirty="0" smtClean="0">
                <a:hlinkClick r:id="rId3"/>
              </a:rPr>
              <a:t>http://arstechnica.com/uncategorized/2007/02/8808/</a:t>
            </a:r>
            <a:endParaRPr lang="en-GB" dirty="0" smtClean="0">
              <a:sym typeface="Wingdings" pitchFamily="2" charset="2"/>
            </a:endParaRPr>
          </a:p>
          <a:p>
            <a:pPr eaLnBrk="1" hangingPunct="1">
              <a:buNone/>
            </a:pPr>
            <a:endParaRPr lang="en-GB" dirty="0" smtClean="0"/>
          </a:p>
          <a:p>
            <a:pPr eaLnBrk="1" hangingPunct="1"/>
            <a:endParaRPr lang="en-GB" dirty="0" smtClean="0"/>
          </a:p>
          <a:p>
            <a:pPr eaLnBrk="1" hangingPunct="1"/>
            <a:endParaRPr lang="en-GB" dirty="0" smtClean="0"/>
          </a:p>
        </p:txBody>
      </p:sp>
      <p:sp>
        <p:nvSpPr>
          <p:cNvPr id="2" name="Title 1"/>
          <p:cNvSpPr>
            <a:spLocks noGrp="1"/>
          </p:cNvSpPr>
          <p:nvPr>
            <p:ph type="title"/>
          </p:nvPr>
        </p:nvSpPr>
        <p:spPr/>
        <p:txBody>
          <a:bodyPr/>
          <a:lstStyle/>
          <a:p>
            <a:pPr eaLnBrk="1" fontAlgn="auto" hangingPunct="1">
              <a:spcAft>
                <a:spcPts val="0"/>
              </a:spcAft>
              <a:defRPr/>
            </a:pPr>
            <a:r>
              <a:rPr lang="en-GB" dirty="0" smtClean="0"/>
              <a:t>The importance of language</a:t>
            </a:r>
            <a:endParaRPr lang="en-GB" dirty="0"/>
          </a:p>
        </p:txBody>
      </p:sp>
      <p:sp>
        <p:nvSpPr>
          <p:cNvPr id="5" name="Rounded Rectangular Callout 4"/>
          <p:cNvSpPr/>
          <p:nvPr/>
        </p:nvSpPr>
        <p:spPr>
          <a:xfrm>
            <a:off x="5442177" y="1698852"/>
            <a:ext cx="3179309" cy="1357312"/>
          </a:xfrm>
          <a:prstGeom prst="wedgeRoundRectCallout">
            <a:avLst>
              <a:gd name="adj1" fmla="val -109564"/>
              <a:gd name="adj2" fmla="val 667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t>Few years ago Powerset secured the exclusive license for </a:t>
            </a:r>
            <a:r>
              <a:rPr lang="en-GB" sz="1400" b="1" dirty="0">
                <a:solidFill>
                  <a:srgbClr val="FFFF00"/>
                </a:solidFill>
              </a:rPr>
              <a:t>natural language processing</a:t>
            </a:r>
            <a:r>
              <a:rPr lang="en-GB" sz="1400" dirty="0"/>
              <a:t> technology from Xerox's Palo Alto Research Centre. </a:t>
            </a:r>
          </a:p>
          <a:p>
            <a:pPr algn="ctr">
              <a:defRPr/>
            </a:pPr>
            <a:r>
              <a:rPr lang="en-GB" sz="1400" dirty="0"/>
              <a:t>(other players: Google – Hakia ) </a:t>
            </a:r>
          </a:p>
        </p:txBody>
      </p:sp>
      <p:sp>
        <p:nvSpPr>
          <p:cNvPr id="6" name="Slide Number Placeholder 5"/>
          <p:cNvSpPr>
            <a:spLocks noGrp="1"/>
          </p:cNvSpPr>
          <p:nvPr>
            <p:ph type="sldNum" sz="quarter" idx="12"/>
          </p:nvPr>
        </p:nvSpPr>
        <p:spPr/>
        <p:txBody>
          <a:bodyPr/>
          <a:lstStyle/>
          <a:p>
            <a:pPr>
              <a:defRPr/>
            </a:pPr>
            <a:fld id="{F0616C0C-0E23-4EE1-86FD-5B65CBA39133}" type="slidenum">
              <a:rPr lang="en-US" smtClean="0"/>
              <a:pPr>
                <a:defRPr/>
              </a:pPr>
              <a:t>30</a:t>
            </a:fld>
            <a:endParaRPr lang="en-US"/>
          </a:p>
        </p:txBody>
      </p:sp>
    </p:spTree>
    <p:extLst>
      <p:ext uri="{BB962C8B-B14F-4D97-AF65-F5344CB8AC3E}">
        <p14:creationId xmlns:p14="http://schemas.microsoft.com/office/powerpoint/2010/main" val="153387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lide(fromBottom)">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xit" presetSubtype="4" fill="hold" grpId="1" nodeType="clickEffect">
                                  <p:stCondLst>
                                    <p:cond delay="0"/>
                                  </p:stCondLst>
                                  <p:childTnLst>
                                    <p:animEffect transition="out" filter="slide(fromBottom)">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Content Placeholder 4" descr="dos.jpg"/>
          <p:cNvPicPr>
            <a:picLocks noGrp="1" noChangeAspect="1"/>
          </p:cNvPicPr>
          <p:nvPr>
            <p:ph idx="1"/>
          </p:nvPr>
        </p:nvPicPr>
        <p:blipFill>
          <a:blip r:embed="rId3"/>
          <a:srcRect/>
          <a:stretch>
            <a:fillRect/>
          </a:stretch>
        </p:blipFill>
        <p:spPr>
          <a:xfrm>
            <a:off x="656771" y="3931104"/>
            <a:ext cx="2968171" cy="2358223"/>
          </a:xfrm>
        </p:spPr>
      </p:pic>
      <p:sp>
        <p:nvSpPr>
          <p:cNvPr id="7170" name="Title 1"/>
          <p:cNvSpPr>
            <a:spLocks noGrp="1"/>
          </p:cNvSpPr>
          <p:nvPr>
            <p:ph type="title"/>
          </p:nvPr>
        </p:nvSpPr>
        <p:spPr/>
        <p:txBody>
          <a:bodyPr/>
          <a:lstStyle/>
          <a:p>
            <a:pPr eaLnBrk="1" fontAlgn="auto" hangingPunct="1">
              <a:spcAft>
                <a:spcPts val="0"/>
              </a:spcAft>
              <a:defRPr/>
            </a:pPr>
            <a:r>
              <a:rPr lang="en-GB" dirty="0" smtClean="0"/>
              <a:t>The importance of language</a:t>
            </a:r>
          </a:p>
        </p:txBody>
      </p:sp>
      <p:pic>
        <p:nvPicPr>
          <p:cNvPr id="4" name="Picture 3" descr="questions_close_tabs.png"/>
          <p:cNvPicPr>
            <a:picLocks noChangeAspect="1"/>
          </p:cNvPicPr>
          <p:nvPr/>
        </p:nvPicPr>
        <p:blipFill>
          <a:blip r:embed="rId4"/>
          <a:srcRect/>
          <a:stretch>
            <a:fillRect/>
          </a:stretch>
        </p:blipFill>
        <p:spPr bwMode="auto">
          <a:xfrm>
            <a:off x="2458130" y="2316615"/>
            <a:ext cx="2973841" cy="1601011"/>
          </a:xfrm>
          <a:prstGeom prst="rect">
            <a:avLst/>
          </a:prstGeom>
          <a:noFill/>
          <a:ln w="9525">
            <a:noFill/>
            <a:miter lim="800000"/>
            <a:headEnd/>
            <a:tailEnd/>
          </a:ln>
        </p:spPr>
      </p:pic>
      <p:pic>
        <p:nvPicPr>
          <p:cNvPr id="7173" name="Picture 5" descr="communication.jpg"/>
          <p:cNvPicPr>
            <a:picLocks noChangeAspect="1"/>
          </p:cNvPicPr>
          <p:nvPr/>
        </p:nvPicPr>
        <p:blipFill>
          <a:blip r:embed="rId5"/>
          <a:srcRect/>
          <a:stretch>
            <a:fillRect/>
          </a:stretch>
        </p:blipFill>
        <p:spPr bwMode="auto">
          <a:xfrm>
            <a:off x="4255636" y="4523015"/>
            <a:ext cx="2286000" cy="1589088"/>
          </a:xfrm>
          <a:prstGeom prst="rect">
            <a:avLst/>
          </a:prstGeom>
          <a:noFill/>
          <a:ln w="9525">
            <a:noFill/>
            <a:miter lim="800000"/>
            <a:headEnd/>
            <a:tailEnd/>
          </a:ln>
        </p:spPr>
      </p:pic>
      <p:pic>
        <p:nvPicPr>
          <p:cNvPr id="7174" name="Picture 6" descr="communication2.jpg"/>
          <p:cNvPicPr>
            <a:picLocks noChangeAspect="1"/>
          </p:cNvPicPr>
          <p:nvPr/>
        </p:nvPicPr>
        <p:blipFill>
          <a:blip r:embed="rId6"/>
          <a:srcRect/>
          <a:stretch>
            <a:fillRect/>
          </a:stretch>
        </p:blipFill>
        <p:spPr bwMode="auto">
          <a:xfrm>
            <a:off x="5607503" y="1990046"/>
            <a:ext cx="2959554" cy="1844772"/>
          </a:xfrm>
          <a:prstGeom prst="rect">
            <a:avLst/>
          </a:prstGeom>
          <a:noFill/>
          <a:ln w="9525">
            <a:noFill/>
            <a:miter lim="800000"/>
            <a:headEnd/>
            <a:tailEnd/>
          </a:ln>
        </p:spPr>
      </p:pic>
      <p:sp>
        <p:nvSpPr>
          <p:cNvPr id="8" name="TextBox 7"/>
          <p:cNvSpPr txBox="1"/>
          <p:nvPr/>
        </p:nvSpPr>
        <p:spPr>
          <a:xfrm>
            <a:off x="6760028" y="4223658"/>
            <a:ext cx="2383971"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fontAlgn="auto">
              <a:spcBef>
                <a:spcPts val="0"/>
              </a:spcBef>
              <a:spcAft>
                <a:spcPts val="0"/>
              </a:spcAft>
              <a:defRPr/>
            </a:pPr>
            <a:r>
              <a:rPr lang="en-GB" dirty="0"/>
              <a:t>‘machine-driven’ communication &amp; </a:t>
            </a:r>
          </a:p>
          <a:p>
            <a:pPr algn="ctr" fontAlgn="auto">
              <a:spcBef>
                <a:spcPts val="0"/>
              </a:spcBef>
              <a:spcAft>
                <a:spcPts val="0"/>
              </a:spcAft>
              <a:defRPr/>
            </a:pPr>
            <a:r>
              <a:rPr lang="en-GB" dirty="0"/>
              <a:t>‘user-driven</a:t>
            </a:r>
            <a:r>
              <a:rPr lang="en-GB" dirty="0" smtClean="0"/>
              <a:t>’ communication</a:t>
            </a:r>
            <a:endParaRPr lang="en-GB" dirty="0"/>
          </a:p>
        </p:txBody>
      </p:sp>
      <p:sp>
        <p:nvSpPr>
          <p:cNvPr id="9" name="TextBox 8"/>
          <p:cNvSpPr txBox="1"/>
          <p:nvPr/>
        </p:nvSpPr>
        <p:spPr>
          <a:xfrm>
            <a:off x="446315" y="1839685"/>
            <a:ext cx="4073616" cy="369332"/>
          </a:xfrm>
          <a:prstGeom prst="rect">
            <a:avLst/>
          </a:prstGeom>
          <a:noFill/>
        </p:spPr>
        <p:txBody>
          <a:bodyPr wrap="none" rtlCol="0">
            <a:spAutoFit/>
          </a:bodyPr>
          <a:lstStyle/>
          <a:p>
            <a:r>
              <a:rPr lang="en-GB" dirty="0" smtClean="0"/>
              <a:t>Computers do NOT understand language!</a:t>
            </a:r>
            <a:endParaRPr lang="en-GB" dirty="0"/>
          </a:p>
        </p:txBody>
      </p:sp>
      <p:sp>
        <p:nvSpPr>
          <p:cNvPr id="10" name="Slide Number Placeholder 9"/>
          <p:cNvSpPr>
            <a:spLocks noGrp="1"/>
          </p:cNvSpPr>
          <p:nvPr>
            <p:ph type="sldNum" sz="quarter" idx="12"/>
          </p:nvPr>
        </p:nvSpPr>
        <p:spPr/>
        <p:txBody>
          <a:bodyPr/>
          <a:lstStyle/>
          <a:p>
            <a:pPr>
              <a:defRPr/>
            </a:pPr>
            <a:fld id="{F0616C0C-0E23-4EE1-86FD-5B65CBA39133}" type="slidenum">
              <a:rPr lang="en-US" smtClean="0"/>
              <a:pPr>
                <a:defRPr/>
              </a:pPr>
              <a:t>31</a:t>
            </a:fld>
            <a:endParaRPr lang="en-US"/>
          </a:p>
        </p:txBody>
      </p:sp>
    </p:spTree>
    <p:extLst>
      <p:ext uri="{BB962C8B-B14F-4D97-AF65-F5344CB8AC3E}">
        <p14:creationId xmlns:p14="http://schemas.microsoft.com/office/powerpoint/2010/main" val="9606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17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17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The importance of language</a:t>
            </a:r>
            <a:endParaRPr lang="en-GB" dirty="0"/>
          </a:p>
        </p:txBody>
      </p:sp>
      <p:sp>
        <p:nvSpPr>
          <p:cNvPr id="3" name="Content Placeholder 2"/>
          <p:cNvSpPr>
            <a:spLocks noGrp="1"/>
          </p:cNvSpPr>
          <p:nvPr>
            <p:ph idx="1"/>
          </p:nvPr>
        </p:nvSpPr>
        <p:spPr>
          <a:xfrm>
            <a:off x="822325" y="1846263"/>
            <a:ext cx="7875588" cy="4456112"/>
          </a:xfrm>
        </p:spPr>
        <p:txBody>
          <a:bodyPr/>
          <a:lstStyle/>
          <a:p>
            <a:r>
              <a:rPr lang="en-GB" sz="3200" dirty="0" smtClean="0"/>
              <a:t>Language is a mystery ...</a:t>
            </a:r>
          </a:p>
          <a:p>
            <a:pPr>
              <a:buFont typeface="Wingdings" pitchFamily="2" charset="2"/>
              <a:buChar char="Ø"/>
            </a:pPr>
            <a:r>
              <a:rPr lang="en-GB" sz="3200" dirty="0" smtClean="0"/>
              <a:t> Syntax (HOW we say something)</a:t>
            </a:r>
          </a:p>
          <a:p>
            <a:pPr>
              <a:buFont typeface="Wingdings" pitchFamily="2" charset="2"/>
              <a:buChar char="Ø"/>
            </a:pPr>
            <a:r>
              <a:rPr lang="en-GB" sz="3200" dirty="0" smtClean="0"/>
              <a:t> Semantic (MEANING of what we say)</a:t>
            </a:r>
          </a:p>
          <a:p>
            <a:pPr>
              <a:buFont typeface="Wingdings" pitchFamily="2" charset="2"/>
              <a:buChar char="Ø"/>
            </a:pPr>
            <a:r>
              <a:rPr lang="en-GB" sz="3200" dirty="0" smtClean="0"/>
              <a:t> Pragmatics (RELATIVE meaning)</a:t>
            </a:r>
          </a:p>
          <a:p>
            <a:endParaRPr lang="en-GB" sz="3200" dirty="0" smtClean="0"/>
          </a:p>
          <a:p>
            <a:r>
              <a:rPr lang="en-GB" sz="3200" dirty="0" smtClean="0"/>
              <a:t>Semantic Web and the knowledge Graph</a:t>
            </a:r>
          </a:p>
          <a:p>
            <a:pPr>
              <a:buNone/>
            </a:pPr>
            <a:endParaRPr lang="en-GB" dirty="0" smtClean="0"/>
          </a:p>
        </p:txBody>
      </p:sp>
      <p:sp>
        <p:nvSpPr>
          <p:cNvPr id="18436" name="Slide Number Placeholder 3"/>
          <p:cNvSpPr>
            <a:spLocks noGrp="1"/>
          </p:cNvSpPr>
          <p:nvPr>
            <p:ph type="sldNum" sz="quarter" idx="12"/>
          </p:nvPr>
        </p:nvSpPr>
        <p:spPr bwMode="auto">
          <a:noFill/>
          <a:ln>
            <a:miter lim="800000"/>
            <a:headEnd/>
            <a:tailEnd/>
          </a:ln>
        </p:spPr>
        <p:txBody>
          <a:bodyPr/>
          <a:lstStyle/>
          <a:p>
            <a:fld id="{B27BFE73-87A4-4040-98F7-1B419C71CC3B}" type="slidenum">
              <a:rPr lang="en-US" smtClean="0"/>
              <a:pPr/>
              <a:t>32</a:t>
            </a:fld>
            <a:endParaRPr lang="en-US" smtClean="0"/>
          </a:p>
        </p:txBody>
      </p:sp>
    </p:spTree>
    <p:extLst>
      <p:ext uri="{BB962C8B-B14F-4D97-AF65-F5344CB8AC3E}">
        <p14:creationId xmlns:p14="http://schemas.microsoft.com/office/powerpoint/2010/main" val="171334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86631"/>
            <a:ext cx="8229600" cy="4805363"/>
          </a:xfrm>
        </p:spPr>
        <p:txBody>
          <a:bodyPr rtlCol="0">
            <a:normAutofit fontScale="62500" lnSpcReduction="20000"/>
          </a:bodyPr>
          <a:lstStyle/>
          <a:p>
            <a:pPr marL="365760" indent="-256032" eaLnBrk="1" fontAlgn="auto" hangingPunct="1">
              <a:spcAft>
                <a:spcPts val="600"/>
              </a:spcAft>
              <a:buFont typeface="Wingdings 3"/>
              <a:buChar char=""/>
              <a:defRPr/>
            </a:pPr>
            <a:r>
              <a:rPr lang="en-GB" sz="3200" dirty="0" smtClean="0"/>
              <a:t>The </a:t>
            </a:r>
            <a:r>
              <a:rPr lang="en-GB" sz="3200" b="1" dirty="0" smtClean="0"/>
              <a:t>Semantic Web</a:t>
            </a:r>
            <a:r>
              <a:rPr lang="en-GB" sz="3200" dirty="0" smtClean="0"/>
              <a:t> is a collaborative movement led by the international standards body, the World Wide Web Consortium (W3C). </a:t>
            </a:r>
          </a:p>
          <a:p>
            <a:pPr marL="365760" indent="-256032" eaLnBrk="1" fontAlgn="auto" hangingPunct="1">
              <a:spcAft>
                <a:spcPts val="0"/>
              </a:spcAft>
              <a:buFont typeface="Wingdings 3"/>
              <a:buChar char=""/>
              <a:defRPr/>
            </a:pPr>
            <a:r>
              <a:rPr lang="en-GB" sz="3200" dirty="0" smtClean="0"/>
              <a:t>The Semantic Web aims at converting the current web dominated by unstructured and semi-structured documents into a "web of data". </a:t>
            </a:r>
          </a:p>
          <a:p>
            <a:pPr marL="859473" lvl="2" indent="-256032" algn="r" eaLnBrk="1" fontAlgn="auto" hangingPunct="1">
              <a:spcAft>
                <a:spcPts val="600"/>
              </a:spcAft>
              <a:buFont typeface="Wingdings 2" pitchFamily="18" charset="2"/>
              <a:buNone/>
              <a:defRPr/>
            </a:pPr>
            <a:r>
              <a:rPr lang="en-GB" sz="1600" dirty="0" smtClean="0">
                <a:hlinkClick r:id="rId3"/>
              </a:rPr>
              <a:t>http://en.wikipedia.org/wiki/Semantic_Web</a:t>
            </a:r>
            <a:endParaRPr lang="en-GB" sz="1600" dirty="0" smtClean="0"/>
          </a:p>
          <a:p>
            <a:pPr marL="365760" indent="-256032" eaLnBrk="1" fontAlgn="auto" hangingPunct="1">
              <a:spcAft>
                <a:spcPts val="600"/>
              </a:spcAft>
              <a:buFont typeface="Wingdings 3"/>
              <a:buChar char=""/>
              <a:defRPr/>
            </a:pPr>
            <a:r>
              <a:rPr lang="en-GB" sz="3200" dirty="0" smtClean="0"/>
              <a:t>Metadata &amp; Ontologies</a:t>
            </a:r>
          </a:p>
          <a:p>
            <a:pPr marL="365760" indent="-256032" eaLnBrk="1" fontAlgn="auto" hangingPunct="1">
              <a:spcAft>
                <a:spcPts val="600"/>
              </a:spcAft>
              <a:buFont typeface="Wingdings 3"/>
              <a:buChar char=""/>
              <a:defRPr/>
            </a:pPr>
            <a:r>
              <a:rPr lang="en-GB" sz="3200" dirty="0" smtClean="0"/>
              <a:t>An ”</a:t>
            </a:r>
            <a:r>
              <a:rPr lang="en-GB" sz="3200" b="1" dirty="0" smtClean="0"/>
              <a:t>ontology”</a:t>
            </a:r>
            <a:r>
              <a:rPr lang="en-GB" sz="3200" dirty="0" smtClean="0"/>
              <a:t> formally represents knowledge as a set of concepts within a domain, and the relationships between pairs of concepts. It can be used to model a domain and support reasoning about entities.</a:t>
            </a:r>
          </a:p>
          <a:p>
            <a:pPr marL="365760" indent="-256032" eaLnBrk="1" fontAlgn="auto" hangingPunct="1">
              <a:spcAft>
                <a:spcPts val="600"/>
              </a:spcAft>
              <a:buFont typeface="Wingdings 3"/>
              <a:buChar char=""/>
              <a:defRPr/>
            </a:pPr>
            <a:r>
              <a:rPr lang="en-GB" sz="3200" dirty="0" smtClean="0"/>
              <a:t>The automatic creation of ontologies is a task that involves many disciplines.</a:t>
            </a:r>
            <a:endParaRPr lang="en-GB" sz="3200" baseline="30000" dirty="0" smtClean="0"/>
          </a:p>
          <a:p>
            <a:pPr eaLnBrk="1" hangingPunct="1">
              <a:spcAft>
                <a:spcPts val="600"/>
              </a:spcAft>
              <a:defRPr/>
            </a:pPr>
            <a:r>
              <a:rPr lang="en-GB" sz="3200" dirty="0" smtClean="0"/>
              <a:t>The goal of ’</a:t>
            </a:r>
            <a:r>
              <a:rPr lang="en-GB" sz="3200" b="1" dirty="0" smtClean="0"/>
              <a:t>ontology learning</a:t>
            </a:r>
            <a:r>
              <a:rPr lang="en-GB" sz="3200" dirty="0" smtClean="0"/>
              <a:t>’ is to semi-automatically extract relevant concepts and relations from a given corpus or other kinds of data sets to form an ontology.</a:t>
            </a:r>
          </a:p>
          <a:p>
            <a:pPr eaLnBrk="1" hangingPunct="1">
              <a:defRPr/>
            </a:pPr>
            <a:r>
              <a:rPr lang="en-GB" sz="3200" dirty="0" smtClean="0"/>
              <a:t>Ontology language: </a:t>
            </a:r>
            <a:r>
              <a:rPr lang="en-GB" sz="3300" dirty="0" smtClean="0"/>
              <a:t>a formal language used to encode the ontology </a:t>
            </a:r>
            <a:r>
              <a:rPr lang="en-GB" sz="3200" dirty="0" smtClean="0">
                <a:sym typeface="Wingdings" pitchFamily="2" charset="2"/>
              </a:rPr>
              <a:t> OWL</a:t>
            </a:r>
            <a:endParaRPr lang="en-GB" sz="3200" dirty="0" smtClean="0"/>
          </a:p>
          <a:p>
            <a:pPr eaLnBrk="1" hangingPunct="1">
              <a:defRPr/>
            </a:pPr>
            <a:endParaRPr lang="en-GB" dirty="0" smtClean="0"/>
          </a:p>
          <a:p>
            <a:pPr marL="365760" indent="-256032" eaLnBrk="1" fontAlgn="auto" hangingPunct="1">
              <a:spcAft>
                <a:spcPts val="0"/>
              </a:spcAft>
              <a:buFont typeface="Wingdings 3" pitchFamily="18" charset="2"/>
              <a:buNone/>
              <a:defRPr/>
            </a:pPr>
            <a:endParaRPr lang="en-GB" dirty="0" smtClean="0"/>
          </a:p>
          <a:p>
            <a:pPr marL="365760" indent="-256032" eaLnBrk="1" fontAlgn="auto" hangingPunct="1">
              <a:spcAft>
                <a:spcPts val="0"/>
              </a:spcAft>
              <a:buFont typeface="Wingdings 3"/>
              <a:buChar char=""/>
              <a:defRPr/>
            </a:pPr>
            <a:endParaRPr lang="en-GB" dirty="0" smtClean="0"/>
          </a:p>
        </p:txBody>
      </p:sp>
      <p:sp>
        <p:nvSpPr>
          <p:cNvPr id="117762" name="Title 1"/>
          <p:cNvSpPr>
            <a:spLocks noGrp="1"/>
          </p:cNvSpPr>
          <p:nvPr>
            <p:ph type="title"/>
          </p:nvPr>
        </p:nvSpPr>
        <p:spPr/>
        <p:txBody>
          <a:bodyPr>
            <a:normAutofit/>
          </a:bodyPr>
          <a:lstStyle/>
          <a:p>
            <a:pPr eaLnBrk="1" fontAlgn="auto" hangingPunct="1">
              <a:spcAft>
                <a:spcPts val="0"/>
              </a:spcAft>
              <a:defRPr/>
            </a:pPr>
            <a:r>
              <a:rPr lang="en-GB" dirty="0" smtClean="0"/>
              <a:t>Further developments: Semantic Web</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33</a:t>
            </a:fld>
            <a:endParaRPr lang="en-US"/>
          </a:p>
        </p:txBody>
      </p:sp>
    </p:spTree>
    <p:extLst>
      <p:ext uri="{BB962C8B-B14F-4D97-AF65-F5344CB8AC3E}">
        <p14:creationId xmlns:p14="http://schemas.microsoft.com/office/powerpoint/2010/main" val="60431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457200" y="1481138"/>
            <a:ext cx="8472488" cy="4525962"/>
          </a:xfrm>
        </p:spPr>
        <p:txBody>
          <a:bodyPr/>
          <a:lstStyle/>
          <a:p>
            <a:pPr eaLnBrk="1" hangingPunct="1">
              <a:buFont typeface="Wingdings 3" pitchFamily="18" charset="2"/>
              <a:buNone/>
            </a:pPr>
            <a:endParaRPr lang="en-GB" sz="1400" dirty="0" smtClean="0"/>
          </a:p>
          <a:p>
            <a:pPr eaLnBrk="1" hangingPunct="1"/>
            <a:r>
              <a:rPr lang="en-GB" sz="1600" dirty="0" smtClean="0">
                <a:hlinkClick r:id="rId3"/>
              </a:rPr>
              <a:t>http://www.youtube.com/watch?feature=player_embedded&amp;v=mmQl6VGvX-c</a:t>
            </a:r>
            <a:endParaRPr lang="en-GB" sz="1600" dirty="0" smtClean="0"/>
          </a:p>
          <a:p>
            <a:pPr eaLnBrk="1" hangingPunct="1"/>
            <a:endParaRPr lang="en-GB" sz="1800" dirty="0" smtClean="0"/>
          </a:p>
          <a:p>
            <a:pPr eaLnBrk="1" hangingPunct="1"/>
            <a:r>
              <a:rPr lang="en-GB" sz="1800" dirty="0" smtClean="0"/>
              <a:t>“The Knowledge Graph enables you to search for things, people or places that Google knows about—landmarks, celebrities, cities, sports teams, buildings, geographical features, movies, celestial objects, works of art and more—and instantly get information that’s relevant to your query. This is a critical first step towards building the next generation of search, which taps into the collective intelligence of the web and understands the world a bit more like people do.”</a:t>
            </a:r>
          </a:p>
          <a:p>
            <a:pPr eaLnBrk="1" hangingPunct="1">
              <a:buFont typeface="Wingdings 3" pitchFamily="18" charset="2"/>
              <a:buNone/>
            </a:pPr>
            <a:r>
              <a:rPr lang="en-GB" sz="1400" dirty="0" smtClean="0"/>
              <a:t>		</a:t>
            </a:r>
            <a:r>
              <a:rPr lang="en-GB" sz="1200" dirty="0" smtClean="0"/>
              <a:t>(video &amp; text from: </a:t>
            </a:r>
            <a:r>
              <a:rPr lang="en-GB" sz="1200" dirty="0" smtClean="0">
                <a:hlinkClick r:id="rId4"/>
              </a:rPr>
              <a:t>http://googleblog.blogspot.co.uk/2012/05/introducing-knowledge-graph-things-not.html</a:t>
            </a:r>
            <a:r>
              <a:rPr lang="en-GB" sz="1200" dirty="0" smtClean="0"/>
              <a:t>, May 2012)</a:t>
            </a:r>
          </a:p>
          <a:p>
            <a:pPr eaLnBrk="1" hangingPunct="1"/>
            <a:endParaRPr lang="en-GB" dirty="0" smtClean="0"/>
          </a:p>
          <a:p>
            <a:pPr eaLnBrk="1" hangingPunct="1"/>
            <a:endParaRPr lang="en-GB" dirty="0" smtClean="0"/>
          </a:p>
        </p:txBody>
      </p:sp>
      <p:sp>
        <p:nvSpPr>
          <p:cNvPr id="2" name="Title 1"/>
          <p:cNvSpPr>
            <a:spLocks noGrp="1"/>
          </p:cNvSpPr>
          <p:nvPr>
            <p:ph type="title"/>
          </p:nvPr>
        </p:nvSpPr>
        <p:spPr/>
        <p:txBody>
          <a:bodyPr>
            <a:normAutofit/>
          </a:bodyPr>
          <a:lstStyle/>
          <a:p>
            <a:pPr eaLnBrk="1" fontAlgn="auto" hangingPunct="1">
              <a:spcAft>
                <a:spcPts val="0"/>
              </a:spcAft>
              <a:defRPr/>
            </a:pPr>
            <a:r>
              <a:rPr lang="en-GB" dirty="0" smtClean="0"/>
              <a:t>Further developments: The Knowledge Graph</a:t>
            </a: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34</a:t>
            </a:fld>
            <a:endParaRPr lang="en-US"/>
          </a:p>
        </p:txBody>
      </p:sp>
    </p:spTree>
    <p:extLst>
      <p:ext uri="{BB962C8B-B14F-4D97-AF65-F5344CB8AC3E}">
        <p14:creationId xmlns:p14="http://schemas.microsoft.com/office/powerpoint/2010/main" val="100754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Week</a:t>
            </a:r>
            <a:endParaRPr lang="en-GB" dirty="0"/>
          </a:p>
        </p:txBody>
      </p:sp>
      <p:sp>
        <p:nvSpPr>
          <p:cNvPr id="3" name="Content Placeholder 2"/>
          <p:cNvSpPr>
            <a:spLocks noGrp="1"/>
          </p:cNvSpPr>
          <p:nvPr>
            <p:ph idx="1"/>
          </p:nvPr>
        </p:nvSpPr>
        <p:spPr/>
        <p:txBody>
          <a:bodyPr/>
          <a:lstStyle/>
          <a:p>
            <a:r>
              <a:rPr lang="en-GB" sz="2800" dirty="0" smtClean="0"/>
              <a:t>By now you should have a clear picture of what search engines are and how they work.</a:t>
            </a:r>
          </a:p>
          <a:p>
            <a:r>
              <a:rPr lang="en-GB" sz="2800" dirty="0" smtClean="0"/>
              <a:t>Next week we’ll present and discuss the most common techniques to optimize a search engine in order to make a web site more visible.</a:t>
            </a:r>
            <a:endParaRPr lang="en-GB" sz="28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35</a:t>
            </a:fld>
            <a:endParaRPr lang="en-US"/>
          </a:p>
        </p:txBody>
      </p:sp>
    </p:spTree>
    <p:extLst>
      <p:ext uri="{BB962C8B-B14F-4D97-AF65-F5344CB8AC3E}">
        <p14:creationId xmlns:p14="http://schemas.microsoft.com/office/powerpoint/2010/main" val="101290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Related research fields</a:t>
            </a:r>
            <a:endParaRPr lang="en-GB" dirty="0"/>
          </a:p>
        </p:txBody>
      </p:sp>
      <p:sp>
        <p:nvSpPr>
          <p:cNvPr id="3" name="Content Placeholder 2"/>
          <p:cNvSpPr>
            <a:spLocks noGrp="1"/>
          </p:cNvSpPr>
          <p:nvPr>
            <p:ph idx="1"/>
          </p:nvPr>
        </p:nvSpPr>
        <p:spPr/>
        <p:txBody>
          <a:bodyPr/>
          <a:lstStyle/>
          <a:p>
            <a:r>
              <a:rPr lang="en-GB" sz="2800" dirty="0" smtClean="0"/>
              <a:t>Database Management</a:t>
            </a:r>
          </a:p>
          <a:p>
            <a:r>
              <a:rPr lang="en-GB" sz="2800" dirty="0" smtClean="0"/>
              <a:t>Library and Information Science</a:t>
            </a:r>
          </a:p>
          <a:p>
            <a:r>
              <a:rPr lang="en-GB" sz="2800" dirty="0" smtClean="0"/>
              <a:t>Artificial Intelligence (AI)</a:t>
            </a:r>
          </a:p>
          <a:p>
            <a:r>
              <a:rPr lang="en-GB" sz="2800" dirty="0" smtClean="0"/>
              <a:t>Natural Language Processing &amp; Understanding</a:t>
            </a:r>
          </a:p>
          <a:p>
            <a:r>
              <a:rPr lang="en-GB" sz="2800" dirty="0" smtClean="0"/>
              <a:t>Machine Learning</a:t>
            </a:r>
            <a:endParaRPr lang="en-GB" sz="2800" dirty="0"/>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err="1" smtClean="0"/>
              <a:t>vs</a:t>
            </a:r>
            <a:r>
              <a:rPr lang="en-GB" dirty="0" smtClean="0"/>
              <a:t> Information Retrieval</a:t>
            </a:r>
            <a:endParaRPr lang="en-GB" dirty="0"/>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5</a:t>
            </a:fld>
            <a:endParaRPr lang="en-US" dirty="0"/>
          </a:p>
        </p:txBody>
      </p:sp>
      <p:sp>
        <p:nvSpPr>
          <p:cNvPr id="5" name="TextBox 4"/>
          <p:cNvSpPr txBox="1"/>
          <p:nvPr/>
        </p:nvSpPr>
        <p:spPr>
          <a:xfrm>
            <a:off x="475524" y="2611304"/>
            <a:ext cx="2453999"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we retrieve </a:t>
            </a:r>
            <a:endParaRPr lang="en-GB"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475524" y="3599443"/>
            <a:ext cx="2463609"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Queries </a:t>
            </a:r>
            <a:endParaRPr lang="en-GB"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475524" y="4483706"/>
            <a:ext cx="2463609"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Results </a:t>
            </a:r>
            <a:endParaRPr lang="en-GB"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TextBox 7"/>
          <p:cNvSpPr txBox="1"/>
          <p:nvPr/>
        </p:nvSpPr>
        <p:spPr>
          <a:xfrm>
            <a:off x="475524" y="5344886"/>
            <a:ext cx="2482833"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Interaction </a:t>
            </a:r>
            <a:endParaRPr lang="en-GB"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TextBox 9"/>
          <p:cNvSpPr txBox="1"/>
          <p:nvPr/>
        </p:nvSpPr>
        <p:spPr>
          <a:xfrm>
            <a:off x="3131648" y="1791273"/>
            <a:ext cx="2289438" cy="461665"/>
          </a:xfrm>
          <a:prstGeom prst="rect">
            <a:avLst/>
          </a:prstGeom>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Data Retrieval </a:t>
            </a:r>
            <a:endParaRPr lang="en-GB"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TextBox 10"/>
          <p:cNvSpPr txBox="1"/>
          <p:nvPr/>
        </p:nvSpPr>
        <p:spPr>
          <a:xfrm>
            <a:off x="5711560" y="1791273"/>
            <a:ext cx="3053355" cy="461665"/>
          </a:xfrm>
          <a:prstGeom prst="rect">
            <a:avLst/>
          </a:prstGeom>
          <a:ln/>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 Retrieval </a:t>
            </a:r>
            <a:endParaRPr lang="en-GB"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TextBox 11"/>
          <p:cNvSpPr txBox="1"/>
          <p:nvPr/>
        </p:nvSpPr>
        <p:spPr>
          <a:xfrm>
            <a:off x="5711561" y="2518971"/>
            <a:ext cx="3110205" cy="646331"/>
          </a:xfrm>
          <a:prstGeom prst="rect">
            <a:avLst/>
          </a:prstGeom>
          <a:noFill/>
        </p:spPr>
        <p:txBody>
          <a:bodyPr wrap="square" rtlCol="0">
            <a:spAutoFit/>
          </a:bodyPr>
          <a:lstStyle/>
          <a:p>
            <a:r>
              <a:rPr lang="en-GB" dirty="0" smtClean="0"/>
              <a:t>Mostly unstructured / free text with metadata</a:t>
            </a:r>
            <a:endParaRPr lang="en-GB" dirty="0"/>
          </a:p>
        </p:txBody>
      </p:sp>
      <p:sp>
        <p:nvSpPr>
          <p:cNvPr id="13" name="TextBox 12"/>
          <p:cNvSpPr txBox="1"/>
          <p:nvPr/>
        </p:nvSpPr>
        <p:spPr>
          <a:xfrm>
            <a:off x="3131648" y="3507110"/>
            <a:ext cx="2373085" cy="646331"/>
          </a:xfrm>
          <a:prstGeom prst="rect">
            <a:avLst/>
          </a:prstGeom>
          <a:noFill/>
        </p:spPr>
        <p:txBody>
          <a:bodyPr wrap="square" rtlCol="0">
            <a:spAutoFit/>
          </a:bodyPr>
          <a:lstStyle/>
          <a:p>
            <a:r>
              <a:rPr lang="en-GB" dirty="0" smtClean="0"/>
              <a:t>Formally defined queries/ unambiguous</a:t>
            </a:r>
            <a:endParaRPr lang="en-GB" dirty="0"/>
          </a:p>
        </p:txBody>
      </p:sp>
      <p:sp>
        <p:nvSpPr>
          <p:cNvPr id="14" name="TextBox 13"/>
          <p:cNvSpPr txBox="1"/>
          <p:nvPr/>
        </p:nvSpPr>
        <p:spPr>
          <a:xfrm>
            <a:off x="5711561" y="3507110"/>
            <a:ext cx="3073210" cy="646331"/>
          </a:xfrm>
          <a:prstGeom prst="rect">
            <a:avLst/>
          </a:prstGeom>
          <a:noFill/>
        </p:spPr>
        <p:txBody>
          <a:bodyPr wrap="square" rtlCol="0">
            <a:spAutoFit/>
          </a:bodyPr>
          <a:lstStyle/>
          <a:p>
            <a:r>
              <a:rPr lang="en-GB" dirty="0" smtClean="0"/>
              <a:t>Vague / ambiguous / often expressed in Natural Language</a:t>
            </a:r>
            <a:endParaRPr lang="en-GB" dirty="0"/>
          </a:p>
        </p:txBody>
      </p:sp>
      <p:sp>
        <p:nvSpPr>
          <p:cNvPr id="15" name="TextBox 14"/>
          <p:cNvSpPr txBox="1"/>
          <p:nvPr/>
        </p:nvSpPr>
        <p:spPr>
          <a:xfrm>
            <a:off x="3131648" y="4529872"/>
            <a:ext cx="2373085" cy="369332"/>
          </a:xfrm>
          <a:prstGeom prst="rect">
            <a:avLst/>
          </a:prstGeom>
          <a:noFill/>
        </p:spPr>
        <p:txBody>
          <a:bodyPr wrap="square" rtlCol="0">
            <a:spAutoFit/>
          </a:bodyPr>
          <a:lstStyle/>
          <a:p>
            <a:r>
              <a:rPr lang="en-GB" dirty="0" smtClean="0"/>
              <a:t>Exact</a:t>
            </a:r>
            <a:endParaRPr lang="en-GB" dirty="0"/>
          </a:p>
        </p:txBody>
      </p:sp>
      <p:sp>
        <p:nvSpPr>
          <p:cNvPr id="16" name="TextBox 15"/>
          <p:cNvSpPr txBox="1"/>
          <p:nvPr/>
        </p:nvSpPr>
        <p:spPr>
          <a:xfrm>
            <a:off x="5711561" y="4391373"/>
            <a:ext cx="3018782" cy="646331"/>
          </a:xfrm>
          <a:prstGeom prst="rect">
            <a:avLst/>
          </a:prstGeom>
          <a:noFill/>
        </p:spPr>
        <p:txBody>
          <a:bodyPr wrap="square" rtlCol="0">
            <a:spAutoFit/>
          </a:bodyPr>
          <a:lstStyle/>
          <a:p>
            <a:r>
              <a:rPr lang="en-GB" dirty="0" smtClean="0"/>
              <a:t>Sometimes relevant – others not relevant</a:t>
            </a:r>
            <a:endParaRPr lang="en-GB" dirty="0"/>
          </a:p>
        </p:txBody>
      </p:sp>
      <p:sp>
        <p:nvSpPr>
          <p:cNvPr id="17" name="TextBox 16"/>
          <p:cNvSpPr txBox="1"/>
          <p:nvPr/>
        </p:nvSpPr>
        <p:spPr>
          <a:xfrm>
            <a:off x="3131648" y="5391052"/>
            <a:ext cx="2373085" cy="369332"/>
          </a:xfrm>
          <a:prstGeom prst="rect">
            <a:avLst/>
          </a:prstGeom>
          <a:noFill/>
        </p:spPr>
        <p:txBody>
          <a:bodyPr wrap="square" rtlCol="0">
            <a:spAutoFit/>
          </a:bodyPr>
          <a:lstStyle/>
          <a:p>
            <a:r>
              <a:rPr lang="en-GB" dirty="0" smtClean="0"/>
              <a:t>One-shot queries</a:t>
            </a:r>
            <a:endParaRPr lang="en-GB" dirty="0"/>
          </a:p>
        </p:txBody>
      </p:sp>
      <p:sp>
        <p:nvSpPr>
          <p:cNvPr id="18" name="TextBox 17"/>
          <p:cNvSpPr txBox="1"/>
          <p:nvPr/>
        </p:nvSpPr>
        <p:spPr>
          <a:xfrm>
            <a:off x="5711561" y="5391052"/>
            <a:ext cx="3018782" cy="369332"/>
          </a:xfrm>
          <a:prstGeom prst="rect">
            <a:avLst/>
          </a:prstGeom>
          <a:noFill/>
        </p:spPr>
        <p:txBody>
          <a:bodyPr wrap="square" rtlCol="0">
            <a:spAutoFit/>
          </a:bodyPr>
          <a:lstStyle/>
          <a:p>
            <a:r>
              <a:rPr lang="en-GB" dirty="0" smtClean="0"/>
              <a:t>Interaction is important</a:t>
            </a:r>
            <a:endParaRPr lang="en-GB" dirty="0"/>
          </a:p>
        </p:txBody>
      </p:sp>
      <p:sp>
        <p:nvSpPr>
          <p:cNvPr id="19" name="TextBox 18"/>
          <p:cNvSpPr txBox="1"/>
          <p:nvPr/>
        </p:nvSpPr>
        <p:spPr>
          <a:xfrm>
            <a:off x="3131648" y="2518971"/>
            <a:ext cx="2373085" cy="646331"/>
          </a:xfrm>
          <a:prstGeom prst="rect">
            <a:avLst/>
          </a:prstGeom>
          <a:noFill/>
        </p:spPr>
        <p:txBody>
          <a:bodyPr wrap="square" rtlCol="0">
            <a:spAutoFit/>
          </a:bodyPr>
          <a:lstStyle/>
          <a:p>
            <a:r>
              <a:rPr lang="en-GB" dirty="0" smtClean="0"/>
              <a:t>Structured Data / Clear Semantics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22" dur="1000" fill="hold"/>
                                        <p:tgtEl>
                                          <p:spTgt spid="1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p:bldP spid="13" grpId="0"/>
      <p:bldP spid="14" grpId="0"/>
      <p:bldP spid="15" grpId="0"/>
      <p:bldP spid="16" grpId="0"/>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Engines</a:t>
            </a:r>
            <a:endParaRPr lang="en-GB" dirty="0"/>
          </a:p>
        </p:txBody>
      </p:sp>
      <p:sp>
        <p:nvSpPr>
          <p:cNvPr id="3" name="Content Placeholder 2"/>
          <p:cNvSpPr>
            <a:spLocks noGrp="1"/>
          </p:cNvSpPr>
          <p:nvPr>
            <p:ph idx="1"/>
          </p:nvPr>
        </p:nvSpPr>
        <p:spPr/>
        <p:txBody>
          <a:bodyPr/>
          <a:lstStyle/>
          <a:p>
            <a:pPr>
              <a:buNone/>
            </a:pPr>
            <a:r>
              <a:rPr lang="en-GB" sz="2400" dirty="0" smtClean="0"/>
              <a:t>Web Search Engines are the most visible / well-known IR applications</a:t>
            </a:r>
          </a:p>
          <a:p>
            <a:pPr>
              <a:buNone/>
            </a:pPr>
            <a:r>
              <a:rPr lang="en-GB" dirty="0" smtClean="0"/>
              <a:t>Usually when we refer to a search engine we mean a web search engine.</a:t>
            </a:r>
          </a:p>
          <a:p>
            <a:pPr>
              <a:buNone/>
            </a:pPr>
            <a:r>
              <a:rPr lang="en-GB" sz="2400" b="1" dirty="0" smtClean="0"/>
              <a:t>Search engines are: </a:t>
            </a:r>
          </a:p>
          <a:p>
            <a:pPr lvl="1">
              <a:buNone/>
            </a:pPr>
            <a:r>
              <a:rPr lang="en-GB" sz="2400" dirty="0" smtClean="0"/>
              <a:t>complex aggregates of several pieces of </a:t>
            </a:r>
            <a:r>
              <a:rPr lang="en-GB" sz="2400" b="1" dirty="0" smtClean="0">
                <a:solidFill>
                  <a:srgbClr val="FF0000"/>
                </a:solidFill>
              </a:rPr>
              <a:t>software </a:t>
            </a:r>
            <a:r>
              <a:rPr lang="en-GB" sz="2400" dirty="0" smtClean="0"/>
              <a:t>that allow users</a:t>
            </a:r>
          </a:p>
          <a:p>
            <a:pPr lvl="1">
              <a:buNone/>
            </a:pPr>
            <a:r>
              <a:rPr lang="en-GB" sz="2400" dirty="0" smtClean="0"/>
              <a:t>to </a:t>
            </a:r>
            <a:r>
              <a:rPr lang="en-GB" sz="2400" b="1" dirty="0" smtClean="0">
                <a:solidFill>
                  <a:srgbClr val="FF0000"/>
                </a:solidFill>
              </a:rPr>
              <a:t>enter a query </a:t>
            </a:r>
            <a:r>
              <a:rPr lang="en-GB" sz="2400" dirty="0" smtClean="0"/>
              <a:t>(a combination of keywords) and </a:t>
            </a:r>
          </a:p>
          <a:p>
            <a:pPr lvl="1">
              <a:buNone/>
            </a:pPr>
            <a:r>
              <a:rPr lang="en-GB" sz="2400" dirty="0" smtClean="0"/>
              <a:t>receive as </a:t>
            </a:r>
            <a:r>
              <a:rPr lang="en-GB" sz="2400" b="1" dirty="0" smtClean="0">
                <a:solidFill>
                  <a:srgbClr val="FF0000"/>
                </a:solidFill>
              </a:rPr>
              <a:t>output an ordered list of links</a:t>
            </a:r>
            <a:r>
              <a:rPr lang="en-GB" sz="2400" dirty="0" smtClean="0"/>
              <a:t>, ranked according to their relevance to the query.</a:t>
            </a:r>
            <a:endParaRPr lang="en-GB" sz="2400" dirty="0"/>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need for SE</a:t>
            </a:r>
            <a:endParaRPr lang="en-GB" dirty="0"/>
          </a:p>
        </p:txBody>
      </p:sp>
      <p:sp>
        <p:nvSpPr>
          <p:cNvPr id="3" name="Content Placeholder 2"/>
          <p:cNvSpPr>
            <a:spLocks noGrp="1"/>
          </p:cNvSpPr>
          <p:nvPr>
            <p:ph idx="1"/>
          </p:nvPr>
        </p:nvSpPr>
        <p:spPr/>
        <p:txBody>
          <a:bodyPr/>
          <a:lstStyle/>
          <a:p>
            <a:r>
              <a:rPr lang="en-GB" sz="2800" dirty="0" smtClean="0"/>
              <a:t>How big is the Web???</a:t>
            </a:r>
          </a:p>
          <a:p>
            <a:r>
              <a:rPr lang="en-GB" dirty="0" smtClean="0"/>
              <a:t>The size of the web is based on the estimations of the numbers of pages indexed by Google, Bing, Yahoo Search.</a:t>
            </a:r>
          </a:p>
          <a:p>
            <a:r>
              <a:rPr lang="en-GB" dirty="0" smtClean="0"/>
              <a:t>There are more than 150 billion searchable indexed Web pages on the Internet. http://</a:t>
            </a:r>
            <a:r>
              <a:rPr lang="en-GB" dirty="0" err="1" smtClean="0"/>
              <a:t>www.websitemagazine.com</a:t>
            </a:r>
            <a:endParaRPr lang="en-GB" dirty="0" smtClean="0"/>
          </a:p>
          <a:p>
            <a:r>
              <a:rPr lang="en-GB" dirty="0" smtClean="0"/>
              <a:t>Furthermore, it has been suggested that the Internet doubles every three years.</a:t>
            </a:r>
          </a:p>
          <a:p>
            <a:r>
              <a:rPr lang="en-GB" dirty="0" smtClean="0"/>
              <a:t>Whatever the exact number is... It becomes useless if we cannot search it.</a:t>
            </a:r>
          </a:p>
          <a:p>
            <a:endParaRPr lang="en-GB" dirty="0" smtClean="0"/>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Engines</a:t>
            </a:r>
            <a:endParaRPr lang="en-GB" dirty="0"/>
          </a:p>
        </p:txBody>
      </p:sp>
      <p:sp>
        <p:nvSpPr>
          <p:cNvPr id="3" name="Content Placeholder 2"/>
          <p:cNvSpPr>
            <a:spLocks noGrp="1"/>
          </p:cNvSpPr>
          <p:nvPr>
            <p:ph idx="1"/>
          </p:nvPr>
        </p:nvSpPr>
        <p:spPr/>
        <p:txBody>
          <a:bodyPr/>
          <a:lstStyle/>
          <a:p>
            <a:r>
              <a:rPr lang="en-GB" sz="2400" dirty="0" smtClean="0"/>
              <a:t>Several statistics from the last four years show how much we depend on search engines:</a:t>
            </a:r>
          </a:p>
          <a:p>
            <a:pPr lvl="1">
              <a:buFont typeface="Wingdings" pitchFamily="2" charset="2"/>
              <a:buChar char="Ø"/>
            </a:pPr>
            <a:r>
              <a:rPr lang="en-GB" sz="2400" dirty="0" smtClean="0"/>
              <a:t> Search engines rank second only to e-mail as the most popular online activity. </a:t>
            </a:r>
          </a:p>
          <a:p>
            <a:pPr lvl="1">
              <a:buFont typeface="Wingdings" pitchFamily="2" charset="2"/>
              <a:buChar char="Ø"/>
            </a:pPr>
            <a:r>
              <a:rPr lang="en-GB" sz="2400" dirty="0" smtClean="0"/>
              <a:t> On any given day in early 2012, more than half of the adults using the Internet use a search engine (59%). That is double the 30% of internet users who were using search engines on a typical day in 2004</a:t>
            </a:r>
            <a:r>
              <a:rPr lang="en-GB" sz="2400" dirty="0"/>
              <a:t>. </a:t>
            </a:r>
            <a:r>
              <a:rPr lang="en-GB" sz="1200" dirty="0"/>
              <a:t>(</a:t>
            </a:r>
            <a:r>
              <a:rPr lang="en-GB" sz="1200" dirty="0">
                <a:hlinkClick r:id="rId2"/>
              </a:rPr>
              <a:t>http://www.pewinternet.org/2012/03/09/search-engine-use-2012</a:t>
            </a:r>
            <a:r>
              <a:rPr lang="en-GB" sz="1200" dirty="0" smtClean="0">
                <a:hlinkClick r:id="rId2"/>
              </a:rPr>
              <a:t>/</a:t>
            </a:r>
            <a:r>
              <a:rPr lang="en-GB" sz="1200" dirty="0" smtClean="0"/>
              <a:t>) </a:t>
            </a:r>
          </a:p>
          <a:p>
            <a:r>
              <a:rPr lang="en-GB" sz="1200" dirty="0" smtClean="0">
                <a:hlinkClick r:id="rId3"/>
              </a:rPr>
              <a:t>http://www.pewinternet.org/</a:t>
            </a:r>
            <a:r>
              <a:rPr lang="en-GB" sz="1200" dirty="0" smtClean="0"/>
              <a:t> ***</a:t>
            </a:r>
          </a:p>
          <a:p>
            <a:r>
              <a:rPr lang="en-GB" sz="1200" dirty="0" smtClean="0"/>
              <a:t>*** The </a:t>
            </a:r>
            <a:r>
              <a:rPr lang="en-GB" sz="1200" b="1" dirty="0" smtClean="0"/>
              <a:t>Pew Research </a:t>
            </a:r>
            <a:r>
              <a:rPr lang="en-GB" sz="1200" b="1" dirty="0" err="1" smtClean="0"/>
              <a:t>Center</a:t>
            </a:r>
            <a:r>
              <a:rPr lang="en-GB" sz="1200" dirty="0" smtClean="0"/>
              <a:t> is an American think tank based in Washington, D.C., that provides information on social issues, public opinion, and demographic trends shaping the United States and the world.</a:t>
            </a:r>
          </a:p>
          <a:p>
            <a:endParaRPr lang="en-GB" dirty="0"/>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Engines</a:t>
            </a:r>
            <a:endParaRPr lang="en-GB" dirty="0"/>
          </a:p>
        </p:txBody>
      </p:sp>
      <p:sp>
        <p:nvSpPr>
          <p:cNvPr id="3" name="Content Placeholder 2"/>
          <p:cNvSpPr>
            <a:spLocks noGrp="1"/>
          </p:cNvSpPr>
          <p:nvPr>
            <p:ph idx="1"/>
          </p:nvPr>
        </p:nvSpPr>
        <p:spPr>
          <a:xfrm>
            <a:off x="822325" y="1794011"/>
            <a:ext cx="7543800" cy="4463097"/>
          </a:xfrm>
        </p:spPr>
        <p:txBody>
          <a:bodyPr/>
          <a:lstStyle/>
          <a:p>
            <a:r>
              <a:rPr lang="en-GB" dirty="0" smtClean="0"/>
              <a:t>December 2016 – </a:t>
            </a:r>
            <a:r>
              <a:rPr lang="en-US" dirty="0"/>
              <a:t>Desktop Search Engine Market Share</a:t>
            </a:r>
            <a:r>
              <a:rPr lang="en-GB" dirty="0" smtClean="0"/>
              <a:t>:</a:t>
            </a:r>
          </a:p>
          <a:p>
            <a:endParaRPr lang="en-GB" dirty="0" smtClean="0"/>
          </a:p>
          <a:p>
            <a:endParaRPr lang="en-GB" dirty="0" smtClean="0"/>
          </a:p>
          <a:p>
            <a:endParaRPr lang="en-GB" dirty="0" smtClean="0"/>
          </a:p>
          <a:p>
            <a:endParaRPr lang="en-GB" dirty="0" smtClean="0"/>
          </a:p>
          <a:p>
            <a:endParaRPr lang="en-GB" dirty="0" smtClean="0"/>
          </a:p>
          <a:p>
            <a:endParaRPr lang="en-GB" dirty="0" smtClean="0"/>
          </a:p>
          <a:p>
            <a:pPr>
              <a:buNone/>
            </a:pPr>
            <a:endParaRPr lang="en-GB" sz="1400" dirty="0">
              <a:hlinkClick r:id="rId2"/>
            </a:endParaRPr>
          </a:p>
          <a:p>
            <a:pPr>
              <a:buNone/>
            </a:pPr>
            <a:endParaRPr lang="en-GB" sz="1400" dirty="0" smtClean="0">
              <a:hlinkClick r:id="rId2"/>
            </a:endParaRPr>
          </a:p>
          <a:p>
            <a:pPr>
              <a:buNone/>
            </a:pPr>
            <a:endParaRPr lang="en-GB" sz="1400" dirty="0" smtClean="0">
              <a:hlinkClick r:id="rId2"/>
            </a:endParaRPr>
          </a:p>
          <a:p>
            <a:pPr>
              <a:buNone/>
            </a:pPr>
            <a:r>
              <a:rPr lang="en-GB" sz="1400" dirty="0" smtClean="0">
                <a:hlinkClick r:id="rId2"/>
              </a:rPr>
              <a:t>https</a:t>
            </a:r>
            <a:r>
              <a:rPr lang="en-GB" sz="1400" dirty="0">
                <a:hlinkClick r:id="rId2"/>
              </a:rPr>
              <a:t>://</a:t>
            </a:r>
            <a:r>
              <a:rPr lang="en-GB" sz="1400" dirty="0" smtClean="0">
                <a:hlinkClick r:id="rId2"/>
              </a:rPr>
              <a:t>www.netmarketshare.com/search-engine-market-share.aspx?qprid=4&amp;qpcustomd=0</a:t>
            </a:r>
            <a:endParaRPr lang="en-GB" sz="1400" dirty="0" smtClean="0"/>
          </a:p>
          <a:p>
            <a:pPr>
              <a:buNone/>
            </a:pPr>
            <a:endParaRPr lang="en-GB" sz="1400" dirty="0" smtClean="0"/>
          </a:p>
          <a:p>
            <a:pPr>
              <a:buNone/>
            </a:pPr>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9137AECD-01B3-411C-8E30-1539E9030885}" type="slidenum">
              <a:rPr lang="en-US" smtClean="0"/>
              <a:pPr>
                <a:defRPr/>
              </a:pPr>
              <a:t>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65" y="2307957"/>
            <a:ext cx="7680960" cy="34352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61b1933c86861560e7d18fa8e891efa8ae7f21"/>
  <p:tag name="ISPRING_RESOURCE_PATHS_HASH_PRESENTER" val="cad840c7cad421ceacf88ba5197782f1cc25b492"/>
</p:tagLst>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455</TotalTime>
  <Words>2314</Words>
  <Application>Microsoft Office PowerPoint</Application>
  <PresentationFormat>On-screen Show (4:3)</PresentationFormat>
  <Paragraphs>287</Paragraphs>
  <Slides>35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Calibri Light</vt:lpstr>
      <vt:lpstr>Wingdings</vt:lpstr>
      <vt:lpstr>Wingdings 2</vt:lpstr>
      <vt:lpstr>Wingdings 3</vt:lpstr>
      <vt:lpstr>Retrospect</vt:lpstr>
      <vt:lpstr>6MMCS002  Digital Marketing, Social Media &amp; Web Analytics</vt:lpstr>
      <vt:lpstr>Some terms...</vt:lpstr>
      <vt:lpstr>Information Retrieval (IR)</vt:lpstr>
      <vt:lpstr>Related research fields</vt:lpstr>
      <vt:lpstr>Data vs Information Retrieval</vt:lpstr>
      <vt:lpstr>Search Engines</vt:lpstr>
      <vt:lpstr>The need for SE</vt:lpstr>
      <vt:lpstr>Search Engines</vt:lpstr>
      <vt:lpstr>Search Engines</vt:lpstr>
      <vt:lpstr>Search Engines (from your experience)</vt:lpstr>
      <vt:lpstr>How does a Search Engine work?</vt:lpstr>
      <vt:lpstr>How does a SE work?</vt:lpstr>
      <vt:lpstr>Let’s see an example</vt:lpstr>
      <vt:lpstr>Let’s see an example</vt:lpstr>
      <vt:lpstr>Let’s see an example</vt:lpstr>
      <vt:lpstr>Let’s see an example</vt:lpstr>
      <vt:lpstr>Let’s see an example</vt:lpstr>
      <vt:lpstr>Remark on the example</vt:lpstr>
      <vt:lpstr>How does a SE work?</vt:lpstr>
      <vt:lpstr>The structure of a SE</vt:lpstr>
      <vt:lpstr>The structure of a SE</vt:lpstr>
      <vt:lpstr>The structure of a SE</vt:lpstr>
      <vt:lpstr>The structure of a SE</vt:lpstr>
      <vt:lpstr>The structure of a SE</vt:lpstr>
      <vt:lpstr>How does a SE work?</vt:lpstr>
      <vt:lpstr>How does a SE work?</vt:lpstr>
      <vt:lpstr>IR Architecture</vt:lpstr>
      <vt:lpstr>IR Architecture – Text Processing</vt:lpstr>
      <vt:lpstr>IR Architecture – retrieval models</vt:lpstr>
      <vt:lpstr>The importance of language</vt:lpstr>
      <vt:lpstr>The importance of language</vt:lpstr>
      <vt:lpstr>The importance of language</vt:lpstr>
      <vt:lpstr>Further developments: Semantic Web</vt:lpstr>
      <vt:lpstr>Further developments: The Knowledge Graph</vt:lpstr>
      <vt:lpstr>Next Week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EBSY512  web &amp; social media analytics</dc:title>
  <dc:creator>Vassiliki Bouki</dc:creator>
  <cp:lastModifiedBy>Windows User</cp:lastModifiedBy>
  <cp:revision>95</cp:revision>
  <dcterms:created xsi:type="dcterms:W3CDTF">2013-12-30T11:11:02Z</dcterms:created>
  <dcterms:modified xsi:type="dcterms:W3CDTF">2018-01-29T05:33:23Z</dcterms:modified>
</cp:coreProperties>
</file>