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1"/>
  </p:sldMasterIdLst>
  <p:notesMasterIdLst>
    <p:notesMasterId r:id="rId49"/>
  </p:notesMasterIdLst>
  <p:sldIdLst>
    <p:sldId id="256" r:id="rId2"/>
    <p:sldId id="415" r:id="rId3"/>
    <p:sldId id="291" r:id="rId4"/>
    <p:sldId id="293" r:id="rId5"/>
    <p:sldId id="294" r:id="rId6"/>
    <p:sldId id="292" r:id="rId7"/>
    <p:sldId id="296" r:id="rId8"/>
    <p:sldId id="303" r:id="rId9"/>
    <p:sldId id="304" r:id="rId10"/>
    <p:sldId id="270" r:id="rId11"/>
    <p:sldId id="307" r:id="rId12"/>
    <p:sldId id="322" r:id="rId13"/>
    <p:sldId id="323" r:id="rId14"/>
    <p:sldId id="305" r:id="rId15"/>
    <p:sldId id="306" r:id="rId16"/>
    <p:sldId id="397" r:id="rId17"/>
    <p:sldId id="324" r:id="rId18"/>
    <p:sldId id="390" r:id="rId19"/>
    <p:sldId id="392" r:id="rId20"/>
    <p:sldId id="393" r:id="rId21"/>
    <p:sldId id="395" r:id="rId22"/>
    <p:sldId id="394" r:id="rId23"/>
    <p:sldId id="396" r:id="rId24"/>
    <p:sldId id="398" r:id="rId25"/>
    <p:sldId id="416" r:id="rId26"/>
    <p:sldId id="399" r:id="rId27"/>
    <p:sldId id="309" r:id="rId28"/>
    <p:sldId id="417" r:id="rId29"/>
    <p:sldId id="401" r:id="rId30"/>
    <p:sldId id="418" r:id="rId31"/>
    <p:sldId id="402" r:id="rId32"/>
    <p:sldId id="310" r:id="rId33"/>
    <p:sldId id="410" r:id="rId34"/>
    <p:sldId id="411" r:id="rId35"/>
    <p:sldId id="403" r:id="rId36"/>
    <p:sldId id="404" r:id="rId37"/>
    <p:sldId id="407" r:id="rId38"/>
    <p:sldId id="391" r:id="rId39"/>
    <p:sldId id="405" r:id="rId40"/>
    <p:sldId id="400" r:id="rId41"/>
    <p:sldId id="349" r:id="rId42"/>
    <p:sldId id="350" r:id="rId43"/>
    <p:sldId id="308" r:id="rId44"/>
    <p:sldId id="351" r:id="rId45"/>
    <p:sldId id="320" r:id="rId46"/>
    <p:sldId id="412" r:id="rId47"/>
    <p:sldId id="413" r:id="rId48"/>
  </p:sldIdLst>
  <p:sldSz cx="9144000" cy="6858000" type="screen4x3"/>
  <p:notesSz cx="6858000" cy="9144000"/>
  <p:custDataLst>
    <p:tags r:id="rId50"/>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2" autoAdjust="0"/>
    <p:restoredTop sz="94660"/>
  </p:normalViewPr>
  <p:slideViewPr>
    <p:cSldViewPr snapToGrid="0">
      <p:cViewPr varScale="1">
        <p:scale>
          <a:sx n="89" d="100"/>
          <a:sy n="89" d="100"/>
        </p:scale>
        <p:origin x="1032"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2/22/2022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hobo-web.co.uk/how-to-write-seo-friendly-website-content-for-goog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MS PGothic" charset="-128"/>
              </a:rPr>
              <a:t>Based on Bill Slawski, http://www.seobythesea.com/2013/09/google-hummingbird-patent/:</a:t>
            </a:r>
          </a:p>
          <a:p>
            <a:pPr>
              <a:buFontTx/>
              <a:buChar char="•"/>
            </a:pPr>
            <a:r>
              <a:rPr lang="en-US" altLang="en-US">
                <a:ea typeface="MS PGothic" charset="-128"/>
              </a:rPr>
              <a:t>User types: “What is the best place in Chicago to find and eat Chicago deep dish style pizza?”</a:t>
            </a:r>
          </a:p>
          <a:p>
            <a:pPr>
              <a:buFontTx/>
              <a:buChar char="•"/>
            </a:pPr>
            <a:r>
              <a:rPr lang="en-US" altLang="en-US">
                <a:ea typeface="MS PGothic" charset="-128"/>
              </a:rPr>
              <a:t>Google’s algorithm Hummingbird understands that user is really looking for a ‘restaurant’ and not a ‘place’. It handles conversational searches</a:t>
            </a:r>
          </a:p>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a:t>Maria Margeti - Web Marketing and Analytics- 2013</a:t>
            </a:r>
          </a:p>
        </p:txBody>
      </p:sp>
      <p:sp>
        <p:nvSpPr>
          <p:cNvPr id="1946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57598AA-D595-7143-BE70-3CA0E91CD4E0}" type="slidenum">
              <a:rPr lang="en-GB" altLang="en-US" sz="1200"/>
              <a:pPr/>
              <a:t>12</a:t>
            </a:fld>
            <a:endParaRPr lang="en-GB" altLang="en-US" sz="1200"/>
          </a:p>
        </p:txBody>
      </p:sp>
    </p:spTree>
    <p:extLst>
      <p:ext uri="{BB962C8B-B14F-4D97-AF65-F5344CB8AC3E}">
        <p14:creationId xmlns:p14="http://schemas.microsoft.com/office/powerpoint/2010/main" val="102637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pPr>
              <a:lnSpc>
                <a:spcPct val="80000"/>
              </a:lnSpc>
              <a:defRPr/>
            </a:pPr>
            <a:endParaRPr lang="en-US" altLang="en-US" sz="300" dirty="0"/>
          </a:p>
          <a:p>
            <a:pPr>
              <a:lnSpc>
                <a:spcPct val="80000"/>
              </a:lnSpc>
              <a:buFontTx/>
              <a:buChar char="•"/>
              <a:defRPr/>
            </a:pPr>
            <a:r>
              <a:rPr lang="en-US" altLang="en-US" sz="300" dirty="0"/>
              <a:t>Algorithms: computer programs that look for clues to give you back exactly what you want  (see: http://www.google.com/insidesearch/howsearchworks/algorithms.html)</a:t>
            </a:r>
          </a:p>
          <a:p>
            <a:pPr>
              <a:lnSpc>
                <a:spcPct val="80000"/>
              </a:lnSpc>
              <a:buFontTx/>
              <a:buChar char="•"/>
              <a:defRPr/>
            </a:pPr>
            <a:r>
              <a:rPr lang="en-US" altLang="en-US" sz="300" b="1" dirty="0"/>
              <a:t>Ranking factors:</a:t>
            </a:r>
            <a:r>
              <a:rPr lang="en-US" altLang="en-US" sz="300" dirty="0"/>
              <a:t> we can conduct SEO experiments to figure the weight of each factor, but we don’t know really the exact weighting!</a:t>
            </a:r>
          </a:p>
          <a:p>
            <a:pPr>
              <a:lnSpc>
                <a:spcPct val="80000"/>
              </a:lnSpc>
              <a:buFontTx/>
              <a:buChar char="•"/>
              <a:defRPr/>
            </a:pPr>
            <a:r>
              <a:rPr lang="en-US" altLang="en-US" sz="300" dirty="0"/>
              <a:t>There are indications that Google uses more than </a:t>
            </a:r>
            <a:r>
              <a:rPr lang="en-US" altLang="en-US" sz="300" b="1" dirty="0"/>
              <a:t>200 factors!</a:t>
            </a:r>
          </a:p>
          <a:p>
            <a:pPr>
              <a:lnSpc>
                <a:spcPct val="80000"/>
              </a:lnSpc>
              <a:buFontTx/>
              <a:buChar char="•"/>
              <a:defRPr/>
            </a:pPr>
            <a:r>
              <a:rPr lang="en-US" altLang="en-US" sz="300" b="1" dirty="0"/>
              <a:t>Update </a:t>
            </a:r>
            <a:r>
              <a:rPr lang="en-US" altLang="en-US" sz="300" dirty="0"/>
              <a:t>means engineers change the criteria of the algorithms</a:t>
            </a:r>
          </a:p>
          <a:p>
            <a:pPr>
              <a:lnSpc>
                <a:spcPct val="80000"/>
              </a:lnSpc>
              <a:buFontTx/>
              <a:buChar char="•"/>
              <a:defRPr/>
            </a:pPr>
            <a:r>
              <a:rPr lang="en-US" altLang="en-US" sz="300" b="1" dirty="0"/>
              <a:t>Refreshing</a:t>
            </a:r>
            <a:r>
              <a:rPr lang="en-US" altLang="en-US" sz="300" dirty="0"/>
              <a:t> means they look again on all websites to see whether something has changed, hence ranking is changing.</a:t>
            </a:r>
          </a:p>
          <a:p>
            <a:pPr>
              <a:lnSpc>
                <a:spcPct val="80000"/>
              </a:lnSpc>
              <a:buFontTx/>
              <a:buChar char="•"/>
              <a:defRPr/>
            </a:pPr>
            <a:endParaRPr lang="en-US" altLang="en-US" sz="300" dirty="0"/>
          </a:p>
          <a:p>
            <a:pPr marL="0" lvl="1">
              <a:lnSpc>
                <a:spcPct val="80000"/>
              </a:lnSpc>
              <a:defRPr/>
            </a:pPr>
            <a:r>
              <a:rPr lang="en-GB" altLang="en-US" sz="300" dirty="0">
                <a:latin typeface="Arial" panose="020B0604020202020204" pitchFamily="34" charset="0"/>
              </a:rPr>
              <a:t>Based on Maria Haynes (http://moz.com/blog/google-algorithm-cheat-sheet-panda-penguin-hummingbird), Neil Patel (http://neilpatel.com/2015/02/17/the-ultimate-google-algorithm-cheat-sheet/) and Google (</a:t>
            </a:r>
            <a:r>
              <a:rPr lang="en-GB" altLang="en-US" sz="300" dirty="0"/>
              <a:t>https://googlewebmastercentral.blogspot.co.uk/)</a:t>
            </a:r>
          </a:p>
          <a:p>
            <a:pPr marL="0" lvl="1">
              <a:lnSpc>
                <a:spcPct val="80000"/>
              </a:lnSpc>
              <a:defRPr/>
            </a:pPr>
            <a:endParaRPr lang="en-GB" altLang="en-US" sz="300" dirty="0"/>
          </a:p>
          <a:p>
            <a:pPr marL="0" lvl="1">
              <a:lnSpc>
                <a:spcPct val="80000"/>
              </a:lnSpc>
              <a:defRPr/>
            </a:pPr>
            <a:r>
              <a:rPr lang="en-GB" altLang="en-US" sz="300" dirty="0">
                <a:latin typeface="Arial" panose="020B0604020202020204" pitchFamily="34" charset="0"/>
              </a:rPr>
              <a:t>here are some useful information about some of  Google’s algorithms:</a:t>
            </a:r>
            <a:endParaRPr lang="en-US" altLang="en-US" sz="300" dirty="0"/>
          </a:p>
          <a:p>
            <a:pPr>
              <a:lnSpc>
                <a:spcPct val="80000"/>
              </a:lnSpc>
              <a:buFontTx/>
              <a:buChar char="•"/>
              <a:defRPr/>
            </a:pPr>
            <a:r>
              <a:rPr lang="en-US" altLang="en-US" sz="300" dirty="0"/>
              <a:t>Algorithms now change very frequently. So, the rank of the website can change as well more frequently, which means monitoring frequently the SEO of website.</a:t>
            </a:r>
          </a:p>
          <a:p>
            <a:pPr>
              <a:lnSpc>
                <a:spcPct val="80000"/>
              </a:lnSpc>
              <a:buFontTx/>
              <a:buChar char="•"/>
              <a:defRPr/>
            </a:pPr>
            <a:r>
              <a:rPr lang="en-US" altLang="en-US" sz="300" dirty="0"/>
              <a:t>Some of these algorithms are:</a:t>
            </a:r>
          </a:p>
          <a:p>
            <a:pPr>
              <a:lnSpc>
                <a:spcPct val="80000"/>
              </a:lnSpc>
              <a:buFontTx/>
              <a:buChar char="•"/>
              <a:defRPr/>
            </a:pPr>
            <a:endParaRPr lang="en-US" altLang="en-US" sz="300" dirty="0"/>
          </a:p>
          <a:p>
            <a:pPr>
              <a:lnSpc>
                <a:spcPct val="80000"/>
              </a:lnSpc>
              <a:buFontTx/>
              <a:buChar char="•"/>
              <a:defRPr/>
            </a:pPr>
            <a:endParaRPr lang="en-US" altLang="en-US" sz="300" dirty="0"/>
          </a:p>
          <a:p>
            <a:pPr marL="457200" lvl="2">
              <a:lnSpc>
                <a:spcPct val="80000"/>
              </a:lnSpc>
              <a:buFontTx/>
              <a:buChar char="•"/>
              <a:defRPr/>
            </a:pPr>
            <a:r>
              <a:rPr lang="en-US" altLang="en-US" sz="300" b="1" dirty="0"/>
              <a:t>Hummingbird</a:t>
            </a:r>
          </a:p>
          <a:p>
            <a:pPr marL="914400" lvl="3">
              <a:lnSpc>
                <a:spcPct val="80000"/>
              </a:lnSpc>
              <a:buFontTx/>
              <a:buChar char="•"/>
              <a:defRPr/>
            </a:pPr>
            <a:r>
              <a:rPr lang="en-US" altLang="en-US" sz="300" b="1" dirty="0"/>
              <a:t>Understands better user’s queries which use a more natural language.</a:t>
            </a:r>
          </a:p>
          <a:p>
            <a:pPr marL="914400" lvl="3">
              <a:lnSpc>
                <a:spcPct val="80000"/>
              </a:lnSpc>
              <a:buFontTx/>
              <a:buChar char="•"/>
              <a:defRPr/>
            </a:pPr>
            <a:r>
              <a:rPr lang="en-US" altLang="en-US" sz="300" b="1" dirty="0"/>
              <a:t>It allows people to search using more natural language and not just key-phrases.</a:t>
            </a:r>
          </a:p>
          <a:p>
            <a:pPr marL="1371600" lvl="4">
              <a:lnSpc>
                <a:spcPct val="80000"/>
              </a:lnSpc>
              <a:buFontTx/>
              <a:buChar char="•"/>
              <a:defRPr/>
            </a:pPr>
            <a:r>
              <a:rPr lang="en-US" altLang="en-US" sz="300" dirty="0"/>
              <a:t>Instead of typing: “cheapest baby pram London”, you can type: “Where can I buy the cheapest baby pram in London?”</a:t>
            </a:r>
          </a:p>
          <a:p>
            <a:pPr marL="914400" lvl="3">
              <a:lnSpc>
                <a:spcPct val="80000"/>
              </a:lnSpc>
              <a:buFontTx/>
              <a:buChar char="•"/>
              <a:defRPr/>
            </a:pPr>
            <a:r>
              <a:rPr lang="en-US" altLang="en-US" sz="300" b="1" dirty="0"/>
              <a:t>To rank well for it: Produce content which answers users’ questions; and in general write ‘natural’ content which reads conversationally.</a:t>
            </a:r>
          </a:p>
          <a:p>
            <a:pPr marL="1371600" lvl="4">
              <a:lnSpc>
                <a:spcPct val="80000"/>
              </a:lnSpc>
              <a:buFontTx/>
              <a:buChar char="•"/>
              <a:defRPr/>
            </a:pPr>
            <a:r>
              <a:rPr lang="en-US" altLang="en-US" sz="300" b="1" dirty="0"/>
              <a:t>For example, headings should be written in a more descriptive and conversational and natural style: Instead of ‘Improve ranking with long-tailed keywords’, you can have as heading: ‘How to rank higher using long-tail keywords?’</a:t>
            </a:r>
          </a:p>
          <a:p>
            <a:pPr marL="1371600" lvl="4">
              <a:lnSpc>
                <a:spcPct val="80000"/>
              </a:lnSpc>
              <a:buFontTx/>
              <a:buChar char="•"/>
              <a:defRPr/>
            </a:pPr>
            <a:r>
              <a:rPr lang="en-US" altLang="en-US" sz="300" b="1" dirty="0"/>
              <a:t>Another, FAQ section should answer users’ queries, and be written in a conversational natural tone.</a:t>
            </a:r>
          </a:p>
          <a:p>
            <a:pPr marL="914400" lvl="3">
              <a:lnSpc>
                <a:spcPct val="80000"/>
              </a:lnSpc>
              <a:buFontTx/>
              <a:buChar char="•"/>
              <a:defRPr/>
            </a:pPr>
            <a:r>
              <a:rPr lang="en-US" altLang="en-US" sz="300" b="1" dirty="0"/>
              <a:t>It adds more strength to long-tailed keywords. Research relevant long-tailed keywords and use them in content and code.</a:t>
            </a:r>
          </a:p>
          <a:p>
            <a:pPr marL="914400" lvl="3">
              <a:lnSpc>
                <a:spcPct val="80000"/>
              </a:lnSpc>
              <a:buFontTx/>
              <a:buChar char="•"/>
              <a:defRPr/>
            </a:pPr>
            <a:r>
              <a:rPr lang="en-US" altLang="en-US" sz="300" dirty="0"/>
              <a:t> </a:t>
            </a:r>
            <a:r>
              <a:rPr lang="en-US" altLang="en-US" sz="300" b="1" dirty="0"/>
              <a:t>An example,</a:t>
            </a:r>
            <a:r>
              <a:rPr lang="en-US" altLang="en-US" sz="300" dirty="0"/>
              <a:t> </a:t>
            </a:r>
            <a:r>
              <a:rPr lang="en-US" altLang="en-US" dirty="0"/>
              <a:t>based on Bill </a:t>
            </a:r>
            <a:r>
              <a:rPr lang="en-US" altLang="en-US" dirty="0" err="1"/>
              <a:t>Slawski</a:t>
            </a:r>
            <a:r>
              <a:rPr lang="en-US" altLang="en-US" dirty="0"/>
              <a:t>, http://www.seobythesea.com/2013/09/google-hummingbird-patent/:</a:t>
            </a:r>
          </a:p>
          <a:p>
            <a:pPr marL="914400" lvl="3">
              <a:buFontTx/>
              <a:buChar char="•"/>
              <a:defRPr/>
            </a:pPr>
            <a:r>
              <a:rPr lang="en-US" altLang="en-US" dirty="0"/>
              <a:t>User types: “What is the best place in Chicago to find and eat Chicago deep dish style pizza?”</a:t>
            </a:r>
          </a:p>
          <a:p>
            <a:pPr marL="914400" lvl="3">
              <a:buFontTx/>
              <a:buChar char="•"/>
              <a:defRPr/>
            </a:pPr>
            <a:r>
              <a:rPr lang="en-US" altLang="en-US" dirty="0"/>
              <a:t>Google’s algorithm Hummingbird understands that user is really looking for a ‘restaurant’ and not a ‘place’</a:t>
            </a:r>
          </a:p>
          <a:p>
            <a:pPr marL="1371600" lvl="4" eaLnBrk="1" hangingPunct="1">
              <a:lnSpc>
                <a:spcPct val="80000"/>
              </a:lnSpc>
              <a:spcBef>
                <a:spcPct val="0"/>
              </a:spcBef>
              <a:buFontTx/>
              <a:buChar char="•"/>
              <a:defRPr/>
            </a:pPr>
            <a:endParaRPr lang="en-US" altLang="en-US" sz="300" dirty="0"/>
          </a:p>
          <a:p>
            <a:pPr marL="914400" lvl="3">
              <a:lnSpc>
                <a:spcPct val="80000"/>
              </a:lnSpc>
              <a:defRPr/>
            </a:pPr>
            <a:endParaRPr lang="en-US" altLang="en-US" sz="300" dirty="0"/>
          </a:p>
          <a:p>
            <a:pPr marL="914400" lvl="3">
              <a:lnSpc>
                <a:spcPct val="80000"/>
              </a:lnSpc>
              <a:buFontTx/>
              <a:buChar char="•"/>
              <a:defRPr/>
            </a:pPr>
            <a:r>
              <a:rPr lang="en-US" altLang="en-US" sz="300" b="1" dirty="0"/>
              <a:t>Pigeon</a:t>
            </a:r>
          </a:p>
          <a:p>
            <a:pPr marL="914400" lvl="3">
              <a:lnSpc>
                <a:spcPct val="80000"/>
              </a:lnSpc>
              <a:buFontTx/>
              <a:buChar char="•"/>
              <a:defRPr/>
            </a:pPr>
            <a:r>
              <a:rPr lang="en-US" altLang="en-US" sz="300" b="1" dirty="0"/>
              <a:t>It concerns the local ranking.</a:t>
            </a:r>
          </a:p>
          <a:p>
            <a:pPr marL="914400" lvl="3">
              <a:lnSpc>
                <a:spcPct val="80000"/>
              </a:lnSpc>
              <a:buFontTx/>
              <a:buChar char="•"/>
              <a:defRPr/>
            </a:pPr>
            <a:r>
              <a:rPr lang="en-US" altLang="en-US" sz="300" b="1" dirty="0"/>
              <a:t>It is useful for user and local business and especially small businesses</a:t>
            </a:r>
          </a:p>
          <a:p>
            <a:pPr marL="914400" lvl="3">
              <a:lnSpc>
                <a:spcPct val="80000"/>
              </a:lnSpc>
              <a:buFontTx/>
              <a:buChar char="•"/>
              <a:defRPr/>
            </a:pPr>
            <a:r>
              <a:rPr lang="en-US" altLang="en-US" sz="300" b="1" dirty="0"/>
              <a:t>How to rank well for Pigeon – Some tips</a:t>
            </a:r>
          </a:p>
          <a:p>
            <a:pPr marL="1371600" lvl="4">
              <a:lnSpc>
                <a:spcPct val="80000"/>
              </a:lnSpc>
              <a:buFontTx/>
              <a:buChar char="•"/>
              <a:defRPr/>
            </a:pPr>
            <a:r>
              <a:rPr lang="en-GB" altLang="en-US" sz="300" b="1" dirty="0"/>
              <a:t>full business details should be on footer</a:t>
            </a:r>
          </a:p>
          <a:p>
            <a:pPr marL="1371600" lvl="4">
              <a:lnSpc>
                <a:spcPct val="80000"/>
              </a:lnSpc>
              <a:buFontTx/>
              <a:buChar char="•"/>
              <a:defRPr/>
            </a:pPr>
            <a:r>
              <a:rPr lang="en-GB" altLang="en-US" sz="300" b="1" dirty="0"/>
              <a:t>physical location of business should be clearly listed on key pages</a:t>
            </a:r>
            <a:endParaRPr lang="en-GB" altLang="en-US" sz="300" dirty="0"/>
          </a:p>
          <a:p>
            <a:pPr marL="1371600" lvl="4">
              <a:lnSpc>
                <a:spcPct val="80000"/>
              </a:lnSpc>
              <a:buFontTx/>
              <a:buChar char="•"/>
              <a:defRPr/>
            </a:pPr>
            <a:r>
              <a:rPr lang="en-GB" altLang="en-US" sz="300" b="1" dirty="0"/>
              <a:t> social media should strongly emphasise the same NAP (name, address, phone number) as website</a:t>
            </a:r>
            <a:endParaRPr lang="en-GB" altLang="en-US" sz="300" dirty="0"/>
          </a:p>
          <a:p>
            <a:pPr marL="1371600" lvl="4">
              <a:lnSpc>
                <a:spcPct val="80000"/>
              </a:lnSpc>
              <a:buFontTx/>
              <a:buChar char="•"/>
              <a:defRPr/>
            </a:pPr>
            <a:r>
              <a:rPr lang="en-GB" altLang="en-US" sz="300" b="1" dirty="0"/>
              <a:t> selection of keywords/</a:t>
            </a:r>
            <a:r>
              <a:rPr lang="en-GB" altLang="en-US" sz="300" b="1" dirty="0" err="1"/>
              <a:t>keyphrases</a:t>
            </a:r>
            <a:r>
              <a:rPr lang="en-GB" altLang="en-US" sz="300" b="1" dirty="0"/>
              <a:t> for webpages  should highlight both location and your business area</a:t>
            </a:r>
            <a:endParaRPr lang="en-GB" altLang="en-US" sz="300" dirty="0"/>
          </a:p>
          <a:p>
            <a:pPr marL="1371600" lvl="4">
              <a:lnSpc>
                <a:spcPct val="80000"/>
              </a:lnSpc>
              <a:buFontTx/>
              <a:buChar char="•"/>
              <a:defRPr/>
            </a:pPr>
            <a:r>
              <a:rPr lang="en-GB" altLang="en-US" sz="300" b="1" dirty="0"/>
              <a:t>website should be linked to any local review of your business or high quality local directories.</a:t>
            </a:r>
            <a:endParaRPr lang="en-GB" altLang="en-US" sz="500" dirty="0"/>
          </a:p>
          <a:p>
            <a:pPr marL="1371600" lvl="4">
              <a:lnSpc>
                <a:spcPct val="80000"/>
              </a:lnSpc>
              <a:buFontTx/>
              <a:buChar char="•"/>
              <a:defRPr/>
            </a:pPr>
            <a:r>
              <a:rPr lang="en-GB" altLang="en-US" sz="300" b="1" dirty="0"/>
              <a:t>owner of business should target local backlink-building</a:t>
            </a:r>
          </a:p>
          <a:p>
            <a:pPr marL="1371600" lvl="4">
              <a:lnSpc>
                <a:spcPct val="80000"/>
              </a:lnSpc>
              <a:buFontTx/>
              <a:buChar char="•"/>
              <a:defRPr/>
            </a:pPr>
            <a:r>
              <a:rPr lang="en-GB" altLang="en-US" sz="300" b="1" dirty="0"/>
              <a:t>Google Map and Google Local</a:t>
            </a:r>
            <a:endParaRPr lang="en-GB" altLang="en-US" sz="500" dirty="0"/>
          </a:p>
          <a:p>
            <a:pPr marL="914400" lvl="3">
              <a:lnSpc>
                <a:spcPct val="80000"/>
              </a:lnSpc>
              <a:buFontTx/>
              <a:buChar char="•"/>
              <a:defRPr/>
            </a:pPr>
            <a:r>
              <a:rPr lang="en-US" altLang="en-US" sz="300" dirty="0"/>
              <a:t>Sources </a:t>
            </a:r>
          </a:p>
          <a:p>
            <a:pPr marL="1371600" lvl="4">
              <a:lnSpc>
                <a:spcPct val="80000"/>
              </a:lnSpc>
              <a:buFontTx/>
              <a:buChar char="•"/>
              <a:defRPr/>
            </a:pPr>
            <a:r>
              <a:rPr lang="en-GB" altLang="en-US" sz="300" dirty="0"/>
              <a:t>http://blog.positiveadvertising.co.uk/Posts/Be-Smart/Beware-The-Pigeon-Could-Compromise-Your-Local-SEO-Efforts-/2694  </a:t>
            </a:r>
          </a:p>
          <a:p>
            <a:pPr marL="1371600" lvl="4">
              <a:lnSpc>
                <a:spcPct val="80000"/>
              </a:lnSpc>
              <a:buFontTx/>
              <a:buChar char="•"/>
              <a:defRPr/>
            </a:pPr>
            <a:r>
              <a:rPr lang="en-GB" altLang="en-US" sz="300" dirty="0"/>
              <a:t>http://blog.red-website-design.co.uk/2015/03/09/google-pigeon-the-update-that-could-massively-improve-your-local-seo/</a:t>
            </a:r>
          </a:p>
          <a:p>
            <a:pPr marL="1371600" lvl="4">
              <a:lnSpc>
                <a:spcPct val="80000"/>
              </a:lnSpc>
              <a:buFontTx/>
              <a:buChar char="•"/>
              <a:defRPr/>
            </a:pPr>
            <a:r>
              <a:rPr lang="en-GB" altLang="en-US" sz="300" dirty="0"/>
              <a:t>http://blog.tamar.com/2016/10/zoogle-googles-algorithm-menagerie-3-pigeon/</a:t>
            </a:r>
            <a:endParaRPr lang="en-US" altLang="en-US" sz="300" dirty="0"/>
          </a:p>
          <a:p>
            <a:pPr marL="914400" lvl="3">
              <a:lnSpc>
                <a:spcPct val="80000"/>
              </a:lnSpc>
              <a:defRPr/>
            </a:pPr>
            <a:endParaRPr lang="en-US" altLang="en-US" sz="300" b="1" dirty="0"/>
          </a:p>
          <a:p>
            <a:pPr>
              <a:lnSpc>
                <a:spcPct val="80000"/>
              </a:lnSpc>
              <a:buFontTx/>
              <a:buChar char="•"/>
              <a:defRPr/>
            </a:pPr>
            <a:endParaRPr lang="en-US" altLang="en-US" sz="300" dirty="0"/>
          </a:p>
          <a:p>
            <a:pPr marL="457200" lvl="2">
              <a:lnSpc>
                <a:spcPct val="80000"/>
              </a:lnSpc>
              <a:buFontTx/>
              <a:buChar char="•"/>
              <a:defRPr/>
            </a:pPr>
            <a:r>
              <a:rPr lang="en-US" altLang="en-US" sz="300" b="1" dirty="0"/>
              <a:t>PANDA</a:t>
            </a:r>
          </a:p>
          <a:p>
            <a:pPr marL="914400" lvl="3">
              <a:lnSpc>
                <a:spcPct val="80000"/>
              </a:lnSpc>
              <a:buFontTx/>
              <a:buChar char="•"/>
              <a:defRPr/>
            </a:pPr>
            <a:r>
              <a:rPr lang="en-US" altLang="en-US" sz="300" b="1" dirty="0"/>
              <a:t>It checks the quality of the website. It rewards the high-quality websites and demotes the low quality websites.</a:t>
            </a:r>
          </a:p>
          <a:p>
            <a:pPr marL="914400" lvl="3">
              <a:lnSpc>
                <a:spcPct val="80000"/>
              </a:lnSpc>
              <a:buFontTx/>
              <a:buChar char="•"/>
              <a:defRPr/>
            </a:pPr>
            <a:r>
              <a:rPr lang="en-US" altLang="en-US" sz="300" b="1" dirty="0"/>
              <a:t>One can </a:t>
            </a:r>
            <a:r>
              <a:rPr lang="en-US" altLang="en-US" sz="300" b="1" dirty="0" err="1"/>
              <a:t>realise</a:t>
            </a:r>
            <a:r>
              <a:rPr lang="en-US" altLang="en-US" sz="300" b="1" dirty="0"/>
              <a:t> this when a website doesn’t rank well according to its keywords, or when traffic coming from search engines is decreased.</a:t>
            </a:r>
          </a:p>
          <a:p>
            <a:pPr marL="914400" lvl="3">
              <a:lnSpc>
                <a:spcPct val="80000"/>
              </a:lnSpc>
              <a:buFontTx/>
              <a:buChar char="•"/>
              <a:defRPr/>
            </a:pPr>
            <a:r>
              <a:rPr lang="en-US" altLang="en-US" sz="300" dirty="0"/>
              <a:t>Panda is not checking whether owner of website has misused or abused backlinks</a:t>
            </a:r>
          </a:p>
          <a:p>
            <a:pPr marL="914400" lvl="3">
              <a:lnSpc>
                <a:spcPct val="80000"/>
              </a:lnSpc>
              <a:buFontTx/>
              <a:buChar char="•"/>
              <a:defRPr/>
            </a:pPr>
            <a:r>
              <a:rPr lang="en-US" altLang="en-US" sz="300" b="1" dirty="0"/>
              <a:t>It can affect the whole website or part of the website.</a:t>
            </a:r>
          </a:p>
          <a:p>
            <a:pPr marL="914400" lvl="3">
              <a:lnSpc>
                <a:spcPct val="80000"/>
              </a:lnSpc>
              <a:buFontTx/>
              <a:buChar char="•"/>
              <a:defRPr/>
            </a:pPr>
            <a:r>
              <a:rPr lang="en-US" altLang="en-US" sz="300" b="1" dirty="0"/>
              <a:t>How: </a:t>
            </a:r>
          </a:p>
          <a:p>
            <a:pPr marL="1371600" lvl="4">
              <a:lnSpc>
                <a:spcPct val="80000"/>
              </a:lnSpc>
              <a:buFontTx/>
              <a:buChar char="•"/>
              <a:defRPr/>
            </a:pPr>
            <a:r>
              <a:rPr lang="en-US" altLang="en-US" sz="300" b="1" dirty="0"/>
              <a:t>Apparently there is an army of human website reviewers (their guidelines were leaked</a:t>
            </a:r>
            <a:r>
              <a:rPr lang="en-US" altLang="en-US" sz="300" dirty="0"/>
              <a:t>: www.google.com/en//insidesearch/howsearchworks/assets/searchqualityevaluatorguidelines.pdf), </a:t>
            </a:r>
          </a:p>
          <a:p>
            <a:pPr marL="1371600" lvl="4">
              <a:lnSpc>
                <a:spcPct val="80000"/>
              </a:lnSpc>
              <a:buFontTx/>
              <a:buChar char="•"/>
              <a:defRPr/>
            </a:pPr>
            <a:r>
              <a:rPr lang="en-US" altLang="en-US" sz="300" b="1" dirty="0"/>
              <a:t>also algorithm is looking into the content of a page in terms of keyword stuffing and the stats of website (e.g. bounce rate and how long users spent on it).</a:t>
            </a:r>
          </a:p>
          <a:p>
            <a:pPr marL="914400" lvl="3">
              <a:lnSpc>
                <a:spcPct val="80000"/>
              </a:lnSpc>
              <a:buFontTx/>
              <a:buChar char="•"/>
              <a:defRPr/>
            </a:pPr>
            <a:r>
              <a:rPr lang="en-US" altLang="en-US" sz="300" dirty="0"/>
              <a:t>Some criteria for quality:</a:t>
            </a:r>
          </a:p>
          <a:p>
            <a:pPr marL="1371600" lvl="4">
              <a:lnSpc>
                <a:spcPct val="80000"/>
              </a:lnSpc>
              <a:buFontTx/>
              <a:buChar char="•"/>
              <a:defRPr/>
            </a:pPr>
            <a:r>
              <a:rPr lang="en-US" altLang="en-US" sz="300" dirty="0"/>
              <a:t>Expertise: Whether the person behind the information is an expert</a:t>
            </a:r>
          </a:p>
          <a:p>
            <a:pPr marL="1371600" lvl="4">
              <a:lnSpc>
                <a:spcPct val="80000"/>
              </a:lnSpc>
              <a:buFontTx/>
              <a:buChar char="•"/>
              <a:defRPr/>
            </a:pPr>
            <a:r>
              <a:rPr lang="en-US" altLang="en-US" sz="300" dirty="0"/>
              <a:t>Security/Trust: Whether users feel that they can part with their credit card details without any problems</a:t>
            </a:r>
          </a:p>
          <a:p>
            <a:pPr marL="1371600" lvl="4">
              <a:lnSpc>
                <a:spcPct val="80000"/>
              </a:lnSpc>
              <a:buFontTx/>
              <a:buChar char="•"/>
              <a:defRPr/>
            </a:pPr>
            <a:r>
              <a:rPr lang="en-US" altLang="en-US" sz="300" dirty="0"/>
              <a:t>Quality of writing regarding copy: Spelling, factual errors, grammar, coherence</a:t>
            </a:r>
          </a:p>
          <a:p>
            <a:pPr marL="1371600" lvl="4">
              <a:lnSpc>
                <a:spcPct val="80000"/>
              </a:lnSpc>
              <a:buFontTx/>
              <a:buChar char="•"/>
              <a:defRPr/>
            </a:pPr>
            <a:r>
              <a:rPr lang="en-US" altLang="en-US" sz="300" dirty="0"/>
              <a:t>Originality of content</a:t>
            </a:r>
          </a:p>
          <a:p>
            <a:pPr marL="1371600" lvl="4">
              <a:lnSpc>
                <a:spcPct val="80000"/>
              </a:lnSpc>
              <a:buFontTx/>
              <a:buChar char="•"/>
              <a:defRPr/>
            </a:pPr>
            <a:r>
              <a:rPr lang="en-US" altLang="en-US" sz="300" dirty="0"/>
              <a:t>Quality control (e.g. has it been reviewed or edited?)</a:t>
            </a:r>
          </a:p>
          <a:p>
            <a:pPr marL="1371600" lvl="4">
              <a:lnSpc>
                <a:spcPct val="80000"/>
              </a:lnSpc>
              <a:buFontTx/>
              <a:buChar char="•"/>
              <a:defRPr/>
            </a:pPr>
            <a:r>
              <a:rPr lang="en-US" altLang="en-US" sz="300" dirty="0"/>
              <a:t>Whether there is excessive amount of ads</a:t>
            </a:r>
          </a:p>
          <a:p>
            <a:pPr marL="1371600" lvl="4">
              <a:lnSpc>
                <a:spcPct val="80000"/>
              </a:lnSpc>
              <a:buFontTx/>
              <a:buChar char="•"/>
              <a:defRPr/>
            </a:pPr>
            <a:r>
              <a:rPr lang="en-US" altLang="en-US" sz="300" dirty="0"/>
              <a:t>Whether it gives in-depth and useful information (e.g. interesting, gives a solution to a problem)</a:t>
            </a:r>
          </a:p>
          <a:p>
            <a:pPr marL="1371600" lvl="4">
              <a:lnSpc>
                <a:spcPct val="80000"/>
              </a:lnSpc>
              <a:buFontTx/>
              <a:buChar char="•"/>
              <a:defRPr/>
            </a:pPr>
            <a:r>
              <a:rPr lang="en-US" altLang="en-US" sz="300" dirty="0"/>
              <a:t>Freshness (great importance is placed on how recent content is or how often is updated)</a:t>
            </a:r>
          </a:p>
          <a:p>
            <a:pPr marL="1371600" lvl="4">
              <a:lnSpc>
                <a:spcPct val="80000"/>
              </a:lnSpc>
              <a:buFontTx/>
              <a:buChar char="•"/>
              <a:defRPr/>
            </a:pPr>
            <a:r>
              <a:rPr lang="en-US" altLang="en-US" sz="300" dirty="0"/>
              <a:t>User experience? (it seems it will be in the near future)</a:t>
            </a:r>
          </a:p>
          <a:p>
            <a:pPr marL="1371600" lvl="4">
              <a:lnSpc>
                <a:spcPct val="80000"/>
              </a:lnSpc>
              <a:buFontTx/>
              <a:buChar char="•"/>
              <a:defRPr/>
            </a:pPr>
            <a:r>
              <a:rPr lang="en-US" altLang="en-US" sz="300" dirty="0"/>
              <a:t>Transparent and detailed content for customers (e.g. Terms and Conditions, Customer service, Privacy police, About us).</a:t>
            </a:r>
          </a:p>
          <a:p>
            <a:pPr marL="914400" lvl="3">
              <a:lnSpc>
                <a:spcPct val="80000"/>
              </a:lnSpc>
              <a:buFontTx/>
              <a:buChar char="•"/>
              <a:defRPr/>
            </a:pPr>
            <a:r>
              <a:rPr lang="en-US" altLang="en-US" sz="300" b="1" dirty="0"/>
              <a:t>So, it doesn’t mean necessarily that all the above factors are calculated algorithmically, it is rather how real-life users would rate the quality of the website.</a:t>
            </a:r>
          </a:p>
          <a:p>
            <a:pPr marL="914400" lvl="3">
              <a:lnSpc>
                <a:spcPct val="80000"/>
              </a:lnSpc>
              <a:buFontTx/>
              <a:buChar char="•"/>
              <a:defRPr/>
            </a:pPr>
            <a:r>
              <a:rPr lang="en-US" altLang="en-US" sz="300" dirty="0"/>
              <a:t>No one really knows how Google exactly demotes a website according to the quality (and they don’t announce it). However, we know that Panda may punish:</a:t>
            </a:r>
          </a:p>
          <a:p>
            <a:pPr marL="1371600" lvl="4">
              <a:lnSpc>
                <a:spcPct val="80000"/>
              </a:lnSpc>
              <a:buFontTx/>
              <a:buChar char="•"/>
              <a:defRPr/>
            </a:pPr>
            <a:r>
              <a:rPr lang="en-US" altLang="en-US" sz="300" dirty="0"/>
              <a:t>Content farms (‘stealing’ information from other sites or hiring large number of writers to produce text with the sole purpose of ranking well)</a:t>
            </a:r>
          </a:p>
          <a:p>
            <a:pPr marL="1371600" lvl="4">
              <a:lnSpc>
                <a:spcPct val="80000"/>
              </a:lnSpc>
              <a:buFontTx/>
              <a:buChar char="•"/>
              <a:defRPr/>
            </a:pPr>
            <a:r>
              <a:rPr lang="en-US" altLang="en-US" sz="300" dirty="0"/>
              <a:t>Affiliates site (those with no useful information)</a:t>
            </a:r>
          </a:p>
          <a:p>
            <a:pPr marL="1371600" lvl="4">
              <a:lnSpc>
                <a:spcPct val="80000"/>
              </a:lnSpc>
              <a:buFontTx/>
              <a:buChar char="•"/>
              <a:defRPr/>
            </a:pPr>
            <a:r>
              <a:rPr lang="en-US" altLang="en-US" sz="300" dirty="0"/>
              <a:t>Pages with ‘keyword stuffing’</a:t>
            </a:r>
          </a:p>
          <a:p>
            <a:pPr marL="1371600" lvl="4">
              <a:lnSpc>
                <a:spcPct val="80000"/>
              </a:lnSpc>
              <a:buFontTx/>
              <a:buChar char="•"/>
              <a:defRPr/>
            </a:pPr>
            <a:r>
              <a:rPr lang="en-US" altLang="en-US" sz="300" dirty="0"/>
              <a:t>Thin pages: If most pages of website have little content (one or two lines)</a:t>
            </a:r>
          </a:p>
          <a:p>
            <a:pPr marL="1371600" lvl="4">
              <a:lnSpc>
                <a:spcPct val="80000"/>
              </a:lnSpc>
              <a:buFontTx/>
              <a:buChar char="•"/>
              <a:defRPr/>
            </a:pPr>
            <a:r>
              <a:rPr lang="en-US" altLang="en-US" sz="300" dirty="0"/>
              <a:t>Duplicate content: (e.g. If you are not really the creator of the content and you populate your article from other sources, or duplicate your own content just to make it longer)</a:t>
            </a:r>
          </a:p>
          <a:p>
            <a:pPr marL="1371600" lvl="4" eaLnBrk="1" hangingPunct="1">
              <a:lnSpc>
                <a:spcPct val="80000"/>
              </a:lnSpc>
              <a:spcBef>
                <a:spcPct val="0"/>
              </a:spcBef>
              <a:buFontTx/>
              <a:buChar char="•"/>
              <a:defRPr/>
            </a:pPr>
            <a:r>
              <a:rPr lang="en-US" altLang="en-US" sz="300" dirty="0"/>
              <a:t>Use of canonical tag for e-commerce websites prevents this (we will talk more about it in next lecture)</a:t>
            </a:r>
          </a:p>
          <a:p>
            <a:pPr marL="1371600" lvl="4" eaLnBrk="1" hangingPunct="1">
              <a:lnSpc>
                <a:spcPct val="80000"/>
              </a:lnSpc>
              <a:spcBef>
                <a:spcPct val="0"/>
              </a:spcBef>
              <a:buFontTx/>
              <a:buChar char="•"/>
              <a:defRPr/>
            </a:pPr>
            <a:endParaRPr lang="en-US" altLang="en-US" sz="300" dirty="0"/>
          </a:p>
          <a:p>
            <a:pPr marL="914400" lvl="3">
              <a:lnSpc>
                <a:spcPct val="80000"/>
              </a:lnSpc>
              <a:buFontTx/>
              <a:buChar char="•"/>
              <a:defRPr/>
            </a:pPr>
            <a:r>
              <a:rPr lang="en-US" altLang="en-US" sz="300" dirty="0"/>
              <a:t>Other sources regarding Panda: </a:t>
            </a:r>
          </a:p>
          <a:p>
            <a:pPr marL="1371600" lvl="4">
              <a:lnSpc>
                <a:spcPct val="80000"/>
              </a:lnSpc>
              <a:defRPr/>
            </a:pPr>
            <a:r>
              <a:rPr lang="en-US" altLang="en-US" sz="300" dirty="0"/>
              <a:t>https://www.searchenginejournal.com/seo-guide/panda-penguin-hummingbird/</a:t>
            </a:r>
          </a:p>
          <a:p>
            <a:pPr marL="1371600" lvl="4">
              <a:lnSpc>
                <a:spcPct val="80000"/>
              </a:lnSpc>
              <a:defRPr/>
            </a:pPr>
            <a:r>
              <a:rPr lang="en-US" altLang="en-US" sz="300" dirty="0"/>
              <a:t>https://sites.google.com/site/recoverfrompenalty/how-to-recover-from-panda</a:t>
            </a:r>
          </a:p>
          <a:p>
            <a:pPr marL="1371600" lvl="4">
              <a:lnSpc>
                <a:spcPct val="80000"/>
              </a:lnSpc>
              <a:defRPr/>
            </a:pPr>
            <a:r>
              <a:rPr lang="en-GB" altLang="en-US" sz="300" u="sng" dirty="0">
                <a:hlinkClick r:id="rId3"/>
              </a:rPr>
              <a:t>http://www.hobo-web.co.uk/how-to-write-seo-friendly-website-content-for-google/</a:t>
            </a:r>
            <a:endParaRPr lang="en-GB" altLang="en-US" sz="300" u="sng" dirty="0"/>
          </a:p>
          <a:p>
            <a:pPr marL="1371600" lvl="4">
              <a:lnSpc>
                <a:spcPct val="80000"/>
              </a:lnSpc>
              <a:defRPr/>
            </a:pPr>
            <a:r>
              <a:rPr lang="en-GB" altLang="en-US" sz="300" dirty="0"/>
              <a:t>http://www.hobo-web.co.uk/google-panda-making-high-quality-websites-in-2015/</a:t>
            </a:r>
          </a:p>
          <a:p>
            <a:pPr marL="1371600" lvl="4">
              <a:lnSpc>
                <a:spcPct val="80000"/>
              </a:lnSpc>
              <a:defRPr/>
            </a:pPr>
            <a:r>
              <a:rPr lang="en-GB" altLang="en-US" sz="300" dirty="0"/>
              <a:t>https://googlewebmastercentral.blogspot.co.uk/2011/05/more-guidance-on-building-high-quality.html</a:t>
            </a:r>
          </a:p>
          <a:p>
            <a:pPr marL="914400" lvl="3">
              <a:lnSpc>
                <a:spcPct val="80000"/>
              </a:lnSpc>
              <a:defRPr/>
            </a:pPr>
            <a:endParaRPr lang="en-US" altLang="en-US" sz="300" dirty="0"/>
          </a:p>
          <a:p>
            <a:pPr marL="457200" lvl="2">
              <a:lnSpc>
                <a:spcPct val="80000"/>
              </a:lnSpc>
              <a:buFontTx/>
              <a:buChar char="•"/>
              <a:defRPr/>
            </a:pPr>
            <a:r>
              <a:rPr lang="en-US" altLang="en-US" sz="300" b="1" dirty="0"/>
              <a:t>Penguin</a:t>
            </a:r>
          </a:p>
          <a:p>
            <a:pPr marL="914400" lvl="3">
              <a:lnSpc>
                <a:spcPct val="80000"/>
              </a:lnSpc>
              <a:buFontTx/>
              <a:buChar char="•"/>
              <a:defRPr/>
            </a:pPr>
            <a:r>
              <a:rPr lang="en-US" altLang="en-US" sz="300" b="1" dirty="0"/>
              <a:t>It punishes the website which have cheated and created unnatural backlinks </a:t>
            </a:r>
            <a:r>
              <a:rPr lang="en-US" altLang="en-US" sz="300" dirty="0"/>
              <a:t>(see: https://support.google.com/webmasters/answer/66356?hl=en, and https://support.google.com/webmasters/answer/2700611?hl=en)</a:t>
            </a:r>
          </a:p>
          <a:p>
            <a:pPr marL="914400" lvl="3">
              <a:lnSpc>
                <a:spcPct val="80000"/>
              </a:lnSpc>
              <a:buFontTx/>
              <a:buChar char="•"/>
              <a:defRPr/>
            </a:pPr>
            <a:r>
              <a:rPr lang="en-US" altLang="en-US" sz="300" dirty="0"/>
              <a:t>Backlink spamming: In the past SEOs have tried to cheat by creating low quality web pages with text which have meaningful anchors, and which would link to their client’s website. Another way would be using forum posts and include anchor links to client’s website.</a:t>
            </a:r>
          </a:p>
          <a:p>
            <a:pPr marL="914400" lvl="3">
              <a:lnSpc>
                <a:spcPct val="80000"/>
              </a:lnSpc>
              <a:buFontTx/>
              <a:buChar char="•"/>
              <a:defRPr/>
            </a:pPr>
            <a:r>
              <a:rPr lang="en-US" altLang="en-US" sz="300" b="1" dirty="0"/>
              <a:t>A new development: It will discover when a backlink has been removed or disavowed in real time. Quicker recovery.</a:t>
            </a:r>
          </a:p>
          <a:p>
            <a:pPr marL="914400" lvl="3">
              <a:lnSpc>
                <a:spcPct val="80000"/>
              </a:lnSpc>
              <a:buFontTx/>
              <a:buChar char="•"/>
              <a:defRPr/>
            </a:pPr>
            <a:r>
              <a:rPr lang="en-US" altLang="en-US" sz="300" dirty="0"/>
              <a:t>We don’t know exactly what factors are considered in Penguin, but we do know that:</a:t>
            </a:r>
          </a:p>
          <a:p>
            <a:pPr marL="1371600" lvl="4">
              <a:lnSpc>
                <a:spcPct val="80000"/>
              </a:lnSpc>
              <a:buFontTx/>
              <a:buChar char="•"/>
              <a:defRPr/>
            </a:pPr>
            <a:r>
              <a:rPr lang="en-US" altLang="en-US" sz="300" b="1" dirty="0"/>
              <a:t>It tries to detect low quality self-made links to your website and check how trustworthy your backlinks are.</a:t>
            </a:r>
          </a:p>
          <a:p>
            <a:pPr marL="1371600" lvl="4">
              <a:lnSpc>
                <a:spcPct val="80000"/>
              </a:lnSpc>
              <a:buFontTx/>
              <a:buChar char="•"/>
              <a:defRPr/>
            </a:pPr>
            <a:r>
              <a:rPr lang="en-US" altLang="en-US" sz="300" b="1" dirty="0"/>
              <a:t>If there are a large number of untrustworthy links to your website, then ranking is reduced.</a:t>
            </a:r>
          </a:p>
          <a:p>
            <a:pPr marL="1371600" lvl="4" eaLnBrk="1" hangingPunct="1">
              <a:lnSpc>
                <a:spcPct val="80000"/>
              </a:lnSpc>
              <a:spcBef>
                <a:spcPct val="0"/>
              </a:spcBef>
              <a:buFontTx/>
              <a:buChar char="•"/>
              <a:defRPr/>
            </a:pPr>
            <a:r>
              <a:rPr lang="en-US" altLang="en-US" sz="300" b="1" dirty="0"/>
              <a:t>You can ask Google to disavow unnatural links!</a:t>
            </a:r>
          </a:p>
          <a:p>
            <a:pPr marL="1371600" lvl="4">
              <a:lnSpc>
                <a:spcPct val="80000"/>
              </a:lnSpc>
              <a:buFontTx/>
              <a:buChar char="•"/>
              <a:defRPr/>
            </a:pPr>
            <a:r>
              <a:rPr lang="en-US" altLang="en-US" sz="300" b="1" dirty="0"/>
              <a:t>But, Penguin is not just about unnatural links but preventing from </a:t>
            </a:r>
            <a:r>
              <a:rPr lang="en-US" altLang="en-US" sz="300" b="1" dirty="0" err="1"/>
              <a:t>webspam</a:t>
            </a:r>
            <a:r>
              <a:rPr lang="en-US" altLang="en-US" sz="300" b="1" dirty="0"/>
              <a:t> techniques in general</a:t>
            </a:r>
            <a:r>
              <a:rPr lang="en-US" altLang="en-US" sz="300" dirty="0"/>
              <a:t> (see: http://www.hiswebmarketing.com/penguin-not-just-about-bad-links)</a:t>
            </a:r>
          </a:p>
          <a:p>
            <a:pPr marL="457200" lvl="2">
              <a:lnSpc>
                <a:spcPct val="80000"/>
              </a:lnSpc>
              <a:buFontTx/>
              <a:buChar char="•"/>
              <a:defRPr/>
            </a:pPr>
            <a:endParaRPr lang="en-US" altLang="en-US" sz="300" b="1" dirty="0"/>
          </a:p>
          <a:p>
            <a:pPr marL="0" lvl="1">
              <a:lnSpc>
                <a:spcPct val="80000"/>
              </a:lnSpc>
              <a:defRPr/>
            </a:pPr>
            <a:r>
              <a:rPr lang="en-US" altLang="en-US" sz="300" b="1" dirty="0"/>
              <a:t>A Very Old Algorithm</a:t>
            </a:r>
          </a:p>
          <a:p>
            <a:pPr marL="457200" lvl="2">
              <a:lnSpc>
                <a:spcPct val="80000"/>
              </a:lnSpc>
              <a:buFontTx/>
              <a:buChar char="•"/>
              <a:defRPr/>
            </a:pPr>
            <a:r>
              <a:rPr lang="en-US" altLang="en-US" sz="300" b="1" dirty="0"/>
              <a:t>PageRank</a:t>
            </a:r>
          </a:p>
          <a:p>
            <a:pPr marL="457200" lvl="2">
              <a:lnSpc>
                <a:spcPct val="80000"/>
              </a:lnSpc>
              <a:buFontTx/>
              <a:buChar char="•"/>
              <a:defRPr/>
            </a:pPr>
            <a:r>
              <a:rPr lang="en-US" altLang="en-US" sz="300" dirty="0"/>
              <a:t>One of the oldest algorithms used by Google. Check the paper by </a:t>
            </a:r>
            <a:r>
              <a:rPr lang="en-US" altLang="en-US" sz="300" dirty="0" err="1"/>
              <a:t>Brin</a:t>
            </a:r>
            <a:r>
              <a:rPr lang="en-US" altLang="en-US" sz="300" dirty="0"/>
              <a:t> and Page regarding PageRank: http://infolab.stanford.edu/~backrub/google.html</a:t>
            </a:r>
          </a:p>
          <a:p>
            <a:pPr marL="457200" lvl="2">
              <a:lnSpc>
                <a:spcPct val="80000"/>
              </a:lnSpc>
              <a:buFontTx/>
              <a:buChar char="•"/>
              <a:defRPr/>
            </a:pPr>
            <a:r>
              <a:rPr lang="en-GB" altLang="ja-JP" sz="300" b="1" dirty="0"/>
              <a:t>“It works by counting the number and quality of links to a page to determine a rough estimate of how important the website is. The underlying assumption is that more important websites are likely to receive more links from other websites”. </a:t>
            </a:r>
            <a:r>
              <a:rPr lang="en-GB" altLang="ja-JP" sz="300" dirty="0"/>
              <a:t>(source: Google)</a:t>
            </a:r>
          </a:p>
          <a:p>
            <a:pPr marL="457200" lvl="2">
              <a:lnSpc>
                <a:spcPct val="80000"/>
              </a:lnSpc>
              <a:buFontTx/>
              <a:buChar char="•"/>
              <a:defRPr/>
            </a:pPr>
            <a:r>
              <a:rPr lang="en-GB" altLang="ja-JP" sz="300" dirty="0"/>
              <a:t>It used to be one of the most important algorithms </a:t>
            </a:r>
            <a:r>
              <a:rPr lang="en-GB" altLang="ja-JP" sz="300" b="1" dirty="0"/>
              <a:t>but now after the recent updates of Panda and Penguin, it is simply one of the ranking signals</a:t>
            </a:r>
            <a:r>
              <a:rPr lang="en-GB" altLang="ja-JP" sz="300" dirty="0"/>
              <a:t> (see: http://www.webseoanalytics.com/blog/page-rank-2014-dead-or-alive/  and http://checkpagerank.net/blog/pagerank/pagerank-is-not-dead.php).</a:t>
            </a:r>
          </a:p>
          <a:p>
            <a:pPr marL="457200" lvl="2">
              <a:lnSpc>
                <a:spcPct val="80000"/>
              </a:lnSpc>
              <a:buFontTx/>
              <a:buChar char="•"/>
              <a:defRPr/>
            </a:pPr>
            <a:r>
              <a:rPr lang="en-GB" altLang="ja-JP" sz="300" b="1" dirty="0"/>
              <a:t>Now it is not only about having  ‘quality links’, but also having relevant ones, and also “fighting” unnatural links</a:t>
            </a:r>
          </a:p>
          <a:p>
            <a:pPr marL="457200" lvl="2">
              <a:lnSpc>
                <a:spcPct val="80000"/>
              </a:lnSpc>
              <a:buFontTx/>
              <a:buChar char="•"/>
              <a:defRPr/>
            </a:pPr>
            <a:r>
              <a:rPr lang="en-GB" altLang="ja-JP" sz="300" b="1" dirty="0"/>
              <a:t>There is speculation that it is on its way out </a:t>
            </a:r>
            <a:r>
              <a:rPr lang="en-GB" altLang="ja-JP" sz="300" dirty="0"/>
              <a:t>(among other things because there is no a recent update), but I believe that for now we can only monitor it </a:t>
            </a:r>
          </a:p>
          <a:p>
            <a:pPr marL="457200" lvl="2">
              <a:lnSpc>
                <a:spcPct val="80000"/>
              </a:lnSpc>
              <a:buFontTx/>
              <a:buChar char="•"/>
              <a:defRPr/>
            </a:pPr>
            <a:r>
              <a:rPr lang="en-GB" altLang="ja-JP" sz="300" dirty="0"/>
              <a:t>Sources </a:t>
            </a:r>
          </a:p>
          <a:p>
            <a:pPr marL="914400" lvl="3">
              <a:lnSpc>
                <a:spcPct val="80000"/>
              </a:lnSpc>
              <a:buFontTx/>
              <a:buChar char="•"/>
              <a:defRPr/>
            </a:pPr>
            <a:r>
              <a:rPr lang="en-GB" altLang="ja-JP" sz="300" dirty="0"/>
              <a:t>http://checkpagerank.net/blog/pagerank/pagerank-is-not-dead.php</a:t>
            </a:r>
          </a:p>
          <a:p>
            <a:pPr marL="914400" lvl="3">
              <a:lnSpc>
                <a:spcPct val="80000"/>
              </a:lnSpc>
              <a:buFontTx/>
              <a:buChar char="•"/>
              <a:defRPr/>
            </a:pPr>
            <a:r>
              <a:rPr lang="en-GB" altLang="ja-JP" sz="300" dirty="0"/>
              <a:t>http://www.wordstream.com/blog/ws/2014/02/25/pagerank </a:t>
            </a:r>
          </a:p>
          <a:p>
            <a:pPr marL="457200" lvl="2">
              <a:lnSpc>
                <a:spcPct val="80000"/>
              </a:lnSpc>
              <a:defRPr/>
            </a:pPr>
            <a:endParaRPr lang="en-GB" altLang="ja-JP" sz="300" dirty="0"/>
          </a:p>
          <a:p>
            <a:pPr marL="457200" lvl="2">
              <a:lnSpc>
                <a:spcPct val="80000"/>
              </a:lnSpc>
              <a:buFontTx/>
              <a:buChar char="•"/>
              <a:defRPr/>
            </a:pPr>
            <a:endParaRPr lang="en-US" altLang="en-US" sz="300" dirty="0"/>
          </a:p>
          <a:p>
            <a:pPr>
              <a:lnSpc>
                <a:spcPct val="80000"/>
              </a:lnSpc>
              <a:defRPr/>
            </a:pPr>
            <a:endParaRPr lang="en-US" altLang="en-US" sz="300" dirty="0"/>
          </a:p>
          <a:p>
            <a:pPr>
              <a:lnSpc>
                <a:spcPct val="80000"/>
              </a:lnSpc>
              <a:defRPr/>
            </a:pPr>
            <a:endParaRPr lang="en-US" altLang="en-US" sz="300" dirty="0"/>
          </a:p>
        </p:txBody>
      </p:sp>
      <p:sp>
        <p:nvSpPr>
          <p:cNvPr id="4" name="Footer Placeholder 3"/>
          <p:cNvSpPr>
            <a:spLocks noGrp="1"/>
          </p:cNvSpPr>
          <p:nvPr>
            <p:ph type="ftr" sz="quarter" idx="4"/>
          </p:nvPr>
        </p:nvSpPr>
        <p:spPr/>
        <p:txBody>
          <a:bodyPr/>
          <a:lstStyle/>
          <a:p>
            <a:pPr>
              <a:defRPr/>
            </a:pPr>
            <a:r>
              <a:rPr lang="en-GB"/>
              <a:t>Maria Margeti - Web Marketing and Analytics- 2013</a:t>
            </a:r>
          </a:p>
        </p:txBody>
      </p:sp>
      <p:sp>
        <p:nvSpPr>
          <p:cNvPr id="2150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A68EF7C-C227-DF44-847C-D815AA1AEDA3}" type="slidenum">
              <a:rPr lang="en-GB" altLang="en-US" sz="1200"/>
              <a:pPr/>
              <a:t>13</a:t>
            </a:fld>
            <a:endParaRPr lang="en-GB" altLang="en-US" sz="1200"/>
          </a:p>
        </p:txBody>
      </p:sp>
    </p:spTree>
    <p:extLst>
      <p:ext uri="{BB962C8B-B14F-4D97-AF65-F5344CB8AC3E}">
        <p14:creationId xmlns:p14="http://schemas.microsoft.com/office/powerpoint/2010/main" val="87721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4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72802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174130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1" y="1071546"/>
            <a:ext cx="8286808" cy="5286412"/>
          </a:xfrm>
        </p:spPr>
        <p:txBody>
          <a:bodyPr/>
          <a:lstStyle>
            <a:lvl1pPr>
              <a:defRPr>
                <a:latin typeface="Arial" pitchFamily="34" charset="0"/>
                <a:cs typeface="Arial" pitchFamily="34" charset="0"/>
              </a:defRPr>
            </a:lvl1pPr>
            <a:lvl2pPr>
              <a:lnSpc>
                <a:spcPct val="100000"/>
              </a:lnSpc>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a:p>
        </p:txBody>
      </p:sp>
      <p:sp>
        <p:nvSpPr>
          <p:cNvPr id="8" name="Title 7"/>
          <p:cNvSpPr>
            <a:spLocks noGrp="1"/>
          </p:cNvSpPr>
          <p:nvPr>
            <p:ph type="title"/>
          </p:nvPr>
        </p:nvSpPr>
        <p:spPr>
          <a:xfrm>
            <a:off x="642911" y="228600"/>
            <a:ext cx="8286808" cy="771508"/>
          </a:xfrm>
        </p:spPr>
        <p:txBody>
          <a:bodyPr/>
          <a:lstStyle>
            <a:lvl1pPr>
              <a:defRPr sz="2250" baseline="0"/>
            </a:lvl1pPr>
          </a:lstStyle>
          <a:p>
            <a:r>
              <a:rPr lang="en-US" dirty="0"/>
              <a:t>Click to edit Master title style</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BA36E24A-CA55-A640-850C-1539044C9767}" type="slidenum">
              <a:rPr lang="en-GB" altLang="en-US"/>
              <a:pPr>
                <a:defRPr/>
              </a:pPr>
              <a:t>‹#›</a:t>
            </a:fld>
            <a:endParaRPr lang="en-GB" altLang="en-US" dirty="0"/>
          </a:p>
        </p:txBody>
      </p:sp>
      <p:sp>
        <p:nvSpPr>
          <p:cNvPr id="5" name="Footer Placeholder 2"/>
          <p:cNvSpPr>
            <a:spLocks noGrp="1"/>
          </p:cNvSpPr>
          <p:nvPr>
            <p:ph type="ftr" sz="quarter" idx="11"/>
          </p:nvPr>
        </p:nvSpPr>
        <p:spPr/>
        <p:txBody>
          <a:bodyPr/>
          <a:lstStyle>
            <a:lvl1pPr>
              <a:defRPr/>
            </a:lvl1pPr>
          </a:lstStyle>
          <a:p>
            <a:pPr>
              <a:defRPr/>
            </a:pPr>
            <a:r>
              <a:rPr lang="en-GB" altLang="en-US"/>
              <a:t>Maria Margeti – Web Marketing and Analytics- 2017</a:t>
            </a:r>
          </a:p>
        </p:txBody>
      </p:sp>
    </p:spTree>
    <p:extLst>
      <p:ext uri="{BB962C8B-B14F-4D97-AF65-F5344CB8AC3E}">
        <p14:creationId xmlns:p14="http://schemas.microsoft.com/office/powerpoint/2010/main" val="13669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213321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2/22/2022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6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2/22/2022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117590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2/22/2022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1656177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2/22/2022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39856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2/22/2022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70525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2/22/2022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1180082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2/22/2022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16288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2/22/2022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4839"/>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oukiv@wmin.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www.square2marketing.com/blog/bid/145500/Onsite-vs-Offsite-Search-Engine-Optimization-What-s-The-Right-Mi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slide" Target="slide35.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9.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preview.com/products/compare/side-by-side?products=canon_eos7d&amp;products=fujifilm_s2800hd" TargetMode="External"/><Relationship Id="rId2" Type="http://schemas.openxmlformats.org/officeDocument/2006/relationships/hyperlink" Target="http://stylebubble.typepad.com/" TargetMode="External"/><Relationship Id="rId1" Type="http://schemas.openxmlformats.org/officeDocument/2006/relationships/slideLayout" Target="../slideLayouts/slideLayout2.xml"/><Relationship Id="rId5" Type="http://schemas.openxmlformats.org/officeDocument/2006/relationships/hyperlink" Target="http://pages.ebay.co.uk/help/sell/questions/list-item.html" TargetMode="External"/><Relationship Id="rId4" Type="http://schemas.openxmlformats.org/officeDocument/2006/relationships/hyperlink" Target="http://www.dpreview.com/reviews/canoneos7d/" TargetMode="External"/></Relationships>
</file>

<file path=ppt/slides/_rels/slide3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google.com/trends/correlate/tutoria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keywordtool.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tools.seobook.com/keyword-tools/seobook/" TargetMode="External"/><Relationship Id="rId2" Type="http://schemas.openxmlformats.org/officeDocument/2006/relationships/hyperlink" Target="http://www.wordtracker.com/" TargetMode="External"/><Relationship Id="rId1" Type="http://schemas.openxmlformats.org/officeDocument/2006/relationships/slideLayout" Target="../slideLayouts/slideLayout2.xml"/><Relationship Id="rId4" Type="http://schemas.openxmlformats.org/officeDocument/2006/relationships/hyperlink" Target="https://www.rankingcoach.com/en-gb"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youtube.com/watch?v=Rk4qgQdp2UA" TargetMode="External"/><Relationship Id="rId2" Type="http://schemas.openxmlformats.org/officeDocument/2006/relationships/hyperlink" Target="http://en.wikipedia.org/wiki/Google_Panda"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hyperlink" Target="http://tools.seobook.com/general/keyword-density/" TargetMode="External"/><Relationship Id="rId2" Type="http://schemas.openxmlformats.org/officeDocument/2006/relationships/hyperlink" Target="https://www.internetmarketingninjas.com/seo-tools/keyword-densit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288" y="1362870"/>
            <a:ext cx="7847012" cy="2824162"/>
          </a:xfrm>
        </p:spPr>
        <p:txBody>
          <a:bodyPr>
            <a:normAutofit/>
          </a:bodyPr>
          <a:lstStyle/>
          <a:p>
            <a:pPr>
              <a:defRPr/>
            </a:pPr>
            <a:r>
              <a:rPr lang="en-GB" sz="6000" b="1" dirty="0">
                <a:solidFill>
                  <a:srgbClr val="001132"/>
                </a:solidFill>
              </a:rPr>
              <a:t>6MMCS002W</a:t>
            </a:r>
            <a:r>
              <a:rPr lang="en-GB" sz="6000" b="1" dirty="0">
                <a:solidFill>
                  <a:srgbClr val="002060"/>
                </a:solidFill>
              </a:rPr>
              <a:t> </a:t>
            </a:r>
            <a:br>
              <a:rPr lang="en-GB" sz="6000" b="1" dirty="0">
                <a:solidFill>
                  <a:schemeClr val="accent6">
                    <a:lumMod val="75000"/>
                  </a:schemeClr>
                </a:solidFill>
              </a:rPr>
            </a:br>
            <a:r>
              <a:rPr lang="en-GB" sz="6000" b="1" dirty="0">
                <a:solidFill>
                  <a:srgbClr val="002060"/>
                </a:solidFill>
              </a:rPr>
              <a:t>Digital Marketing, Social Media &amp; Web Analytics</a:t>
            </a:r>
          </a:p>
        </p:txBody>
      </p:sp>
      <p:sp>
        <p:nvSpPr>
          <p:cNvPr id="3" name="Subtitle 2"/>
          <p:cNvSpPr>
            <a:spLocks noGrp="1"/>
          </p:cNvSpPr>
          <p:nvPr>
            <p:ph type="subTitle" idx="1"/>
          </p:nvPr>
        </p:nvSpPr>
        <p:spPr>
          <a:xfrm>
            <a:off x="914400" y="4456113"/>
            <a:ext cx="7454900" cy="1465262"/>
          </a:xfrm>
        </p:spPr>
        <p:txBody>
          <a:bodyPr rtlCol="0">
            <a:normAutofit fontScale="47500" lnSpcReduction="20000"/>
          </a:bodyPr>
          <a:lstStyle/>
          <a:p>
            <a:pPr eaLnBrk="1" fontAlgn="auto" hangingPunct="1">
              <a:defRPr/>
            </a:pPr>
            <a:r>
              <a:rPr lang="en-GB" sz="4500" b="1" dirty="0">
                <a:solidFill>
                  <a:srgbClr val="002060"/>
                </a:solidFill>
              </a:rPr>
              <a:t>Weeks 3 –Search engine optimization techniques part A</a:t>
            </a:r>
          </a:p>
          <a:p>
            <a:pPr eaLnBrk="1" fontAlgn="auto" hangingPunct="1">
              <a:defRPr/>
            </a:pPr>
            <a:endParaRPr lang="en-GB" dirty="0">
              <a:solidFill>
                <a:srgbClr val="002060"/>
              </a:solidFill>
            </a:endParaRPr>
          </a:p>
          <a:p>
            <a:pPr eaLnBrk="1" fontAlgn="auto" hangingPunct="1">
              <a:defRPr/>
            </a:pPr>
            <a:r>
              <a:rPr lang="en-GB" dirty="0">
                <a:solidFill>
                  <a:srgbClr val="002060"/>
                </a:solidFill>
              </a:rPr>
              <a:t>Dr Vassiliki Bouki, M. </a:t>
            </a:r>
            <a:r>
              <a:rPr lang="en-GB" dirty="0" err="1">
                <a:solidFill>
                  <a:srgbClr val="002060"/>
                </a:solidFill>
              </a:rPr>
              <a:t>Margeti</a:t>
            </a:r>
            <a:endParaRPr lang="en-GB" dirty="0">
              <a:solidFill>
                <a:srgbClr val="002060"/>
              </a:solidFill>
            </a:endParaRPr>
          </a:p>
          <a:p>
            <a:pPr eaLnBrk="1" fontAlgn="auto" hangingPunct="1">
              <a:defRPr/>
            </a:pPr>
            <a:r>
              <a:rPr lang="en-GB" cap="none" dirty="0">
                <a:solidFill>
                  <a:srgbClr val="002060"/>
                </a:solidFill>
                <a:hlinkClick r:id="rId2"/>
              </a:rPr>
              <a:t>boukiv@wmin.ac.uk</a:t>
            </a:r>
            <a:endParaRPr lang="en-GB" cap="none" dirty="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a:t>
            </a:r>
          </a:p>
        </p:txBody>
      </p:sp>
      <p:sp>
        <p:nvSpPr>
          <p:cNvPr id="3" name="Content Placeholder 2"/>
          <p:cNvSpPr>
            <a:spLocks noGrp="1"/>
          </p:cNvSpPr>
          <p:nvPr>
            <p:ph idx="1"/>
          </p:nvPr>
        </p:nvSpPr>
        <p:spPr/>
        <p:txBody>
          <a:bodyPr/>
          <a:lstStyle/>
          <a:p>
            <a:r>
              <a:rPr lang="en-GB" sz="3600" dirty="0"/>
              <a:t>Did ‘primitive’ techniques disappear? </a:t>
            </a:r>
          </a:p>
          <a:p>
            <a:r>
              <a:rPr lang="en-GB" sz="3600" dirty="0"/>
              <a:t>No...the question is </a:t>
            </a:r>
            <a:r>
              <a:rPr lang="en-GB" sz="3600" b="1" dirty="0">
                <a:solidFill>
                  <a:srgbClr val="C00000"/>
                </a:solidFill>
              </a:rPr>
              <a:t>how</a:t>
            </a:r>
            <a:r>
              <a:rPr lang="en-GB" sz="3600" dirty="0"/>
              <a:t> we implement those techniques.</a:t>
            </a:r>
          </a:p>
          <a:p>
            <a:r>
              <a:rPr lang="en-GB" sz="3600" dirty="0"/>
              <a:t>In the past the main question was about of ‘quantity’ (e.g. quantity of links; quantity of content </a:t>
            </a:r>
            <a:r>
              <a:rPr lang="en-GB" sz="3600" dirty="0" err="1"/>
              <a:t>etc</a:t>
            </a:r>
            <a:r>
              <a:rPr lang="en-GB" sz="3600" dirty="0"/>
              <a:t>) – now it is more about quality.</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Introductory remarks</a:t>
            </a:r>
          </a:p>
        </p:txBody>
      </p:sp>
      <p:sp>
        <p:nvSpPr>
          <p:cNvPr id="3" name="Content Placeholder 2"/>
          <p:cNvSpPr>
            <a:spLocks noGrp="1"/>
          </p:cNvSpPr>
          <p:nvPr>
            <p:ph idx="1"/>
          </p:nvPr>
        </p:nvSpPr>
        <p:spPr>
          <a:xfrm>
            <a:off x="822325" y="1846263"/>
            <a:ext cx="8057924" cy="4237037"/>
          </a:xfrm>
        </p:spPr>
        <p:txBody>
          <a:bodyPr>
            <a:normAutofit/>
          </a:bodyPr>
          <a:lstStyle/>
          <a:p>
            <a:pPr marL="0" indent="0">
              <a:buNone/>
            </a:pPr>
            <a:r>
              <a:rPr lang="en-US" sz="1600" b="1" dirty="0">
                <a:solidFill>
                  <a:srgbClr val="00B050"/>
                </a:solidFill>
                <a:ea typeface="Calibri" charset="0"/>
                <a:cs typeface="Calibri" charset="0"/>
              </a:rPr>
              <a:t>DEVELOPER </a:t>
            </a:r>
            <a:r>
              <a:rPr lang="en-US" sz="1600" dirty="0">
                <a:ea typeface="Calibri" charset="0"/>
                <a:cs typeface="Calibri" charset="0"/>
                <a:sym typeface="Wingdings"/>
              </a:rPr>
              <a:t> creates a site for the ‘Majestic hotel in London’</a:t>
            </a:r>
            <a:endParaRPr lang="en-US" sz="1600" dirty="0">
              <a:ea typeface="Calibri" charset="0"/>
              <a:cs typeface="Calibri" charset="0"/>
            </a:endParaRPr>
          </a:p>
          <a:p>
            <a:pPr marL="0" indent="0">
              <a:buNone/>
            </a:pPr>
            <a:r>
              <a:rPr lang="en-US" sz="1600" b="1" dirty="0">
                <a:solidFill>
                  <a:srgbClr val="00B050"/>
                </a:solidFill>
                <a:ea typeface="Calibri" charset="0"/>
                <a:cs typeface="Calibri" charset="0"/>
              </a:rPr>
              <a:t>USER</a:t>
            </a:r>
            <a:r>
              <a:rPr lang="en-US" sz="1600" dirty="0">
                <a:ea typeface="Calibri" charset="0"/>
                <a:cs typeface="Calibri" charset="0"/>
              </a:rPr>
              <a:t> 	  </a:t>
            </a:r>
            <a:r>
              <a:rPr lang="en-US" sz="1600" dirty="0">
                <a:ea typeface="Calibri" charset="0"/>
                <a:cs typeface="Calibri" charset="0"/>
                <a:sym typeface="Wingdings"/>
              </a:rPr>
              <a:t> is looking for ‘hotels in London’</a:t>
            </a:r>
          </a:p>
          <a:p>
            <a:endParaRPr lang="en-GB" sz="1800" b="1" dirty="0">
              <a:solidFill>
                <a:schemeClr val="accent1"/>
              </a:solidFill>
            </a:endParaRPr>
          </a:p>
          <a:p>
            <a:r>
              <a:rPr lang="en-GB" sz="1800" b="1" dirty="0">
                <a:solidFill>
                  <a:schemeClr val="accent1"/>
                </a:solidFill>
              </a:rPr>
              <a:t>Developer and user are met through language.</a:t>
            </a:r>
          </a:p>
          <a:p>
            <a:endParaRPr lang="en-GB" sz="1800" b="1" dirty="0">
              <a:solidFill>
                <a:schemeClr val="accent1"/>
              </a:solidFill>
            </a:endParaRPr>
          </a:p>
          <a:p>
            <a:pPr marL="91440" lvl="2" indent="-91440">
              <a:spcBef>
                <a:spcPts val="1200"/>
              </a:spcBef>
              <a:spcAft>
                <a:spcPts val="200"/>
              </a:spcAft>
              <a:buSzPct val="100000"/>
              <a:buFont typeface="Calibri" panose="020F0502020204030204" pitchFamily="34" charset="0"/>
              <a:buChar char=" "/>
            </a:pPr>
            <a:r>
              <a:rPr lang="en-US" altLang="en-US" sz="2000" dirty="0">
                <a:ea typeface="Calibri" charset="0"/>
                <a:cs typeface="Calibri" charset="0"/>
              </a:rPr>
              <a:t>How will the search engine relate what the user types with the content of a web site?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sp>
        <p:nvSpPr>
          <p:cNvPr id="5" name="Right Brace 4"/>
          <p:cNvSpPr/>
          <p:nvPr/>
        </p:nvSpPr>
        <p:spPr>
          <a:xfrm>
            <a:off x="6088284" y="1846263"/>
            <a:ext cx="347240" cy="844952"/>
          </a:xfrm>
          <a:prstGeom prst="righ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383883" y="1945573"/>
            <a:ext cx="2618345" cy="646331"/>
          </a:xfrm>
          <a:prstGeom prst="rect">
            <a:avLst/>
          </a:prstGeom>
          <a:noFill/>
        </p:spPr>
        <p:txBody>
          <a:bodyPr wrap="none" rtlCol="0">
            <a:spAutoFit/>
          </a:bodyPr>
          <a:lstStyle/>
          <a:p>
            <a:r>
              <a:rPr lang="en-US" dirty="0"/>
              <a:t>The search engine </a:t>
            </a:r>
          </a:p>
          <a:p>
            <a:r>
              <a:rPr lang="en-US" dirty="0"/>
              <a:t>must ‘connect’ those two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822325" y="1875691"/>
            <a:ext cx="7782413" cy="3821449"/>
          </a:xfrm>
        </p:spPr>
        <p:txBody>
          <a:bodyPr>
            <a:normAutofit/>
          </a:bodyPr>
          <a:lstStyle/>
          <a:p>
            <a:pPr lvl="2" algn="just"/>
            <a:endParaRPr lang="en-US" altLang="en-US" sz="2000" dirty="0">
              <a:latin typeface="+mn-lt"/>
              <a:ea typeface="Calibri" charset="0"/>
              <a:cs typeface="Calibri" charset="0"/>
            </a:endParaRPr>
          </a:p>
          <a:p>
            <a:pPr lvl="2" algn="just">
              <a:buFont typeface="Wingdings" charset="2"/>
              <a:buChar char="§"/>
            </a:pPr>
            <a:r>
              <a:rPr lang="en-US" altLang="en-US" sz="2000" dirty="0">
                <a:latin typeface="+mn-lt"/>
                <a:ea typeface="Calibri" charset="0"/>
                <a:cs typeface="Calibri" charset="0"/>
              </a:rPr>
              <a:t>A search engine will make the </a:t>
            </a:r>
            <a:r>
              <a:rPr lang="en-US" altLang="en-US" sz="2000" b="1" dirty="0">
                <a:latin typeface="+mn-lt"/>
                <a:ea typeface="Calibri" charset="0"/>
                <a:cs typeface="Calibri" charset="0"/>
              </a:rPr>
              <a:t>semantic and thematic connection </a:t>
            </a:r>
            <a:r>
              <a:rPr lang="en-US" altLang="en-US" sz="2000" dirty="0">
                <a:latin typeface="+mn-lt"/>
                <a:ea typeface="Calibri" charset="0"/>
                <a:cs typeface="Calibri" charset="0"/>
              </a:rPr>
              <a:t>between </a:t>
            </a:r>
            <a:r>
              <a:rPr lang="en-US" altLang="en-US" sz="2000" b="1" dirty="0">
                <a:latin typeface="+mn-lt"/>
                <a:ea typeface="Calibri" charset="0"/>
                <a:cs typeface="Calibri" charset="0"/>
              </a:rPr>
              <a:t>the keyword </a:t>
            </a:r>
            <a:r>
              <a:rPr lang="en-US" altLang="en-US" sz="2000" dirty="0">
                <a:latin typeface="+mn-lt"/>
                <a:ea typeface="Calibri" charset="0"/>
                <a:cs typeface="Calibri" charset="0"/>
              </a:rPr>
              <a:t>a user types and the content of the website. Search engine ranks the relevance of your website’s content to the user’s keywords by evaluating numerous factors which depend mainly on:</a:t>
            </a:r>
            <a:endParaRPr lang="en-GB" altLang="en-US" sz="2000" dirty="0">
              <a:latin typeface="+mn-lt"/>
              <a:ea typeface="Calibri" charset="0"/>
              <a:cs typeface="Calibri" charset="0"/>
            </a:endParaRPr>
          </a:p>
          <a:p>
            <a:pPr lvl="3" algn="just">
              <a:buFont typeface="Wingdings" charset="2"/>
              <a:buChar char="§"/>
            </a:pPr>
            <a:r>
              <a:rPr lang="en-US" altLang="en-US" sz="2000" dirty="0">
                <a:latin typeface="+mn-lt"/>
                <a:ea typeface="Calibri" charset="0"/>
                <a:cs typeface="Calibri" charset="0"/>
              </a:rPr>
              <a:t>How your content is written (its quality)</a:t>
            </a:r>
            <a:endParaRPr lang="en-GB" altLang="en-US" sz="2000" dirty="0">
              <a:latin typeface="+mn-lt"/>
              <a:ea typeface="Calibri" charset="0"/>
              <a:cs typeface="Calibri" charset="0"/>
            </a:endParaRPr>
          </a:p>
          <a:p>
            <a:pPr lvl="3" algn="just">
              <a:buFont typeface="Wingdings" charset="2"/>
              <a:buChar char="§"/>
            </a:pPr>
            <a:r>
              <a:rPr lang="en-US" altLang="en-US" sz="2000" dirty="0">
                <a:latin typeface="+mn-lt"/>
                <a:ea typeface="Calibri" charset="0"/>
                <a:cs typeface="Calibri" charset="0"/>
              </a:rPr>
              <a:t>How your content is organized and implemented</a:t>
            </a:r>
            <a:endParaRPr lang="en-GB" altLang="en-US" sz="2000" dirty="0">
              <a:latin typeface="+mn-lt"/>
              <a:ea typeface="Calibri" charset="0"/>
              <a:cs typeface="Calibri" charset="0"/>
            </a:endParaRPr>
          </a:p>
          <a:p>
            <a:pPr lvl="3" algn="just">
              <a:buFont typeface="Wingdings" charset="2"/>
              <a:buChar char="§"/>
            </a:pPr>
            <a:r>
              <a:rPr lang="en-US" altLang="en-US" sz="2000" dirty="0">
                <a:latin typeface="+mn-lt"/>
                <a:ea typeface="Calibri" charset="0"/>
                <a:cs typeface="Calibri" charset="0"/>
              </a:rPr>
              <a:t>How/What other websites around the Internet are linked to you (backlinks)</a:t>
            </a:r>
          </a:p>
          <a:p>
            <a:pPr lvl="3" algn="just">
              <a:buFont typeface="Wingdings" charset="2"/>
              <a:buChar char="§"/>
            </a:pPr>
            <a:r>
              <a:rPr lang="en-US" altLang="en-US" sz="2000" dirty="0">
                <a:latin typeface="+mn-lt"/>
                <a:ea typeface="Calibri" charset="0"/>
                <a:cs typeface="Calibri" charset="0"/>
              </a:rPr>
              <a:t>How ‘local’ is your business to user’s keywords</a:t>
            </a:r>
            <a:endParaRPr lang="en-GB" altLang="en-US" sz="2000" dirty="0">
              <a:latin typeface="+mn-lt"/>
              <a:ea typeface="Calibri" charset="0"/>
              <a:cs typeface="Calibri" charset="0"/>
            </a:endParaRPr>
          </a:p>
          <a:p>
            <a:pPr lvl="2"/>
            <a:endParaRPr lang="en-GB" altLang="en-US" dirty="0">
              <a:latin typeface="Arial" charset="0"/>
              <a:cs typeface="Arial" charset="0"/>
            </a:endParaRPr>
          </a:p>
          <a:p>
            <a:pPr lvl="2"/>
            <a:endParaRPr lang="en-GB" altLang="en-US" dirty="0">
              <a:latin typeface="Arial" charset="0"/>
              <a:cs typeface="Arial" charset="0"/>
            </a:endParaRPr>
          </a:p>
          <a:p>
            <a:pPr lvl="1"/>
            <a:endParaRPr lang="en-GB" altLang="en-US" dirty="0">
              <a:latin typeface="Arial" charset="0"/>
              <a:cs typeface="Arial" charset="0"/>
            </a:endParaRPr>
          </a:p>
          <a:p>
            <a:pPr lvl="1"/>
            <a:endParaRPr lang="en-GB" altLang="en-US" dirty="0">
              <a:latin typeface="Arial" charset="0"/>
              <a:cs typeface="Arial" charset="0"/>
            </a:endParaRPr>
          </a:p>
        </p:txBody>
      </p:sp>
      <p:sp>
        <p:nvSpPr>
          <p:cNvPr id="7" name="Title 1"/>
          <p:cNvSpPr>
            <a:spLocks noGrp="1"/>
          </p:cNvSpPr>
          <p:nvPr>
            <p:ph type="title"/>
          </p:nvPr>
        </p:nvSpPr>
        <p:spPr>
          <a:xfrm>
            <a:off x="822325" y="287338"/>
            <a:ext cx="7543800" cy="1449387"/>
          </a:xfrm>
        </p:spPr>
        <p:txBody>
          <a:bodyPr>
            <a:normAutofit/>
          </a:bodyPr>
          <a:lstStyle/>
          <a:p>
            <a:r>
              <a:rPr lang="en-GB" sz="4800" dirty="0"/>
              <a:t>SEO: Introductory remarks</a:t>
            </a: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F0020608-F8DA-A843-AF86-0B7993E55F48}" type="slidenum">
              <a:rPr lang="en-GB" altLang="en-US" sz="900">
                <a:solidFill>
                  <a:schemeClr val="tx2"/>
                </a:solidFill>
                <a:latin typeface="Arial" charset="0"/>
              </a:rPr>
              <a:pPr/>
              <a:t>12</a:t>
            </a:fld>
            <a:endParaRPr lang="en-GB" altLang="en-US" sz="900">
              <a:solidFill>
                <a:schemeClr val="tx2"/>
              </a:solidFill>
              <a:latin typeface="Arial" charset="0"/>
            </a:endParaRPr>
          </a:p>
        </p:txBody>
      </p:sp>
    </p:spTree>
    <p:extLst>
      <p:ext uri="{BB962C8B-B14F-4D97-AF65-F5344CB8AC3E}">
        <p14:creationId xmlns:p14="http://schemas.microsoft.com/office/powerpoint/2010/main" val="3920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642911" y="2096834"/>
            <a:ext cx="8229600" cy="3265977"/>
          </a:xfrm>
        </p:spPr>
        <p:txBody>
          <a:bodyPr/>
          <a:lstStyle/>
          <a:p>
            <a:pPr lvl="2" algn="just">
              <a:buFont typeface="Wingdings" charset="2"/>
              <a:buChar char="§"/>
            </a:pPr>
            <a:r>
              <a:rPr lang="en-US" altLang="en-US" sz="2000" dirty="0">
                <a:latin typeface="+mn-lt"/>
                <a:cs typeface="Arial" charset="0"/>
              </a:rPr>
              <a:t>A search engine will consider these factors in long and complex algorithms.</a:t>
            </a:r>
          </a:p>
          <a:p>
            <a:pPr lvl="2" algn="just">
              <a:buFont typeface="Wingdings" charset="2"/>
              <a:buChar char="§"/>
            </a:pPr>
            <a:endParaRPr lang="en-GB" altLang="en-US" sz="2000" dirty="0">
              <a:latin typeface="+mn-lt"/>
              <a:cs typeface="Arial" charset="0"/>
            </a:endParaRPr>
          </a:p>
          <a:p>
            <a:pPr lvl="3" algn="just">
              <a:buFont typeface="Wingdings" charset="2"/>
              <a:buChar char="§"/>
            </a:pPr>
            <a:r>
              <a:rPr lang="en-US" altLang="en-US" sz="2000" dirty="0">
                <a:latin typeface="+mn-lt"/>
                <a:cs typeface="Arial" charset="0"/>
              </a:rPr>
              <a:t>These algorithms are not public, although there are some information about them (e.g. their name; how often they  update or refresh).</a:t>
            </a:r>
          </a:p>
          <a:p>
            <a:pPr lvl="3" algn="just">
              <a:buFont typeface="Wingdings" charset="2"/>
              <a:buChar char="§"/>
            </a:pPr>
            <a:endParaRPr lang="en-GB" altLang="en-US" sz="2000" dirty="0">
              <a:latin typeface="+mn-lt"/>
              <a:cs typeface="Arial" charset="0"/>
            </a:endParaRPr>
          </a:p>
          <a:p>
            <a:pPr lvl="3" algn="just">
              <a:buFont typeface="Wingdings" charset="2"/>
              <a:buChar char="§"/>
            </a:pPr>
            <a:r>
              <a:rPr lang="en-US" altLang="en-US" sz="2000" dirty="0">
                <a:latin typeface="+mn-lt"/>
                <a:cs typeface="Arial" charset="0"/>
              </a:rPr>
              <a:t>Why not? The main reasons: </a:t>
            </a:r>
          </a:p>
          <a:p>
            <a:pPr lvl="4" algn="just">
              <a:buFont typeface="Wingdings" charset="2"/>
              <a:buChar char="§"/>
            </a:pPr>
            <a:r>
              <a:rPr lang="en-US" altLang="en-US" sz="2000" dirty="0">
                <a:latin typeface="+mn-lt"/>
                <a:cs typeface="Arial" charset="0"/>
              </a:rPr>
              <a:t>Business interests (other search engines)</a:t>
            </a:r>
          </a:p>
          <a:p>
            <a:pPr lvl="4" algn="just">
              <a:buFont typeface="Wingdings" charset="2"/>
              <a:buChar char="§"/>
            </a:pPr>
            <a:r>
              <a:rPr lang="en-US" altLang="en-US" sz="2000" dirty="0">
                <a:latin typeface="+mn-lt"/>
                <a:cs typeface="Arial" charset="0"/>
              </a:rPr>
              <a:t>So, they are not ‘abused’ (more about ‘abuse’, next week)</a:t>
            </a:r>
            <a:endParaRPr lang="en-GB" altLang="ja-JP" sz="2000" dirty="0">
              <a:latin typeface="+mn-lt"/>
              <a:ea typeface="MS PGothic" charset="-128"/>
              <a:cs typeface="Arial" charset="0"/>
            </a:endParaRPr>
          </a:p>
          <a:p>
            <a:pPr lvl="2">
              <a:buFont typeface="Wingdings" charset="2"/>
              <a:buNone/>
            </a:pPr>
            <a:endParaRPr lang="en-GB" altLang="en-US" dirty="0">
              <a:latin typeface="Arial" charset="0"/>
              <a:cs typeface="Arial" charset="0"/>
            </a:endParaRPr>
          </a:p>
          <a:p>
            <a:pPr lvl="1">
              <a:buFont typeface="Wingdings" charset="2"/>
              <a:buNone/>
            </a:pPr>
            <a:endParaRPr lang="en-GB" altLang="en-US" dirty="0">
              <a:latin typeface="Arial" charset="0"/>
              <a:cs typeface="Arial" charset="0"/>
            </a:endParaRPr>
          </a:p>
        </p:txBody>
      </p:sp>
      <p:sp>
        <p:nvSpPr>
          <p:cNvPr id="2" name="Title 1"/>
          <p:cNvSpPr>
            <a:spLocks noGrp="1"/>
          </p:cNvSpPr>
          <p:nvPr>
            <p:ph type="title"/>
          </p:nvPr>
        </p:nvSpPr>
        <p:spPr>
          <a:xfrm>
            <a:off x="857192" y="870748"/>
            <a:ext cx="7551796" cy="771508"/>
          </a:xfrm>
        </p:spPr>
        <p:txBody>
          <a:bodyPr>
            <a:normAutofit/>
          </a:bodyPr>
          <a:lstStyle/>
          <a:p>
            <a:r>
              <a:rPr lang="en-GB" sz="4800" dirty="0"/>
              <a:t>SEO: Introductory remarks</a:t>
            </a:r>
            <a:endParaRPr lang="en-US" sz="4800" dirty="0"/>
          </a:p>
        </p:txBody>
      </p:sp>
      <p:sp>
        <p:nvSpPr>
          <p:cNvPr id="204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1B29C7AB-80DA-F54D-8C0D-ED650508F243}" type="slidenum">
              <a:rPr lang="en-GB" altLang="en-US" sz="900">
                <a:solidFill>
                  <a:schemeClr val="tx2"/>
                </a:solidFill>
                <a:latin typeface="Arial" charset="0"/>
              </a:rPr>
              <a:pPr/>
              <a:t>13</a:t>
            </a:fld>
            <a:endParaRPr lang="en-GB" altLang="en-US" sz="900">
              <a:solidFill>
                <a:schemeClr val="tx2"/>
              </a:solidFill>
              <a:latin typeface="Arial" charset="0"/>
            </a:endParaRPr>
          </a:p>
        </p:txBody>
      </p:sp>
    </p:spTree>
    <p:extLst>
      <p:ext uri="{BB962C8B-B14F-4D97-AF65-F5344CB8AC3E}">
        <p14:creationId xmlns:p14="http://schemas.microsoft.com/office/powerpoint/2010/main" val="169687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techniques</a:t>
            </a:r>
          </a:p>
        </p:txBody>
      </p:sp>
      <p:sp>
        <p:nvSpPr>
          <p:cNvPr id="3" name="Content Placeholder 2"/>
          <p:cNvSpPr>
            <a:spLocks noGrp="1"/>
          </p:cNvSpPr>
          <p:nvPr>
            <p:ph idx="1"/>
          </p:nvPr>
        </p:nvSpPr>
        <p:spPr/>
        <p:txBody>
          <a:bodyPr/>
          <a:lstStyle/>
          <a:p>
            <a:r>
              <a:rPr lang="en-GB" sz="2400" dirty="0"/>
              <a:t>Today we often talk about ‘on-site’ and ‘off-site’ SEO</a:t>
            </a:r>
          </a:p>
          <a:p>
            <a:r>
              <a:rPr lang="en-GB" sz="2400" dirty="0"/>
              <a:t>‘On-site’ (please complete the definition ...)</a:t>
            </a:r>
          </a:p>
          <a:p>
            <a:r>
              <a:rPr lang="en-GB" sz="2400" dirty="0"/>
              <a:t>‘Off-site’ (please complete the definition ...)</a:t>
            </a:r>
          </a:p>
          <a:p>
            <a:r>
              <a:rPr lang="en-GB" sz="2400" dirty="0"/>
              <a:t>More information, practical advice:</a:t>
            </a:r>
            <a:endParaRPr lang="en-GB" dirty="0"/>
          </a:p>
          <a:p>
            <a:r>
              <a:rPr lang="en-GB" dirty="0">
                <a:hlinkClick r:id="rId2"/>
              </a:rPr>
              <a:t>http://www.square2marketing.com/blog/bid/145500/Onsite-vs-Offsite-Search-Engine-Optimization-What-s-The-Right-Mix</a:t>
            </a:r>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303292"/>
            <a:ext cx="7543800" cy="951750"/>
          </a:xfrm>
        </p:spPr>
        <p:txBody>
          <a:bodyPr/>
          <a:lstStyle/>
          <a:p>
            <a:r>
              <a:rPr lang="en-GB" dirty="0"/>
              <a:t>SEO techniques</a:t>
            </a:r>
          </a:p>
        </p:txBody>
      </p:sp>
      <p:sp>
        <p:nvSpPr>
          <p:cNvPr id="3" name="Content Placeholder 2"/>
          <p:cNvSpPr>
            <a:spLocks noGrp="1"/>
          </p:cNvSpPr>
          <p:nvPr>
            <p:ph idx="1"/>
          </p:nvPr>
        </p:nvSpPr>
        <p:spPr/>
        <p:txBody>
          <a:bodyPr>
            <a:noAutofit/>
          </a:bodyPr>
          <a:lstStyle/>
          <a:p>
            <a:pPr lvl="1">
              <a:buNone/>
            </a:pPr>
            <a:r>
              <a:rPr lang="en-GB" sz="2400" dirty="0"/>
              <a:t>We could identify three major areas / techniques related to SEO:</a:t>
            </a:r>
          </a:p>
          <a:p>
            <a:pPr lvl="1">
              <a:buNone/>
            </a:pPr>
            <a:endParaRPr lang="en-GB" sz="1100" dirty="0"/>
          </a:p>
          <a:p>
            <a:pPr lvl="1">
              <a:buFont typeface="Wingdings" pitchFamily="2" charset="2"/>
              <a:buChar char="Ø"/>
            </a:pPr>
            <a:r>
              <a:rPr lang="en-GB" sz="2400" dirty="0"/>
              <a:t> 1. Keywords and site content </a:t>
            </a:r>
            <a:r>
              <a:rPr lang="en-GB" sz="2400" dirty="0">
                <a:solidFill>
                  <a:srgbClr val="FF0000"/>
                </a:solidFill>
              </a:rPr>
              <a:t>[on-site SEO]</a:t>
            </a:r>
          </a:p>
          <a:p>
            <a:pPr lvl="1">
              <a:buFont typeface="Wingdings" pitchFamily="2" charset="2"/>
              <a:buChar char="Ø"/>
            </a:pPr>
            <a:r>
              <a:rPr lang="en-GB" sz="2400" dirty="0"/>
              <a:t> 2. Site organization and technical SEO (domain name; URLs, root domains &amp; sub domains; structure; navigation; </a:t>
            </a:r>
            <a:r>
              <a:rPr lang="en-GB" sz="2400" u="sng" dirty="0"/>
              <a:t>internal linking</a:t>
            </a:r>
            <a:r>
              <a:rPr lang="en-GB" sz="2400" dirty="0"/>
              <a:t>; meta tags – snippets; sitemaps.xml and robots.txt) </a:t>
            </a:r>
            <a:r>
              <a:rPr lang="en-GB" sz="2400" dirty="0">
                <a:solidFill>
                  <a:srgbClr val="FF0000"/>
                </a:solidFill>
              </a:rPr>
              <a:t>[on-site SEO]</a:t>
            </a:r>
            <a:endParaRPr lang="en-GB" sz="2400" dirty="0"/>
          </a:p>
          <a:p>
            <a:pPr lvl="1">
              <a:buFont typeface="Wingdings" pitchFamily="2" charset="2"/>
              <a:buChar char="Ø"/>
            </a:pPr>
            <a:r>
              <a:rPr lang="en-GB" sz="2400" dirty="0"/>
              <a:t> 3. Backlinks (external links) </a:t>
            </a:r>
            <a:r>
              <a:rPr lang="en-GB" sz="2400" dirty="0">
                <a:solidFill>
                  <a:srgbClr val="FF0000"/>
                </a:solidFill>
              </a:rPr>
              <a:t>[off-site SEO]</a:t>
            </a:r>
            <a:endParaRPr lang="en-GB" sz="3200" dirty="0"/>
          </a:p>
          <a:p>
            <a:pPr lvl="1">
              <a:buNone/>
            </a:pPr>
            <a:r>
              <a:rPr lang="en-GB" sz="2800" dirty="0"/>
              <a:t>Optimization via social media, would be considered under the ‘backlinks’ technique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293" y="231820"/>
            <a:ext cx="7543800" cy="977507"/>
          </a:xfrm>
        </p:spPr>
        <p:txBody>
          <a:bodyPr/>
          <a:lstStyle/>
          <a:p>
            <a:r>
              <a:rPr lang="en-GB" dirty="0"/>
              <a:t>SEO: Keywords and Content</a:t>
            </a:r>
          </a:p>
        </p:txBody>
      </p:sp>
      <p:sp>
        <p:nvSpPr>
          <p:cNvPr id="3" name="Content Placeholder 2"/>
          <p:cNvSpPr>
            <a:spLocks noGrp="1"/>
          </p:cNvSpPr>
          <p:nvPr>
            <p:ph idx="1"/>
          </p:nvPr>
        </p:nvSpPr>
        <p:spPr>
          <a:xfrm>
            <a:off x="681293" y="1369744"/>
            <a:ext cx="8057924" cy="4237037"/>
          </a:xfrm>
        </p:spPr>
        <p:txBody>
          <a:bodyPr>
            <a:noAutofit/>
          </a:bodyPr>
          <a:lstStyle/>
          <a:p>
            <a:r>
              <a:rPr lang="en-GB" sz="2400" b="1" dirty="0">
                <a:solidFill>
                  <a:schemeClr val="accent1"/>
                </a:solidFill>
              </a:rPr>
              <a:t>Let’s talk about ‘keywords’</a:t>
            </a:r>
            <a:r>
              <a:rPr lang="is-IS" sz="2400" b="1" dirty="0">
                <a:solidFill>
                  <a:schemeClr val="accent1"/>
                </a:solidFill>
              </a:rPr>
              <a:t>… </a:t>
            </a:r>
            <a:r>
              <a:rPr lang="en-GB" sz="2400" b="1" dirty="0">
                <a:solidFill>
                  <a:schemeClr val="accent1"/>
                </a:solidFill>
              </a:rPr>
              <a:t>What is a keyword? </a:t>
            </a:r>
          </a:p>
          <a:p>
            <a:endParaRPr lang="en-GB" sz="2400" b="1" dirty="0">
              <a:solidFill>
                <a:schemeClr val="accent1"/>
              </a:solidFill>
            </a:endParaRPr>
          </a:p>
          <a:p>
            <a:pPr lvl="1"/>
            <a:r>
              <a:rPr lang="en-GB" sz="2000" dirty="0"/>
              <a:t>Several definitions – depend on the point of view</a:t>
            </a:r>
          </a:p>
          <a:p>
            <a:pPr lvl="1"/>
            <a:endParaRPr lang="en-GB" sz="2000" dirty="0"/>
          </a:p>
          <a:p>
            <a:pPr>
              <a:buFont typeface="Wingdings" charset="2"/>
              <a:buChar char="v"/>
            </a:pPr>
            <a:r>
              <a:rPr lang="en-GB" dirty="0">
                <a:ea typeface="Calibri" charset="0"/>
                <a:cs typeface="Calibri" charset="0"/>
              </a:rPr>
              <a:t>Keyword (from user’s point of view): It is any word or short </a:t>
            </a:r>
            <a:r>
              <a:rPr lang="en-GB" dirty="0"/>
              <a:t>phrase that will be used to search for a topic (what the user types in search engine’s window).</a:t>
            </a:r>
          </a:p>
          <a:p>
            <a:pPr>
              <a:buFont typeface="Wingdings" charset="2"/>
              <a:buChar char="v"/>
            </a:pPr>
            <a:r>
              <a:rPr lang="en-GB" dirty="0"/>
              <a:t> Keyword (developer’s point of view): It is any word or short phrase you will use to optimise your site; a word or a phrase you would like to appear for, in search results</a:t>
            </a:r>
            <a:r>
              <a:rPr lang="en-US" altLang="en-US" dirty="0">
                <a:ea typeface="Calibri" charset="0"/>
                <a:cs typeface="Calibri" charset="0"/>
              </a:rPr>
              <a:t> </a:t>
            </a:r>
            <a:endParaRPr lang="en-GB" dirty="0">
              <a:ea typeface="Calibri" charset="0"/>
              <a:cs typeface="Calibri" charset="0"/>
            </a:endParaRPr>
          </a:p>
          <a:p>
            <a:pPr>
              <a:buFont typeface="Wingdings" charset="2"/>
              <a:buChar char="v"/>
            </a:pPr>
            <a:r>
              <a:rPr lang="en-US" altLang="en-US" dirty="0">
                <a:ea typeface="Calibri" charset="0"/>
                <a:cs typeface="Calibri" charset="0"/>
              </a:rPr>
              <a:t>Keyword (general definition): It is any word or short phrase that describes a website topic or a page.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spTree>
    <p:extLst>
      <p:ext uri="{BB962C8B-B14F-4D97-AF65-F5344CB8AC3E}">
        <p14:creationId xmlns:p14="http://schemas.microsoft.com/office/powerpoint/2010/main" val="34747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a:t>
            </a:r>
          </a:p>
        </p:txBody>
      </p:sp>
      <p:sp>
        <p:nvSpPr>
          <p:cNvPr id="3" name="Content Placeholder 2"/>
          <p:cNvSpPr>
            <a:spLocks noGrp="1"/>
          </p:cNvSpPr>
          <p:nvPr>
            <p:ph idx="1"/>
          </p:nvPr>
        </p:nvSpPr>
        <p:spPr/>
        <p:txBody>
          <a:bodyPr/>
          <a:lstStyle/>
          <a:p>
            <a:pPr marL="0" indent="0">
              <a:buNone/>
            </a:pPr>
            <a:r>
              <a:rPr lang="en-GB" dirty="0">
                <a:solidFill>
                  <a:schemeClr val="tx1"/>
                </a:solidFill>
              </a:rPr>
              <a:t>The main question for the developer/SEO expert is to identify the best keywords that will make the site visible to users </a:t>
            </a:r>
            <a:r>
              <a:rPr lang="en-GB" b="1" i="1" dirty="0">
                <a:solidFill>
                  <a:srgbClr val="0070C0"/>
                </a:solidFill>
              </a:rPr>
              <a:t>who are looking for this site </a:t>
            </a:r>
            <a:r>
              <a:rPr lang="en-GB" dirty="0">
                <a:solidFill>
                  <a:schemeClr val="tx1"/>
                </a:solidFill>
              </a:rPr>
              <a:t>and then build the content of the site around those keywords</a:t>
            </a:r>
          </a:p>
          <a:p>
            <a:pPr marL="0" indent="0">
              <a:buNone/>
            </a:pPr>
            <a:r>
              <a:rPr lang="en-GB" b="1" dirty="0">
                <a:solidFill>
                  <a:srgbClr val="0070C0"/>
                </a:solidFill>
              </a:rPr>
              <a:t>TASK</a:t>
            </a:r>
            <a:r>
              <a:rPr lang="en-GB" dirty="0"/>
              <a:t>: Develop a list of keywords </a:t>
            </a:r>
            <a:r>
              <a:rPr lang="en-GB" b="1" i="1" dirty="0">
                <a:solidFill>
                  <a:srgbClr val="C00000"/>
                </a:solidFill>
              </a:rPr>
              <a:t>relevant</a:t>
            </a:r>
            <a:r>
              <a:rPr lang="en-GB" dirty="0"/>
              <a:t> to your site. </a:t>
            </a:r>
          </a:p>
          <a:p>
            <a:pPr marL="0" indent="0" algn="just">
              <a:buNone/>
            </a:pPr>
            <a:r>
              <a:rPr lang="en-US" altLang="en-US" b="1" dirty="0">
                <a:solidFill>
                  <a:srgbClr val="FF0000"/>
                </a:solidFill>
                <a:ea typeface="MS PGothic" charset="-128"/>
                <a:cs typeface="Arial" charset="0"/>
              </a:rPr>
              <a:t>Keyword research </a:t>
            </a:r>
            <a:r>
              <a:rPr lang="en-US" altLang="en-US" dirty="0">
                <a:ea typeface="MS PGothic" charset="-128"/>
                <a:cs typeface="Arial" charset="0"/>
              </a:rPr>
              <a:t>is about researching and choosing specific keywords or key phrases for your website.</a:t>
            </a:r>
          </a:p>
          <a:p>
            <a:pPr marL="0" indent="0" algn="just">
              <a:buNone/>
            </a:pPr>
            <a:r>
              <a:rPr lang="en-US" altLang="en-US" dirty="0">
                <a:ea typeface="MS PGothic" charset="-128"/>
                <a:cs typeface="Arial" charset="0"/>
              </a:rPr>
              <a:t>Ask yourself: ‘What keywords would I like my site to rank for’?</a:t>
            </a:r>
          </a:p>
          <a:p>
            <a:pPr marL="200025" lvl="1" indent="0" algn="just">
              <a:buNone/>
            </a:pPr>
            <a:endParaRPr lang="en-US" altLang="en-US" sz="2000" dirty="0">
              <a:ea typeface="MS PGothic" charset="-128"/>
              <a:cs typeface="Arial" charset="0"/>
            </a:endParaRPr>
          </a:p>
          <a:p>
            <a:pPr marL="200025" lvl="1" indent="0" algn="just">
              <a:buNone/>
            </a:pPr>
            <a:r>
              <a:rPr lang="en-US" altLang="en-US" sz="2000" b="1" u="sng" dirty="0">
                <a:cs typeface="Arial" charset="0"/>
              </a:rPr>
              <a:t>NOTE</a:t>
            </a:r>
            <a:r>
              <a:rPr lang="en-US" altLang="en-US" sz="2000" dirty="0">
                <a:cs typeface="Arial" charset="0"/>
              </a:rPr>
              <a:t>: each page could have different keywords</a:t>
            </a:r>
          </a:p>
          <a:p>
            <a:pPr lvl="1" algn="just">
              <a:buFont typeface="Arial" charset="0"/>
              <a:buChar char="•"/>
            </a:pPr>
            <a:endParaRPr lang="en-US" altLang="en-US" sz="2400" dirty="0">
              <a:cs typeface="Arial" charset="0"/>
            </a:endParaRPr>
          </a:p>
          <a:p>
            <a:endParaRPr lang="en-GB" dirty="0"/>
          </a:p>
          <a:p>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spTree>
    <p:extLst>
      <p:ext uri="{BB962C8B-B14F-4D97-AF65-F5344CB8AC3E}">
        <p14:creationId xmlns:p14="http://schemas.microsoft.com/office/powerpoint/2010/main" val="3062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a:t>
            </a:r>
          </a:p>
        </p:txBody>
      </p:sp>
      <p:sp>
        <p:nvSpPr>
          <p:cNvPr id="3" name="Content Placeholder 2"/>
          <p:cNvSpPr>
            <a:spLocks noGrp="1"/>
          </p:cNvSpPr>
          <p:nvPr>
            <p:ph idx="1"/>
          </p:nvPr>
        </p:nvSpPr>
        <p:spPr>
          <a:xfrm>
            <a:off x="578734" y="1846263"/>
            <a:ext cx="8252749" cy="4022725"/>
          </a:xfrm>
        </p:spPr>
        <p:txBody>
          <a:bodyPr>
            <a:normAutofit fontScale="92500" lnSpcReduction="20000"/>
          </a:bodyPr>
          <a:lstStyle/>
          <a:p>
            <a:pPr marL="201168" lvl="1" indent="0" algn="just">
              <a:buNone/>
            </a:pPr>
            <a:r>
              <a:rPr lang="en-US" altLang="en-US" sz="2400" dirty="0">
                <a:cs typeface="Arial" charset="0"/>
              </a:rPr>
              <a:t>You try to understand:</a:t>
            </a:r>
          </a:p>
          <a:p>
            <a:pPr lvl="2" algn="just">
              <a:buFont typeface="Arial" charset="0"/>
              <a:buChar char="•"/>
            </a:pPr>
            <a:r>
              <a:rPr lang="en-US" altLang="en-US" sz="2400" dirty="0">
                <a:cs typeface="Arial" charset="0"/>
              </a:rPr>
              <a:t>What terms people type in search engines</a:t>
            </a:r>
            <a:endParaRPr lang="en-GB" altLang="en-US" sz="2400" dirty="0">
              <a:cs typeface="Arial" charset="0"/>
            </a:endParaRPr>
          </a:p>
          <a:p>
            <a:pPr lvl="2" algn="just">
              <a:buFont typeface="Arial" charset="0"/>
              <a:buChar char="•"/>
            </a:pPr>
            <a:r>
              <a:rPr lang="en-US" altLang="en-US" sz="2400" dirty="0">
                <a:cs typeface="Arial" charset="0"/>
              </a:rPr>
              <a:t>How frequently they do it</a:t>
            </a:r>
            <a:endParaRPr lang="en-GB" altLang="en-US" sz="2400" dirty="0">
              <a:cs typeface="Arial" charset="0"/>
            </a:endParaRPr>
          </a:p>
          <a:p>
            <a:pPr lvl="2" algn="just">
              <a:buFont typeface="Arial" charset="0"/>
              <a:buChar char="•"/>
            </a:pPr>
            <a:r>
              <a:rPr lang="en-US" altLang="en-US" sz="2400" dirty="0">
                <a:cs typeface="Arial" charset="0"/>
              </a:rPr>
              <a:t>How relevant to your business objectives these terms are</a:t>
            </a:r>
            <a:endParaRPr lang="en-GB" altLang="en-US" sz="2400" dirty="0">
              <a:cs typeface="Arial" charset="0"/>
            </a:endParaRPr>
          </a:p>
          <a:p>
            <a:pPr lvl="2" algn="just">
              <a:buFont typeface="Arial" charset="0"/>
              <a:buChar char="•"/>
            </a:pPr>
            <a:r>
              <a:rPr lang="en-US" altLang="en-US" sz="2400" dirty="0">
                <a:cs typeface="Arial" charset="0"/>
              </a:rPr>
              <a:t>How competitive those terms will be to try to rank for</a:t>
            </a:r>
          </a:p>
          <a:p>
            <a:r>
              <a:rPr lang="en-GB" sz="2400" dirty="0">
                <a:solidFill>
                  <a:srgbClr val="FF0000"/>
                </a:solidFill>
              </a:rPr>
              <a:t>Process</a:t>
            </a:r>
          </a:p>
          <a:p>
            <a:r>
              <a:rPr lang="en-GB" dirty="0">
                <a:hlinkClick r:id="rId2" action="ppaction://hlinksldjump"/>
              </a:rPr>
              <a:t>Step 1 (S1): </a:t>
            </a:r>
            <a:r>
              <a:rPr lang="en-GB" dirty="0"/>
              <a:t>Make sure you </a:t>
            </a:r>
            <a:r>
              <a:rPr lang="en-GB" dirty="0">
                <a:solidFill>
                  <a:srgbClr val="FF0000"/>
                </a:solidFill>
              </a:rPr>
              <a:t>understand</a:t>
            </a:r>
            <a:r>
              <a:rPr lang="en-GB" dirty="0"/>
              <a:t> keywords and keywords’ elements</a:t>
            </a:r>
          </a:p>
          <a:p>
            <a:r>
              <a:rPr lang="en-GB" dirty="0">
                <a:hlinkClick r:id="rId3" action="ppaction://hlinksldjump"/>
              </a:rPr>
              <a:t>Step 2 (S2): </a:t>
            </a:r>
            <a:r>
              <a:rPr lang="en-GB" dirty="0">
                <a:solidFill>
                  <a:srgbClr val="FF0000"/>
                </a:solidFill>
              </a:rPr>
              <a:t>Brainstorm </a:t>
            </a:r>
          </a:p>
          <a:p>
            <a:r>
              <a:rPr lang="en-GB" dirty="0">
                <a:hlinkClick r:id="rId4" action="ppaction://hlinksldjump"/>
              </a:rPr>
              <a:t>Step 3 (S3): </a:t>
            </a:r>
            <a:r>
              <a:rPr lang="en-GB" dirty="0">
                <a:solidFill>
                  <a:srgbClr val="FF0000"/>
                </a:solidFill>
              </a:rPr>
              <a:t>Evaluate</a:t>
            </a:r>
            <a:r>
              <a:rPr lang="en-GB" dirty="0"/>
              <a:t> your keywords by finding ‘search volume’ and ‘competence’</a:t>
            </a:r>
          </a:p>
          <a:p>
            <a:r>
              <a:rPr lang="en-GB" dirty="0">
                <a:hlinkClick r:id="rId5" action="ppaction://hlinksldjump"/>
              </a:rPr>
              <a:t>Step 4</a:t>
            </a:r>
            <a:r>
              <a:rPr lang="en-GB" dirty="0">
                <a:sym typeface="Wingdings"/>
                <a:hlinkClick r:id="rId5" action="ppaction://hlinksldjump"/>
              </a:rPr>
              <a:t> (S4): </a:t>
            </a:r>
            <a:r>
              <a:rPr lang="en-GB" dirty="0">
                <a:solidFill>
                  <a:srgbClr val="FF0000"/>
                </a:solidFill>
                <a:sym typeface="Wingdings"/>
              </a:rPr>
              <a:t>Categorize</a:t>
            </a:r>
            <a:r>
              <a:rPr lang="en-GB" dirty="0">
                <a:sym typeface="Wingdings"/>
              </a:rPr>
              <a:t> keywords.</a:t>
            </a:r>
            <a:endParaRPr lang="en-GB" dirty="0"/>
          </a:p>
          <a:p>
            <a:r>
              <a:rPr lang="en-GB" dirty="0">
                <a:hlinkClick r:id="rId6" action="ppaction://hlinksldjump"/>
              </a:rPr>
              <a:t>Step 5</a:t>
            </a:r>
            <a:r>
              <a:rPr lang="en-GB" dirty="0">
                <a:sym typeface="Wingdings"/>
                <a:hlinkClick r:id="rId6" action="ppaction://hlinksldjump"/>
              </a:rPr>
              <a:t> (S5):</a:t>
            </a:r>
            <a:r>
              <a:rPr lang="en-GB" dirty="0">
                <a:hlinkClick r:id="rId6" action="ppaction://hlinksldjump"/>
              </a:rPr>
              <a:t> </a:t>
            </a:r>
            <a:r>
              <a:rPr lang="en-GB" dirty="0">
                <a:solidFill>
                  <a:srgbClr val="FF0000"/>
                </a:solidFill>
              </a:rPr>
              <a:t>Develop</a:t>
            </a:r>
            <a:r>
              <a:rPr lang="en-GB" dirty="0"/>
              <a:t> </a:t>
            </a:r>
            <a:r>
              <a:rPr lang="en-GB" dirty="0">
                <a:solidFill>
                  <a:srgbClr val="FF0000"/>
                </a:solidFill>
              </a:rPr>
              <a:t>your content </a:t>
            </a:r>
            <a:r>
              <a:rPr lang="en-GB" dirty="0"/>
              <a:t>around your keywords – develop your own style</a:t>
            </a:r>
          </a:p>
          <a:p>
            <a:endParaRPr lang="en-GB" dirty="0"/>
          </a:p>
          <a:p>
            <a:pPr marL="200025" lvl="1" indent="0" algn="just">
              <a:buNone/>
            </a:pPr>
            <a:endParaRPr lang="en-US" altLang="en-US" sz="2400" dirty="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
        <p:nvSpPr>
          <p:cNvPr id="2" name="Right Arrow 1">
            <a:hlinkClick r:id="rId7" action="ppaction://hlinksldjump"/>
          </p:cNvPr>
          <p:cNvSpPr/>
          <p:nvPr/>
        </p:nvSpPr>
        <p:spPr>
          <a:xfrm>
            <a:off x="6019800" y="6434386"/>
            <a:ext cx="825500"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Tools</a:t>
            </a:r>
          </a:p>
        </p:txBody>
      </p:sp>
    </p:spTree>
    <p:extLst>
      <p:ext uri="{BB962C8B-B14F-4D97-AF65-F5344CB8AC3E}">
        <p14:creationId xmlns:p14="http://schemas.microsoft.com/office/powerpoint/2010/main" val="57472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 – s1: understand keywords</a:t>
            </a:r>
          </a:p>
        </p:txBody>
      </p:sp>
      <p:sp>
        <p:nvSpPr>
          <p:cNvPr id="3" name="Content Placeholder 2"/>
          <p:cNvSpPr>
            <a:spLocks noGrp="1"/>
          </p:cNvSpPr>
          <p:nvPr>
            <p:ph idx="1"/>
          </p:nvPr>
        </p:nvSpPr>
        <p:spPr>
          <a:xfrm>
            <a:off x="578734" y="1846263"/>
            <a:ext cx="8252749" cy="4022725"/>
          </a:xfrm>
        </p:spPr>
        <p:txBody>
          <a:bodyPr>
            <a:normAutofit lnSpcReduction="10000"/>
          </a:bodyPr>
          <a:lstStyle/>
          <a:p>
            <a:pPr lvl="1" algn="just">
              <a:buFont typeface="Arial" charset="0"/>
              <a:buChar char="•"/>
            </a:pPr>
            <a:r>
              <a:rPr lang="en-GB" altLang="en-US" sz="2400" dirty="0">
                <a:ea typeface="MS PGothic" charset="-128"/>
                <a:cs typeface="Arial" charset="0"/>
              </a:rPr>
              <a:t>The first keyword ‘book’ is a term that is typed quite frequently – so someone might think that this is a good keyword.</a:t>
            </a:r>
          </a:p>
          <a:p>
            <a:pPr lvl="1" algn="just">
              <a:buFont typeface="Arial" charset="0"/>
              <a:buChar char="•"/>
            </a:pPr>
            <a:r>
              <a:rPr lang="en-GB" altLang="en-US" sz="2400" dirty="0">
                <a:ea typeface="MS PGothic" charset="-128"/>
                <a:cs typeface="Arial" charset="0"/>
              </a:rPr>
              <a:t>On the other hand we should consider </a:t>
            </a:r>
            <a:r>
              <a:rPr lang="en-GB" altLang="en-US" sz="2400" b="1" dirty="0">
                <a:ea typeface="MS PGothic" charset="-128"/>
                <a:cs typeface="Arial" charset="0"/>
              </a:rPr>
              <a:t>the relevance </a:t>
            </a:r>
            <a:r>
              <a:rPr lang="en-GB" altLang="en-US" sz="2400" dirty="0">
                <a:ea typeface="MS PGothic" charset="-128"/>
                <a:cs typeface="Arial" charset="0"/>
              </a:rPr>
              <a:t>of the keyword to our website and our business strategy.. </a:t>
            </a:r>
          </a:p>
          <a:p>
            <a:pPr lvl="1" algn="just">
              <a:buFont typeface="Arial" charset="0"/>
              <a:buChar char="•"/>
            </a:pPr>
            <a:r>
              <a:rPr lang="en-GB" altLang="en-US" sz="2400" dirty="0">
                <a:ea typeface="MS PGothic" charset="-128"/>
                <a:cs typeface="Arial" charset="0"/>
              </a:rPr>
              <a:t>We </a:t>
            </a:r>
            <a:r>
              <a:rPr lang="en-GB" altLang="en-US" sz="2400" b="1" dirty="0">
                <a:ea typeface="MS PGothic" charset="-128"/>
                <a:cs typeface="Arial" charset="0"/>
              </a:rPr>
              <a:t>only</a:t>
            </a:r>
            <a:r>
              <a:rPr lang="en-GB" altLang="en-US" sz="2400" dirty="0">
                <a:ea typeface="MS PGothic" charset="-128"/>
                <a:cs typeface="Arial" charset="0"/>
              </a:rPr>
              <a:t> sell online books. If our keyword is ‘book’ then people who are looking to buy ‘physical’ books we’ll be redirected to our site.</a:t>
            </a:r>
          </a:p>
          <a:p>
            <a:pPr lvl="1" algn="just">
              <a:buFont typeface="Arial" charset="0"/>
              <a:buChar char="•"/>
            </a:pPr>
            <a:r>
              <a:rPr lang="en-GB" altLang="en-US" sz="2400" dirty="0">
                <a:ea typeface="MS PGothic" charset="-128"/>
                <a:cs typeface="Arial" charset="0"/>
              </a:rPr>
              <a:t>Also we specialise in History books. If our keyword is ‘book’ then people who want to buy all kind of books (</a:t>
            </a:r>
            <a:r>
              <a:rPr lang="en-GB" altLang="en-US" sz="2400" dirty="0" err="1">
                <a:ea typeface="MS PGothic" charset="-128"/>
                <a:cs typeface="Arial" charset="0"/>
              </a:rPr>
              <a:t>eg</a:t>
            </a:r>
            <a:r>
              <a:rPr lang="en-GB" altLang="en-US" sz="2400" dirty="0">
                <a:ea typeface="MS PGothic" charset="-128"/>
                <a:cs typeface="Arial" charset="0"/>
              </a:rPr>
              <a:t> scientific books) will be redirected to our site.</a:t>
            </a:r>
          </a:p>
          <a:p>
            <a:pPr lvl="1" algn="just">
              <a:buFont typeface="Arial" charset="0"/>
              <a:buChar char="•"/>
            </a:pPr>
            <a:r>
              <a:rPr lang="en-GB" altLang="en-US" sz="2400" dirty="0">
                <a:ea typeface="MS PGothic" charset="-128"/>
                <a:cs typeface="Arial" charset="0"/>
              </a:rPr>
              <a:t>Finally, the keyword ‘book’ does not make our offer for ‘free books’ visible.</a:t>
            </a:r>
            <a:r>
              <a:rPr lang="is-IS" altLang="en-US" sz="2400" dirty="0">
                <a:ea typeface="MS PGothic" charset="-128"/>
                <a:cs typeface="Arial" charset="0"/>
              </a:rPr>
              <a:t> </a:t>
            </a:r>
            <a:endParaRPr lang="en-US" altLang="en-US" sz="24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Tree>
    <p:extLst>
      <p:ext uri="{BB962C8B-B14F-4D97-AF65-F5344CB8AC3E}">
        <p14:creationId xmlns:p14="http://schemas.microsoft.com/office/powerpoint/2010/main" val="188564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of today’s lecture</a:t>
            </a:r>
            <a:br>
              <a:rPr lang="en-GB" dirty="0"/>
            </a:br>
            <a:r>
              <a:rPr lang="en-GB" dirty="0"/>
              <a:t>SEO – part A</a:t>
            </a:r>
          </a:p>
        </p:txBody>
      </p:sp>
      <p:sp>
        <p:nvSpPr>
          <p:cNvPr id="3" name="Content Placeholder 2"/>
          <p:cNvSpPr>
            <a:spLocks noGrp="1"/>
          </p:cNvSpPr>
          <p:nvPr>
            <p:ph idx="1"/>
          </p:nvPr>
        </p:nvSpPr>
        <p:spPr>
          <a:xfrm>
            <a:off x="596901" y="1833034"/>
            <a:ext cx="8547100" cy="4504266"/>
          </a:xfrm>
        </p:spPr>
        <p:txBody>
          <a:bodyPr>
            <a:noAutofit/>
          </a:bodyPr>
          <a:lstStyle/>
          <a:p>
            <a:pPr>
              <a:spcBef>
                <a:spcPts val="0"/>
              </a:spcBef>
              <a:buFont typeface="Wingdings" charset="2"/>
              <a:buChar char="Ø"/>
            </a:pPr>
            <a:r>
              <a:rPr lang="en-GB" dirty="0"/>
              <a:t> Intro to SEO; Organic and paid results of a search engine </a:t>
            </a:r>
          </a:p>
          <a:p>
            <a:pPr>
              <a:spcBef>
                <a:spcPts val="0"/>
              </a:spcBef>
              <a:buFont typeface="Wingdings" charset="2"/>
              <a:buChar char="Ø"/>
            </a:pPr>
            <a:r>
              <a:rPr lang="en-GB" dirty="0"/>
              <a:t> On-site and off-site SEO techniques</a:t>
            </a:r>
          </a:p>
          <a:p>
            <a:pPr>
              <a:spcBef>
                <a:spcPts val="0"/>
              </a:spcBef>
              <a:buFont typeface="Wingdings" charset="2"/>
              <a:buChar char="Ø"/>
            </a:pPr>
            <a:r>
              <a:rPr lang="en-GB" dirty="0"/>
              <a:t> SEO techniques:</a:t>
            </a:r>
          </a:p>
          <a:p>
            <a:pPr marL="708660" lvl="3" indent="-342900">
              <a:lnSpc>
                <a:spcPct val="100000"/>
              </a:lnSpc>
              <a:spcBef>
                <a:spcPts val="0"/>
              </a:spcBef>
              <a:spcAft>
                <a:spcPts val="200"/>
              </a:spcAft>
              <a:buSzPct val="100000"/>
              <a:buFont typeface="Arial" charset="0"/>
              <a:buChar char="•"/>
            </a:pPr>
            <a:r>
              <a:rPr lang="en-GB" sz="1800" dirty="0">
                <a:solidFill>
                  <a:srgbClr val="FF0000"/>
                </a:solidFill>
              </a:rPr>
              <a:t>1. Keywords and site content [on-site SEO]</a:t>
            </a:r>
          </a:p>
          <a:p>
            <a:pPr marL="708660" lvl="3" indent="-342900">
              <a:lnSpc>
                <a:spcPct val="100000"/>
              </a:lnSpc>
              <a:spcBef>
                <a:spcPts val="0"/>
              </a:spcBef>
              <a:spcAft>
                <a:spcPts val="200"/>
              </a:spcAft>
              <a:buSzPct val="100000"/>
              <a:buFont typeface="Arial" charset="0"/>
              <a:buChar char="•"/>
            </a:pPr>
            <a:r>
              <a:rPr lang="en-GB" sz="1800" dirty="0"/>
              <a:t>2. Site organization and technical SEO [on-site SEO]</a:t>
            </a:r>
          </a:p>
          <a:p>
            <a:pPr marL="708660" lvl="3" indent="-342900">
              <a:lnSpc>
                <a:spcPct val="100000"/>
              </a:lnSpc>
              <a:spcBef>
                <a:spcPts val="0"/>
              </a:spcBef>
              <a:spcAft>
                <a:spcPts val="200"/>
              </a:spcAft>
              <a:buSzPct val="100000"/>
              <a:buFont typeface="Arial" charset="0"/>
              <a:buChar char="•"/>
            </a:pPr>
            <a:r>
              <a:rPr lang="en-GB" sz="1800" dirty="0"/>
              <a:t>3. Backlinks (external links) [off-site SEO]</a:t>
            </a:r>
          </a:p>
          <a:p>
            <a:pPr>
              <a:spcBef>
                <a:spcPts val="0"/>
              </a:spcBef>
              <a:buFont typeface="Wingdings" charset="2"/>
              <a:buChar char="Ø"/>
            </a:pPr>
            <a:r>
              <a:rPr lang="en-GB" dirty="0"/>
              <a:t> </a:t>
            </a:r>
            <a:r>
              <a:rPr lang="en-GB" dirty="0">
                <a:solidFill>
                  <a:srgbClr val="FF0000"/>
                </a:solidFill>
              </a:rPr>
              <a:t>1. Keywords and site content – in details</a:t>
            </a:r>
          </a:p>
          <a:p>
            <a:pPr lvl="1">
              <a:spcBef>
                <a:spcPts val="0"/>
              </a:spcBef>
              <a:spcAft>
                <a:spcPts val="200"/>
              </a:spcAft>
              <a:buFont typeface="Arial" charset="0"/>
              <a:buChar char="•"/>
            </a:pPr>
            <a:r>
              <a:rPr lang="en-GB" sz="2000" dirty="0"/>
              <a:t>Process</a:t>
            </a:r>
          </a:p>
          <a:p>
            <a:pPr lvl="3">
              <a:spcBef>
                <a:spcPts val="0"/>
              </a:spcBef>
              <a:spcAft>
                <a:spcPts val="200"/>
              </a:spcAft>
            </a:pPr>
            <a:r>
              <a:rPr lang="en-GB" sz="1800" dirty="0"/>
              <a:t>Step 1 (S1): understand keywords and keywords’ elements</a:t>
            </a:r>
          </a:p>
          <a:p>
            <a:pPr lvl="3">
              <a:spcBef>
                <a:spcPts val="0"/>
              </a:spcBef>
              <a:spcAft>
                <a:spcPts val="200"/>
              </a:spcAft>
            </a:pPr>
            <a:r>
              <a:rPr lang="en-GB" sz="1800" dirty="0"/>
              <a:t>Step 2 (S2): Brainstorm </a:t>
            </a:r>
          </a:p>
          <a:p>
            <a:pPr lvl="3">
              <a:spcBef>
                <a:spcPts val="0"/>
              </a:spcBef>
              <a:spcAft>
                <a:spcPts val="200"/>
              </a:spcAft>
            </a:pPr>
            <a:r>
              <a:rPr lang="en-GB" sz="1800" dirty="0"/>
              <a:t>Step 3 (S3): Evaluate your keywords</a:t>
            </a:r>
          </a:p>
          <a:p>
            <a:pPr lvl="3">
              <a:spcBef>
                <a:spcPts val="0"/>
              </a:spcBef>
              <a:spcAft>
                <a:spcPts val="200"/>
              </a:spcAft>
            </a:pPr>
            <a:r>
              <a:rPr lang="en-GB" sz="1800" dirty="0"/>
              <a:t>Step 4 (S4): Categorize keywords.</a:t>
            </a:r>
          </a:p>
          <a:p>
            <a:pPr lvl="3">
              <a:spcBef>
                <a:spcPts val="0"/>
              </a:spcBef>
              <a:spcAft>
                <a:spcPts val="200"/>
              </a:spcAft>
            </a:pPr>
            <a:r>
              <a:rPr lang="en-GB" sz="1800" dirty="0"/>
              <a:t>Step 5 (S5): Develop your content </a:t>
            </a:r>
          </a:p>
          <a:p>
            <a:pPr lvl="1">
              <a:spcBef>
                <a:spcPts val="0"/>
              </a:spcBef>
              <a:spcAft>
                <a:spcPts val="200"/>
              </a:spcAft>
              <a:buFont typeface="Arial" charset="0"/>
              <a:buChar char="•"/>
            </a:pPr>
            <a:r>
              <a:rPr lang="en-GB" sz="2000" dirty="0"/>
              <a:t> Tools that can help to </a:t>
            </a:r>
            <a:r>
              <a:rPr lang="en-GB" sz="2000" dirty="0" err="1"/>
              <a:t>decside</a:t>
            </a:r>
            <a:r>
              <a:rPr lang="en-GB" sz="2000" dirty="0"/>
              <a:t> and evaluate keywords</a:t>
            </a:r>
          </a:p>
          <a:p>
            <a:pPr lvl="1">
              <a:spcBef>
                <a:spcPts val="0"/>
              </a:spcBef>
              <a:spcAft>
                <a:spcPts val="200"/>
              </a:spcAft>
              <a:buFont typeface="Arial" charset="0"/>
              <a:buChar char="•"/>
            </a:pPr>
            <a:r>
              <a:rPr lang="en-GB" sz="2000" dirty="0"/>
              <a:t> Problems with the use of ‘keywords’ – ‘keyword density’ – ‘PANDA algorithm</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spTree>
    <p:extLst>
      <p:ext uri="{BB962C8B-B14F-4D97-AF65-F5344CB8AC3E}">
        <p14:creationId xmlns:p14="http://schemas.microsoft.com/office/powerpoint/2010/main" val="57213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 – s1: understand keywords</a:t>
            </a:r>
          </a:p>
        </p:txBody>
      </p:sp>
      <p:sp>
        <p:nvSpPr>
          <p:cNvPr id="3" name="Content Placeholder 2"/>
          <p:cNvSpPr>
            <a:spLocks noGrp="1"/>
          </p:cNvSpPr>
          <p:nvPr>
            <p:ph idx="1"/>
          </p:nvPr>
        </p:nvSpPr>
        <p:spPr>
          <a:xfrm>
            <a:off x="578734" y="1822817"/>
            <a:ext cx="8252749" cy="4022725"/>
          </a:xfrm>
        </p:spPr>
        <p:txBody>
          <a:bodyPr>
            <a:normAutofit fontScale="92500"/>
          </a:bodyPr>
          <a:lstStyle/>
          <a:p>
            <a:pPr lvl="1" algn="just">
              <a:buFont typeface="Arial" charset="0"/>
              <a:buChar char="•"/>
            </a:pPr>
            <a:r>
              <a:rPr lang="en-GB" altLang="en-US" sz="2400" dirty="0">
                <a:ea typeface="MS PGothic" charset="-128"/>
                <a:cs typeface="Arial" charset="0"/>
              </a:rPr>
              <a:t>Furthermore, there are several other websites (some huge ones, like ‘Amazon’) that will try to optimize with (rank for) the keyword ‘book’.</a:t>
            </a:r>
          </a:p>
          <a:p>
            <a:pPr lvl="1" algn="just">
              <a:buFont typeface="Arial" charset="0"/>
              <a:buChar char="•"/>
            </a:pPr>
            <a:r>
              <a:rPr lang="en-GB" altLang="en-US" sz="2400" dirty="0">
                <a:ea typeface="MS PGothic" charset="-128"/>
                <a:cs typeface="Arial" charset="0"/>
              </a:rPr>
              <a:t>As a result, ‘book’ is a very competitive keyword.</a:t>
            </a:r>
          </a:p>
          <a:p>
            <a:pPr lvl="1" algn="just">
              <a:buFont typeface="Arial" charset="0"/>
              <a:buChar char="•"/>
            </a:pPr>
            <a:r>
              <a:rPr lang="en-GB" altLang="en-US" sz="2400" dirty="0">
                <a:ea typeface="MS PGothic" charset="-128"/>
                <a:cs typeface="Arial" charset="0"/>
              </a:rPr>
              <a:t>Ideally, we should target a keyword/key-phrase, that is</a:t>
            </a:r>
          </a:p>
          <a:p>
            <a:pPr lvl="5" algn="just">
              <a:buFont typeface="Arial" charset="0"/>
              <a:buChar char="•"/>
            </a:pPr>
            <a:r>
              <a:rPr lang="en-GB" altLang="en-US" sz="1800" dirty="0">
                <a:ea typeface="MS PGothic" charset="-128"/>
                <a:cs typeface="Arial" charset="0"/>
              </a:rPr>
              <a:t>Relevant</a:t>
            </a:r>
          </a:p>
          <a:p>
            <a:pPr lvl="5" algn="just">
              <a:buFont typeface="Arial" charset="0"/>
              <a:buChar char="•"/>
            </a:pPr>
            <a:r>
              <a:rPr lang="en-GB" altLang="en-US" sz="1800" dirty="0">
                <a:ea typeface="MS PGothic" charset="-128"/>
                <a:cs typeface="Arial" charset="0"/>
              </a:rPr>
              <a:t>Frequently used</a:t>
            </a:r>
          </a:p>
          <a:p>
            <a:pPr lvl="5" algn="just">
              <a:buFont typeface="Arial" charset="0"/>
              <a:buChar char="•"/>
            </a:pPr>
            <a:r>
              <a:rPr lang="en-GB" altLang="en-US" sz="1800" dirty="0">
                <a:ea typeface="MS PGothic" charset="-128"/>
                <a:cs typeface="Arial" charset="0"/>
              </a:rPr>
              <a:t>NOT competitive</a:t>
            </a:r>
          </a:p>
          <a:p>
            <a:pPr marL="338138" lvl="2" indent="0" algn="just">
              <a:buNone/>
            </a:pPr>
            <a:r>
              <a:rPr lang="en-GB" altLang="en-US" sz="2000" dirty="0">
                <a:ea typeface="MS PGothic" charset="-128"/>
                <a:cs typeface="Arial" charset="0"/>
              </a:rPr>
              <a:t>Let’s see what we get if we try a search with: </a:t>
            </a:r>
          </a:p>
          <a:p>
            <a:pPr marL="1214300" lvl="5" indent="-342900" algn="just"/>
            <a:r>
              <a:rPr lang="en-GB" altLang="en-US" sz="1800" dirty="0">
                <a:ea typeface="MS PGothic" charset="-128"/>
                <a:cs typeface="Arial" charset="0"/>
              </a:rPr>
              <a:t>Book</a:t>
            </a:r>
          </a:p>
          <a:p>
            <a:pPr marL="1214300" lvl="5" indent="-342900" algn="just"/>
            <a:r>
              <a:rPr lang="en-GB" altLang="en-US" sz="1800" dirty="0">
                <a:ea typeface="MS PGothic" charset="-128"/>
                <a:cs typeface="Arial" charset="0"/>
              </a:rPr>
              <a:t>Book online</a:t>
            </a:r>
          </a:p>
          <a:p>
            <a:pPr marL="1214300" lvl="5" indent="-342900" algn="just"/>
            <a:r>
              <a:rPr lang="en-GB" altLang="en-US" sz="1800" dirty="0">
                <a:ea typeface="MS PGothic" charset="-128"/>
                <a:cs typeface="Arial" charset="0"/>
              </a:rPr>
              <a:t>Book online free</a:t>
            </a:r>
          </a:p>
          <a:p>
            <a:pPr marL="1214300" lvl="5" indent="-342900" algn="just"/>
            <a:r>
              <a:rPr lang="en-GB" altLang="en-US" sz="1800" dirty="0">
                <a:ea typeface="MS PGothic" charset="-128"/>
                <a:cs typeface="Arial" charset="0"/>
              </a:rPr>
              <a:t>Book online free history</a:t>
            </a:r>
          </a:p>
          <a:p>
            <a:pPr lvl="1" algn="just">
              <a:buFont typeface="Arial" charset="0"/>
              <a:buChar char="•"/>
            </a:pPr>
            <a:endParaRPr lang="en-US" altLang="en-US" sz="24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spTree>
    <p:extLst>
      <p:ext uri="{BB962C8B-B14F-4D97-AF65-F5344CB8AC3E}">
        <p14:creationId xmlns:p14="http://schemas.microsoft.com/office/powerpoint/2010/main" val="67401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 – s1: understand keywords</a:t>
            </a:r>
          </a:p>
        </p:txBody>
      </p:sp>
      <p:sp>
        <p:nvSpPr>
          <p:cNvPr id="3" name="Content Placeholder 2"/>
          <p:cNvSpPr>
            <a:spLocks noGrp="1"/>
          </p:cNvSpPr>
          <p:nvPr>
            <p:ph idx="1"/>
          </p:nvPr>
        </p:nvSpPr>
        <p:spPr>
          <a:xfrm>
            <a:off x="455782" y="1884892"/>
            <a:ext cx="2656835" cy="305779"/>
          </a:xfrm>
        </p:spPr>
        <p:txBody>
          <a:bodyPr>
            <a:normAutofit fontScale="92500" lnSpcReduction="20000"/>
          </a:bodyPr>
          <a:lstStyle/>
          <a:p>
            <a:pPr marL="338138" lvl="2" indent="0" algn="just">
              <a:buNone/>
            </a:pPr>
            <a:r>
              <a:rPr lang="en-GB" altLang="en-US" sz="2000">
                <a:ea typeface="MS PGothic" charset="-128"/>
                <a:cs typeface="Arial" charset="0"/>
              </a:rPr>
              <a:t>Book</a:t>
            </a:r>
            <a:endParaRPr lang="en-GB" altLang="en-US" sz="20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876" y="4454537"/>
            <a:ext cx="3728401" cy="17301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25" y="4454537"/>
            <a:ext cx="3291840" cy="18585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876" y="2278168"/>
            <a:ext cx="2602721" cy="181920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325" y="2260117"/>
            <a:ext cx="2812317" cy="1778000"/>
          </a:xfrm>
          <a:prstGeom prst="rect">
            <a:avLst/>
          </a:prstGeom>
        </p:spPr>
      </p:pic>
      <p:sp>
        <p:nvSpPr>
          <p:cNvPr id="10" name="Content Placeholder 2"/>
          <p:cNvSpPr txBox="1">
            <a:spLocks/>
          </p:cNvSpPr>
          <p:nvPr/>
        </p:nvSpPr>
        <p:spPr bwMode="auto">
          <a:xfrm>
            <a:off x="4767903" y="4097039"/>
            <a:ext cx="3258497" cy="42452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38138" lvl="2" indent="0" algn="just" defTabSz="914400">
              <a:buFont typeface="Calibri" pitchFamily="34" charset="0"/>
              <a:buNone/>
            </a:pPr>
            <a:r>
              <a:rPr lang="en-GB" altLang="en-US" sz="2000">
                <a:ea typeface="MS PGothic" charset="-128"/>
                <a:cs typeface="Arial" charset="0"/>
              </a:rPr>
              <a:t>Book online free history</a:t>
            </a:r>
          </a:p>
          <a:p>
            <a:pPr marL="338138" lvl="2" indent="0" algn="just" defTabSz="914400">
              <a:buFont typeface="Calibri" pitchFamily="34" charset="0"/>
              <a:buNone/>
            </a:pPr>
            <a:endParaRPr lang="en-GB" altLang="en-US" sz="2000" dirty="0">
              <a:ea typeface="MS PGothic" charset="-128"/>
              <a:cs typeface="Arial" charset="0"/>
            </a:endParaRPr>
          </a:p>
        </p:txBody>
      </p:sp>
      <p:sp>
        <p:nvSpPr>
          <p:cNvPr id="11" name="Content Placeholder 2"/>
          <p:cNvSpPr txBox="1">
            <a:spLocks/>
          </p:cNvSpPr>
          <p:nvPr/>
        </p:nvSpPr>
        <p:spPr bwMode="auto">
          <a:xfrm>
            <a:off x="455782" y="4058584"/>
            <a:ext cx="2656835" cy="395953"/>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38138" lvl="2" indent="0" algn="just" defTabSz="914400">
              <a:buFont typeface="Calibri" pitchFamily="34" charset="0"/>
              <a:buNone/>
            </a:pPr>
            <a:r>
              <a:rPr lang="en-GB" altLang="en-US" sz="2000" dirty="0">
                <a:ea typeface="MS PGothic" charset="-128"/>
                <a:cs typeface="Arial" charset="0"/>
              </a:rPr>
              <a:t>Book online free</a:t>
            </a:r>
          </a:p>
          <a:p>
            <a:pPr marL="338138" lvl="2" indent="0" algn="just" defTabSz="914400">
              <a:buFont typeface="Calibri" pitchFamily="34" charset="0"/>
              <a:buNone/>
            </a:pPr>
            <a:endParaRPr lang="en-GB" altLang="en-US" sz="2000" dirty="0">
              <a:ea typeface="MS PGothic" charset="-128"/>
              <a:cs typeface="Arial" charset="0"/>
            </a:endParaRPr>
          </a:p>
        </p:txBody>
      </p:sp>
      <p:sp>
        <p:nvSpPr>
          <p:cNvPr id="12" name="Content Placeholder 2"/>
          <p:cNvSpPr txBox="1">
            <a:spLocks/>
          </p:cNvSpPr>
          <p:nvPr/>
        </p:nvSpPr>
        <p:spPr bwMode="auto">
          <a:xfrm>
            <a:off x="4767903" y="1884892"/>
            <a:ext cx="2656835" cy="3752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38138" lvl="2" indent="0" algn="just" defTabSz="914400">
              <a:buFont typeface="Calibri" pitchFamily="34" charset="0"/>
              <a:buNone/>
            </a:pPr>
            <a:r>
              <a:rPr lang="en-GB" altLang="en-US" sz="2000">
                <a:ea typeface="MS PGothic" charset="-128"/>
                <a:cs typeface="Arial" charset="0"/>
              </a:rPr>
              <a:t>Book online</a:t>
            </a:r>
          </a:p>
          <a:p>
            <a:pPr marL="338138" lvl="2" indent="0" algn="just" defTabSz="914400">
              <a:buFont typeface="Calibri" pitchFamily="34" charset="0"/>
              <a:buNone/>
            </a:pPr>
            <a:endParaRPr lang="en-GB" altLang="en-US" sz="2000" dirty="0">
              <a:ea typeface="MS PGothic" charset="-128"/>
              <a:cs typeface="Arial" charset="0"/>
            </a:endParaRPr>
          </a:p>
        </p:txBody>
      </p:sp>
    </p:spTree>
    <p:extLst>
      <p:ext uri="{BB962C8B-B14F-4D97-AF65-F5344CB8AC3E}">
        <p14:creationId xmlns:p14="http://schemas.microsoft.com/office/powerpoint/2010/main" val="199593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build="p"/>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 – s1: understand keywords</a:t>
            </a:r>
          </a:p>
        </p:txBody>
      </p:sp>
      <p:sp>
        <p:nvSpPr>
          <p:cNvPr id="3" name="Content Placeholder 2"/>
          <p:cNvSpPr>
            <a:spLocks noGrp="1"/>
          </p:cNvSpPr>
          <p:nvPr>
            <p:ph idx="1"/>
          </p:nvPr>
        </p:nvSpPr>
        <p:spPr>
          <a:xfrm>
            <a:off x="578734" y="1822817"/>
            <a:ext cx="8252749" cy="4022725"/>
          </a:xfrm>
        </p:spPr>
        <p:txBody>
          <a:bodyPr/>
          <a:lstStyle/>
          <a:p>
            <a:pPr lvl="1" algn="just">
              <a:buFont typeface="Arial" charset="0"/>
              <a:buChar char="•"/>
            </a:pPr>
            <a:r>
              <a:rPr lang="en-GB" altLang="en-US" sz="2400" dirty="0">
                <a:ea typeface="Calibri" charset="0"/>
                <a:cs typeface="Calibri" charset="0"/>
              </a:rPr>
              <a:t>Apparently as you start typing your query in a search engine, the engine tries to make the keyword/phrase/query more </a:t>
            </a:r>
            <a:r>
              <a:rPr lang="en-GB" altLang="en-US" sz="2400" b="1" dirty="0">
                <a:solidFill>
                  <a:srgbClr val="FF0000"/>
                </a:solidFill>
                <a:ea typeface="Calibri" charset="0"/>
                <a:cs typeface="Calibri" charset="0"/>
              </a:rPr>
              <a:t>specific</a:t>
            </a:r>
            <a:r>
              <a:rPr lang="en-GB" altLang="en-US" sz="2400" dirty="0">
                <a:ea typeface="Calibri" charset="0"/>
                <a:cs typeface="Calibri" charset="0"/>
              </a:rPr>
              <a:t>.</a:t>
            </a:r>
          </a:p>
          <a:p>
            <a:pPr lvl="1" algn="just">
              <a:buFont typeface="Arial" charset="0"/>
              <a:buChar char="•"/>
            </a:pPr>
            <a:r>
              <a:rPr lang="en-GB" altLang="en-US" sz="2400" dirty="0">
                <a:ea typeface="Calibri" charset="0"/>
                <a:cs typeface="Calibri" charset="0"/>
              </a:rPr>
              <a:t>Keyword elements: </a:t>
            </a:r>
            <a:r>
              <a:rPr lang="en-GB" altLang="en-US" sz="2400" b="1" dirty="0">
                <a:solidFill>
                  <a:srgbClr val="FF0000"/>
                </a:solidFill>
                <a:ea typeface="Calibri" charset="0"/>
                <a:cs typeface="Calibri" charset="0"/>
              </a:rPr>
              <a:t>head | modifier | tail</a:t>
            </a:r>
            <a:endParaRPr lang="en-US" altLang="en-US" sz="2400" b="1" dirty="0">
              <a:solidFill>
                <a:srgbClr val="FF0000"/>
              </a:solidFill>
              <a:ea typeface="Calibri" charset="0"/>
              <a:cs typeface="Calibri" charset="0"/>
            </a:endParaRPr>
          </a:p>
          <a:p>
            <a:pPr lvl="1" algn="just">
              <a:buFont typeface="Arial" charset="0"/>
              <a:buChar char="•"/>
            </a:pPr>
            <a:r>
              <a:rPr lang="en-GB" altLang="en-US" sz="2400" b="1" dirty="0">
                <a:solidFill>
                  <a:srgbClr val="FF0000"/>
                </a:solidFill>
                <a:ea typeface="Calibri" charset="0"/>
                <a:cs typeface="Calibri" charset="0"/>
              </a:rPr>
              <a:t>Head</a:t>
            </a:r>
            <a:r>
              <a:rPr lang="en-GB" altLang="en-US" sz="2400" dirty="0">
                <a:ea typeface="Calibri" charset="0"/>
                <a:cs typeface="Calibri" charset="0"/>
              </a:rPr>
              <a:t>: The focal point of the user’s query and what the rest of the keyword relates to (e.g., Book)</a:t>
            </a:r>
          </a:p>
          <a:p>
            <a:pPr lvl="1" algn="just">
              <a:buFont typeface="Arial" charset="0"/>
              <a:buChar char="•"/>
            </a:pPr>
            <a:r>
              <a:rPr lang="en-GB" altLang="en-US" sz="2400" b="1" dirty="0">
                <a:solidFill>
                  <a:srgbClr val="FF0000"/>
                </a:solidFill>
                <a:ea typeface="Calibri" charset="0"/>
                <a:cs typeface="Calibri" charset="0"/>
              </a:rPr>
              <a:t>Modifier</a:t>
            </a:r>
            <a:r>
              <a:rPr lang="en-GB" altLang="en-US" sz="2400" dirty="0">
                <a:ea typeface="Calibri" charset="0"/>
                <a:cs typeface="Calibri" charset="0"/>
              </a:rPr>
              <a:t>: a single word that can change the type of search (e.g., book online)</a:t>
            </a:r>
          </a:p>
          <a:p>
            <a:pPr lvl="1" algn="just">
              <a:buFont typeface="Arial" charset="0"/>
              <a:buChar char="•"/>
            </a:pPr>
            <a:r>
              <a:rPr lang="en-GB" altLang="en-US" sz="2400" b="1" dirty="0">
                <a:solidFill>
                  <a:srgbClr val="FF0000"/>
                </a:solidFill>
                <a:ea typeface="Calibri" charset="0"/>
                <a:cs typeface="Calibri" charset="0"/>
              </a:rPr>
              <a:t>Tail</a:t>
            </a:r>
            <a:r>
              <a:rPr lang="en-GB" altLang="en-US" sz="2400" dirty="0">
                <a:ea typeface="Calibri" charset="0"/>
                <a:cs typeface="Calibri" charset="0"/>
              </a:rPr>
              <a:t>: a word that clarifies or adds further detail to the head term (e.g., history)</a:t>
            </a:r>
          </a:p>
          <a:p>
            <a:pPr lvl="1" algn="just">
              <a:buFont typeface="Arial" charset="0"/>
              <a:buChar char="•"/>
            </a:pPr>
            <a:endParaRPr lang="en-GB" altLang="en-US" sz="1800" dirty="0">
              <a:ea typeface="MS PGothic" charset="-128"/>
              <a:cs typeface="Arial" charset="0"/>
            </a:endParaRPr>
          </a:p>
          <a:p>
            <a:pPr lvl="1" algn="just">
              <a:buFont typeface="Arial" charset="0"/>
              <a:buChar char="•"/>
            </a:pPr>
            <a:endParaRPr lang="en-US" altLang="en-US" sz="24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spTree>
    <p:extLst>
      <p:ext uri="{BB962C8B-B14F-4D97-AF65-F5344CB8AC3E}">
        <p14:creationId xmlns:p14="http://schemas.microsoft.com/office/powerpoint/2010/main" val="16763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GB" dirty="0"/>
              <a:t>SEO: Keywords and Content – s1: understand keywords</a:t>
            </a:r>
          </a:p>
        </p:txBody>
      </p:sp>
      <p:sp>
        <p:nvSpPr>
          <p:cNvPr id="3" name="Content Placeholder 2"/>
          <p:cNvSpPr>
            <a:spLocks noGrp="1"/>
          </p:cNvSpPr>
          <p:nvPr>
            <p:ph idx="1"/>
          </p:nvPr>
        </p:nvSpPr>
        <p:spPr>
          <a:xfrm>
            <a:off x="578734" y="1822817"/>
            <a:ext cx="8252749" cy="4022725"/>
          </a:xfrm>
        </p:spPr>
        <p:txBody>
          <a:bodyPr/>
          <a:lstStyle/>
          <a:p>
            <a:pPr lvl="1" algn="just">
              <a:buFont typeface="Arial" charset="0"/>
              <a:buChar char="•"/>
            </a:pPr>
            <a:endParaRPr lang="en-GB" altLang="en-US" sz="1800" dirty="0">
              <a:ea typeface="MS PGothic" charset="-128"/>
              <a:cs typeface="Arial" charset="0"/>
            </a:endParaRPr>
          </a:p>
          <a:p>
            <a:pPr lvl="1" algn="just">
              <a:buFont typeface="Arial" charset="0"/>
              <a:buChar char="•"/>
            </a:pPr>
            <a:endParaRPr lang="en-US" altLang="en-US" sz="24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sp>
        <p:nvSpPr>
          <p:cNvPr id="2" name="Rectangle 1"/>
          <p:cNvSpPr/>
          <p:nvPr/>
        </p:nvSpPr>
        <p:spPr>
          <a:xfrm>
            <a:off x="502855" y="1822818"/>
            <a:ext cx="2393066" cy="1200329"/>
          </a:xfrm>
          <a:prstGeom prst="rect">
            <a:avLst/>
          </a:prstGeom>
        </p:spPr>
        <p:txBody>
          <a:bodyPr wrap="square">
            <a:spAutoFit/>
          </a:bodyPr>
          <a:lstStyle/>
          <a:p>
            <a:pPr lvl="1" algn="just">
              <a:buFont typeface="Arial" charset="0"/>
              <a:buChar char="•"/>
            </a:pPr>
            <a:r>
              <a:rPr lang="en-US" altLang="en-US" sz="2400" dirty="0">
                <a:ea typeface="MS PGothic" charset="-128"/>
                <a:cs typeface="Arial" charset="0"/>
              </a:rPr>
              <a:t> General or specific keywords?</a:t>
            </a:r>
          </a:p>
        </p:txBody>
      </p:sp>
      <p:pic>
        <p:nvPicPr>
          <p:cNvPr id="6" name="Picture 2" descr="short vs long tail keyword benefi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346" y="1876853"/>
            <a:ext cx="5291137" cy="396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5213108" y="5845542"/>
            <a:ext cx="2635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GB" altLang="en-US" sz="2000">
                <a:latin typeface="Arial" charset="0"/>
              </a:rPr>
              <a:t>Source: SEO </a:t>
            </a:r>
            <a:r>
              <a:rPr lang="en-GB" altLang="en-US" sz="2000" dirty="0" err="1">
                <a:latin typeface="Arial" charset="0"/>
              </a:rPr>
              <a:t>Pressor</a:t>
            </a:r>
            <a:endParaRPr lang="en-GB" altLang="en-US" sz="2000" dirty="0">
              <a:latin typeface="Arial" charset="0"/>
            </a:endParaRPr>
          </a:p>
        </p:txBody>
      </p:sp>
      <p:sp>
        <p:nvSpPr>
          <p:cNvPr id="8" name="Rectangle 7"/>
          <p:cNvSpPr/>
          <p:nvPr/>
        </p:nvSpPr>
        <p:spPr>
          <a:xfrm>
            <a:off x="502855" y="4375876"/>
            <a:ext cx="2393066" cy="1569660"/>
          </a:xfrm>
          <a:prstGeom prst="rect">
            <a:avLst/>
          </a:prstGeom>
        </p:spPr>
        <p:txBody>
          <a:bodyPr wrap="square">
            <a:spAutoFit/>
          </a:bodyPr>
          <a:lstStyle/>
          <a:p>
            <a:pPr lvl="1" algn="just">
              <a:buFont typeface="Arial" charset="0"/>
              <a:buChar char="•"/>
            </a:pPr>
            <a:r>
              <a:rPr lang="en-US" altLang="en-US" sz="2400" dirty="0">
                <a:ea typeface="MS PGothic" charset="-128"/>
                <a:cs typeface="Arial" charset="0"/>
              </a:rPr>
              <a:t>Relation between keywords and conversion</a:t>
            </a:r>
          </a:p>
        </p:txBody>
      </p:sp>
      <p:sp>
        <p:nvSpPr>
          <p:cNvPr id="9" name="Rectangle 8"/>
          <p:cNvSpPr/>
          <p:nvPr/>
        </p:nvSpPr>
        <p:spPr>
          <a:xfrm>
            <a:off x="502855" y="3099347"/>
            <a:ext cx="2393066" cy="1200329"/>
          </a:xfrm>
          <a:prstGeom prst="rect">
            <a:avLst/>
          </a:prstGeom>
        </p:spPr>
        <p:txBody>
          <a:bodyPr wrap="square">
            <a:spAutoFit/>
          </a:bodyPr>
          <a:lstStyle/>
          <a:p>
            <a:pPr lvl="1" algn="just">
              <a:buFont typeface="Arial" charset="0"/>
              <a:buChar char="•"/>
            </a:pPr>
            <a:r>
              <a:rPr lang="en-US" altLang="en-US" sz="2400" dirty="0">
                <a:ea typeface="MS PGothic" charset="-128"/>
                <a:cs typeface="Arial" charset="0"/>
              </a:rPr>
              <a:t>How long should a keyword be?</a:t>
            </a:r>
          </a:p>
        </p:txBody>
      </p:sp>
      <p:sp>
        <p:nvSpPr>
          <p:cNvPr id="11" name="Left Arrow 10">
            <a:hlinkClick r:id="rId3"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172116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s2: Brainstorm</a:t>
            </a:r>
          </a:p>
        </p:txBody>
      </p:sp>
      <p:sp>
        <p:nvSpPr>
          <p:cNvPr id="3" name="Content Placeholder 2"/>
          <p:cNvSpPr>
            <a:spLocks noGrp="1"/>
          </p:cNvSpPr>
          <p:nvPr>
            <p:ph idx="1"/>
          </p:nvPr>
        </p:nvSpPr>
        <p:spPr>
          <a:xfrm>
            <a:off x="257577" y="1760199"/>
            <a:ext cx="8886423" cy="4022725"/>
          </a:xfrm>
        </p:spPr>
        <p:txBody>
          <a:bodyPr>
            <a:noAutofit/>
          </a:bodyPr>
          <a:lstStyle/>
          <a:p>
            <a:pPr marL="457200" indent="-457200">
              <a:spcBef>
                <a:spcPts val="0"/>
              </a:spcBef>
              <a:spcAft>
                <a:spcPts val="0"/>
              </a:spcAft>
              <a:buNone/>
            </a:pPr>
            <a:r>
              <a:rPr lang="en-GB" sz="2400" dirty="0"/>
              <a:t>Brainstorm – create a list with potential keywords</a:t>
            </a:r>
          </a:p>
          <a:p>
            <a:pPr marL="457200" indent="-457200">
              <a:spcBef>
                <a:spcPts val="0"/>
              </a:spcBef>
              <a:spcAft>
                <a:spcPts val="0"/>
              </a:spcAft>
              <a:buNone/>
            </a:pPr>
            <a:r>
              <a:rPr lang="en-US" altLang="en-US" sz="2400" dirty="0">
                <a:cs typeface="Arial" charset="0"/>
              </a:rPr>
              <a:t>Think what services or products you provide and then what kind of </a:t>
            </a:r>
            <a:r>
              <a:rPr lang="en-US" altLang="en-US" sz="2400" b="1" dirty="0">
                <a:cs typeface="Arial" charset="0"/>
              </a:rPr>
              <a:t>keywords</a:t>
            </a:r>
            <a:r>
              <a:rPr lang="en-US" altLang="en-US" sz="2400" dirty="0">
                <a:cs typeface="Arial" charset="0"/>
              </a:rPr>
              <a:t> and </a:t>
            </a:r>
            <a:r>
              <a:rPr lang="en-US" altLang="en-US" sz="2400" b="1" dirty="0">
                <a:cs typeface="Arial" charset="0"/>
              </a:rPr>
              <a:t>phrases</a:t>
            </a:r>
            <a:r>
              <a:rPr lang="en-US" altLang="en-US" sz="2400" dirty="0">
                <a:cs typeface="Arial" charset="0"/>
              </a:rPr>
              <a:t> a user would use. </a:t>
            </a:r>
          </a:p>
          <a:p>
            <a:pPr lvl="2" algn="just"/>
            <a:endParaRPr lang="en-GB" altLang="en-US" sz="2400" dirty="0">
              <a:cs typeface="Arial" charset="0"/>
            </a:endParaRPr>
          </a:p>
          <a:p>
            <a:pPr marL="384048" lvl="2" indent="0" algn="just">
              <a:buNone/>
            </a:pPr>
            <a:r>
              <a:rPr lang="en-US" altLang="en-US" sz="2400" dirty="0">
                <a:cs typeface="Arial" charset="0"/>
              </a:rPr>
              <a:t>Ask yourself the following three questions:</a:t>
            </a:r>
            <a:endParaRPr lang="en-GB" altLang="en-US" sz="2400" dirty="0">
              <a:cs typeface="Arial" charset="0"/>
            </a:endParaRPr>
          </a:p>
          <a:p>
            <a:pPr lvl="3" algn="just">
              <a:buFont typeface="Trebuchet MS" charset="0"/>
              <a:buAutoNum type="arabicParenR"/>
            </a:pPr>
            <a:r>
              <a:rPr lang="en-US" altLang="en-US" sz="2400" dirty="0">
                <a:cs typeface="Arial" charset="0"/>
              </a:rPr>
              <a:t> Is the keyword relevant to your website’s content?</a:t>
            </a:r>
            <a:endParaRPr lang="en-GB" altLang="en-US" sz="2400" dirty="0">
              <a:cs typeface="Arial" charset="0"/>
            </a:endParaRPr>
          </a:p>
          <a:p>
            <a:pPr lvl="3" algn="just">
              <a:buFont typeface="Trebuchet MS" charset="0"/>
              <a:buAutoNum type="arabicParenR"/>
            </a:pPr>
            <a:r>
              <a:rPr lang="en-US" altLang="en-US" sz="2400" dirty="0">
                <a:cs typeface="Arial" charset="0"/>
              </a:rPr>
              <a:t>Will users find what they are looking for on your website when they search using these keywords?</a:t>
            </a:r>
            <a:endParaRPr lang="en-GB" altLang="en-US" sz="2400" dirty="0">
              <a:cs typeface="Arial" charset="0"/>
            </a:endParaRPr>
          </a:p>
          <a:p>
            <a:pPr lvl="3" algn="just">
              <a:buFont typeface="Trebuchet MS" charset="0"/>
              <a:buAutoNum type="arabicParenR"/>
            </a:pPr>
            <a:r>
              <a:rPr lang="en-US" altLang="en-US" sz="2400" dirty="0">
                <a:cs typeface="Arial" charset="0"/>
              </a:rPr>
              <a:t>Will the users be satisfied with what they find?</a:t>
            </a:r>
            <a:endParaRPr lang="en-GB" altLang="en-US" sz="2400" dirty="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24</a:t>
            </a:fld>
            <a:endParaRPr lang="en-US"/>
          </a:p>
        </p:txBody>
      </p:sp>
      <p:sp>
        <p:nvSpPr>
          <p:cNvPr id="5" name="Left Arrow 4">
            <a:hlinkClick r:id="rId2"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135951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s2: Brainstorm</a:t>
            </a:r>
          </a:p>
        </p:txBody>
      </p:sp>
      <p:sp>
        <p:nvSpPr>
          <p:cNvPr id="3" name="Content Placeholder 2"/>
          <p:cNvSpPr>
            <a:spLocks noGrp="1"/>
          </p:cNvSpPr>
          <p:nvPr>
            <p:ph idx="1"/>
          </p:nvPr>
        </p:nvSpPr>
        <p:spPr>
          <a:xfrm>
            <a:off x="257577" y="1760199"/>
            <a:ext cx="8886423" cy="4022725"/>
          </a:xfrm>
        </p:spPr>
        <p:txBody>
          <a:bodyPr>
            <a:noAutofit/>
          </a:bodyPr>
          <a:lstStyle/>
          <a:p>
            <a:pPr lvl="2" algn="just"/>
            <a:endParaRPr lang="en-US" altLang="en-US" sz="2400" dirty="0">
              <a:cs typeface="Arial" charset="0"/>
            </a:endParaRPr>
          </a:p>
          <a:p>
            <a:pPr marL="384048" lvl="2" indent="0" algn="just">
              <a:buNone/>
            </a:pPr>
            <a:r>
              <a:rPr lang="en-US" altLang="en-US" sz="2400" b="1" u="sng" dirty="0">
                <a:cs typeface="Arial" charset="0"/>
              </a:rPr>
              <a:t>Do not forget: </a:t>
            </a:r>
            <a:r>
              <a:rPr lang="en-US" altLang="en-US" sz="2400" dirty="0">
                <a:cs typeface="Arial" charset="0"/>
              </a:rPr>
              <a:t>the way you use to explain your product may not be the way a user uses to find this product.</a:t>
            </a:r>
          </a:p>
          <a:p>
            <a:pPr marL="384048" lvl="2" indent="0" algn="just">
              <a:buNone/>
            </a:pPr>
            <a:endParaRPr lang="en-GB" altLang="en-US" sz="2400" dirty="0">
              <a:cs typeface="Arial" charset="0"/>
            </a:endParaRPr>
          </a:p>
          <a:p>
            <a:pPr lvl="3" algn="just"/>
            <a:r>
              <a:rPr lang="en-US" altLang="en-US" sz="2400" dirty="0">
                <a:cs typeface="Arial" charset="0"/>
              </a:rPr>
              <a:t>Example: </a:t>
            </a:r>
            <a:endParaRPr lang="en-GB" altLang="en-US" sz="2400" dirty="0">
              <a:cs typeface="Arial" charset="0"/>
            </a:endParaRPr>
          </a:p>
          <a:p>
            <a:pPr lvl="4" algn="just"/>
            <a:r>
              <a:rPr lang="en-US" altLang="en-US" sz="2400" dirty="0">
                <a:cs typeface="Arial" charset="0"/>
              </a:rPr>
              <a:t>You: “high value contents insurance”</a:t>
            </a:r>
            <a:endParaRPr lang="en-GB" altLang="ja-JP" sz="2400" dirty="0">
              <a:ea typeface="MS PGothic" charset="-128"/>
              <a:cs typeface="Arial" charset="0"/>
            </a:endParaRPr>
          </a:p>
          <a:p>
            <a:pPr lvl="4" algn="just"/>
            <a:r>
              <a:rPr lang="en-US" altLang="en-US" sz="2400" dirty="0">
                <a:cs typeface="Arial" charset="0"/>
              </a:rPr>
              <a:t>User: “cheap home insurance”</a:t>
            </a:r>
            <a:endParaRPr lang="en-GB" sz="10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25</a:t>
            </a:fld>
            <a:endParaRPr lang="en-US"/>
          </a:p>
        </p:txBody>
      </p:sp>
      <p:sp>
        <p:nvSpPr>
          <p:cNvPr id="5" name="Left Arrow 4">
            <a:hlinkClick r:id="rId2"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728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s3: Evaluate</a:t>
            </a:r>
          </a:p>
        </p:txBody>
      </p:sp>
      <p:sp>
        <p:nvSpPr>
          <p:cNvPr id="3" name="Content Placeholder 2"/>
          <p:cNvSpPr>
            <a:spLocks noGrp="1"/>
          </p:cNvSpPr>
          <p:nvPr>
            <p:ph idx="1"/>
          </p:nvPr>
        </p:nvSpPr>
        <p:spPr>
          <a:xfrm>
            <a:off x="822324" y="1760199"/>
            <a:ext cx="7837581" cy="4022725"/>
          </a:xfrm>
        </p:spPr>
        <p:txBody>
          <a:bodyPr>
            <a:normAutofit/>
          </a:bodyPr>
          <a:lstStyle/>
          <a:p>
            <a:pPr marL="384048" lvl="2" indent="0" algn="just">
              <a:buNone/>
            </a:pPr>
            <a:r>
              <a:rPr lang="en-US" altLang="en-US" sz="2800" dirty="0">
                <a:cs typeface="Arial" charset="0"/>
              </a:rPr>
              <a:t>There are several things you can do, to evaluate your keywords.</a:t>
            </a:r>
          </a:p>
          <a:p>
            <a:pPr marL="384048" lvl="2" indent="0" algn="just">
              <a:buNone/>
            </a:pPr>
            <a:r>
              <a:rPr lang="en-US" altLang="en-US" sz="2800" dirty="0">
                <a:cs typeface="Arial" charset="0"/>
              </a:rPr>
              <a:t>What do you want to evaluate:</a:t>
            </a:r>
          </a:p>
          <a:p>
            <a:pPr marL="898398" lvl="2" indent="-514350" algn="just">
              <a:buAutoNum type="alphaLcParenR"/>
            </a:pPr>
            <a:r>
              <a:rPr lang="en-US" altLang="en-US" sz="2800" dirty="0">
                <a:cs typeface="Arial" charset="0"/>
              </a:rPr>
              <a:t>Keywords lead to the ‘correct’ / expected results</a:t>
            </a:r>
          </a:p>
          <a:p>
            <a:pPr marL="898398" lvl="2" indent="-514350" algn="just">
              <a:buAutoNum type="alphaLcParenR"/>
            </a:pPr>
            <a:r>
              <a:rPr lang="en-US" altLang="en-US" sz="2800" dirty="0">
                <a:cs typeface="Arial" charset="0"/>
              </a:rPr>
              <a:t>How frequently they are used</a:t>
            </a:r>
          </a:p>
          <a:p>
            <a:pPr marL="898398" lvl="2" indent="-514350" algn="just">
              <a:buAutoNum type="alphaLcParenR"/>
            </a:pPr>
            <a:r>
              <a:rPr lang="en-US" altLang="en-US" sz="2800" dirty="0">
                <a:cs typeface="Arial" charset="0"/>
              </a:rPr>
              <a:t>How competitive they are</a:t>
            </a: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26</a:t>
            </a:fld>
            <a:endParaRPr lang="en-US"/>
          </a:p>
        </p:txBody>
      </p:sp>
    </p:spTree>
    <p:extLst>
      <p:ext uri="{BB962C8B-B14F-4D97-AF65-F5344CB8AC3E}">
        <p14:creationId xmlns:p14="http://schemas.microsoft.com/office/powerpoint/2010/main" val="3204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s3: Evaluate</a:t>
            </a:r>
          </a:p>
        </p:txBody>
      </p:sp>
      <p:sp>
        <p:nvSpPr>
          <p:cNvPr id="3" name="Content Placeholder 2"/>
          <p:cNvSpPr>
            <a:spLocks noGrp="1"/>
          </p:cNvSpPr>
          <p:nvPr>
            <p:ph idx="1"/>
          </p:nvPr>
        </p:nvSpPr>
        <p:spPr>
          <a:xfrm>
            <a:off x="822324" y="1760199"/>
            <a:ext cx="7544436" cy="4119901"/>
          </a:xfrm>
        </p:spPr>
        <p:txBody>
          <a:bodyPr>
            <a:normAutofit fontScale="92500" lnSpcReduction="20000"/>
          </a:bodyPr>
          <a:lstStyle/>
          <a:p>
            <a:pPr marL="457200" indent="-457200">
              <a:spcBef>
                <a:spcPts val="0"/>
              </a:spcBef>
              <a:spcAft>
                <a:spcPts val="0"/>
              </a:spcAft>
              <a:buNone/>
            </a:pPr>
            <a:r>
              <a:rPr lang="en-GB" sz="2400" b="1" dirty="0">
                <a:solidFill>
                  <a:srgbClr val="FFC000"/>
                </a:solidFill>
              </a:rPr>
              <a:t>a</a:t>
            </a:r>
            <a:r>
              <a:rPr lang="en-GB" sz="2600" b="1" dirty="0">
                <a:solidFill>
                  <a:srgbClr val="FFC000"/>
                </a:solidFill>
              </a:rPr>
              <a:t>)</a:t>
            </a:r>
          </a:p>
          <a:p>
            <a:pPr marL="457200" indent="-457200">
              <a:spcBef>
                <a:spcPts val="0"/>
              </a:spcBef>
              <a:spcAft>
                <a:spcPts val="0"/>
              </a:spcAft>
              <a:buNone/>
            </a:pPr>
            <a:r>
              <a:rPr lang="en-GB" sz="2600" b="1" dirty="0">
                <a:solidFill>
                  <a:srgbClr val="FFC000"/>
                </a:solidFill>
              </a:rPr>
              <a:t>	</a:t>
            </a:r>
            <a:r>
              <a:rPr lang="en-GB" sz="2600" dirty="0"/>
              <a:t>	A very simple action you could take in order to find out if your 	keywords lead to ‘correct’ results, is to use them in a search engine. </a:t>
            </a:r>
          </a:p>
          <a:p>
            <a:pPr>
              <a:spcAft>
                <a:spcPts val="0"/>
              </a:spcAft>
              <a:buNone/>
            </a:pPr>
            <a:r>
              <a:rPr lang="en-GB" sz="2600" dirty="0"/>
              <a:t>		What kind of results do they produce? </a:t>
            </a:r>
          </a:p>
          <a:p>
            <a:pPr>
              <a:spcAft>
                <a:spcPts val="0"/>
              </a:spcAft>
              <a:buNone/>
            </a:pPr>
            <a:r>
              <a:rPr lang="en-GB" sz="2600" dirty="0"/>
              <a:t>		Are these quality sites?</a:t>
            </a:r>
          </a:p>
          <a:p>
            <a:pPr>
              <a:spcAft>
                <a:spcPts val="0"/>
              </a:spcAft>
              <a:buNone/>
            </a:pPr>
            <a:endParaRPr lang="en-GB" sz="2600" dirty="0"/>
          </a:p>
          <a:p>
            <a:pPr>
              <a:spcAft>
                <a:spcPts val="0"/>
              </a:spcAft>
              <a:buNone/>
            </a:pPr>
            <a:r>
              <a:rPr lang="en-GB" sz="2600" b="1" dirty="0">
                <a:solidFill>
                  <a:schemeClr val="accent1">
                    <a:lumMod val="60000"/>
                    <a:lumOff val="40000"/>
                  </a:schemeClr>
                </a:solidFill>
              </a:rPr>
              <a:t>b) </a:t>
            </a:r>
            <a:r>
              <a:rPr lang="en-GB" sz="2600" dirty="0"/>
              <a:t>Use online tools to find out how frequently these keywords are used/searched.</a:t>
            </a:r>
          </a:p>
          <a:p>
            <a:pPr>
              <a:spcAft>
                <a:spcPts val="0"/>
              </a:spcAft>
              <a:buNone/>
            </a:pPr>
            <a:r>
              <a:rPr lang="en-GB" sz="2600" b="1" dirty="0"/>
              <a:t>keyword volume or search volume:</a:t>
            </a:r>
            <a:r>
              <a:rPr lang="en-GB" sz="2600" dirty="0"/>
              <a:t> how many people are querying these terms on Google, Yahoo and Bing. Find out </a:t>
            </a:r>
            <a:r>
              <a:rPr lang="en-GB" sz="2600" i="1" dirty="0"/>
              <a:t>how much traffic </a:t>
            </a:r>
            <a:r>
              <a:rPr lang="en-GB" sz="2600" dirty="0"/>
              <a:t>the keywords you though about get.</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pic>
        <p:nvPicPr>
          <p:cNvPr id="2050" name="Picture 2" descr="C:\Users\Vassiliki\AppData\Local\Microsoft\Windows\Temporary Internet Files\Content.IE5\R515O3T4\MC900432617[1].png"/>
          <p:cNvPicPr>
            <a:picLocks noChangeAspect="1" noChangeArrowheads="1"/>
          </p:cNvPicPr>
          <p:nvPr/>
        </p:nvPicPr>
        <p:blipFill>
          <a:blip r:embed="rId2"/>
          <a:srcRect/>
          <a:stretch>
            <a:fillRect/>
          </a:stretch>
        </p:blipFill>
        <p:spPr bwMode="auto">
          <a:xfrm>
            <a:off x="113001" y="2457402"/>
            <a:ext cx="1056141" cy="1056141"/>
          </a:xfrm>
          <a:prstGeom prst="rect">
            <a:avLst/>
          </a:prstGeom>
          <a:noFill/>
        </p:spPr>
      </p:pic>
      <p:sp>
        <p:nvSpPr>
          <p:cNvPr id="6" name="Left Arrow 5">
            <a:hlinkClick r:id="rId3"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9" presetClass="entr" presetSubtype="1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1000" fill="hold"/>
                                        <p:tgtEl>
                                          <p:spTgt spid="2050"/>
                                        </p:tgtEl>
                                        <p:attrNameLst>
                                          <p:attrName>ppt_w</p:attrName>
                                        </p:attrNameLst>
                                      </p:cBhvr>
                                      <p:tavLst>
                                        <p:tav tm="0" fmla="#ppt_w*sin(2.5*pi*$)">
                                          <p:val>
                                            <p:fltVal val="0"/>
                                          </p:val>
                                        </p:tav>
                                        <p:tav tm="100000">
                                          <p:val>
                                            <p:fltVal val="1"/>
                                          </p:val>
                                        </p:tav>
                                      </p:tavLst>
                                    </p:anim>
                                    <p:anim calcmode="lin" valueType="num">
                                      <p:cBhvr>
                                        <p:cTn id="12" dur="1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s3: Evaluate</a:t>
            </a:r>
          </a:p>
        </p:txBody>
      </p:sp>
      <p:sp>
        <p:nvSpPr>
          <p:cNvPr id="3" name="Content Placeholder 2"/>
          <p:cNvSpPr>
            <a:spLocks noGrp="1"/>
          </p:cNvSpPr>
          <p:nvPr>
            <p:ph idx="1"/>
          </p:nvPr>
        </p:nvSpPr>
        <p:spPr>
          <a:xfrm>
            <a:off x="822324" y="1760199"/>
            <a:ext cx="7544436" cy="4119901"/>
          </a:xfrm>
        </p:spPr>
        <p:txBody>
          <a:bodyPr>
            <a:normAutofit/>
          </a:bodyPr>
          <a:lstStyle/>
          <a:p>
            <a:pPr marL="457200" indent="-457200">
              <a:spcBef>
                <a:spcPts val="0"/>
              </a:spcBef>
              <a:spcAft>
                <a:spcPts val="0"/>
              </a:spcAft>
              <a:buNone/>
            </a:pPr>
            <a:r>
              <a:rPr lang="en-GB" sz="2600" b="1" dirty="0">
                <a:solidFill>
                  <a:srgbClr val="FFC000"/>
                </a:solidFill>
              </a:rPr>
              <a:t> </a:t>
            </a:r>
            <a:r>
              <a:rPr lang="en-GB" sz="2600" b="1" dirty="0">
                <a:solidFill>
                  <a:schemeClr val="accent1">
                    <a:lumMod val="60000"/>
                    <a:lumOff val="40000"/>
                  </a:schemeClr>
                </a:solidFill>
              </a:rPr>
              <a:t>c) </a:t>
            </a:r>
            <a:r>
              <a:rPr lang="en-GB" sz="2600" dirty="0"/>
              <a:t>Consider how competitive they are. Do not forget if a keyword is very popular is also very competitive</a:t>
            </a:r>
          </a:p>
          <a:p>
            <a:pPr>
              <a:spcAft>
                <a:spcPts val="0"/>
              </a:spcAft>
              <a:buNone/>
            </a:pPr>
            <a:endParaRPr lang="en-GB" sz="2600" dirty="0"/>
          </a:p>
          <a:p>
            <a:pPr>
              <a:spcAft>
                <a:spcPts val="0"/>
              </a:spcAft>
              <a:buNone/>
            </a:pPr>
            <a:r>
              <a:rPr lang="en-GB" sz="2600" dirty="0"/>
              <a:t>Tools you can use for (b) and (c) are given in this presentation and tutorials but you can also do your own search.</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28</a:t>
            </a:fld>
            <a:endParaRPr lang="en-US"/>
          </a:p>
        </p:txBody>
      </p:sp>
      <p:sp>
        <p:nvSpPr>
          <p:cNvPr id="6" name="Left Arrow 5">
            <a:hlinkClick r:id="rId2"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82953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s4: Categorise</a:t>
            </a:r>
          </a:p>
        </p:txBody>
      </p:sp>
      <p:sp>
        <p:nvSpPr>
          <p:cNvPr id="3" name="Content Placeholder 2"/>
          <p:cNvSpPr>
            <a:spLocks noGrp="1"/>
          </p:cNvSpPr>
          <p:nvPr>
            <p:ph idx="1"/>
          </p:nvPr>
        </p:nvSpPr>
        <p:spPr>
          <a:xfrm>
            <a:off x="822324" y="1760199"/>
            <a:ext cx="8080376" cy="4386601"/>
          </a:xfrm>
        </p:spPr>
        <p:txBody>
          <a:bodyPr>
            <a:normAutofit/>
          </a:bodyPr>
          <a:lstStyle/>
          <a:p>
            <a:pPr marL="384048" lvl="2" indent="0" algn="just">
              <a:buNone/>
            </a:pPr>
            <a:r>
              <a:rPr lang="en-US" altLang="en-US" sz="3200" dirty="0">
                <a:cs typeface="Arial" charset="0"/>
              </a:rPr>
              <a:t>‘Categorize keywords’ is the process of grouping keywords into topics or themes</a:t>
            </a:r>
            <a:endParaRPr lang="en-GB" altLang="en-US" sz="3200" dirty="0">
              <a:cs typeface="Arial" charset="0"/>
            </a:endParaRPr>
          </a:p>
          <a:p>
            <a:pPr marL="384048" lvl="2" indent="0" algn="just">
              <a:buNone/>
            </a:pPr>
            <a:r>
              <a:rPr lang="en-US" altLang="en-US" sz="3200" dirty="0">
                <a:cs typeface="Arial" charset="0"/>
              </a:rPr>
              <a:t>By categorizing keywords, you add meaning and organization to the process of keyword research. It can also lead to something actionable, such as creating popular links on homepages or creating popular pages.</a:t>
            </a:r>
          </a:p>
          <a:p>
            <a:pPr marL="384048" lvl="2" indent="0" algn="just">
              <a:buNone/>
            </a:pPr>
            <a:endParaRPr lang="en-GB" altLang="en-US" sz="3200" dirty="0">
              <a:cs typeface="Arial" charset="0"/>
            </a:endParaRP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29</a:t>
            </a:fld>
            <a:endParaRPr lang="en-US"/>
          </a:p>
        </p:txBody>
      </p:sp>
    </p:spTree>
    <p:extLst>
      <p:ext uri="{BB962C8B-B14F-4D97-AF65-F5344CB8AC3E}">
        <p14:creationId xmlns:p14="http://schemas.microsoft.com/office/powerpoint/2010/main" val="167096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SEO?</a:t>
            </a:r>
          </a:p>
        </p:txBody>
      </p:sp>
      <p:sp>
        <p:nvSpPr>
          <p:cNvPr id="3" name="Content Placeholder 2"/>
          <p:cNvSpPr>
            <a:spLocks noGrp="1"/>
          </p:cNvSpPr>
          <p:nvPr>
            <p:ph idx="1"/>
          </p:nvPr>
        </p:nvSpPr>
        <p:spPr>
          <a:xfrm>
            <a:off x="822325" y="1846263"/>
            <a:ext cx="7908018" cy="4022725"/>
          </a:xfrm>
        </p:spPr>
        <p:txBody>
          <a:bodyPr>
            <a:normAutofit fontScale="92500" lnSpcReduction="10000"/>
          </a:bodyPr>
          <a:lstStyle/>
          <a:p>
            <a:r>
              <a:rPr lang="en-GB" dirty="0"/>
              <a:t>Search Engine Optimization (SEO): ‘Once highly </a:t>
            </a:r>
            <a:r>
              <a:rPr lang="en-GB" b="1" i="1" u="sng" dirty="0"/>
              <a:t>specialized task </a:t>
            </a:r>
            <a:r>
              <a:rPr lang="en-GB" dirty="0"/>
              <a:t>relegated to the backroom of a website development team is now a </a:t>
            </a:r>
            <a:r>
              <a:rPr lang="en-GB" b="1" i="1" u="sng" dirty="0"/>
              <a:t>mainstream marketing activity</a:t>
            </a:r>
            <a:r>
              <a:rPr lang="en-GB" dirty="0"/>
              <a:t>’.</a:t>
            </a:r>
          </a:p>
          <a:p>
            <a:pPr>
              <a:spcBef>
                <a:spcPts val="0"/>
              </a:spcBef>
              <a:spcAft>
                <a:spcPts val="0"/>
              </a:spcAft>
            </a:pPr>
            <a:r>
              <a:rPr lang="en-GB" dirty="0"/>
              <a:t>(from ‘The Art of SEO’)</a:t>
            </a:r>
          </a:p>
          <a:p>
            <a:endParaRPr lang="en-GB" sz="800" dirty="0"/>
          </a:p>
          <a:p>
            <a:pPr algn="ctr">
              <a:spcBef>
                <a:spcPts val="0"/>
              </a:spcBef>
              <a:spcAft>
                <a:spcPts val="0"/>
              </a:spcAft>
            </a:pPr>
            <a:r>
              <a:rPr lang="en-GB" b="1" dirty="0"/>
              <a:t>SEO = how to let search engines (and audience) know about your website</a:t>
            </a:r>
          </a:p>
          <a:p>
            <a:endParaRPr lang="en-GB" sz="800" dirty="0"/>
          </a:p>
          <a:p>
            <a:pPr>
              <a:spcBef>
                <a:spcPts val="0"/>
              </a:spcBef>
            </a:pPr>
            <a:r>
              <a:rPr lang="en-GB" sz="2400" b="1" dirty="0"/>
              <a:t>SEO Goals:</a:t>
            </a:r>
          </a:p>
          <a:p>
            <a:pPr>
              <a:buFont typeface="Wingdings" pitchFamily="2" charset="2"/>
              <a:buChar char="Ø"/>
            </a:pPr>
            <a:r>
              <a:rPr lang="en-GB" sz="2400" dirty="0"/>
              <a:t> Visibility of the site</a:t>
            </a:r>
          </a:p>
          <a:p>
            <a:pPr>
              <a:buFont typeface="Wingdings" pitchFamily="2" charset="2"/>
              <a:buChar char="Ø"/>
            </a:pPr>
            <a:r>
              <a:rPr lang="en-GB" sz="2400" dirty="0"/>
              <a:t> Traffic of the site</a:t>
            </a:r>
          </a:p>
          <a:p>
            <a:pPr>
              <a:buFont typeface="Wingdings" pitchFamily="2" charset="2"/>
              <a:buChar char="Ø"/>
            </a:pPr>
            <a:r>
              <a:rPr lang="en-GB" sz="2400" dirty="0"/>
              <a:t> Return Of Investment (ROI) – </a:t>
            </a:r>
            <a:r>
              <a:rPr lang="en-GB" sz="1800" dirty="0"/>
              <a:t>SEO works hand-in-hand with Analytics</a:t>
            </a:r>
          </a:p>
          <a:p>
            <a:pPr>
              <a:buNone/>
            </a:pPr>
            <a:r>
              <a:rPr lang="en-GB" dirty="0"/>
              <a:t>HOW could your site appear in search results?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s4: Categorise</a:t>
            </a:r>
          </a:p>
        </p:txBody>
      </p:sp>
      <p:sp>
        <p:nvSpPr>
          <p:cNvPr id="3" name="Content Placeholder 2"/>
          <p:cNvSpPr>
            <a:spLocks noGrp="1"/>
          </p:cNvSpPr>
          <p:nvPr>
            <p:ph idx="1"/>
          </p:nvPr>
        </p:nvSpPr>
        <p:spPr>
          <a:xfrm>
            <a:off x="321972" y="1760199"/>
            <a:ext cx="8580728" cy="4386601"/>
          </a:xfrm>
        </p:spPr>
        <p:txBody>
          <a:bodyPr>
            <a:normAutofit fontScale="92500" lnSpcReduction="20000"/>
          </a:bodyPr>
          <a:lstStyle/>
          <a:p>
            <a:pPr marL="384048" lvl="2" indent="0" algn="just">
              <a:buNone/>
            </a:pPr>
            <a:endParaRPr lang="en-GB" altLang="en-US" sz="3200" dirty="0">
              <a:cs typeface="Arial" charset="0"/>
            </a:endParaRPr>
          </a:p>
          <a:p>
            <a:pPr marL="384048" lvl="2" indent="0" algn="just">
              <a:buNone/>
            </a:pPr>
            <a:r>
              <a:rPr lang="en-US" altLang="en-US" sz="3200" dirty="0">
                <a:cs typeface="Arial" charset="0"/>
              </a:rPr>
              <a:t>Following our previous example: you have a website that sells books specialized in History. You want to find out which products according to publishing house or historical period should be displayed on the home page according to the search volume. So:</a:t>
            </a:r>
          </a:p>
          <a:p>
            <a:pPr marL="566928" lvl="3" indent="0" algn="just">
              <a:buNone/>
            </a:pPr>
            <a:r>
              <a:rPr lang="en-US" altLang="en-US" sz="3200" dirty="0">
                <a:cs typeface="Arial" charset="0"/>
              </a:rPr>
              <a:t>You categorize the ‘history books’ keyword according to:</a:t>
            </a:r>
          </a:p>
          <a:p>
            <a:pPr lvl="4" algn="just">
              <a:buFont typeface="Wingdings" charset="2"/>
              <a:buChar char="Ø"/>
            </a:pPr>
            <a:r>
              <a:rPr lang="en-US" altLang="en-US" sz="3200" dirty="0">
                <a:cs typeface="Arial" charset="0"/>
              </a:rPr>
              <a:t>Publishing House (e.g. ‘Penguin’, ‘Oxford University Press’, ‘Cambridge University Press’)</a:t>
            </a:r>
          </a:p>
          <a:p>
            <a:pPr lvl="4" algn="just">
              <a:buFont typeface="Wingdings" charset="2"/>
              <a:buChar char="Ø"/>
            </a:pPr>
            <a:r>
              <a:rPr lang="en-US" altLang="en-US" sz="3200" dirty="0">
                <a:cs typeface="Arial" charset="0"/>
              </a:rPr>
              <a:t>Historical Period (e.g. ancient times, medieval period; first and second world par; golf war)</a:t>
            </a: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30</a:t>
            </a:fld>
            <a:endParaRPr lang="en-US"/>
          </a:p>
        </p:txBody>
      </p:sp>
    </p:spTree>
    <p:extLst>
      <p:ext uri="{BB962C8B-B14F-4D97-AF65-F5344CB8AC3E}">
        <p14:creationId xmlns:p14="http://schemas.microsoft.com/office/powerpoint/2010/main" val="13468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s4: Categorise</a:t>
            </a:r>
          </a:p>
        </p:txBody>
      </p:sp>
      <p:sp>
        <p:nvSpPr>
          <p:cNvPr id="3" name="Content Placeholder 2"/>
          <p:cNvSpPr>
            <a:spLocks noGrp="1"/>
          </p:cNvSpPr>
          <p:nvPr>
            <p:ph idx="1"/>
          </p:nvPr>
        </p:nvSpPr>
        <p:spPr>
          <a:xfrm>
            <a:off x="822324" y="1747499"/>
            <a:ext cx="8080376" cy="4699587"/>
          </a:xfrm>
        </p:spPr>
        <p:txBody>
          <a:bodyPr>
            <a:normAutofit/>
          </a:bodyPr>
          <a:lstStyle/>
          <a:p>
            <a:pPr marL="384048" lvl="2" indent="0" algn="just">
              <a:buNone/>
            </a:pPr>
            <a:r>
              <a:rPr lang="en-GB" altLang="en-US" sz="2400" dirty="0">
                <a:cs typeface="Arial" charset="0"/>
              </a:rPr>
              <a:t>You may form categories such as:</a:t>
            </a:r>
          </a:p>
          <a:p>
            <a:pPr lvl="3" algn="just"/>
            <a:r>
              <a:rPr lang="en-GB" altLang="en-US" sz="2400" dirty="0">
                <a:cs typeface="Arial" charset="0"/>
              </a:rPr>
              <a:t>Books World War I (WWI)</a:t>
            </a:r>
          </a:p>
          <a:p>
            <a:pPr lvl="3" algn="just"/>
            <a:r>
              <a:rPr lang="en-GB" altLang="en-US" sz="2400" dirty="0">
                <a:cs typeface="Arial" charset="0"/>
              </a:rPr>
              <a:t>Books WWII </a:t>
            </a:r>
          </a:p>
          <a:p>
            <a:pPr lvl="3" algn="just"/>
            <a:r>
              <a:rPr lang="en-GB" altLang="en-US" sz="2400" dirty="0">
                <a:cs typeface="Arial" charset="0"/>
              </a:rPr>
              <a:t>Books WWII Oxford University Press</a:t>
            </a:r>
          </a:p>
          <a:p>
            <a:pPr lvl="3" algn="just"/>
            <a:r>
              <a:rPr lang="en-GB" altLang="en-US" sz="2400" dirty="0">
                <a:cs typeface="Arial" charset="0"/>
              </a:rPr>
              <a:t>Books Ancient Times</a:t>
            </a:r>
          </a:p>
          <a:p>
            <a:pPr lvl="3" algn="just"/>
            <a:r>
              <a:rPr lang="en-GB" altLang="en-US" sz="2400" dirty="0">
                <a:cs typeface="Arial" charset="0"/>
              </a:rPr>
              <a:t>Books Ancient Times Penguin </a:t>
            </a:r>
          </a:p>
          <a:p>
            <a:pPr lvl="3" algn="just"/>
            <a:r>
              <a:rPr lang="en-GB" altLang="en-US" sz="2400" dirty="0">
                <a:cs typeface="Arial" charset="0"/>
              </a:rPr>
              <a:t>etc..</a:t>
            </a:r>
          </a:p>
          <a:p>
            <a:pPr marL="384048" lvl="2" indent="0" algn="just">
              <a:buNone/>
            </a:pPr>
            <a:endParaRPr lang="en-GB" altLang="en-US" sz="2400" dirty="0">
              <a:cs typeface="Arial" charset="0"/>
            </a:endParaRPr>
          </a:p>
          <a:p>
            <a:pPr marL="384048" lvl="2" indent="0" algn="just">
              <a:buNone/>
            </a:pPr>
            <a:r>
              <a:rPr lang="en-GB" altLang="en-US" sz="2400" dirty="0">
                <a:cs typeface="Arial" charset="0"/>
              </a:rPr>
              <a:t>When checking the search volume, it may be that ‘Books Ancient Times’ have the highest search volume so you may create a shortcut on home page.</a:t>
            </a:r>
            <a:endParaRPr lang="en-US" altLang="en-US" sz="2400" dirty="0">
              <a:cs typeface="Arial" charset="0"/>
            </a:endParaRP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31</a:t>
            </a:fld>
            <a:endParaRPr lang="en-US"/>
          </a:p>
        </p:txBody>
      </p:sp>
      <p:sp>
        <p:nvSpPr>
          <p:cNvPr id="5" name="Left Arrow 4">
            <a:hlinkClick r:id="rId2"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8559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s5: Develop your content</a:t>
            </a:r>
          </a:p>
        </p:txBody>
      </p:sp>
      <p:sp>
        <p:nvSpPr>
          <p:cNvPr id="3" name="Content Placeholder 2"/>
          <p:cNvSpPr>
            <a:spLocks noGrp="1"/>
          </p:cNvSpPr>
          <p:nvPr>
            <p:ph idx="1"/>
          </p:nvPr>
        </p:nvSpPr>
        <p:spPr/>
        <p:txBody>
          <a:bodyPr>
            <a:normAutofit lnSpcReduction="10000"/>
          </a:bodyPr>
          <a:lstStyle/>
          <a:p>
            <a:r>
              <a:rPr lang="en-GB" sz="3200" b="1" dirty="0"/>
              <a:t>CONTENT</a:t>
            </a:r>
            <a:r>
              <a:rPr lang="en-GB" sz="3200" dirty="0"/>
              <a:t> – it is very important to have quality content in your site.</a:t>
            </a:r>
          </a:p>
          <a:p>
            <a:r>
              <a:rPr lang="en-GB" sz="3200" dirty="0"/>
              <a:t>In order to develop quality content you must know your audience.</a:t>
            </a:r>
          </a:p>
          <a:p>
            <a:pPr lvl="2">
              <a:buFont typeface="Wingdings" charset="2"/>
              <a:buChar char="§"/>
            </a:pPr>
            <a:r>
              <a:rPr lang="en-GB" sz="2600" dirty="0"/>
              <a:t>Research your target audience and what they want and need</a:t>
            </a:r>
          </a:p>
          <a:p>
            <a:pPr lvl="2">
              <a:buFont typeface="Wingdings" charset="2"/>
              <a:buChar char="§"/>
            </a:pPr>
            <a:r>
              <a:rPr lang="en-GB" sz="2600" dirty="0"/>
              <a:t>Research what they are discussing and with whom</a:t>
            </a:r>
          </a:p>
          <a:p>
            <a:pPr lvl="2">
              <a:buFont typeface="Wingdings" charset="2"/>
              <a:buChar char="§"/>
            </a:pPr>
            <a:r>
              <a:rPr lang="en-GB" sz="2600" dirty="0"/>
              <a:t>Define what you want them to do when they visit your website</a:t>
            </a:r>
          </a:p>
          <a:p>
            <a:endParaRPr lang="en-GB" sz="3200" dirty="0"/>
          </a:p>
          <a:p>
            <a:endParaRPr lang="en-GB" sz="3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s5: Develop your content</a:t>
            </a:r>
          </a:p>
        </p:txBody>
      </p:sp>
      <p:sp>
        <p:nvSpPr>
          <p:cNvPr id="3" name="Content Placeholder 2"/>
          <p:cNvSpPr>
            <a:spLocks noGrp="1"/>
          </p:cNvSpPr>
          <p:nvPr>
            <p:ph idx="1"/>
          </p:nvPr>
        </p:nvSpPr>
        <p:spPr/>
        <p:txBody>
          <a:bodyPr>
            <a:normAutofit fontScale="62500" lnSpcReduction="20000"/>
          </a:bodyPr>
          <a:lstStyle/>
          <a:p>
            <a:r>
              <a:rPr lang="en-GB" sz="3200" b="1" dirty="0"/>
              <a:t>Define and develop </a:t>
            </a:r>
            <a:r>
              <a:rPr lang="en-GB" sz="3200" b="1"/>
              <a:t>your style</a:t>
            </a:r>
          </a:p>
          <a:p>
            <a:r>
              <a:rPr lang="en-GB" sz="3000" dirty="0"/>
              <a:t>Have a style according to your audience such as: entertaining style, informative style, technical style. For example:</a:t>
            </a:r>
          </a:p>
          <a:p>
            <a:pPr>
              <a:buFont typeface="Wingdings" charset="2"/>
              <a:buChar char="Ø"/>
            </a:pPr>
            <a:r>
              <a:rPr lang="en-GB" sz="3200" dirty="0"/>
              <a:t> Blog-post style</a:t>
            </a:r>
          </a:p>
          <a:p>
            <a:pPr lvl="1"/>
            <a:r>
              <a:rPr lang="en-GB" sz="3000" dirty="0">
                <a:hlinkClick r:id="rId2"/>
              </a:rPr>
              <a:t>http://stylebubble.typepad.com/</a:t>
            </a:r>
            <a:endParaRPr lang="en-GB" sz="3000" dirty="0"/>
          </a:p>
          <a:p>
            <a:pPr>
              <a:buFont typeface="Wingdings" charset="2"/>
              <a:buChar char="Ø"/>
            </a:pPr>
            <a:r>
              <a:rPr lang="en-GB" sz="3000" dirty="0"/>
              <a:t> </a:t>
            </a:r>
            <a:r>
              <a:rPr lang="en-GB" sz="3200" dirty="0"/>
              <a:t>Comparative style (where you compare products)</a:t>
            </a:r>
          </a:p>
          <a:p>
            <a:pPr lvl="1"/>
            <a:r>
              <a:rPr lang="en-GB" sz="3000" dirty="0">
                <a:hlinkClick r:id="rId3"/>
              </a:rPr>
              <a:t>http://www.dpreview.com/products/compare/side-by-side?products=canon_eos7d&amp;products=fujifilm_s2800hd</a:t>
            </a:r>
            <a:endParaRPr lang="en-GB" sz="3200" dirty="0"/>
          </a:p>
          <a:p>
            <a:pPr>
              <a:buFont typeface="Wingdings" charset="2"/>
              <a:buChar char="Ø"/>
            </a:pPr>
            <a:r>
              <a:rPr lang="en-GB" sz="3200" dirty="0"/>
              <a:t> Informative style (where you inform about a product)</a:t>
            </a:r>
          </a:p>
          <a:p>
            <a:pPr lvl="1"/>
            <a:r>
              <a:rPr lang="en-GB" sz="3000" dirty="0">
                <a:hlinkClick r:id="rId4"/>
              </a:rPr>
              <a:t>http://www.dpreview.com/reviews/canoneos7d/</a:t>
            </a:r>
            <a:endParaRPr lang="en-GB" sz="3200" dirty="0"/>
          </a:p>
          <a:p>
            <a:pPr>
              <a:buFont typeface="Wingdings" charset="2"/>
              <a:buChar char="Ø"/>
            </a:pPr>
            <a:r>
              <a:rPr lang="en-GB" sz="3200" dirty="0"/>
              <a:t> ‘How-to’ guide (where you give instructions)</a:t>
            </a:r>
          </a:p>
          <a:p>
            <a:pPr lvl="1"/>
            <a:r>
              <a:rPr lang="en-GB" sz="3000" dirty="0">
                <a:hlinkClick r:id="rId5"/>
              </a:rPr>
              <a:t>http://pages.ebay.co.uk/help/sell/questions/list-item.html</a:t>
            </a:r>
            <a:endParaRPr lang="en-GB" sz="3000" dirty="0"/>
          </a:p>
          <a:p>
            <a:endParaRPr lang="en-GB" sz="3200" dirty="0"/>
          </a:p>
          <a:p>
            <a:endParaRPr lang="en-GB" sz="3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33</a:t>
            </a:fld>
            <a:endParaRPr lang="en-US"/>
          </a:p>
        </p:txBody>
      </p:sp>
    </p:spTree>
    <p:extLst>
      <p:ext uri="{BB962C8B-B14F-4D97-AF65-F5344CB8AC3E}">
        <p14:creationId xmlns:p14="http://schemas.microsoft.com/office/powerpoint/2010/main" val="11815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s5: Develop your content</a:t>
            </a:r>
          </a:p>
        </p:txBody>
      </p:sp>
      <p:sp>
        <p:nvSpPr>
          <p:cNvPr id="3" name="Content Placeholder 2"/>
          <p:cNvSpPr>
            <a:spLocks noGrp="1"/>
          </p:cNvSpPr>
          <p:nvPr>
            <p:ph idx="1"/>
          </p:nvPr>
        </p:nvSpPr>
        <p:spPr/>
        <p:txBody>
          <a:bodyPr>
            <a:normAutofit lnSpcReduction="10000"/>
          </a:bodyPr>
          <a:lstStyle/>
          <a:p>
            <a:r>
              <a:rPr lang="en-GB" sz="3200" b="1" dirty="0"/>
              <a:t>Define and develop your style</a:t>
            </a:r>
          </a:p>
          <a:p>
            <a:pPr lvl="1">
              <a:buFont typeface="Arial" charset="0"/>
              <a:buChar char="•"/>
            </a:pPr>
            <a:r>
              <a:rPr lang="en-GB" sz="3000" dirty="0"/>
              <a:t> Be original and bring something exciting, creative, engaging, or humorous, to create content that people will share.</a:t>
            </a:r>
          </a:p>
          <a:p>
            <a:pPr lvl="1">
              <a:buFont typeface="Arial" charset="0"/>
              <a:buChar char="•"/>
            </a:pPr>
            <a:r>
              <a:rPr lang="en-GB" sz="3000" dirty="0"/>
              <a:t> Combine content types (e.g., text with images, animation, and audio). You have plenty of them!</a:t>
            </a:r>
          </a:p>
          <a:p>
            <a:pPr lvl="1">
              <a:buFont typeface="Arial" charset="0"/>
              <a:buChar char="•"/>
            </a:pPr>
            <a:r>
              <a:rPr lang="en-GB" sz="3000" dirty="0"/>
              <a:t>But, design and implement all content types well!</a:t>
            </a:r>
          </a:p>
          <a:p>
            <a:endParaRPr lang="en-GB" sz="3200" dirty="0"/>
          </a:p>
          <a:p>
            <a:endParaRPr lang="en-GB" sz="3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34</a:t>
            </a:fld>
            <a:endParaRPr lang="en-US"/>
          </a:p>
        </p:txBody>
      </p:sp>
      <p:sp>
        <p:nvSpPr>
          <p:cNvPr id="5" name="Left Arrow 4">
            <a:hlinkClick r:id="rId2" action="ppaction://hlinksldjump"/>
          </p:cNvPr>
          <p:cNvSpPr/>
          <p:nvPr/>
        </p:nvSpPr>
        <p:spPr>
          <a:xfrm>
            <a:off x="6204030" y="6425061"/>
            <a:ext cx="1412112" cy="398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Back to process</a:t>
            </a:r>
          </a:p>
        </p:txBody>
      </p:sp>
    </p:spTree>
    <p:extLst>
      <p:ext uri="{BB962C8B-B14F-4D97-AF65-F5344CB8AC3E}">
        <p14:creationId xmlns:p14="http://schemas.microsoft.com/office/powerpoint/2010/main" val="193715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useful tools</a:t>
            </a:r>
          </a:p>
        </p:txBody>
      </p:sp>
      <p:sp>
        <p:nvSpPr>
          <p:cNvPr id="3" name="Content Placeholder 2"/>
          <p:cNvSpPr>
            <a:spLocks noGrp="1"/>
          </p:cNvSpPr>
          <p:nvPr>
            <p:ph idx="1"/>
          </p:nvPr>
        </p:nvSpPr>
        <p:spPr>
          <a:xfrm>
            <a:off x="822324" y="1747499"/>
            <a:ext cx="8080376" cy="4699587"/>
          </a:xfrm>
        </p:spPr>
        <p:txBody>
          <a:bodyPr>
            <a:normAutofit/>
          </a:bodyPr>
          <a:lstStyle/>
          <a:p>
            <a:pPr marL="384048" lvl="2" indent="0" algn="just">
              <a:buNone/>
            </a:pPr>
            <a:r>
              <a:rPr lang="en-GB" altLang="en-US" sz="2400" dirty="0">
                <a:cs typeface="Arial" charset="0"/>
              </a:rPr>
              <a:t>There are several tools to help you with:</a:t>
            </a:r>
          </a:p>
          <a:p>
            <a:pPr lvl="2" algn="just">
              <a:buFont typeface="Arial" charset="0"/>
              <a:buChar char="•"/>
            </a:pPr>
            <a:r>
              <a:rPr lang="en-GB" altLang="en-US" sz="2400" dirty="0">
                <a:cs typeface="Arial" charset="0"/>
              </a:rPr>
              <a:t>Brainstorming - Getting ideas about what relevant keywords to use</a:t>
            </a:r>
          </a:p>
          <a:p>
            <a:pPr lvl="2" algn="just">
              <a:buFont typeface="Arial" charset="0"/>
              <a:buChar char="•"/>
            </a:pPr>
            <a:r>
              <a:rPr lang="en-GB" altLang="en-US" sz="2400" dirty="0">
                <a:cs typeface="Arial" charset="0"/>
              </a:rPr>
              <a:t>Evaluating - Getting information about the search volume of keywords (what users type most frequently) and the competition (the keywords that the competition uses)</a:t>
            </a:r>
          </a:p>
          <a:p>
            <a:pPr marL="384048" lvl="2" indent="0" algn="just">
              <a:buNone/>
            </a:pPr>
            <a:endParaRPr lang="en-GB" altLang="en-US" sz="2400" dirty="0">
              <a:cs typeface="Arial" charset="0"/>
            </a:endParaRPr>
          </a:p>
          <a:p>
            <a:pPr marL="384048" lvl="2" indent="0" algn="just">
              <a:buNone/>
            </a:pPr>
            <a:r>
              <a:rPr lang="en-GB" altLang="en-US" sz="2400" i="1" dirty="0">
                <a:cs typeface="Arial" charset="0"/>
              </a:rPr>
              <a:t>Apart from the tools we suggest here, you can do your own research.</a:t>
            </a: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35</a:t>
            </a:fld>
            <a:endParaRPr lang="en-US"/>
          </a:p>
        </p:txBody>
      </p:sp>
    </p:spTree>
    <p:extLst>
      <p:ext uri="{BB962C8B-B14F-4D97-AF65-F5344CB8AC3E}">
        <p14:creationId xmlns:p14="http://schemas.microsoft.com/office/powerpoint/2010/main" val="11404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useful tools</a:t>
            </a:r>
          </a:p>
        </p:txBody>
      </p:sp>
      <p:sp>
        <p:nvSpPr>
          <p:cNvPr id="3" name="Content Placeholder 2"/>
          <p:cNvSpPr>
            <a:spLocks noGrp="1"/>
          </p:cNvSpPr>
          <p:nvPr>
            <p:ph idx="1"/>
          </p:nvPr>
        </p:nvSpPr>
        <p:spPr>
          <a:xfrm>
            <a:off x="822324" y="1747499"/>
            <a:ext cx="8080376" cy="4699587"/>
          </a:xfrm>
        </p:spPr>
        <p:txBody>
          <a:bodyPr>
            <a:normAutofit/>
          </a:bodyPr>
          <a:lstStyle/>
          <a:p>
            <a:pPr marL="384048" lvl="2" indent="0" algn="just">
              <a:buNone/>
            </a:pPr>
            <a:r>
              <a:rPr lang="en-GB" altLang="en-US" sz="2400" b="1" dirty="0">
                <a:solidFill>
                  <a:srgbClr val="00B050"/>
                </a:solidFill>
                <a:cs typeface="Arial" charset="0"/>
              </a:rPr>
              <a:t>Google AdWords Keyword Planner tool</a:t>
            </a:r>
            <a:r>
              <a:rPr lang="en-GB" altLang="en-US" sz="2400" dirty="0">
                <a:cs typeface="Arial" charset="0"/>
              </a:rPr>
              <a:t>:</a:t>
            </a:r>
          </a:p>
          <a:p>
            <a:pPr marL="384048" lvl="2" indent="0" algn="just">
              <a:buNone/>
            </a:pPr>
            <a:r>
              <a:rPr lang="en-GB" altLang="en-US" sz="2400" dirty="0">
                <a:cs typeface="Arial" charset="0"/>
              </a:rPr>
              <a:t>	It shows the competition and the search volume for a 	keyword and other related keywords</a:t>
            </a:r>
          </a:p>
          <a:p>
            <a:pPr marL="384048" lvl="2" indent="0" algn="just">
              <a:buNone/>
            </a:pPr>
            <a:r>
              <a:rPr lang="en-GB" altLang="en-US" sz="2400" dirty="0">
                <a:cs typeface="Arial" charset="0"/>
              </a:rPr>
              <a:t>Ideally we want: </a:t>
            </a:r>
          </a:p>
          <a:p>
            <a:pPr lvl="4" algn="just"/>
            <a:r>
              <a:rPr lang="en-GB" altLang="en-US" sz="2400" dirty="0">
                <a:cs typeface="Arial" charset="0"/>
              </a:rPr>
              <a:t>low competition (keyword not so used by other companies)</a:t>
            </a:r>
          </a:p>
          <a:p>
            <a:pPr lvl="4" algn="just"/>
            <a:r>
              <a:rPr lang="en-GB" altLang="en-US" sz="2400" dirty="0">
                <a:cs typeface="Arial" charset="0"/>
              </a:rPr>
              <a:t>high search volume (keyword to be typed in frequently)</a:t>
            </a:r>
          </a:p>
          <a:p>
            <a:pPr lvl="4" algn="just"/>
            <a:r>
              <a:rPr lang="en-GB" altLang="en-US" sz="2400" dirty="0">
                <a:cs typeface="Arial" charset="0"/>
              </a:rPr>
              <a:t>But, relevance is the most important attribute: so it is a way to find a group of relevant long-tail keywords.</a:t>
            </a:r>
          </a:p>
          <a:p>
            <a:pPr marL="384048" lvl="2" indent="0" algn="just">
              <a:buNone/>
            </a:pPr>
            <a:r>
              <a:rPr lang="en-GB" altLang="en-US" sz="2400" dirty="0">
                <a:cs typeface="Arial" charset="0"/>
              </a:rPr>
              <a:t>You need to be a Google AdWords subscriber.</a:t>
            </a: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36</a:t>
            </a:fld>
            <a:endParaRPr lang="en-US"/>
          </a:p>
        </p:txBody>
      </p:sp>
    </p:spTree>
    <p:extLst>
      <p:ext uri="{BB962C8B-B14F-4D97-AF65-F5344CB8AC3E}">
        <p14:creationId xmlns:p14="http://schemas.microsoft.com/office/powerpoint/2010/main" val="16323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useful tools</a:t>
            </a:r>
          </a:p>
        </p:txBody>
      </p:sp>
      <p:sp>
        <p:nvSpPr>
          <p:cNvPr id="3" name="Content Placeholder 2"/>
          <p:cNvSpPr>
            <a:spLocks noGrp="1"/>
          </p:cNvSpPr>
          <p:nvPr>
            <p:ph idx="1"/>
          </p:nvPr>
        </p:nvSpPr>
        <p:spPr>
          <a:xfrm>
            <a:off x="822324" y="1747499"/>
            <a:ext cx="8080376" cy="4699587"/>
          </a:xfrm>
        </p:spPr>
        <p:txBody>
          <a:bodyPr>
            <a:normAutofit fontScale="92500" lnSpcReduction="20000"/>
          </a:bodyPr>
          <a:lstStyle/>
          <a:p>
            <a:pPr marL="384048" lvl="2" indent="0" algn="just">
              <a:buNone/>
            </a:pPr>
            <a:r>
              <a:rPr lang="en-GB" altLang="en-US" sz="2400" b="1" dirty="0">
                <a:solidFill>
                  <a:srgbClr val="00B050"/>
                </a:solidFill>
                <a:cs typeface="Arial" charset="0"/>
              </a:rPr>
              <a:t>Google Trends and Google Correlate:</a:t>
            </a:r>
          </a:p>
          <a:p>
            <a:pPr marL="384048" lvl="2" indent="0" algn="just">
              <a:buNone/>
            </a:pPr>
            <a:endParaRPr lang="en-GB" altLang="en-US" sz="2400" dirty="0">
              <a:solidFill>
                <a:schemeClr val="tx1"/>
              </a:solidFill>
              <a:cs typeface="Arial" charset="0"/>
            </a:endParaRPr>
          </a:p>
          <a:p>
            <a:pPr marL="384048" lvl="2" indent="0" algn="just">
              <a:buNone/>
            </a:pPr>
            <a:r>
              <a:rPr lang="en-GB" altLang="en-US" sz="2400" dirty="0">
                <a:solidFill>
                  <a:schemeClr val="tx1"/>
                </a:solidFill>
                <a:cs typeface="Arial" charset="0"/>
              </a:rPr>
              <a:t>Google Trends </a:t>
            </a:r>
            <a:r>
              <a:rPr lang="en-GB" altLang="en-US" sz="2400" dirty="0">
                <a:cs typeface="Arial" charset="0"/>
              </a:rPr>
              <a:t>shows: </a:t>
            </a:r>
          </a:p>
          <a:p>
            <a:pPr lvl="5" algn="just"/>
            <a:r>
              <a:rPr lang="en-GB" altLang="en-US" sz="2400" dirty="0">
                <a:cs typeface="Arial" charset="0"/>
              </a:rPr>
              <a:t>the popularity of a keyword over time</a:t>
            </a:r>
          </a:p>
          <a:p>
            <a:pPr lvl="5" algn="just"/>
            <a:r>
              <a:rPr lang="en-GB" altLang="en-US" sz="2400" dirty="0">
                <a:cs typeface="Arial" charset="0"/>
              </a:rPr>
              <a:t>events which may have triggered spikes in popularity</a:t>
            </a:r>
          </a:p>
          <a:p>
            <a:pPr lvl="5" algn="just"/>
            <a:r>
              <a:rPr lang="en-GB" altLang="en-US" sz="2400" dirty="0">
                <a:cs typeface="Arial" charset="0"/>
              </a:rPr>
              <a:t>regional popularity</a:t>
            </a:r>
          </a:p>
          <a:p>
            <a:pPr lvl="5" algn="just"/>
            <a:r>
              <a:rPr lang="en-GB" altLang="en-US" sz="2400" dirty="0">
                <a:cs typeface="Arial" charset="0"/>
              </a:rPr>
              <a:t>other related keywords which people search most often</a:t>
            </a:r>
          </a:p>
          <a:p>
            <a:pPr marL="338328" lvl="2" indent="0" algn="just">
              <a:buNone/>
            </a:pPr>
            <a:endParaRPr lang="en-GB" altLang="en-US" sz="2400" dirty="0">
              <a:solidFill>
                <a:schemeClr val="tx1"/>
              </a:solidFill>
              <a:cs typeface="Arial" charset="0"/>
            </a:endParaRPr>
          </a:p>
          <a:p>
            <a:pPr marL="338328" lvl="2" indent="0" algn="just">
              <a:buNone/>
            </a:pPr>
            <a:r>
              <a:rPr lang="en-GB" altLang="en-US" sz="2400" dirty="0">
                <a:solidFill>
                  <a:schemeClr val="tx1"/>
                </a:solidFill>
                <a:cs typeface="Arial" charset="0"/>
              </a:rPr>
              <a:t>Google Correlate </a:t>
            </a:r>
            <a:r>
              <a:rPr lang="en-GB" altLang="en-US" sz="2400" dirty="0">
                <a:cs typeface="Arial" charset="0"/>
              </a:rPr>
              <a:t>shows correlations between the pattern of search </a:t>
            </a:r>
            <a:r>
              <a:rPr lang="en-GB" altLang="en-US" sz="2400" dirty="0" err="1">
                <a:cs typeface="Arial" charset="0"/>
              </a:rPr>
              <a:t>behavior</a:t>
            </a:r>
            <a:r>
              <a:rPr lang="en-GB" altLang="en-US" sz="2400" dirty="0">
                <a:cs typeface="Arial" charset="0"/>
              </a:rPr>
              <a:t> of our keyword and the pattern of search </a:t>
            </a:r>
            <a:r>
              <a:rPr lang="en-GB" altLang="en-US" sz="2400" dirty="0" err="1">
                <a:cs typeface="Arial" charset="0"/>
              </a:rPr>
              <a:t>behavior</a:t>
            </a:r>
            <a:r>
              <a:rPr lang="en-GB" altLang="en-US" sz="2400" dirty="0">
                <a:cs typeface="Arial" charset="0"/>
              </a:rPr>
              <a:t> of other keywords</a:t>
            </a:r>
          </a:p>
          <a:p>
            <a:pPr marL="338328" lvl="2" indent="0" algn="just">
              <a:buNone/>
            </a:pPr>
            <a:endParaRPr lang="en-GB" altLang="en-US" sz="2400" dirty="0">
              <a:cs typeface="Arial" charset="0"/>
            </a:endParaRPr>
          </a:p>
          <a:p>
            <a:pPr marL="338328" lvl="2" indent="0" algn="just">
              <a:buNone/>
            </a:pPr>
            <a:r>
              <a:rPr lang="en-GB" altLang="en-US" sz="2400" dirty="0">
                <a:cs typeface="Arial" charset="0"/>
              </a:rPr>
              <a:t>Visit the following for more information on ‘Google Trends’ and ‘Google Correlate’:</a:t>
            </a:r>
          </a:p>
          <a:p>
            <a:pPr marL="384048" lvl="2" indent="0" algn="just">
              <a:buNone/>
            </a:pPr>
            <a:r>
              <a:rPr lang="en-GB" altLang="en-US" sz="2400" dirty="0">
                <a:cs typeface="Arial" charset="0"/>
                <a:hlinkClick r:id="rId2"/>
              </a:rPr>
              <a:t>http://www.google.com/trends/correlate/tutorial</a:t>
            </a:r>
            <a:endParaRPr lang="en-GB" altLang="en-US" sz="2400" dirty="0">
              <a:cs typeface="Arial" charset="0"/>
            </a:endParaRPr>
          </a:p>
          <a:p>
            <a:pPr marL="384048" lvl="2" indent="0" algn="just">
              <a:buNone/>
            </a:pPr>
            <a:endParaRPr lang="en-GB" altLang="en-US" sz="2400" dirty="0">
              <a:cs typeface="Arial" charset="0"/>
            </a:endParaRPr>
          </a:p>
          <a:p>
            <a:pPr lvl="2" algn="just"/>
            <a:endParaRPr lang="en-US" altLang="en-US" sz="1800" dirty="0">
              <a:cs typeface="Arial" charset="0"/>
            </a:endParaRPr>
          </a:p>
          <a:p>
            <a:pPr lvl="4" algn="just"/>
            <a:endParaRPr lang="en-US" altLang="en-US" sz="18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37</a:t>
            </a:fld>
            <a:endParaRPr lang="en-US"/>
          </a:p>
        </p:txBody>
      </p:sp>
    </p:spTree>
    <p:extLst>
      <p:ext uri="{BB962C8B-B14F-4D97-AF65-F5344CB8AC3E}">
        <p14:creationId xmlns:p14="http://schemas.microsoft.com/office/powerpoint/2010/main" val="656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SEO: Keywords and Content – s1: understand keywords</a:t>
            </a:r>
          </a:p>
        </p:txBody>
      </p:sp>
      <p:sp>
        <p:nvSpPr>
          <p:cNvPr id="3" name="Content Placeholder 2"/>
          <p:cNvSpPr>
            <a:spLocks noGrp="1"/>
          </p:cNvSpPr>
          <p:nvPr>
            <p:ph idx="1"/>
          </p:nvPr>
        </p:nvSpPr>
        <p:spPr>
          <a:xfrm>
            <a:off x="578734" y="1846263"/>
            <a:ext cx="8252749" cy="4022725"/>
          </a:xfrm>
        </p:spPr>
        <p:txBody>
          <a:bodyPr/>
          <a:lstStyle/>
          <a:p>
            <a:pPr lvl="1" algn="just">
              <a:buFont typeface="Arial" charset="0"/>
              <a:buChar char="•"/>
            </a:pPr>
            <a:r>
              <a:rPr lang="en-US" altLang="en-US" sz="2400" dirty="0">
                <a:ea typeface="MS PGothic" charset="-128"/>
                <a:cs typeface="Arial" charset="0"/>
              </a:rPr>
              <a:t>Understanding keywords</a:t>
            </a:r>
            <a:r>
              <a:rPr lang="is-IS" altLang="en-US" sz="2400" dirty="0">
                <a:ea typeface="MS PGothic" charset="-128"/>
                <a:cs typeface="Arial" charset="0"/>
              </a:rPr>
              <a:t>… Let’s consider an example</a:t>
            </a:r>
          </a:p>
          <a:p>
            <a:pPr lvl="1" algn="just">
              <a:buFont typeface="Arial" charset="0"/>
              <a:buChar char="•"/>
            </a:pPr>
            <a:r>
              <a:rPr lang="is-IS" altLang="en-US" sz="2400" dirty="0">
                <a:ea typeface="MS PGothic" charset="-128"/>
                <a:cs typeface="Arial" charset="0"/>
              </a:rPr>
              <a:t>You just started your internet business that is an online bookstore. Books can be read online. You offer some free books in order to attract customers. You also specialise in history books.</a:t>
            </a:r>
          </a:p>
          <a:p>
            <a:pPr lvl="1" algn="just">
              <a:buFont typeface="Arial" charset="0"/>
              <a:buChar char="•"/>
            </a:pPr>
            <a:r>
              <a:rPr lang="is-IS" altLang="en-US" sz="2400" dirty="0">
                <a:ea typeface="MS PGothic" charset="-128"/>
                <a:cs typeface="Arial" charset="0"/>
              </a:rPr>
              <a:t>Given the above description, what are the possible keywords?</a:t>
            </a:r>
          </a:p>
          <a:p>
            <a:pPr lvl="7" algn="just">
              <a:buFont typeface="Arial" charset="0"/>
              <a:buChar char="•"/>
            </a:pPr>
            <a:r>
              <a:rPr lang="is-IS" altLang="en-US" sz="1800" dirty="0">
                <a:ea typeface="MS PGothic" charset="-128"/>
                <a:cs typeface="Arial" charset="0"/>
              </a:rPr>
              <a:t>Book</a:t>
            </a:r>
          </a:p>
          <a:p>
            <a:pPr lvl="7" algn="just">
              <a:buFont typeface="Arial" charset="0"/>
              <a:buChar char="•"/>
            </a:pPr>
            <a:r>
              <a:rPr lang="en-US" altLang="en-US" sz="1800" dirty="0">
                <a:ea typeface="MS PGothic" charset="-128"/>
                <a:cs typeface="Arial" charset="0"/>
              </a:rPr>
              <a:t>O</a:t>
            </a:r>
            <a:r>
              <a:rPr lang="is-IS" altLang="en-US" sz="1800" dirty="0">
                <a:ea typeface="MS PGothic" charset="-128"/>
                <a:cs typeface="Arial" charset="0"/>
              </a:rPr>
              <a:t>nline</a:t>
            </a:r>
          </a:p>
          <a:p>
            <a:pPr lvl="7" algn="just">
              <a:buFont typeface="Arial" charset="0"/>
              <a:buChar char="•"/>
            </a:pPr>
            <a:r>
              <a:rPr lang="en-US" altLang="en-US" sz="1800" dirty="0">
                <a:ea typeface="MS PGothic" charset="-128"/>
                <a:cs typeface="Arial" charset="0"/>
              </a:rPr>
              <a:t>F</a:t>
            </a:r>
            <a:r>
              <a:rPr lang="is-IS" altLang="en-US" sz="1800" dirty="0">
                <a:ea typeface="MS PGothic" charset="-128"/>
                <a:cs typeface="Arial" charset="0"/>
              </a:rPr>
              <a:t>ree</a:t>
            </a:r>
          </a:p>
          <a:p>
            <a:pPr lvl="7" algn="just">
              <a:buFont typeface="Arial" charset="0"/>
              <a:buChar char="•"/>
            </a:pPr>
            <a:r>
              <a:rPr lang="en-US" altLang="en-US" sz="1800" dirty="0">
                <a:ea typeface="MS PGothic" charset="-128"/>
                <a:cs typeface="Arial" charset="0"/>
              </a:rPr>
              <a:t>H</a:t>
            </a:r>
            <a:r>
              <a:rPr lang="is-IS" altLang="en-US" sz="1800" dirty="0">
                <a:ea typeface="MS PGothic" charset="-128"/>
                <a:cs typeface="Arial" charset="0"/>
              </a:rPr>
              <a:t>istrory</a:t>
            </a:r>
            <a:endParaRPr lang="is-IS" altLang="en-US" sz="2400" dirty="0">
              <a:ea typeface="MS PGothic" charset="-128"/>
              <a:cs typeface="Arial" charset="0"/>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38</a:t>
            </a:fld>
            <a:endParaRPr lang="en-US"/>
          </a:p>
        </p:txBody>
      </p:sp>
      <p:sp>
        <p:nvSpPr>
          <p:cNvPr id="2" name="Rectangle 1"/>
          <p:cNvSpPr/>
          <p:nvPr/>
        </p:nvSpPr>
        <p:spPr>
          <a:xfrm>
            <a:off x="2180641" y="2533730"/>
            <a:ext cx="973015" cy="461665"/>
          </a:xfrm>
          <a:prstGeom prst="rect">
            <a:avLst/>
          </a:prstGeom>
          <a:noFill/>
        </p:spPr>
        <p:txBody>
          <a:bodyPr wrap="square" lIns="91440" tIns="45720" rIns="91440" bIns="45720">
            <a:spAutoFit/>
          </a:bodyPr>
          <a:lstStyle/>
          <a:p>
            <a:pPr algn="ctr"/>
            <a:r>
              <a:rPr lang="en-GB" sz="2400" dirty="0">
                <a:ln w="0"/>
                <a:solidFill>
                  <a:schemeClr val="accent1"/>
                </a:solidFill>
                <a:effectLst>
                  <a:outerShdw blurRad="38100" dist="25400" dir="5400000" algn="ctr" rotWithShape="0">
                    <a:srgbClr val="6E747A">
                      <a:alpha val="43000"/>
                    </a:srgbClr>
                  </a:outerShdw>
                </a:effectLst>
              </a:rPr>
              <a:t>Book</a:t>
            </a:r>
          </a:p>
        </p:txBody>
      </p:sp>
      <p:sp>
        <p:nvSpPr>
          <p:cNvPr id="6" name="Rectangle 5"/>
          <p:cNvSpPr/>
          <p:nvPr/>
        </p:nvSpPr>
        <p:spPr>
          <a:xfrm>
            <a:off x="7287896" y="2535527"/>
            <a:ext cx="973015" cy="461665"/>
          </a:xfrm>
          <a:prstGeom prst="rect">
            <a:avLst/>
          </a:prstGeom>
          <a:noFill/>
        </p:spPr>
        <p:txBody>
          <a:bodyPr wrap="square" lIns="91440" tIns="45720" rIns="91440" bIns="45720">
            <a:spAutoFit/>
          </a:bodyPr>
          <a:lstStyle/>
          <a:p>
            <a:pPr algn="ctr"/>
            <a:r>
              <a:rPr lang="en-GB" sz="2400" dirty="0">
                <a:ln w="0"/>
                <a:solidFill>
                  <a:schemeClr val="accent1"/>
                </a:solidFill>
                <a:effectLst>
                  <a:outerShdw blurRad="38100" dist="25400" dir="5400000" algn="ctr" rotWithShape="0">
                    <a:srgbClr val="6E747A">
                      <a:alpha val="43000"/>
                    </a:srgbClr>
                  </a:outerShdw>
                </a:effectLst>
              </a:rPr>
              <a:t>free</a:t>
            </a:r>
          </a:p>
        </p:txBody>
      </p:sp>
      <p:sp>
        <p:nvSpPr>
          <p:cNvPr id="7" name="Rectangle 6"/>
          <p:cNvSpPr/>
          <p:nvPr/>
        </p:nvSpPr>
        <p:spPr>
          <a:xfrm>
            <a:off x="4574003" y="2545305"/>
            <a:ext cx="982735" cy="461665"/>
          </a:xfrm>
          <a:prstGeom prst="rect">
            <a:avLst/>
          </a:prstGeom>
          <a:noFill/>
        </p:spPr>
        <p:txBody>
          <a:bodyPr wrap="square" lIns="91440" tIns="45720" rIns="91440" bIns="45720">
            <a:spAutoFit/>
          </a:bodyPr>
          <a:lstStyle/>
          <a:p>
            <a:pPr algn="ctr"/>
            <a:r>
              <a:rPr lang="en-GB" sz="2400">
                <a:ln w="0"/>
                <a:solidFill>
                  <a:schemeClr val="accent1"/>
                </a:solidFill>
                <a:effectLst>
                  <a:outerShdw blurRad="38100" dist="25400" dir="5400000" algn="ctr" rotWithShape="0">
                    <a:srgbClr val="6E747A">
                      <a:alpha val="43000"/>
                    </a:srgbClr>
                  </a:outerShdw>
                </a:effectLst>
              </a:rPr>
              <a:t>online</a:t>
            </a:r>
            <a:endParaRPr lang="en-GB" sz="24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7828085" y="2862376"/>
            <a:ext cx="1148861" cy="461665"/>
          </a:xfrm>
          <a:prstGeom prst="rect">
            <a:avLst/>
          </a:prstGeom>
          <a:noFill/>
        </p:spPr>
        <p:txBody>
          <a:bodyPr wrap="square" lIns="91440" tIns="45720" rIns="91440" bIns="45720">
            <a:spAutoFit/>
          </a:bodyPr>
          <a:lstStyle/>
          <a:p>
            <a:pPr algn="ctr"/>
            <a:r>
              <a:rPr lang="en-GB" sz="2400" dirty="0">
                <a:ln w="0"/>
                <a:solidFill>
                  <a:schemeClr val="accent1"/>
                </a:solidFill>
                <a:effectLst>
                  <a:outerShdw blurRad="38100" dist="25400" dir="5400000" algn="ctr" rotWithShape="0">
                    <a:srgbClr val="6E747A">
                      <a:alpha val="43000"/>
                    </a:srgbClr>
                  </a:outerShdw>
                </a:effectLst>
              </a:rPr>
              <a:t>history</a:t>
            </a:r>
          </a:p>
        </p:txBody>
      </p:sp>
    </p:spTree>
    <p:extLst>
      <p:ext uri="{BB962C8B-B14F-4D97-AF65-F5344CB8AC3E}">
        <p14:creationId xmlns:p14="http://schemas.microsoft.com/office/powerpoint/2010/main" val="185452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6"/>
                                        </p:tgtEl>
                                        <p:attrNameLst>
                                          <p:attrName>ppt_y</p:attrName>
                                        </p:attrNameLst>
                                      </p:cBhvr>
                                      <p:tavLst>
                                        <p:tav tm="0">
                                          <p:val>
                                            <p:strVal val="#ppt_y"/>
                                          </p:val>
                                        </p:tav>
                                        <p:tav tm="100000">
                                          <p:val>
                                            <p:strVal val="#ppt_y"/>
                                          </p:val>
                                        </p:tav>
                                      </p:tavLst>
                                    </p:anim>
                                    <p:anim calcmode="lin" valueType="num">
                                      <p:cBhvr>
                                        <p:cTn id="3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grpId="0" nodeType="clickEffect">
                                  <p:stCondLst>
                                    <p:cond delay="0"/>
                                  </p:stCondLst>
                                  <p:iterate type="lt">
                                    <p:tmPct val="10000"/>
                                  </p:iterate>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8"/>
                                        </p:tgtEl>
                                        <p:attrNameLst>
                                          <p:attrName>ppt_y</p:attrName>
                                        </p:attrNameLst>
                                      </p:cBhvr>
                                      <p:tavLst>
                                        <p:tav tm="0">
                                          <p:val>
                                            <p:strVal val="#ppt_y"/>
                                          </p:val>
                                        </p:tav>
                                        <p:tav tm="100000">
                                          <p:val>
                                            <p:strVal val="#ppt_y"/>
                                          </p:val>
                                        </p:tav>
                                      </p:tavLst>
                                    </p:anim>
                                    <p:anim calcmode="lin" valueType="num">
                                      <p:cBhvr>
                                        <p:cTn id="4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useful tools</a:t>
            </a:r>
          </a:p>
        </p:txBody>
      </p:sp>
      <p:sp>
        <p:nvSpPr>
          <p:cNvPr id="3" name="Content Placeholder 2"/>
          <p:cNvSpPr>
            <a:spLocks noGrp="1"/>
          </p:cNvSpPr>
          <p:nvPr>
            <p:ph idx="1"/>
          </p:nvPr>
        </p:nvSpPr>
        <p:spPr>
          <a:xfrm>
            <a:off x="822324" y="1747499"/>
            <a:ext cx="8080376" cy="4699587"/>
          </a:xfrm>
        </p:spPr>
        <p:txBody>
          <a:bodyPr>
            <a:normAutofit/>
          </a:bodyPr>
          <a:lstStyle/>
          <a:p>
            <a:pPr marL="384048" lvl="2" indent="0" algn="just">
              <a:buNone/>
            </a:pPr>
            <a:r>
              <a:rPr lang="en-GB" altLang="en-US" sz="2400" b="1" dirty="0">
                <a:solidFill>
                  <a:srgbClr val="00B050"/>
                </a:solidFill>
                <a:cs typeface="Arial" charset="0"/>
              </a:rPr>
              <a:t>‘</a:t>
            </a:r>
            <a:r>
              <a:rPr lang="en-GB" altLang="en-US" sz="2400" b="1" dirty="0" err="1">
                <a:solidFill>
                  <a:srgbClr val="00B050"/>
                </a:solidFill>
                <a:cs typeface="Arial" charset="0"/>
              </a:rPr>
              <a:t>Keywordtool</a:t>
            </a:r>
            <a:r>
              <a:rPr lang="en-GB" altLang="en-US" sz="2400" b="1" dirty="0">
                <a:solidFill>
                  <a:srgbClr val="00B050"/>
                </a:solidFill>
                <a:cs typeface="Arial" charset="0"/>
              </a:rPr>
              <a:t>’</a:t>
            </a:r>
            <a:r>
              <a:rPr lang="en-GB" altLang="en-US" sz="2400" dirty="0">
                <a:cs typeface="Arial" charset="0"/>
              </a:rPr>
              <a:t>:</a:t>
            </a:r>
          </a:p>
          <a:p>
            <a:pPr marL="384048" lvl="2" indent="0" algn="just">
              <a:buNone/>
            </a:pPr>
            <a:endParaRPr lang="en-GB" altLang="en-US" sz="2400" dirty="0">
              <a:cs typeface="Arial" charset="0"/>
            </a:endParaRPr>
          </a:p>
          <a:p>
            <a:pPr marL="384048" lvl="2" indent="0" algn="just">
              <a:buNone/>
            </a:pPr>
            <a:r>
              <a:rPr lang="en-GB" altLang="en-US" sz="2400" dirty="0">
                <a:cs typeface="Arial" charset="0"/>
              </a:rPr>
              <a:t>	</a:t>
            </a:r>
            <a:r>
              <a:rPr lang="en-GB" altLang="en-US" sz="2400" dirty="0">
                <a:cs typeface="Arial" charset="0"/>
                <a:hlinkClick r:id="rId2"/>
              </a:rPr>
              <a:t>http://keywordtool.io/</a:t>
            </a:r>
            <a:endParaRPr lang="en-GB" altLang="en-US" sz="2400" dirty="0">
              <a:cs typeface="Arial" charset="0"/>
            </a:endParaRPr>
          </a:p>
          <a:p>
            <a:pPr marL="384048" lvl="2" indent="0" algn="just">
              <a:buNone/>
            </a:pPr>
            <a:endParaRPr lang="en-GB" altLang="en-US" sz="2400" dirty="0">
              <a:cs typeface="Arial" charset="0"/>
            </a:endParaRPr>
          </a:p>
          <a:p>
            <a:pPr marL="384048" lvl="2" indent="0" algn="just">
              <a:buNone/>
            </a:pPr>
            <a:r>
              <a:rPr lang="en-GB" altLang="en-US" sz="2400" dirty="0">
                <a:cs typeface="Arial" charset="0"/>
              </a:rPr>
              <a:t>It is similar to AdWords Keyword Planner, in that it will give information about relevant keywords, their search volume and competition (the last two attributes cannot be accessed free of charge).</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39</a:t>
            </a:fld>
            <a:endParaRPr lang="en-US"/>
          </a:p>
        </p:txBody>
      </p:sp>
    </p:spTree>
    <p:extLst>
      <p:ext uri="{BB962C8B-B14F-4D97-AF65-F5344CB8AC3E}">
        <p14:creationId xmlns:p14="http://schemas.microsoft.com/office/powerpoint/2010/main" val="4968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results: Organic </a:t>
            </a:r>
            <a:r>
              <a:rPr lang="en-GB" dirty="0" err="1"/>
              <a:t>vs</a:t>
            </a:r>
            <a:r>
              <a:rPr lang="en-GB" dirty="0"/>
              <a:t> Paid</a:t>
            </a:r>
          </a:p>
        </p:txBody>
      </p:sp>
      <p:sp>
        <p:nvSpPr>
          <p:cNvPr id="3" name="Content Placeholder 2"/>
          <p:cNvSpPr>
            <a:spLocks noGrp="1"/>
          </p:cNvSpPr>
          <p:nvPr>
            <p:ph idx="1"/>
          </p:nvPr>
        </p:nvSpPr>
        <p:spPr/>
        <p:txBody>
          <a:bodyPr>
            <a:normAutofit fontScale="92500" lnSpcReduction="10000"/>
          </a:bodyPr>
          <a:lstStyle/>
          <a:p>
            <a:pPr>
              <a:spcBef>
                <a:spcPts val="600"/>
              </a:spcBef>
              <a:spcAft>
                <a:spcPts val="0"/>
              </a:spcAft>
            </a:pPr>
            <a:r>
              <a:rPr lang="en-GB" sz="2400" dirty="0"/>
              <a:t>There are two kinds of results you get from a search engine:</a:t>
            </a:r>
          </a:p>
          <a:p>
            <a:pPr algn="ctr">
              <a:spcBef>
                <a:spcPts val="600"/>
              </a:spcBef>
              <a:spcAft>
                <a:spcPts val="0"/>
              </a:spcAft>
            </a:pPr>
            <a:r>
              <a:rPr lang="en-GB" sz="2400" dirty="0"/>
              <a:t>‘</a:t>
            </a:r>
            <a:r>
              <a:rPr lang="en-GB" sz="2400" b="1" dirty="0"/>
              <a:t>Organic</a:t>
            </a:r>
            <a:r>
              <a:rPr lang="en-GB" sz="2400" dirty="0"/>
              <a:t>’ and ‘</a:t>
            </a:r>
            <a:r>
              <a:rPr lang="en-GB" sz="2400" b="1" dirty="0"/>
              <a:t>Paid</a:t>
            </a:r>
            <a:r>
              <a:rPr lang="en-GB" sz="2400" dirty="0"/>
              <a:t>’ results</a:t>
            </a:r>
          </a:p>
          <a:p>
            <a:pPr>
              <a:buNone/>
            </a:pPr>
            <a:endParaRPr lang="en-GB" sz="2400" dirty="0"/>
          </a:p>
          <a:p>
            <a:r>
              <a:rPr lang="en-GB" sz="2400" dirty="0"/>
              <a:t>‘</a:t>
            </a:r>
            <a:r>
              <a:rPr lang="en-GB" sz="2400" b="1" dirty="0"/>
              <a:t>Organic</a:t>
            </a:r>
            <a:r>
              <a:rPr lang="en-GB" sz="2400" dirty="0"/>
              <a:t>’ results: results produced ‘directly’ by a search engine – the web page listings that are produced by a search engine and most closely match user’s query.</a:t>
            </a:r>
          </a:p>
          <a:p>
            <a:r>
              <a:rPr lang="en-GB" sz="2400" b="1" dirty="0"/>
              <a:t>‘Paid’</a:t>
            </a:r>
            <a:r>
              <a:rPr lang="en-GB" sz="2400" dirty="0"/>
              <a:t> results </a:t>
            </a:r>
            <a:r>
              <a:rPr lang="en-GB" sz="2400" dirty="0">
                <a:sym typeface="Wingdings" pitchFamily="2" charset="2"/>
              </a:rPr>
              <a:t> advertisements</a:t>
            </a:r>
          </a:p>
          <a:p>
            <a:endParaRPr lang="en-GB" sz="2400" dirty="0">
              <a:sym typeface="Wingdings" pitchFamily="2" charset="2"/>
            </a:endParaRPr>
          </a:p>
          <a:p>
            <a:pPr algn="ctr"/>
            <a:r>
              <a:rPr lang="en-GB" sz="2400" dirty="0">
                <a:sym typeface="Wingdings" pitchFamily="2" charset="2"/>
              </a:rPr>
              <a:t>Why should you want to </a:t>
            </a:r>
            <a:r>
              <a:rPr lang="en-GB" sz="2400" b="1" i="1" dirty="0">
                <a:sym typeface="Wingdings" pitchFamily="2" charset="2"/>
              </a:rPr>
              <a:t>rank</a:t>
            </a:r>
            <a:r>
              <a:rPr lang="en-GB" sz="2400" dirty="0">
                <a:sym typeface="Wingdings" pitchFamily="2" charset="2"/>
              </a:rPr>
              <a:t> </a:t>
            </a:r>
            <a:r>
              <a:rPr lang="en-GB" sz="2400" b="1" i="1" dirty="0">
                <a:sym typeface="Wingdings" pitchFamily="2" charset="2"/>
              </a:rPr>
              <a:t>first</a:t>
            </a:r>
            <a:r>
              <a:rPr lang="en-GB" sz="2400" dirty="0">
                <a:sym typeface="Wingdings" pitchFamily="2" charset="2"/>
              </a:rPr>
              <a:t> in ‘organic’ results (but not necessarily in ‘paid’ results)?</a:t>
            </a:r>
            <a:endParaRPr lang="en-GB" sz="2400"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 – useful tools</a:t>
            </a:r>
          </a:p>
        </p:txBody>
      </p:sp>
      <p:sp>
        <p:nvSpPr>
          <p:cNvPr id="3" name="Content Placeholder 2"/>
          <p:cNvSpPr>
            <a:spLocks noGrp="1"/>
          </p:cNvSpPr>
          <p:nvPr>
            <p:ph idx="1"/>
          </p:nvPr>
        </p:nvSpPr>
        <p:spPr>
          <a:xfrm>
            <a:off x="822324" y="1760199"/>
            <a:ext cx="7837581" cy="4022725"/>
          </a:xfrm>
        </p:spPr>
        <p:txBody>
          <a:bodyPr>
            <a:normAutofit/>
          </a:bodyPr>
          <a:lstStyle/>
          <a:p>
            <a:pPr marL="457200" indent="-457200">
              <a:spcBef>
                <a:spcPts val="0"/>
              </a:spcBef>
              <a:spcAft>
                <a:spcPts val="0"/>
              </a:spcAft>
              <a:buNone/>
            </a:pPr>
            <a:r>
              <a:rPr lang="en-GB" sz="2400" dirty="0"/>
              <a:t>More online free tools.</a:t>
            </a:r>
          </a:p>
          <a:p>
            <a:pPr>
              <a:spcAft>
                <a:spcPts val="0"/>
              </a:spcAft>
              <a:buNone/>
            </a:pPr>
            <a:r>
              <a:rPr lang="en-GB" sz="2400" dirty="0">
                <a:hlinkClick r:id="rId2"/>
              </a:rPr>
              <a:t>http://www.wordtracker.com/</a:t>
            </a:r>
            <a:r>
              <a:rPr lang="en-GB" sz="2400" dirty="0"/>
              <a:t> </a:t>
            </a:r>
            <a:r>
              <a:rPr lang="en-GB" sz="1800" dirty="0"/>
              <a:t>(free account; territory search)</a:t>
            </a:r>
          </a:p>
          <a:p>
            <a:pPr>
              <a:spcAft>
                <a:spcPts val="0"/>
              </a:spcAft>
              <a:buNone/>
            </a:pPr>
            <a:endParaRPr lang="en-GB" sz="1800" dirty="0"/>
          </a:p>
          <a:p>
            <a:pPr>
              <a:lnSpc>
                <a:spcPct val="100000"/>
              </a:lnSpc>
              <a:spcBef>
                <a:spcPts val="0"/>
              </a:spcBef>
              <a:spcAft>
                <a:spcPts val="0"/>
              </a:spcAft>
              <a:buNone/>
            </a:pPr>
            <a:r>
              <a:rPr lang="en-GB" sz="2400" dirty="0">
                <a:hlinkClick r:id="rId3"/>
              </a:rPr>
              <a:t>http://tools.seobook.com/keyword-tools/seobook/</a:t>
            </a:r>
            <a:r>
              <a:rPr lang="en-GB" sz="2400" dirty="0"/>
              <a:t> </a:t>
            </a:r>
            <a:r>
              <a:rPr lang="en-GB" sz="1800" dirty="0"/>
              <a:t>(free account)</a:t>
            </a:r>
          </a:p>
          <a:p>
            <a:pPr>
              <a:lnSpc>
                <a:spcPct val="100000"/>
              </a:lnSpc>
              <a:spcBef>
                <a:spcPts val="0"/>
              </a:spcBef>
              <a:spcAft>
                <a:spcPts val="0"/>
              </a:spcAft>
              <a:buNone/>
            </a:pPr>
            <a:endParaRPr lang="en-GB" sz="1800" dirty="0"/>
          </a:p>
          <a:p>
            <a:pPr>
              <a:spcAft>
                <a:spcPts val="0"/>
              </a:spcAft>
              <a:buNone/>
            </a:pPr>
            <a:r>
              <a:rPr lang="en-GB" sz="2400" dirty="0"/>
              <a:t> Many paid services e.g.</a:t>
            </a:r>
          </a:p>
          <a:p>
            <a:pPr>
              <a:spcBef>
                <a:spcPts val="0"/>
              </a:spcBef>
              <a:spcAft>
                <a:spcPts val="0"/>
              </a:spcAft>
              <a:buNone/>
            </a:pPr>
            <a:r>
              <a:rPr lang="en-GB" sz="2400" dirty="0">
                <a:hlinkClick r:id="rId4"/>
              </a:rPr>
              <a:t>https://www.rankingcoach.com/en-gb</a:t>
            </a:r>
            <a:endParaRPr lang="en-GB" sz="2400" dirty="0"/>
          </a:p>
          <a:p>
            <a:pPr>
              <a:spcAft>
                <a:spcPts val="0"/>
              </a:spcAft>
              <a:buNone/>
            </a:pPr>
            <a:endParaRPr lang="en-GB" sz="2400" dirty="0"/>
          </a:p>
          <a:p>
            <a:pPr>
              <a:spcBef>
                <a:spcPts val="0"/>
              </a:spcBef>
              <a:spcAft>
                <a:spcPts val="0"/>
              </a:spcAft>
            </a:pPr>
            <a:endParaRPr lang="en-GB" dirty="0"/>
          </a:p>
          <a:p>
            <a:pPr>
              <a:spcBef>
                <a:spcPts val="0"/>
              </a:spcBef>
              <a:spcAft>
                <a:spcPts val="0"/>
              </a:spcAft>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40</a:t>
            </a:fld>
            <a:endParaRPr lang="en-US"/>
          </a:p>
        </p:txBody>
      </p:sp>
    </p:spTree>
    <p:extLst>
      <p:ext uri="{BB962C8B-B14F-4D97-AF65-F5344CB8AC3E}">
        <p14:creationId xmlns:p14="http://schemas.microsoft.com/office/powerpoint/2010/main" val="13284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a:t>
            </a:r>
            <a:br>
              <a:rPr lang="en-GB" dirty="0"/>
            </a:br>
            <a:r>
              <a:rPr lang="en-GB" dirty="0"/>
              <a:t>Problems – example </a:t>
            </a:r>
          </a:p>
        </p:txBody>
      </p:sp>
      <p:sp>
        <p:nvSpPr>
          <p:cNvPr id="3" name="Content Placeholder 2"/>
          <p:cNvSpPr>
            <a:spLocks noGrp="1"/>
          </p:cNvSpPr>
          <p:nvPr>
            <p:ph idx="1"/>
          </p:nvPr>
        </p:nvSpPr>
        <p:spPr/>
        <p:txBody>
          <a:bodyPr/>
          <a:lstStyle/>
          <a:p>
            <a:pPr>
              <a:spcBef>
                <a:spcPts val="0"/>
              </a:spcBef>
            </a:pPr>
            <a:r>
              <a:rPr lang="en-GB" dirty="0"/>
              <a:t>Let’s see an example. Please read the following paragraph carefully – it comes from an article published on the internet. Can you guess what the author is trying to optimize the page for</a:t>
            </a:r>
            <a:r>
              <a:rPr lang="en-GB" sz="1600" dirty="0"/>
              <a:t>? (the example is from the book ‘SEO 2013 &amp; Beyond, A. Williams).</a:t>
            </a:r>
            <a:endParaRPr lang="en-GB" dirty="0"/>
          </a:p>
          <a:p>
            <a:pPr>
              <a:spcBef>
                <a:spcPts val="0"/>
              </a:spcBef>
            </a:pPr>
            <a:endParaRPr lang="en-GB" dirty="0"/>
          </a:p>
          <a:p>
            <a:pPr>
              <a:spcBef>
                <a:spcPts val="0"/>
              </a:spcBef>
            </a:pPr>
            <a:r>
              <a:rPr lang="en-GB" dirty="0"/>
              <a:t>“</a:t>
            </a:r>
            <a:r>
              <a:rPr lang="en-GB" sz="1800" dirty="0"/>
              <a:t>Understanding Pomegranate Juice Benefits</a:t>
            </a:r>
          </a:p>
          <a:p>
            <a:pPr>
              <a:spcBef>
                <a:spcPts val="0"/>
              </a:spcBef>
            </a:pPr>
            <a:r>
              <a:rPr lang="en-GB" sz="1800" dirty="0"/>
              <a:t>Some people may not be that knowledgeable about pomegranate juice benefits but it is actually a very effective source of Vitamin C. The pomegranate fruit contains a lot of healthy nutrients and you can get a lot of good immune system boosters out of pomegranate juice benefits. It can actually provide around 16% of the required amount of Vitamin C that adults need to take on a daily basis. Pomegranate juice benefits” also include Vitamin B5 as well as the antioxidant element of </a:t>
            </a:r>
            <a:r>
              <a:rPr lang="en-GB" sz="1800" dirty="0" err="1"/>
              <a:t>polyphenols</a:t>
            </a:r>
            <a:r>
              <a:rPr lang="en-GB" sz="1800" dirty="0"/>
              <a:t> and potassium.”</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41</a:t>
            </a:fld>
            <a:endParaRPr lang="en-US"/>
          </a:p>
        </p:txBody>
      </p:sp>
    </p:spTree>
    <p:extLst>
      <p:ext uri="{BB962C8B-B14F-4D97-AF65-F5344CB8AC3E}">
        <p14:creationId xmlns:p14="http://schemas.microsoft.com/office/powerpoint/2010/main" val="205583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a:t>
            </a:r>
            <a:br>
              <a:rPr lang="en-GB" dirty="0"/>
            </a:br>
            <a:r>
              <a:rPr lang="en-GB" dirty="0"/>
              <a:t>Problems – example </a:t>
            </a:r>
          </a:p>
        </p:txBody>
      </p:sp>
      <p:sp>
        <p:nvSpPr>
          <p:cNvPr id="3" name="Content Placeholder 2"/>
          <p:cNvSpPr>
            <a:spLocks noGrp="1"/>
          </p:cNvSpPr>
          <p:nvPr>
            <p:ph idx="1"/>
          </p:nvPr>
        </p:nvSpPr>
        <p:spPr/>
        <p:txBody>
          <a:bodyPr/>
          <a:lstStyle/>
          <a:p>
            <a:pPr>
              <a:spcBef>
                <a:spcPts val="0"/>
              </a:spcBef>
            </a:pPr>
            <a:r>
              <a:rPr lang="en-GB" dirty="0"/>
              <a:t>“Understanding Pomegranate Juice Benefits</a:t>
            </a:r>
          </a:p>
          <a:p>
            <a:pPr>
              <a:spcBef>
                <a:spcPts val="0"/>
              </a:spcBef>
            </a:pPr>
            <a:r>
              <a:rPr lang="en-GB" dirty="0"/>
              <a:t>Some people may not be that knowledgeable about pomegranate juice benefits but it is actually a very effective source of Vitamin C. The pomegranate fruit contains a lot of healthy nutrients and you can get a lot of good immune system boosters out of pomegranate juice benefits. It can actually provide around 16% of the required amount of Vitamin C that adults need to take on a daily basis. Pomegranate juice benefits also include Vitamin B5 as well as the antioxidant element of </a:t>
            </a:r>
            <a:r>
              <a:rPr lang="en-GB" dirty="0" err="1"/>
              <a:t>polyphenols</a:t>
            </a:r>
            <a:r>
              <a:rPr lang="en-GB" dirty="0"/>
              <a:t> and potassium.”</a:t>
            </a:r>
          </a:p>
          <a:p>
            <a:r>
              <a:rPr lang="en-GB" dirty="0"/>
              <a:t>What is the issue in the above paragraph???</a:t>
            </a:r>
          </a:p>
          <a:p>
            <a:r>
              <a:rPr lang="en-GB" dirty="0"/>
              <a:t>‘Keywords density’ &amp; Content quality</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42</a:t>
            </a:fld>
            <a:endParaRPr lang="en-US"/>
          </a:p>
        </p:txBody>
      </p:sp>
      <p:sp>
        <p:nvSpPr>
          <p:cNvPr id="5" name="TextBox 4"/>
          <p:cNvSpPr txBox="1"/>
          <p:nvPr/>
        </p:nvSpPr>
        <p:spPr>
          <a:xfrm>
            <a:off x="2503714" y="1817916"/>
            <a:ext cx="3058722" cy="400110"/>
          </a:xfrm>
          <a:prstGeom prst="rect">
            <a:avLst/>
          </a:prstGeom>
          <a:noFill/>
        </p:spPr>
        <p:txBody>
          <a:bodyPr wrap="none" rtlCol="0">
            <a:spAutoFit/>
          </a:bodyPr>
          <a:lstStyle/>
          <a:p>
            <a:r>
              <a:rPr lang="en-GB" sz="2000" dirty="0"/>
              <a:t>Pomegranate Juice Benefits</a:t>
            </a:r>
          </a:p>
        </p:txBody>
      </p:sp>
      <p:sp>
        <p:nvSpPr>
          <p:cNvPr id="6" name="TextBox 5"/>
          <p:cNvSpPr txBox="1"/>
          <p:nvPr/>
        </p:nvSpPr>
        <p:spPr>
          <a:xfrm>
            <a:off x="5312230" y="2939142"/>
            <a:ext cx="3039807" cy="400110"/>
          </a:xfrm>
          <a:prstGeom prst="rect">
            <a:avLst/>
          </a:prstGeom>
          <a:noFill/>
        </p:spPr>
        <p:txBody>
          <a:bodyPr wrap="none" rtlCol="0">
            <a:spAutoFit/>
          </a:bodyPr>
          <a:lstStyle/>
          <a:p>
            <a:r>
              <a:rPr lang="en-GB" sz="2000" dirty="0"/>
              <a:t>pomegranate juice benefits</a:t>
            </a:r>
          </a:p>
        </p:txBody>
      </p:sp>
      <p:sp>
        <p:nvSpPr>
          <p:cNvPr id="7" name="TextBox 6"/>
          <p:cNvSpPr txBox="1"/>
          <p:nvPr/>
        </p:nvSpPr>
        <p:spPr>
          <a:xfrm>
            <a:off x="5018315" y="3494312"/>
            <a:ext cx="3033074" cy="400110"/>
          </a:xfrm>
          <a:prstGeom prst="rect">
            <a:avLst/>
          </a:prstGeom>
          <a:noFill/>
        </p:spPr>
        <p:txBody>
          <a:bodyPr wrap="none" rtlCol="0">
            <a:spAutoFit/>
          </a:bodyPr>
          <a:lstStyle/>
          <a:p>
            <a:r>
              <a:rPr lang="en-GB" sz="2000" dirty="0"/>
              <a:t>Pomegranate juice benefits</a:t>
            </a:r>
          </a:p>
        </p:txBody>
      </p:sp>
    </p:spTree>
    <p:extLst>
      <p:ext uri="{BB962C8B-B14F-4D97-AF65-F5344CB8AC3E}">
        <p14:creationId xmlns:p14="http://schemas.microsoft.com/office/powerpoint/2010/main" val="16054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0"/>
                                  </p:iterate>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34" presetClass="emph" presetSubtype="0" fill="hold" nodeType="with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5">
                                            <p:txEl>
                                              <p:pRg st="0" end="0"/>
                                            </p:txEl>
                                          </p:spTgt>
                                        </p:tgtEl>
                                        <p:attrNameLst>
                                          <p:attrName>ppt_x</p:attrName>
                                          <p:attrName>ppt_y</p:attrName>
                                        </p:attrNameLst>
                                      </p:cBhvr>
                                    </p:animMotion>
                                    <p:animRot by="1500000">
                                      <p:cBhvr>
                                        <p:cTn id="15" dur="125" fill="hold">
                                          <p:stCondLst>
                                            <p:cond delay="0"/>
                                          </p:stCondLst>
                                        </p:cTn>
                                        <p:tgtEl>
                                          <p:spTgt spid="5">
                                            <p:txEl>
                                              <p:pRg st="0" end="0"/>
                                            </p:txEl>
                                          </p:spTgt>
                                        </p:tgtEl>
                                        <p:attrNameLst>
                                          <p:attrName>r</p:attrName>
                                        </p:attrNameLst>
                                      </p:cBhvr>
                                    </p:animRot>
                                    <p:animRot by="-1500000">
                                      <p:cBhvr>
                                        <p:cTn id="16" dur="125" fill="hold">
                                          <p:stCondLst>
                                            <p:cond delay="125"/>
                                          </p:stCondLst>
                                        </p:cTn>
                                        <p:tgtEl>
                                          <p:spTgt spid="5">
                                            <p:txEl>
                                              <p:pRg st="0" end="0"/>
                                            </p:txEl>
                                          </p:spTgt>
                                        </p:tgtEl>
                                        <p:attrNameLst>
                                          <p:attrName>r</p:attrName>
                                        </p:attrNameLst>
                                      </p:cBhvr>
                                    </p:animRot>
                                    <p:animRot by="-1500000">
                                      <p:cBhvr>
                                        <p:cTn id="17" dur="125" fill="hold">
                                          <p:stCondLst>
                                            <p:cond delay="250"/>
                                          </p:stCondLst>
                                        </p:cTn>
                                        <p:tgtEl>
                                          <p:spTgt spid="5">
                                            <p:txEl>
                                              <p:pRg st="0" end="0"/>
                                            </p:txEl>
                                          </p:spTgt>
                                        </p:tgtEl>
                                        <p:attrNameLst>
                                          <p:attrName>r</p:attrName>
                                        </p:attrNameLst>
                                      </p:cBhvr>
                                    </p:animRot>
                                    <p:animRot by="1500000">
                                      <p:cBhvr>
                                        <p:cTn id="18" dur="125" fill="hold">
                                          <p:stCondLst>
                                            <p:cond delay="375"/>
                                          </p:stCondLst>
                                        </p:cTn>
                                        <p:tgtEl>
                                          <p:spTgt spid="5">
                                            <p:txEl>
                                              <p:pRg st="0" end="0"/>
                                            </p:txEl>
                                          </p:spTgt>
                                        </p:tgtEl>
                                        <p:attrNameLst>
                                          <p:attrName>r</p:attrName>
                                        </p:attrNameLst>
                                      </p:cBhvr>
                                    </p:animRot>
                                  </p:childTnLst>
                                </p:cTn>
                              </p:par>
                              <p:par>
                                <p:cTn id="19" presetID="3" presetClass="emph" presetSubtype="2" fill="hold" nodeType="withEffect">
                                  <p:stCondLst>
                                    <p:cond delay="0"/>
                                  </p:stCondLst>
                                  <p:iterate type="lt">
                                    <p:tmPct val="0"/>
                                  </p:iterate>
                                  <p:childTnLst>
                                    <p:animClr clrSpc="rgb" dir="cw">
                                      <p:cBhvr override="childStyle">
                                        <p:cTn id="20" dur="2000" fill="hold"/>
                                        <p:tgtEl>
                                          <p:spTgt spid="5">
                                            <p:txEl>
                                              <p:pRg st="0" end="0"/>
                                            </p:txEl>
                                          </p:spTgt>
                                        </p:tgtEl>
                                        <p:attrNameLst>
                                          <p:attrName>style.color</p:attrName>
                                        </p:attrNameLst>
                                      </p:cBhvr>
                                      <p:to>
                                        <a:srgbClr val="0CEEA3"/>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0"/>
                                  </p:iterate>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34" presetClass="emph" presetSubtype="0" fill="hold" nodeType="withEffect">
                                  <p:stCondLst>
                                    <p:cond delay="0"/>
                                  </p:stCondLst>
                                  <p:iterate type="lt">
                                    <p:tmPct val="10000"/>
                                  </p:iterate>
                                  <p:childTnLst>
                                    <p:animMotion origin="layout" path="M 0.0 0.0 L 0.0 -0.07213" pathEditMode="relative" ptsTypes="">
                                      <p:cBhvr>
                                        <p:cTn id="26" dur="250" accel="50000" decel="50000" autoRev="1" fill="hold">
                                          <p:stCondLst>
                                            <p:cond delay="0"/>
                                          </p:stCondLst>
                                        </p:cTn>
                                        <p:tgtEl>
                                          <p:spTgt spid="6">
                                            <p:txEl>
                                              <p:pRg st="0" end="0"/>
                                            </p:txEl>
                                          </p:spTgt>
                                        </p:tgtEl>
                                        <p:attrNameLst>
                                          <p:attrName>ppt_x</p:attrName>
                                          <p:attrName>ppt_y</p:attrName>
                                        </p:attrNameLst>
                                      </p:cBhvr>
                                    </p:animMotion>
                                    <p:animRot by="1500000">
                                      <p:cBhvr>
                                        <p:cTn id="27" dur="125" fill="hold">
                                          <p:stCondLst>
                                            <p:cond delay="0"/>
                                          </p:stCondLst>
                                        </p:cTn>
                                        <p:tgtEl>
                                          <p:spTgt spid="6">
                                            <p:txEl>
                                              <p:pRg st="0" end="0"/>
                                            </p:txEl>
                                          </p:spTgt>
                                        </p:tgtEl>
                                        <p:attrNameLst>
                                          <p:attrName>r</p:attrName>
                                        </p:attrNameLst>
                                      </p:cBhvr>
                                    </p:animRot>
                                    <p:animRot by="-1500000">
                                      <p:cBhvr>
                                        <p:cTn id="28" dur="125" fill="hold">
                                          <p:stCondLst>
                                            <p:cond delay="125"/>
                                          </p:stCondLst>
                                        </p:cTn>
                                        <p:tgtEl>
                                          <p:spTgt spid="6">
                                            <p:txEl>
                                              <p:pRg st="0" end="0"/>
                                            </p:txEl>
                                          </p:spTgt>
                                        </p:tgtEl>
                                        <p:attrNameLst>
                                          <p:attrName>r</p:attrName>
                                        </p:attrNameLst>
                                      </p:cBhvr>
                                    </p:animRot>
                                    <p:animRot by="-1500000">
                                      <p:cBhvr>
                                        <p:cTn id="29" dur="125" fill="hold">
                                          <p:stCondLst>
                                            <p:cond delay="250"/>
                                          </p:stCondLst>
                                        </p:cTn>
                                        <p:tgtEl>
                                          <p:spTgt spid="6">
                                            <p:txEl>
                                              <p:pRg st="0" end="0"/>
                                            </p:txEl>
                                          </p:spTgt>
                                        </p:tgtEl>
                                        <p:attrNameLst>
                                          <p:attrName>r</p:attrName>
                                        </p:attrNameLst>
                                      </p:cBhvr>
                                    </p:animRot>
                                    <p:animRot by="1500000">
                                      <p:cBhvr>
                                        <p:cTn id="30" dur="125" fill="hold">
                                          <p:stCondLst>
                                            <p:cond delay="375"/>
                                          </p:stCondLst>
                                        </p:cTn>
                                        <p:tgtEl>
                                          <p:spTgt spid="6">
                                            <p:txEl>
                                              <p:pRg st="0" end="0"/>
                                            </p:txEl>
                                          </p:spTgt>
                                        </p:tgtEl>
                                        <p:attrNameLst>
                                          <p:attrName>r</p:attrName>
                                        </p:attrNameLst>
                                      </p:cBhvr>
                                    </p:animRot>
                                  </p:childTnLst>
                                </p:cTn>
                              </p:par>
                              <p:par>
                                <p:cTn id="31" presetID="3" presetClass="emph" presetSubtype="2" fill="hold" nodeType="withEffect">
                                  <p:stCondLst>
                                    <p:cond delay="0"/>
                                  </p:stCondLst>
                                  <p:iterate type="lt">
                                    <p:tmPct val="0"/>
                                  </p:iterate>
                                  <p:childTnLst>
                                    <p:animClr clrSpc="rgb" dir="cw">
                                      <p:cBhvr override="childStyle">
                                        <p:cTn id="32" dur="2000" fill="hold"/>
                                        <p:tgtEl>
                                          <p:spTgt spid="6">
                                            <p:txEl>
                                              <p:pRg st="0" end="0"/>
                                            </p:txEl>
                                          </p:spTgt>
                                        </p:tgtEl>
                                        <p:attrNameLst>
                                          <p:attrName>style.color</p:attrName>
                                        </p:attrNameLst>
                                      </p:cBhvr>
                                      <p:to>
                                        <a:srgbClr val="0CEEA3"/>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7"/>
                                        </p:tgtEl>
                                        <p:attrNameLst>
                                          <p:attrName>style.visibility</p:attrName>
                                        </p:attrNameLst>
                                      </p:cBhvr>
                                      <p:to>
                                        <p:strVal val="visible"/>
                                      </p:to>
                                    </p:set>
                                  </p:childTnLst>
                                </p:cTn>
                              </p:par>
                              <p:par>
                                <p:cTn id="37" presetID="34" presetClass="emph" presetSubtype="0" fill="hold" grpId="1" nodeType="with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7"/>
                                        </p:tgtEl>
                                        <p:attrNameLst>
                                          <p:attrName>ppt_x</p:attrName>
                                          <p:attrName>ppt_y</p:attrName>
                                        </p:attrNameLst>
                                      </p:cBhvr>
                                    </p:animMotion>
                                    <p:animRot by="1500000">
                                      <p:cBhvr>
                                        <p:cTn id="39" dur="125" fill="hold">
                                          <p:stCondLst>
                                            <p:cond delay="0"/>
                                          </p:stCondLst>
                                        </p:cTn>
                                        <p:tgtEl>
                                          <p:spTgt spid="7"/>
                                        </p:tgtEl>
                                        <p:attrNameLst>
                                          <p:attrName>r</p:attrName>
                                        </p:attrNameLst>
                                      </p:cBhvr>
                                    </p:animRot>
                                    <p:animRot by="-1500000">
                                      <p:cBhvr>
                                        <p:cTn id="40" dur="125" fill="hold">
                                          <p:stCondLst>
                                            <p:cond delay="125"/>
                                          </p:stCondLst>
                                        </p:cTn>
                                        <p:tgtEl>
                                          <p:spTgt spid="7"/>
                                        </p:tgtEl>
                                        <p:attrNameLst>
                                          <p:attrName>r</p:attrName>
                                        </p:attrNameLst>
                                      </p:cBhvr>
                                    </p:animRot>
                                    <p:animRot by="-1500000">
                                      <p:cBhvr>
                                        <p:cTn id="41" dur="125" fill="hold">
                                          <p:stCondLst>
                                            <p:cond delay="250"/>
                                          </p:stCondLst>
                                        </p:cTn>
                                        <p:tgtEl>
                                          <p:spTgt spid="7"/>
                                        </p:tgtEl>
                                        <p:attrNameLst>
                                          <p:attrName>r</p:attrName>
                                        </p:attrNameLst>
                                      </p:cBhvr>
                                    </p:animRot>
                                    <p:animRot by="1500000">
                                      <p:cBhvr>
                                        <p:cTn id="42" dur="125" fill="hold">
                                          <p:stCondLst>
                                            <p:cond delay="375"/>
                                          </p:stCondLst>
                                        </p:cTn>
                                        <p:tgtEl>
                                          <p:spTgt spid="7"/>
                                        </p:tgtEl>
                                        <p:attrNameLst>
                                          <p:attrName>r</p:attrName>
                                        </p:attrNameLst>
                                      </p:cBhvr>
                                    </p:animRot>
                                  </p:childTnLst>
                                </p:cTn>
                              </p:par>
                              <p:par>
                                <p:cTn id="43" presetID="3" presetClass="emph" presetSubtype="2" fill="hold" grpId="2" nodeType="withEffect">
                                  <p:stCondLst>
                                    <p:cond delay="0"/>
                                  </p:stCondLst>
                                  <p:iterate type="lt">
                                    <p:tmPct val="0"/>
                                  </p:iterate>
                                  <p:childTnLst>
                                    <p:animClr clrSpc="rgb" dir="cw">
                                      <p:cBhvr override="childStyle">
                                        <p:cTn id="44" dur="2000" fill="hold"/>
                                        <p:tgtEl>
                                          <p:spTgt spid="7"/>
                                        </p:tgtEl>
                                        <p:attrNameLst>
                                          <p:attrName>style.color</p:attrName>
                                        </p:attrNameLst>
                                      </p:cBhvr>
                                      <p:to>
                                        <a:srgbClr val="0CEEA3"/>
                                      </p:to>
                                    </p:animClr>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p:bldP spid="6" grpId="0" build="allAtOnce"/>
      <p:bldP spid="7" grpId="0"/>
      <p:bldP spid="7" grpId="1"/>
      <p:bldP spid="7"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a:t>
            </a:r>
            <a:br>
              <a:rPr lang="en-GB" dirty="0"/>
            </a:br>
            <a:r>
              <a:rPr lang="en-GB" dirty="0"/>
              <a:t>Problems – keyword density</a:t>
            </a:r>
          </a:p>
        </p:txBody>
      </p:sp>
      <p:sp>
        <p:nvSpPr>
          <p:cNvPr id="3" name="Content Placeholder 2"/>
          <p:cNvSpPr>
            <a:spLocks noGrp="1"/>
          </p:cNvSpPr>
          <p:nvPr>
            <p:ph idx="1"/>
          </p:nvPr>
        </p:nvSpPr>
        <p:spPr/>
        <p:txBody>
          <a:bodyPr/>
          <a:lstStyle/>
          <a:p>
            <a:pPr marL="457200" indent="-457200">
              <a:buNone/>
            </a:pPr>
            <a:r>
              <a:rPr lang="en-GB" dirty="0"/>
              <a:t>	</a:t>
            </a:r>
            <a:r>
              <a:rPr lang="en-GB" b="1" dirty="0">
                <a:solidFill>
                  <a:srgbClr val="FF0000"/>
                </a:solidFill>
              </a:rPr>
              <a:t>Keywords density</a:t>
            </a:r>
            <a:r>
              <a:rPr lang="en-GB" dirty="0"/>
              <a:t>: </a:t>
            </a:r>
            <a:r>
              <a:rPr lang="en-GB" i="1" dirty="0"/>
              <a:t>Keyword density</a:t>
            </a:r>
            <a:r>
              <a:rPr lang="en-GB" dirty="0"/>
              <a:t> is the percentage of times a keyword or phrase appears on a web page compared to the total number of words on the page. In the context of search engine optimization keyword density can be used as a factor in determining whether a web page is relevant to a specified keyword  or keyword phrase.</a:t>
            </a:r>
          </a:p>
          <a:p>
            <a:pPr marL="457200" indent="-457200">
              <a:buNone/>
            </a:pPr>
            <a:r>
              <a:rPr lang="en-GB" dirty="0"/>
              <a:t>In the past web developers tried to ‘cheat’ search engines by increasing the keyword density.</a:t>
            </a:r>
          </a:p>
          <a:p>
            <a:pPr marL="457200" indent="-457200">
              <a:buNone/>
            </a:pPr>
            <a:r>
              <a:rPr lang="en-GB" dirty="0"/>
              <a:t>The result was low quality content.</a:t>
            </a:r>
          </a:p>
          <a:p>
            <a:pPr>
              <a:spcBef>
                <a:spcPts val="0"/>
              </a:spcBef>
              <a:spcAft>
                <a:spcPts val="0"/>
              </a:spcAft>
              <a:buNone/>
            </a:pPr>
            <a:endParaRPr lang="en-GB" dirty="0"/>
          </a:p>
          <a:p>
            <a:pPr>
              <a:spcBef>
                <a:spcPts val="0"/>
              </a:spcBef>
              <a:spcAft>
                <a:spcPts val="0"/>
              </a:spcAft>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SEO: Keywords and Content</a:t>
            </a:r>
            <a:br>
              <a:rPr lang="en-GB" sz="3600" dirty="0"/>
            </a:br>
            <a:r>
              <a:rPr lang="en-GB" sz="3600" dirty="0"/>
              <a:t>Problems – keyword density – PANDA </a:t>
            </a:r>
          </a:p>
        </p:txBody>
      </p:sp>
      <p:sp>
        <p:nvSpPr>
          <p:cNvPr id="3" name="Content Placeholder 2"/>
          <p:cNvSpPr>
            <a:spLocks noGrp="1"/>
          </p:cNvSpPr>
          <p:nvPr>
            <p:ph idx="1"/>
          </p:nvPr>
        </p:nvSpPr>
        <p:spPr/>
        <p:txBody>
          <a:bodyPr/>
          <a:lstStyle/>
          <a:p>
            <a:r>
              <a:rPr lang="en-GB" sz="3200" b="1" dirty="0">
                <a:solidFill>
                  <a:schemeClr val="accent1">
                    <a:lumMod val="75000"/>
                  </a:schemeClr>
                </a:solidFill>
              </a:rPr>
              <a:t>Google strikes back</a:t>
            </a:r>
            <a:r>
              <a:rPr lang="is-IS" sz="3200" b="1" dirty="0">
                <a:solidFill>
                  <a:schemeClr val="accent1">
                    <a:lumMod val="75000"/>
                  </a:schemeClr>
                </a:solidFill>
              </a:rPr>
              <a:t>…</a:t>
            </a:r>
            <a:endParaRPr lang="en-GB" sz="3200" b="1" dirty="0">
              <a:solidFill>
                <a:schemeClr val="accent1">
                  <a:lumMod val="75000"/>
                </a:schemeClr>
              </a:solidFill>
            </a:endParaRPr>
          </a:p>
          <a:p>
            <a:r>
              <a:rPr lang="en-GB" dirty="0"/>
              <a:t>What is ‘Panda’?</a:t>
            </a:r>
          </a:p>
          <a:p>
            <a:pPr>
              <a:spcBef>
                <a:spcPts val="0"/>
              </a:spcBef>
            </a:pPr>
            <a:r>
              <a:rPr lang="en-GB" dirty="0"/>
              <a:t>Google Panda is a change to Google's search results ranking algorithm that was first released in February 2011. The change aimed to lower the rank of "low-quality sites" or "thin sites" and return higher-quality sites near the top of the search results. (from </a:t>
            </a:r>
            <a:r>
              <a:rPr lang="en-GB" dirty="0" err="1"/>
              <a:t>Wikepedia</a:t>
            </a:r>
            <a:r>
              <a:rPr lang="en-GB" dirty="0"/>
              <a:t> “ </a:t>
            </a:r>
            <a:r>
              <a:rPr lang="en-GB" dirty="0">
                <a:hlinkClick r:id="rId2"/>
              </a:rPr>
              <a:t>http://en.wikipedia.org/wiki/Google_Panda</a:t>
            </a:r>
            <a:r>
              <a:rPr lang="en-GB" dirty="0"/>
              <a:t>”)</a:t>
            </a:r>
          </a:p>
          <a:p>
            <a:pPr>
              <a:buNone/>
            </a:pPr>
            <a:r>
              <a:rPr lang="en-GB" dirty="0"/>
              <a:t>Mainly ‘panda’ is about keywords and content.  </a:t>
            </a:r>
          </a:p>
          <a:p>
            <a:pPr>
              <a:buNone/>
            </a:pPr>
            <a:r>
              <a:rPr lang="en-GB" dirty="0"/>
              <a:t>What is the ‘correct’ keyword density ???</a:t>
            </a:r>
          </a:p>
          <a:p>
            <a:pPr>
              <a:buNone/>
            </a:pPr>
            <a:r>
              <a:rPr lang="en-GB" dirty="0">
                <a:hlinkClick r:id="rId3"/>
              </a:rPr>
              <a:t>http://www.youtube.com/watch?v=Rk4qgQdp2UA</a:t>
            </a:r>
            <a:endParaRPr lang="en-GB" dirty="0"/>
          </a:p>
          <a:p>
            <a:pPr>
              <a:buNone/>
            </a:pPr>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44</a:t>
            </a:fld>
            <a:endParaRPr lang="en-US"/>
          </a:p>
        </p:txBody>
      </p:sp>
      <p:pic>
        <p:nvPicPr>
          <p:cNvPr id="1026" name="Picture 2" descr="C:\Users\Vassiliki\Desktop\panda.png"/>
          <p:cNvPicPr>
            <a:picLocks noChangeAspect="1" noChangeArrowheads="1"/>
          </p:cNvPicPr>
          <p:nvPr/>
        </p:nvPicPr>
        <p:blipFill>
          <a:blip r:embed="rId4"/>
          <a:srcRect/>
          <a:stretch>
            <a:fillRect/>
          </a:stretch>
        </p:blipFill>
        <p:spPr bwMode="auto">
          <a:xfrm>
            <a:off x="7215188" y="4410075"/>
            <a:ext cx="1420812" cy="1508125"/>
          </a:xfrm>
          <a:prstGeom prst="rect">
            <a:avLst/>
          </a:prstGeom>
          <a:noFill/>
        </p:spPr>
      </p:pic>
    </p:spTree>
    <p:extLst>
      <p:ext uri="{BB962C8B-B14F-4D97-AF65-F5344CB8AC3E}">
        <p14:creationId xmlns:p14="http://schemas.microsoft.com/office/powerpoint/2010/main" val="137743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0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SEO: Keywords and Content</a:t>
            </a:r>
            <a:br>
              <a:rPr lang="en-GB" dirty="0"/>
            </a:br>
            <a:r>
              <a:rPr lang="en-GB" dirty="0"/>
              <a:t>Problems – keyword density</a:t>
            </a:r>
          </a:p>
        </p:txBody>
      </p:sp>
      <p:sp>
        <p:nvSpPr>
          <p:cNvPr id="3" name="Content Placeholder 2"/>
          <p:cNvSpPr>
            <a:spLocks noGrp="1"/>
          </p:cNvSpPr>
          <p:nvPr>
            <p:ph idx="1"/>
          </p:nvPr>
        </p:nvSpPr>
        <p:spPr/>
        <p:txBody>
          <a:bodyPr>
            <a:normAutofit lnSpcReduction="10000"/>
          </a:bodyPr>
          <a:lstStyle/>
          <a:p>
            <a:pPr marL="457200" indent="-457200">
              <a:buNone/>
            </a:pPr>
            <a:endParaRPr lang="en-GB" sz="2800" dirty="0"/>
          </a:p>
          <a:p>
            <a:pPr>
              <a:spcAft>
                <a:spcPts val="0"/>
              </a:spcAft>
            </a:pPr>
            <a:r>
              <a:rPr lang="en-GB" sz="2800" dirty="0"/>
              <a:t>There are many online (free and paid) tools that allow you    to check websites for keywords density. Example:</a:t>
            </a:r>
          </a:p>
          <a:p>
            <a:pPr>
              <a:spcAft>
                <a:spcPts val="0"/>
              </a:spcAft>
            </a:pPr>
            <a:r>
              <a:rPr lang="en-US" sz="2800" u="sng" dirty="0">
                <a:hlinkClick r:id="rId2"/>
              </a:rPr>
              <a:t>https://www.internetmarketingninjas.com/seo-tools/keyword-density/</a:t>
            </a:r>
            <a:endParaRPr lang="en-US" sz="2800" dirty="0"/>
          </a:p>
          <a:p>
            <a:pPr>
              <a:spcAft>
                <a:spcPts val="0"/>
              </a:spcAft>
            </a:pPr>
            <a:endParaRPr lang="en-GB" sz="2800" dirty="0"/>
          </a:p>
          <a:p>
            <a:pPr>
              <a:spcBef>
                <a:spcPts val="0"/>
              </a:spcBef>
              <a:spcAft>
                <a:spcPts val="0"/>
              </a:spcAft>
            </a:pPr>
            <a:r>
              <a:rPr lang="en-GB" sz="2800" dirty="0">
                <a:hlinkClick r:id="rId3"/>
              </a:rPr>
              <a:t>http://tools.seobook.com/general/keyword-density/</a:t>
            </a:r>
            <a:endParaRPr lang="en-GB" sz="2800" dirty="0"/>
          </a:p>
          <a:p>
            <a:pPr>
              <a:spcBef>
                <a:spcPts val="0"/>
              </a:spcBef>
              <a:spcAft>
                <a:spcPts val="0"/>
              </a:spcAft>
            </a:pPr>
            <a:r>
              <a:rPr lang="en-GB" dirty="0"/>
              <a:t>(do your own search to find more similar tools)</a:t>
            </a:r>
          </a:p>
          <a:p>
            <a:pPr>
              <a:spcBef>
                <a:spcPts val="0"/>
              </a:spcBef>
              <a:spcAft>
                <a:spcPts val="0"/>
              </a:spcAft>
            </a:pPr>
            <a:endParaRPr lang="en-GB" dirty="0"/>
          </a:p>
          <a:p>
            <a:pPr>
              <a:spcBef>
                <a:spcPts val="0"/>
              </a:spcBef>
              <a:spcAft>
                <a:spcPts val="0"/>
              </a:spcAft>
            </a:pPr>
            <a:endParaRPr lang="en-GB" dirty="0"/>
          </a:p>
          <a:p>
            <a:pPr>
              <a:spcBef>
                <a:spcPts val="0"/>
              </a:spcBef>
              <a:spcAft>
                <a:spcPts val="0"/>
              </a:spcAft>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822959" y="1833034"/>
            <a:ext cx="8041641" cy="4504266"/>
          </a:xfrm>
        </p:spPr>
        <p:txBody>
          <a:bodyPr>
            <a:noAutofit/>
          </a:bodyPr>
          <a:lstStyle/>
          <a:p>
            <a:pPr>
              <a:spcBef>
                <a:spcPts val="0"/>
              </a:spcBef>
            </a:pPr>
            <a:r>
              <a:rPr lang="en-GB" sz="1600" dirty="0"/>
              <a:t>This week we talked about SEO techniques and we examined in details ‘keywords’. More specifically, we talked about:</a:t>
            </a:r>
          </a:p>
          <a:p>
            <a:pPr>
              <a:spcBef>
                <a:spcPts val="0"/>
              </a:spcBef>
            </a:pPr>
            <a:endParaRPr lang="en-GB" sz="1600" dirty="0"/>
          </a:p>
          <a:p>
            <a:pPr>
              <a:spcBef>
                <a:spcPts val="0"/>
              </a:spcBef>
              <a:buFont typeface="Wingdings" charset="2"/>
              <a:buChar char="Ø"/>
            </a:pPr>
            <a:r>
              <a:rPr lang="en-GB" sz="1600" dirty="0"/>
              <a:t> Organic and paid results of a search engine </a:t>
            </a:r>
          </a:p>
          <a:p>
            <a:pPr>
              <a:spcBef>
                <a:spcPts val="0"/>
              </a:spcBef>
              <a:buFont typeface="Wingdings" charset="2"/>
              <a:buChar char="Ø"/>
            </a:pPr>
            <a:r>
              <a:rPr lang="en-GB" sz="1600" dirty="0"/>
              <a:t> On-site and off-site SEO techniques</a:t>
            </a:r>
          </a:p>
          <a:p>
            <a:pPr>
              <a:spcBef>
                <a:spcPts val="0"/>
              </a:spcBef>
              <a:buFont typeface="Wingdings" charset="2"/>
              <a:buChar char="Ø"/>
            </a:pPr>
            <a:r>
              <a:rPr lang="en-GB" sz="1600" dirty="0"/>
              <a:t> SEO techniques:</a:t>
            </a:r>
          </a:p>
          <a:p>
            <a:pPr marL="708660" lvl="3" indent="-342900">
              <a:lnSpc>
                <a:spcPct val="100000"/>
              </a:lnSpc>
              <a:spcBef>
                <a:spcPts val="0"/>
              </a:spcBef>
              <a:spcAft>
                <a:spcPts val="200"/>
              </a:spcAft>
              <a:buSzPct val="100000"/>
              <a:buFont typeface="Arial" charset="0"/>
              <a:buChar char="•"/>
            </a:pPr>
            <a:r>
              <a:rPr lang="en-GB" sz="1600" dirty="0"/>
              <a:t>1. Keywords and site content [on-site SEO]</a:t>
            </a:r>
          </a:p>
          <a:p>
            <a:pPr marL="708660" lvl="3" indent="-342900">
              <a:lnSpc>
                <a:spcPct val="100000"/>
              </a:lnSpc>
              <a:spcBef>
                <a:spcPts val="0"/>
              </a:spcBef>
              <a:spcAft>
                <a:spcPts val="200"/>
              </a:spcAft>
              <a:buSzPct val="100000"/>
              <a:buFont typeface="Arial" charset="0"/>
              <a:buChar char="•"/>
            </a:pPr>
            <a:r>
              <a:rPr lang="en-GB" sz="1600" dirty="0"/>
              <a:t> 2. Site organization and technical SEO [on-site SEO]</a:t>
            </a:r>
          </a:p>
          <a:p>
            <a:pPr marL="708660" lvl="3" indent="-342900">
              <a:lnSpc>
                <a:spcPct val="100000"/>
              </a:lnSpc>
              <a:spcBef>
                <a:spcPts val="0"/>
              </a:spcBef>
              <a:spcAft>
                <a:spcPts val="200"/>
              </a:spcAft>
              <a:buSzPct val="100000"/>
              <a:buFont typeface="Arial" charset="0"/>
              <a:buChar char="•"/>
            </a:pPr>
            <a:r>
              <a:rPr lang="en-GB" sz="1600" dirty="0"/>
              <a:t> 3. Backlinks (external links) [off-site SEO]</a:t>
            </a:r>
          </a:p>
          <a:p>
            <a:pPr>
              <a:spcBef>
                <a:spcPts val="0"/>
              </a:spcBef>
              <a:buFont typeface="Wingdings" charset="2"/>
              <a:buChar char="Ø"/>
            </a:pPr>
            <a:r>
              <a:rPr lang="en-GB" sz="1600" dirty="0"/>
              <a:t> 1. Keywords and site content – in details</a:t>
            </a:r>
          </a:p>
          <a:p>
            <a:pPr lvl="1">
              <a:spcBef>
                <a:spcPts val="0"/>
              </a:spcBef>
              <a:spcAft>
                <a:spcPts val="200"/>
              </a:spcAft>
              <a:buFont typeface="Arial" charset="0"/>
              <a:buChar char="•"/>
            </a:pPr>
            <a:r>
              <a:rPr lang="en-GB" sz="1600" dirty="0"/>
              <a:t>Process</a:t>
            </a:r>
          </a:p>
          <a:p>
            <a:pPr lvl="3">
              <a:spcBef>
                <a:spcPts val="0"/>
              </a:spcBef>
              <a:spcAft>
                <a:spcPts val="200"/>
              </a:spcAft>
            </a:pPr>
            <a:r>
              <a:rPr lang="en-GB" sz="1600" dirty="0"/>
              <a:t>Step 1 (S1): understand keywords and keywords’ elements</a:t>
            </a:r>
          </a:p>
          <a:p>
            <a:pPr lvl="3">
              <a:spcBef>
                <a:spcPts val="0"/>
              </a:spcBef>
              <a:spcAft>
                <a:spcPts val="200"/>
              </a:spcAft>
            </a:pPr>
            <a:r>
              <a:rPr lang="en-GB" sz="1600" dirty="0"/>
              <a:t>Step 2 (S2): Brainstorm </a:t>
            </a:r>
          </a:p>
          <a:p>
            <a:pPr lvl="3">
              <a:spcBef>
                <a:spcPts val="0"/>
              </a:spcBef>
              <a:spcAft>
                <a:spcPts val="200"/>
              </a:spcAft>
            </a:pPr>
            <a:r>
              <a:rPr lang="en-GB" sz="1600" dirty="0"/>
              <a:t>Step 3 (S3): Evaluate your keywords</a:t>
            </a:r>
          </a:p>
          <a:p>
            <a:pPr lvl="3">
              <a:spcBef>
                <a:spcPts val="0"/>
              </a:spcBef>
              <a:spcAft>
                <a:spcPts val="200"/>
              </a:spcAft>
            </a:pPr>
            <a:r>
              <a:rPr lang="en-GB" sz="1600" dirty="0"/>
              <a:t>Step 4 (S4): Categorize keywords.</a:t>
            </a:r>
          </a:p>
          <a:p>
            <a:pPr lvl="3">
              <a:spcBef>
                <a:spcPts val="0"/>
              </a:spcBef>
              <a:spcAft>
                <a:spcPts val="200"/>
              </a:spcAft>
            </a:pPr>
            <a:r>
              <a:rPr lang="en-GB" sz="1600" dirty="0"/>
              <a:t>Step 5 (S5): Develop your content </a:t>
            </a:r>
          </a:p>
          <a:p>
            <a:pPr lvl="1">
              <a:spcBef>
                <a:spcPts val="0"/>
              </a:spcBef>
              <a:spcAft>
                <a:spcPts val="200"/>
              </a:spcAft>
              <a:buFont typeface="Arial" charset="0"/>
              <a:buChar char="•"/>
            </a:pPr>
            <a:r>
              <a:rPr lang="en-GB" sz="1600" dirty="0"/>
              <a:t> Tools that can help to </a:t>
            </a:r>
            <a:r>
              <a:rPr lang="en-GB" sz="1600" dirty="0" err="1"/>
              <a:t>decside</a:t>
            </a:r>
            <a:r>
              <a:rPr lang="en-GB" sz="1600" dirty="0"/>
              <a:t> and evaluate keywords</a:t>
            </a:r>
          </a:p>
          <a:p>
            <a:pPr lvl="1">
              <a:spcBef>
                <a:spcPts val="0"/>
              </a:spcBef>
              <a:spcAft>
                <a:spcPts val="200"/>
              </a:spcAft>
              <a:buFont typeface="Arial" charset="0"/>
              <a:buChar char="•"/>
            </a:pPr>
            <a:r>
              <a:rPr lang="en-GB" sz="1600" dirty="0"/>
              <a:t> Problems with the use of ‘keywords’ – ‘keyword density’ – ‘PANDA algorithm</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46</a:t>
            </a:fld>
            <a:endParaRPr lang="en-US"/>
          </a:p>
        </p:txBody>
      </p:sp>
    </p:spTree>
    <p:extLst>
      <p:ext uri="{BB962C8B-B14F-4D97-AF65-F5344CB8AC3E}">
        <p14:creationId xmlns:p14="http://schemas.microsoft.com/office/powerpoint/2010/main" val="70665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sz="2800" dirty="0"/>
              <a:t>Next week we’ll continue with the other SEO techniques that are related to:</a:t>
            </a:r>
          </a:p>
          <a:p>
            <a:r>
              <a:rPr lang="en-GB" sz="2800" dirty="0"/>
              <a:t>2. Site organization and technical SEO (on-site technique)</a:t>
            </a:r>
          </a:p>
          <a:p>
            <a:r>
              <a:rPr lang="en-GB" sz="2800" dirty="0"/>
              <a:t>3. Backlinks (off-site technique)</a:t>
            </a:r>
          </a:p>
          <a:p>
            <a:endParaRPr lang="en-GB" sz="2800" dirty="0"/>
          </a:p>
          <a:p>
            <a:endParaRPr lang="en-GB" sz="2800" dirty="0"/>
          </a:p>
          <a:p>
            <a:endParaRPr lang="en-GB" sz="28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47</a:t>
            </a:fld>
            <a:endParaRPr lang="en-US"/>
          </a:p>
        </p:txBody>
      </p:sp>
    </p:spTree>
    <p:extLst>
      <p:ext uri="{BB962C8B-B14F-4D97-AF65-F5344CB8AC3E}">
        <p14:creationId xmlns:p14="http://schemas.microsoft.com/office/powerpoint/2010/main" val="12063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Ranking </a:t>
            </a:r>
            <a:br>
              <a:rPr lang="en-GB" dirty="0"/>
            </a:br>
            <a:r>
              <a:rPr lang="en-GB" dirty="0"/>
              <a:t>first...</a:t>
            </a:r>
          </a:p>
        </p:txBody>
      </p:sp>
      <p:sp>
        <p:nvSpPr>
          <p:cNvPr id="3" name="Content Placeholder 2"/>
          <p:cNvSpPr>
            <a:spLocks noGrp="1"/>
          </p:cNvSpPr>
          <p:nvPr>
            <p:ph idx="1"/>
          </p:nvPr>
        </p:nvSpPr>
        <p:spPr>
          <a:xfrm>
            <a:off x="822325" y="1846263"/>
            <a:ext cx="2160361" cy="4064680"/>
          </a:xfrm>
        </p:spPr>
        <p:txBody>
          <a:bodyPr/>
          <a:lstStyle/>
          <a:p>
            <a:r>
              <a:rPr lang="en-GB" dirty="0"/>
              <a:t>Eye-tracking results from the book ‘The Art of SEO’ (p.15)</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pic>
        <p:nvPicPr>
          <p:cNvPr id="2050" name="Picture 2" descr="C:\Users\Vassiliki\Documents\Vali Documents\UoW Work per Current Academic Year\2013-2014\EBSY612\Week 3\eye_track2.png"/>
          <p:cNvPicPr>
            <a:picLocks noChangeAspect="1" noChangeArrowheads="1"/>
          </p:cNvPicPr>
          <p:nvPr/>
        </p:nvPicPr>
        <p:blipFill>
          <a:blip r:embed="rId2"/>
          <a:srcRect/>
          <a:stretch>
            <a:fillRect/>
          </a:stretch>
        </p:blipFill>
        <p:spPr bwMode="auto">
          <a:xfrm>
            <a:off x="3572900" y="53787"/>
            <a:ext cx="5268444" cy="618460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Ranking </a:t>
            </a:r>
            <a:br>
              <a:rPr lang="en-GB" dirty="0"/>
            </a:br>
            <a:r>
              <a:rPr lang="en-GB" dirty="0"/>
              <a:t>first...</a:t>
            </a:r>
          </a:p>
        </p:txBody>
      </p:sp>
      <p:sp>
        <p:nvSpPr>
          <p:cNvPr id="3" name="Content Placeholder 2"/>
          <p:cNvSpPr>
            <a:spLocks noGrp="1"/>
          </p:cNvSpPr>
          <p:nvPr>
            <p:ph idx="1"/>
          </p:nvPr>
        </p:nvSpPr>
        <p:spPr>
          <a:xfrm>
            <a:off x="822326" y="1846263"/>
            <a:ext cx="1812018" cy="4064680"/>
          </a:xfrm>
        </p:spPr>
        <p:txBody>
          <a:bodyPr>
            <a:normAutofit/>
          </a:bodyPr>
          <a:lstStyle/>
          <a:p>
            <a:r>
              <a:rPr lang="en-GB" dirty="0"/>
              <a:t>Eye-tracking results from the book ‘The Art of SEO’ (p.16)</a:t>
            </a:r>
          </a:p>
          <a:p>
            <a:endParaRPr lang="en-GB" dirty="0"/>
          </a:p>
          <a:p>
            <a:endParaRPr lang="en-GB" dirty="0"/>
          </a:p>
          <a:p>
            <a:endParaRPr lang="en-GB" dirty="0"/>
          </a:p>
          <a:p>
            <a:endParaRPr lang="en-GB" dirty="0"/>
          </a:p>
          <a:p>
            <a:r>
              <a:rPr lang="en-GB" dirty="0"/>
              <a:t>‘Ranking first’ – how could we achieve it?</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pic>
        <p:nvPicPr>
          <p:cNvPr id="1026" name="Picture 2" descr="C:\Users\Vassiliki\Documents\Vali Documents\UoW Work per Current Academic Year\2013-2014\EBSY612\Week 3\eye_tracking.png"/>
          <p:cNvPicPr>
            <a:picLocks noChangeAspect="1" noChangeArrowheads="1"/>
          </p:cNvPicPr>
          <p:nvPr/>
        </p:nvPicPr>
        <p:blipFill>
          <a:blip r:embed="rId2"/>
          <a:srcRect/>
          <a:stretch>
            <a:fillRect/>
          </a:stretch>
        </p:blipFill>
        <p:spPr bwMode="auto">
          <a:xfrm>
            <a:off x="2852055" y="159266"/>
            <a:ext cx="6574981" cy="59577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back...</a:t>
            </a:r>
          </a:p>
        </p:txBody>
      </p:sp>
      <p:sp>
        <p:nvSpPr>
          <p:cNvPr id="3" name="Content Placeholder 2"/>
          <p:cNvSpPr>
            <a:spLocks noGrp="1"/>
          </p:cNvSpPr>
          <p:nvPr>
            <p:ph idx="1"/>
          </p:nvPr>
        </p:nvSpPr>
        <p:spPr/>
        <p:txBody>
          <a:bodyPr/>
          <a:lstStyle/>
          <a:p>
            <a:r>
              <a:rPr lang="en-GB" sz="2400" dirty="0"/>
              <a:t>With the enormous expansion of the web the last 18 years SEO evolved from a relatively basic activity to a real ‘art’!</a:t>
            </a:r>
          </a:p>
          <a:p>
            <a:r>
              <a:rPr lang="en-GB" sz="2400" dirty="0"/>
              <a:t>Google started in 1998 (4</a:t>
            </a:r>
            <a:r>
              <a:rPr lang="en-GB" sz="2400" baseline="30000" dirty="0"/>
              <a:t>th</a:t>
            </a:r>
            <a:r>
              <a:rPr lang="en-GB" sz="2400" dirty="0"/>
              <a:t> of September!) [Apparently, SEO is not related with Google only, but Google is one of the key players].</a:t>
            </a:r>
          </a:p>
          <a:p>
            <a:r>
              <a:rPr lang="en-GB" sz="2400" dirty="0"/>
              <a:t>Thousand of updates since then.</a:t>
            </a:r>
          </a:p>
          <a:p>
            <a:r>
              <a:rPr lang="en-GB" sz="2400" dirty="0">
                <a:sym typeface="Wingdings" panose="05000000000000000000" pitchFamily="2" charset="2"/>
              </a:rPr>
              <a:t>Those days things were relatively easy. </a:t>
            </a:r>
          </a:p>
          <a:p>
            <a:endParaRPr lang="en-GB" dirty="0"/>
          </a:p>
        </p:txBody>
      </p:sp>
    </p:spTree>
    <p:extLst>
      <p:ext uri="{BB962C8B-B14F-4D97-AF65-F5344CB8AC3E}">
        <p14:creationId xmlns:p14="http://schemas.microsoft.com/office/powerpoint/2010/main" val="36887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methods used for SEO</a:t>
            </a:r>
          </a:p>
        </p:txBody>
      </p:sp>
      <p:sp>
        <p:nvSpPr>
          <p:cNvPr id="3" name="Content Placeholder 2"/>
          <p:cNvSpPr>
            <a:spLocks noGrp="1"/>
          </p:cNvSpPr>
          <p:nvPr>
            <p:ph idx="1"/>
          </p:nvPr>
        </p:nvSpPr>
        <p:spPr/>
        <p:txBody>
          <a:bodyPr>
            <a:normAutofit/>
          </a:bodyPr>
          <a:lstStyle/>
          <a:p>
            <a:r>
              <a:rPr lang="en-GB" sz="2400" b="1" dirty="0"/>
              <a:t>2000-2010:</a:t>
            </a:r>
            <a:r>
              <a:rPr lang="en-GB" sz="2400" dirty="0"/>
              <a:t> Most common SEO techniques</a:t>
            </a:r>
          </a:p>
          <a:p>
            <a:pPr>
              <a:buFont typeface="Wingdings" pitchFamily="2" charset="2"/>
              <a:buChar char="Ø"/>
            </a:pPr>
            <a:r>
              <a:rPr lang="en-GB" sz="2400" dirty="0"/>
              <a:t>Keywords</a:t>
            </a:r>
          </a:p>
          <a:p>
            <a:pPr lvl="1">
              <a:buFont typeface="Wingdings" pitchFamily="2" charset="2"/>
              <a:buChar char="Ø"/>
            </a:pPr>
            <a:r>
              <a:rPr lang="en-GB" sz="2400" dirty="0"/>
              <a:t> Keyword density (how often a keyword appears in a page)</a:t>
            </a:r>
          </a:p>
          <a:p>
            <a:pPr>
              <a:buFont typeface="Wingdings" pitchFamily="2" charset="2"/>
              <a:buChar char="Ø"/>
            </a:pPr>
            <a:r>
              <a:rPr lang="en-GB" sz="2400" dirty="0"/>
              <a:t> Links </a:t>
            </a:r>
          </a:p>
          <a:p>
            <a:pPr>
              <a:buFont typeface="Wingdings" pitchFamily="2" charset="2"/>
              <a:buChar char="Ø"/>
            </a:pPr>
            <a:r>
              <a:rPr lang="en-GB" sz="2400" dirty="0"/>
              <a:t>Meta – tags (descriptors added at the HEAD of HTML pages)</a:t>
            </a:r>
          </a:p>
          <a:p>
            <a:pPr>
              <a:buFont typeface="Wingdings" pitchFamily="2" charset="2"/>
              <a:buChar char="Ø"/>
            </a:pPr>
            <a:r>
              <a:rPr lang="en-GB" sz="2400" dirty="0"/>
              <a:t> Doorway Pages (bad</a:t>
            </a:r>
            <a:r>
              <a:rPr lang="is-IS" sz="2400" dirty="0"/>
              <a:t>…)</a:t>
            </a:r>
            <a:endParaRPr lang="en-GB" sz="2400" dirty="0"/>
          </a:p>
          <a:p>
            <a:pPr>
              <a:buFont typeface="Wingdings" pitchFamily="2" charset="2"/>
              <a:buChar char="Ø"/>
            </a:pP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2011 till today</a:t>
            </a:r>
          </a:p>
        </p:txBody>
      </p:sp>
      <p:sp>
        <p:nvSpPr>
          <p:cNvPr id="3" name="Content Placeholder 2"/>
          <p:cNvSpPr>
            <a:spLocks noGrp="1"/>
          </p:cNvSpPr>
          <p:nvPr>
            <p:ph idx="1"/>
          </p:nvPr>
        </p:nvSpPr>
        <p:spPr/>
        <p:txBody>
          <a:bodyPr/>
          <a:lstStyle/>
          <a:p>
            <a:r>
              <a:rPr lang="en-GB" sz="2400" b="1" dirty="0">
                <a:solidFill>
                  <a:srgbClr val="C00000"/>
                </a:solidFill>
              </a:rPr>
              <a:t>2011</a:t>
            </a:r>
            <a:r>
              <a:rPr lang="en-GB" sz="2400" dirty="0"/>
              <a:t>: Panda (3 updates February, April and September – keywords, content)</a:t>
            </a:r>
          </a:p>
          <a:p>
            <a:pPr lvl="1">
              <a:buFont typeface="Wingdings" pitchFamily="2" charset="2"/>
              <a:buChar char="q"/>
            </a:pPr>
            <a:r>
              <a:rPr lang="en-GB" sz="2400" dirty="0"/>
              <a:t> Also in 2011; personalized results; how does your site rank? How do you know?</a:t>
            </a:r>
          </a:p>
          <a:p>
            <a:r>
              <a:rPr lang="en-GB" sz="2400" b="1" dirty="0">
                <a:solidFill>
                  <a:srgbClr val="C00000"/>
                </a:solidFill>
              </a:rPr>
              <a:t>2012</a:t>
            </a:r>
            <a:r>
              <a:rPr lang="en-GB" sz="2400" dirty="0"/>
              <a:t>: Penguin (April 2013 – spam links. Sites were degraded / devaluated)</a:t>
            </a:r>
          </a:p>
          <a:p>
            <a:r>
              <a:rPr lang="en-GB" sz="2400" b="1" dirty="0">
                <a:solidFill>
                  <a:srgbClr val="C00000"/>
                </a:solidFill>
              </a:rPr>
              <a:t>2013</a:t>
            </a:r>
            <a:r>
              <a:rPr lang="en-GB" sz="2400" dirty="0"/>
              <a:t>: Penguin 2.0 (May 2013 – authorship, social media)</a:t>
            </a:r>
          </a:p>
          <a:p>
            <a:r>
              <a:rPr lang="en-GB" sz="2400" b="1" dirty="0">
                <a:solidFill>
                  <a:srgbClr val="C00000"/>
                </a:solidFill>
              </a:rPr>
              <a:t>2013-2015:</a:t>
            </a:r>
            <a:r>
              <a:rPr lang="en-GB" sz="2400" dirty="0"/>
              <a:t> Hummingbird (Sept. 2013...                               Rewriting of the main code)</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pic>
        <p:nvPicPr>
          <p:cNvPr id="1026" name="Picture 2" descr="C:\Users\Vassiliki\Desktop\Hummingbird.png"/>
          <p:cNvPicPr>
            <a:picLocks noChangeAspect="1" noChangeArrowheads="1"/>
          </p:cNvPicPr>
          <p:nvPr/>
        </p:nvPicPr>
        <p:blipFill>
          <a:blip r:embed="rId2"/>
          <a:srcRect/>
          <a:stretch>
            <a:fillRect/>
          </a:stretch>
        </p:blipFill>
        <p:spPr bwMode="auto">
          <a:xfrm>
            <a:off x="6002724" y="4464225"/>
            <a:ext cx="1916113" cy="1312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iterate type="lt">
                                    <p:tmPct val="0"/>
                                  </p:iterate>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1e04637e757718b4cf45c6b77e7f915d756544"/>
  <p:tag name="ISPRING_RESOURCE_PATHS_HASH_PRESENTER" val="3c668a96ebc26fb6623b5f7cd162e7af24d75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3160</TotalTime>
  <Words>5507</Words>
  <Application>Microsoft Office PowerPoint</Application>
  <PresentationFormat>On-screen Show (4:3)</PresentationFormat>
  <Paragraphs>520</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Times New Roman</vt:lpstr>
      <vt:lpstr>Trebuchet MS</vt:lpstr>
      <vt:lpstr>Wingdings</vt:lpstr>
      <vt:lpstr>Retrospect</vt:lpstr>
      <vt:lpstr>6MMCS002W  Digital Marketing, Social Media &amp; Web Analytics</vt:lpstr>
      <vt:lpstr>Content of today’s lecture SEO – part A</vt:lpstr>
      <vt:lpstr>What is SEO?</vt:lpstr>
      <vt:lpstr>Search results: Organic vs Paid</vt:lpstr>
      <vt:lpstr>Ranking  first...</vt:lpstr>
      <vt:lpstr>Ranking  first...</vt:lpstr>
      <vt:lpstr>Let’s look back...</vt:lpstr>
      <vt:lpstr>‘Primitive’ methods used for SEO</vt:lpstr>
      <vt:lpstr>2011 till today</vt:lpstr>
      <vt:lpstr>SEO</vt:lpstr>
      <vt:lpstr>SEO: Introductory remarks</vt:lpstr>
      <vt:lpstr>SEO: Introductory remarks</vt:lpstr>
      <vt:lpstr>SEO: Introductory remarks</vt:lpstr>
      <vt:lpstr>SEO techniques</vt:lpstr>
      <vt:lpstr>SEO techniques</vt:lpstr>
      <vt:lpstr>SEO: Keywords and Content</vt:lpstr>
      <vt:lpstr>SEO: Keywords and Content</vt:lpstr>
      <vt:lpstr>SEO: Keywords and Content</vt:lpstr>
      <vt:lpstr>SEO: Keywords and Content – s1: understand keywords</vt:lpstr>
      <vt:lpstr>SEO: Keywords and Content – s1: understand keywords</vt:lpstr>
      <vt:lpstr>SEO: Keywords and Content – s1: understand keywords</vt:lpstr>
      <vt:lpstr>SEO: Keywords and Content – s1: understand keywords</vt:lpstr>
      <vt:lpstr>SEO: Keywords and Content – s1: understand keywords</vt:lpstr>
      <vt:lpstr>SEO: Keywords and Content – s2: Brainstorm</vt:lpstr>
      <vt:lpstr>SEO: Keywords and Content – s2: Brainstorm</vt:lpstr>
      <vt:lpstr>SEO: Keywords and Content – s3: Evaluate</vt:lpstr>
      <vt:lpstr>SEO: Keywords and Content – s3: Evaluate</vt:lpstr>
      <vt:lpstr>SEO: Keywords and Content – s3: Evaluate</vt:lpstr>
      <vt:lpstr>SEO: Keywords and Content – s4: Categorise</vt:lpstr>
      <vt:lpstr>SEO: Keywords and Content – s4: Categorise</vt:lpstr>
      <vt:lpstr>SEO: Keywords and Content – s4: Categorise</vt:lpstr>
      <vt:lpstr>SEO: Keywords and Content – s5: Develop your content</vt:lpstr>
      <vt:lpstr>SEO: Keywords and Content – s5: Develop your content</vt:lpstr>
      <vt:lpstr>SEO: Keywords and Content – s5: Develop your content</vt:lpstr>
      <vt:lpstr>SEO: Keywords and Content – useful tools</vt:lpstr>
      <vt:lpstr>SEO: Keywords and Content – useful tools</vt:lpstr>
      <vt:lpstr>SEO: Keywords and Content – useful tools</vt:lpstr>
      <vt:lpstr>SEO: Keywords and Content – s1: understand keywords</vt:lpstr>
      <vt:lpstr>SEO: Keywords and Content – useful tools</vt:lpstr>
      <vt:lpstr>SEO: Keywords and Content – useful tools</vt:lpstr>
      <vt:lpstr>SEO: Keywords and Content Problems – example </vt:lpstr>
      <vt:lpstr>SEO: Keywords and Content Problems – example </vt:lpstr>
      <vt:lpstr>SEO: Keywords and Content Problems – keyword density</vt:lpstr>
      <vt:lpstr>SEO: Keywords and Content Problems – keyword density – PANDA </vt:lpstr>
      <vt:lpstr>SEO: Keywords and Content Problems – keyword density</vt:lpstr>
      <vt:lpstr>Summary</vt:lpstr>
      <vt:lpstr>Next Week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Shenal 2018383</cp:lastModifiedBy>
  <cp:revision>370</cp:revision>
  <dcterms:created xsi:type="dcterms:W3CDTF">2013-12-30T11:11:02Z</dcterms:created>
  <dcterms:modified xsi:type="dcterms:W3CDTF">2022-02-22T03:07:44Z</dcterms:modified>
</cp:coreProperties>
</file>