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6" r:id="rId1"/>
  </p:sldMasterIdLst>
  <p:notesMasterIdLst>
    <p:notesMasterId r:id="rId40"/>
  </p:notesMasterIdLst>
  <p:sldIdLst>
    <p:sldId id="256" r:id="rId2"/>
    <p:sldId id="305" r:id="rId3"/>
    <p:sldId id="311" r:id="rId4"/>
    <p:sldId id="312" r:id="rId5"/>
    <p:sldId id="313" r:id="rId6"/>
    <p:sldId id="316" r:id="rId7"/>
    <p:sldId id="319" r:id="rId8"/>
    <p:sldId id="315" r:id="rId9"/>
    <p:sldId id="395" r:id="rId10"/>
    <p:sldId id="401" r:id="rId11"/>
    <p:sldId id="402" r:id="rId12"/>
    <p:sldId id="403" r:id="rId13"/>
    <p:sldId id="404" r:id="rId14"/>
    <p:sldId id="317" r:id="rId15"/>
    <p:sldId id="361" r:id="rId16"/>
    <p:sldId id="362" r:id="rId17"/>
    <p:sldId id="363" r:id="rId18"/>
    <p:sldId id="364" r:id="rId19"/>
    <p:sldId id="314" r:id="rId20"/>
    <p:sldId id="412" r:id="rId21"/>
    <p:sldId id="405" r:id="rId22"/>
    <p:sldId id="406" r:id="rId23"/>
    <p:sldId id="407" r:id="rId24"/>
    <p:sldId id="408" r:id="rId25"/>
    <p:sldId id="409" r:id="rId26"/>
    <p:sldId id="410" r:id="rId27"/>
    <p:sldId id="411" r:id="rId28"/>
    <p:sldId id="375" r:id="rId29"/>
    <p:sldId id="376" r:id="rId30"/>
    <p:sldId id="413" r:id="rId31"/>
    <p:sldId id="377" r:id="rId32"/>
    <p:sldId id="378" r:id="rId33"/>
    <p:sldId id="379" r:id="rId34"/>
    <p:sldId id="380" r:id="rId35"/>
    <p:sldId id="381" r:id="rId36"/>
    <p:sldId id="382" r:id="rId37"/>
    <p:sldId id="383" r:id="rId38"/>
    <p:sldId id="384" r:id="rId39"/>
  </p:sldIdLst>
  <p:sldSz cx="9144000" cy="6858000" type="screen4x3"/>
  <p:notesSz cx="6858000" cy="9144000"/>
  <p:custDataLst>
    <p:tags r:id="rId41"/>
  </p:custDataLst>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132"/>
    <a:srgbClr val="00153E"/>
    <a:srgbClr val="3C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99" autoAdjust="0"/>
    <p:restoredTop sz="94660"/>
  </p:normalViewPr>
  <p:slideViewPr>
    <p:cSldViewPr snapToGrid="0">
      <p:cViewPr varScale="1">
        <p:scale>
          <a:sx n="89" d="100"/>
          <a:sy n="89" d="100"/>
        </p:scale>
        <p:origin x="1032" y="7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976C2BA4-CC5D-411D-BCED-4F04BFF447AC}" type="datetimeFigureOut">
              <a:rPr lang="en-US"/>
              <a:pPr>
                <a:defRPr/>
              </a:pPr>
              <a:t>2/22/2022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7B0D5C14-F8FB-4D7D-9FDA-3869F129BF78}" type="slidenum">
              <a:rPr lang="en-GB"/>
              <a:pPr>
                <a:defRPr/>
              </a:pPr>
              <a:t>‹#›</a:t>
            </a:fld>
            <a:endParaRPr lang="en-GB"/>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pPr>
              <a:defRPr/>
            </a:pPr>
            <a:fld id="{25F42011-4AD1-4EF9-A676-D47BBAD9EB9F}" type="datetime1">
              <a:rPr lang="en-US" smtClean="0"/>
              <a:pPr>
                <a:defRPr/>
              </a:pPr>
              <a:t>2/22/2022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498E152-229D-468A-A19A-8FC84EA73FE8}"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474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a:defRPr/>
            </a:pPr>
            <a:fld id="{94929D2D-2F59-469E-A71E-C05B0F72F4A1}" type="datetime1">
              <a:rPr lang="en-US" smtClean="0"/>
              <a:pPr>
                <a:defRPr/>
              </a:pPr>
              <a:t>2/22/2022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79EC3A1-36F0-4673-B060-B75B803ABAC0}" type="slidenum">
              <a:rPr lang="en-US" smtClean="0"/>
              <a:pPr>
                <a:defRPr/>
              </a:pPr>
              <a:t>‹#›</a:t>
            </a:fld>
            <a:endParaRPr lang="en-US"/>
          </a:p>
        </p:txBody>
      </p:sp>
    </p:spTree>
    <p:extLst>
      <p:ext uri="{BB962C8B-B14F-4D97-AF65-F5344CB8AC3E}">
        <p14:creationId xmlns:p14="http://schemas.microsoft.com/office/powerpoint/2010/main" val="728027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a:defRPr/>
            </a:pPr>
            <a:fld id="{7B156F8D-6066-4025-BD03-6906345299FE}" type="datetime1">
              <a:rPr lang="en-US" smtClean="0"/>
              <a:pPr>
                <a:defRPr/>
              </a:pPr>
              <a:t>2/22/2022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D5B6FB1-D1B2-4886-A71B-4AC5B3ECAE7F}" type="slidenum">
              <a:rPr lang="en-US" smtClean="0"/>
              <a:pPr>
                <a:defRPr/>
              </a:pPr>
              <a:t>‹#›</a:t>
            </a:fld>
            <a:endParaRPr lang="en-US"/>
          </a:p>
        </p:txBody>
      </p:sp>
    </p:spTree>
    <p:extLst>
      <p:ext uri="{BB962C8B-B14F-4D97-AF65-F5344CB8AC3E}">
        <p14:creationId xmlns:p14="http://schemas.microsoft.com/office/powerpoint/2010/main" val="174130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a:defRPr/>
            </a:pPr>
            <a:fld id="{6C59D25A-269D-42AC-A8A3-32263CDE0392}" type="datetime1">
              <a:rPr lang="en-US" smtClean="0"/>
              <a:pPr>
                <a:defRPr/>
              </a:pPr>
              <a:t>2/22/2022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0616C0C-0E23-4EE1-86FD-5B65CBA39133}" type="slidenum">
              <a:rPr lang="en-US" smtClean="0"/>
              <a:pPr>
                <a:defRPr/>
              </a:pPr>
              <a:t>‹#›</a:t>
            </a:fld>
            <a:endParaRPr lang="en-US"/>
          </a:p>
        </p:txBody>
      </p:sp>
    </p:spTree>
    <p:extLst>
      <p:ext uri="{BB962C8B-B14F-4D97-AF65-F5344CB8AC3E}">
        <p14:creationId xmlns:p14="http://schemas.microsoft.com/office/powerpoint/2010/main" val="213321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a:defRPr/>
            </a:pPr>
            <a:fld id="{EC76D507-AC38-44E8-9838-C027B2E6B61D}" type="datetime1">
              <a:rPr lang="en-US" smtClean="0"/>
              <a:pPr>
                <a:defRPr/>
              </a:pPr>
              <a:t>2/22/2022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AB20029-47AE-4DA6-9A76-130EDA8517E8}"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63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GB"/>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pPr>
              <a:defRPr/>
            </a:pPr>
            <a:fld id="{C1D211B7-77A8-49DF-86FD-743EAF6BDE28}" type="datetime1">
              <a:rPr lang="en-US" smtClean="0"/>
              <a:pPr>
                <a:defRPr/>
              </a:pPr>
              <a:t>2/22/2022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D075CAA-0118-4232-92EF-D3C4960D3383}" type="slidenum">
              <a:rPr lang="en-US" smtClean="0"/>
              <a:pPr>
                <a:defRPr/>
              </a:pPr>
              <a:t>‹#›</a:t>
            </a:fld>
            <a:endParaRPr lang="en-US"/>
          </a:p>
        </p:txBody>
      </p:sp>
    </p:spTree>
    <p:extLst>
      <p:ext uri="{BB962C8B-B14F-4D97-AF65-F5344CB8AC3E}">
        <p14:creationId xmlns:p14="http://schemas.microsoft.com/office/powerpoint/2010/main" val="117590632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GB"/>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pPr>
              <a:defRPr/>
            </a:pPr>
            <a:fld id="{702D4EC6-E491-47B9-A1AA-FDE11EDD297C}" type="datetime1">
              <a:rPr lang="en-US" smtClean="0"/>
              <a:pPr>
                <a:defRPr/>
              </a:pPr>
              <a:t>2/22/2022</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F1DCDE47-2721-477B-A42A-2004976E783E}" type="slidenum">
              <a:rPr lang="en-US" smtClean="0"/>
              <a:pPr>
                <a:defRPr/>
              </a:pPr>
              <a:t>‹#›</a:t>
            </a:fld>
            <a:endParaRPr lang="en-US"/>
          </a:p>
        </p:txBody>
      </p:sp>
    </p:spTree>
    <p:extLst>
      <p:ext uri="{BB962C8B-B14F-4D97-AF65-F5344CB8AC3E}">
        <p14:creationId xmlns:p14="http://schemas.microsoft.com/office/powerpoint/2010/main" val="16561774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pPr>
              <a:defRPr/>
            </a:pPr>
            <a:fld id="{ACC17072-9B17-4D1C-AF77-446FACAD2648}" type="datetime1">
              <a:rPr lang="en-US" smtClean="0"/>
              <a:pPr>
                <a:defRPr/>
              </a:pPr>
              <a:t>2/22/2022</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77E7FB1-CA21-4BF6-9B92-11AF69767DF5}" type="slidenum">
              <a:rPr lang="en-US" smtClean="0"/>
              <a:pPr>
                <a:defRPr/>
              </a:pPr>
              <a:t>‹#›</a:t>
            </a:fld>
            <a:endParaRPr lang="en-US"/>
          </a:p>
        </p:txBody>
      </p:sp>
    </p:spTree>
    <p:extLst>
      <p:ext uri="{BB962C8B-B14F-4D97-AF65-F5344CB8AC3E}">
        <p14:creationId xmlns:p14="http://schemas.microsoft.com/office/powerpoint/2010/main" val="398566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543B768E-79C9-4C80-BFEF-3E70A96D7DB0}" type="datetime1">
              <a:rPr lang="en-US" smtClean="0"/>
              <a:pPr>
                <a:defRPr/>
              </a:pPr>
              <a:t>2/22/2022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ABD1DE80-1C6A-4A91-AFF5-4B4B24609E67}" type="slidenum">
              <a:rPr lang="en-US" smtClean="0"/>
              <a:pPr>
                <a:defRPr/>
              </a:pPr>
              <a:t>‹#›</a:t>
            </a:fld>
            <a:endParaRPr lang="en-US"/>
          </a:p>
        </p:txBody>
      </p:sp>
    </p:spTree>
    <p:extLst>
      <p:ext uri="{BB962C8B-B14F-4D97-AF65-F5344CB8AC3E}">
        <p14:creationId xmlns:p14="http://schemas.microsoft.com/office/powerpoint/2010/main" val="705250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fld id="{0D3ADF0E-C882-4107-95FF-598E5586824C}" type="datetime1">
              <a:rPr lang="en-US" smtClean="0"/>
              <a:pPr>
                <a:defRPr/>
              </a:pPr>
              <a:t>2/22/2022</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74A53650-972B-4567-B7CC-AE150392E4E0}" type="slidenum">
              <a:rPr lang="en-US" smtClean="0"/>
              <a:pPr>
                <a:defRPr/>
              </a:pPr>
              <a:t>‹#›</a:t>
            </a:fld>
            <a:endParaRPr lang="en-US"/>
          </a:p>
        </p:txBody>
      </p:sp>
    </p:spTree>
    <p:extLst>
      <p:ext uri="{BB962C8B-B14F-4D97-AF65-F5344CB8AC3E}">
        <p14:creationId xmlns:p14="http://schemas.microsoft.com/office/powerpoint/2010/main" val="11800821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pPr>
              <a:defRPr/>
            </a:pPr>
            <a:fld id="{0F9D196B-91B0-4758-A9A3-88AF33481AA6}" type="datetime1">
              <a:rPr lang="en-US" smtClean="0"/>
              <a:pPr>
                <a:defRPr/>
              </a:pPr>
              <a:t>2/22/2022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E679B5C-A8B0-4B1F-A7C1-447E50CFA701}" type="slidenum">
              <a:rPr lang="en-US" smtClean="0"/>
              <a:pPr>
                <a:defRPr/>
              </a:pPr>
              <a:t>‹#›</a:t>
            </a:fld>
            <a:endParaRPr lang="en-US"/>
          </a:p>
        </p:txBody>
      </p:sp>
    </p:spTree>
    <p:extLst>
      <p:ext uri="{BB962C8B-B14F-4D97-AF65-F5344CB8AC3E}">
        <p14:creationId xmlns:p14="http://schemas.microsoft.com/office/powerpoint/2010/main" val="1628895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fld id="{35AEAF04-42D0-4DB6-BF07-EDCEE9AF08FC}" type="datetime1">
              <a:rPr lang="en-US" smtClean="0"/>
              <a:pPr>
                <a:defRPr/>
              </a:pPr>
              <a:t>2/22/2022</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9BC50468-56BE-4625-A90D-8D2438F29FE5}" type="slidenum">
              <a:rPr lang="en-US" smtClean="0"/>
              <a:pPr>
                <a:defRPr/>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14839"/>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boukiv@wmin.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hema.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hema.org/Pers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xml-sitemaps.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moz.com/blog/googles-emd-algo-update-early-dat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earchengineland.com/google-officially-increases-length-snippets-search-results-287596" TargetMode="External"/><Relationship Id="rId2" Type="http://schemas.openxmlformats.org/officeDocument/2006/relationships/hyperlink" Target="https://moz.com/blog/how-long-should-your-meta-description-be-2018" TargetMode="Externa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opensiteexplorer.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alexa.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raventools.com/marketing-reports/google-analytics/url-builde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mattcutts.com/blog/guest-blogging/" TargetMode="External"/><Relationship Id="rId2" Type="http://schemas.openxmlformats.org/officeDocument/2006/relationships/hyperlink" Target="http://www.youtube.com/watch?v=IMxC3wQZOyc#t=41" TargetMode="Externa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6AmRg3p79p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youtube.com/watch?v=y8s6Y4mx9Vw&amp;list=SP3ABD5CD91559A1DC"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heguardian.com/technology/2014/jan/22/facebook-princeton-researchers-infectious-disease" TargetMode="External"/><Relationship Id="rId2" Type="http://schemas.openxmlformats.org/officeDocument/2006/relationships/hyperlink" Target="http://www.bbc.co.uk/news/technology-2582667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w3.org/Protocols/rfc2616/rfc2616-sec10.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hyperlink" Target="http://ezseonews.com/backlinks/internal-linking-se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6288" y="1362870"/>
            <a:ext cx="7847012" cy="2824162"/>
          </a:xfrm>
        </p:spPr>
        <p:txBody>
          <a:bodyPr>
            <a:normAutofit/>
          </a:bodyPr>
          <a:lstStyle/>
          <a:p>
            <a:pPr>
              <a:defRPr/>
            </a:pPr>
            <a:r>
              <a:rPr lang="en-GB" sz="6000" b="1" dirty="0">
                <a:solidFill>
                  <a:srgbClr val="001132"/>
                </a:solidFill>
              </a:rPr>
              <a:t>6MMCS002W</a:t>
            </a:r>
            <a:r>
              <a:rPr lang="en-GB" sz="6000" b="1" dirty="0">
                <a:solidFill>
                  <a:srgbClr val="002060"/>
                </a:solidFill>
              </a:rPr>
              <a:t> </a:t>
            </a:r>
            <a:br>
              <a:rPr lang="en-GB" sz="6000" b="1" dirty="0">
                <a:solidFill>
                  <a:schemeClr val="accent6">
                    <a:lumMod val="75000"/>
                  </a:schemeClr>
                </a:solidFill>
              </a:rPr>
            </a:br>
            <a:r>
              <a:rPr lang="en-GB" sz="6000" b="1" dirty="0">
                <a:solidFill>
                  <a:srgbClr val="002060"/>
                </a:solidFill>
              </a:rPr>
              <a:t>Digital Marketing, Social Media &amp; Web Analytics</a:t>
            </a:r>
          </a:p>
        </p:txBody>
      </p:sp>
      <p:sp>
        <p:nvSpPr>
          <p:cNvPr id="3" name="Subtitle 2"/>
          <p:cNvSpPr>
            <a:spLocks noGrp="1"/>
          </p:cNvSpPr>
          <p:nvPr>
            <p:ph type="subTitle" idx="1"/>
          </p:nvPr>
        </p:nvSpPr>
        <p:spPr>
          <a:xfrm>
            <a:off x="914400" y="4456113"/>
            <a:ext cx="7454900" cy="1465262"/>
          </a:xfrm>
        </p:spPr>
        <p:txBody>
          <a:bodyPr rtlCol="0">
            <a:normAutofit fontScale="47500" lnSpcReduction="20000"/>
          </a:bodyPr>
          <a:lstStyle/>
          <a:p>
            <a:pPr eaLnBrk="1" fontAlgn="auto" hangingPunct="1">
              <a:defRPr/>
            </a:pPr>
            <a:r>
              <a:rPr lang="en-GB" sz="4500" b="1" dirty="0">
                <a:solidFill>
                  <a:srgbClr val="002060"/>
                </a:solidFill>
              </a:rPr>
              <a:t>Week4 –Search engine optimization techniques part B</a:t>
            </a:r>
          </a:p>
          <a:p>
            <a:pPr eaLnBrk="1" fontAlgn="auto" hangingPunct="1">
              <a:defRPr/>
            </a:pPr>
            <a:endParaRPr lang="en-GB" dirty="0">
              <a:solidFill>
                <a:srgbClr val="002060"/>
              </a:solidFill>
            </a:endParaRPr>
          </a:p>
          <a:p>
            <a:pPr eaLnBrk="1" fontAlgn="auto" hangingPunct="1">
              <a:defRPr/>
            </a:pPr>
            <a:r>
              <a:rPr lang="en-GB" dirty="0">
                <a:solidFill>
                  <a:srgbClr val="002060"/>
                </a:solidFill>
              </a:rPr>
              <a:t>Dr Vassiliki Bouki, M. </a:t>
            </a:r>
            <a:r>
              <a:rPr lang="en-GB" dirty="0" err="1">
                <a:solidFill>
                  <a:srgbClr val="002060"/>
                </a:solidFill>
              </a:rPr>
              <a:t>Margeti</a:t>
            </a:r>
            <a:endParaRPr lang="en-GB" dirty="0">
              <a:solidFill>
                <a:srgbClr val="002060"/>
              </a:solidFill>
            </a:endParaRPr>
          </a:p>
          <a:p>
            <a:pPr eaLnBrk="1" fontAlgn="auto" hangingPunct="1">
              <a:defRPr/>
            </a:pPr>
            <a:r>
              <a:rPr lang="en-GB" cap="none" dirty="0">
                <a:solidFill>
                  <a:srgbClr val="002060"/>
                </a:solidFill>
                <a:hlinkClick r:id="rId2"/>
              </a:rPr>
              <a:t>boukiv@wmin.ac.uk</a:t>
            </a:r>
            <a:endParaRPr lang="en-GB" cap="none" dirty="0">
              <a:solidFill>
                <a:srgbClr val="002060"/>
              </a:solidFill>
            </a:endParaRPr>
          </a:p>
          <a:p>
            <a:pPr eaLnBrk="1" fontAlgn="auto" hangingPunct="1">
              <a:defRPr/>
            </a:pPr>
            <a:endParaRPr lang="en-GB" cap="none" dirty="0">
              <a:solidFill>
                <a:srgbClr val="002060"/>
              </a:solidFill>
            </a:endParaRPr>
          </a:p>
        </p:txBody>
      </p:sp>
      <p:sp>
        <p:nvSpPr>
          <p:cNvPr id="8196" name="Slide Number Placeholder 3"/>
          <p:cNvSpPr>
            <a:spLocks noGrp="1"/>
          </p:cNvSpPr>
          <p:nvPr>
            <p:ph type="sldNum" sz="quarter" idx="12"/>
          </p:nvPr>
        </p:nvSpPr>
        <p:spPr bwMode="auto">
          <a:noFill/>
          <a:ln>
            <a:miter lim="800000"/>
            <a:headEnd/>
            <a:tailEnd/>
          </a:ln>
        </p:spPr>
        <p:txBody>
          <a:bodyPr/>
          <a:lstStyle/>
          <a:p>
            <a:fld id="{0CCB1280-D23C-4137-9CB8-0430727260F6}" type="slidenum">
              <a:rPr lang="en-US" smtClean="0"/>
              <a:pPr/>
              <a:t>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Site organization</a:t>
            </a:r>
          </a:p>
        </p:txBody>
      </p:sp>
      <p:sp>
        <p:nvSpPr>
          <p:cNvPr id="3" name="Content Placeholder 2"/>
          <p:cNvSpPr>
            <a:spLocks noGrp="1"/>
          </p:cNvSpPr>
          <p:nvPr>
            <p:ph idx="1"/>
          </p:nvPr>
        </p:nvSpPr>
        <p:spPr>
          <a:xfrm>
            <a:off x="822959" y="1845734"/>
            <a:ext cx="7543801" cy="4440766"/>
          </a:xfrm>
        </p:spPr>
        <p:txBody>
          <a:bodyPr>
            <a:normAutofit lnSpcReduction="10000"/>
          </a:bodyPr>
          <a:lstStyle/>
          <a:p>
            <a:pPr marL="90488" lvl="1" indent="-90488">
              <a:spcBef>
                <a:spcPts val="1200"/>
              </a:spcBef>
              <a:spcAft>
                <a:spcPts val="200"/>
              </a:spcAft>
              <a:buSzPct val="100000"/>
              <a:buFont typeface="Calibri" pitchFamily="34" charset="0"/>
              <a:buChar char=" "/>
            </a:pPr>
            <a:r>
              <a:rPr lang="en-GB" sz="2000" dirty="0"/>
              <a:t> </a:t>
            </a:r>
            <a:r>
              <a:rPr lang="en-GB" sz="2000" b="1" dirty="0">
                <a:solidFill>
                  <a:srgbClr val="C00000"/>
                </a:solidFill>
              </a:rPr>
              <a:t>g) Meta tags and snippets</a:t>
            </a:r>
          </a:p>
          <a:p>
            <a:pPr marL="274638" lvl="2" indent="-90488">
              <a:spcBef>
                <a:spcPts val="0"/>
              </a:spcBef>
              <a:spcAft>
                <a:spcPts val="200"/>
              </a:spcAft>
              <a:buSzPct val="100000"/>
              <a:buFont typeface="Calibri" pitchFamily="34" charset="0"/>
              <a:buChar char=" "/>
            </a:pPr>
            <a:r>
              <a:rPr lang="en-GB" sz="1800" dirty="0">
                <a:hlinkClick r:id="rId2"/>
              </a:rPr>
              <a:t>Schema.org</a:t>
            </a:r>
            <a:r>
              <a:rPr lang="en-GB" sz="1800" dirty="0"/>
              <a:t> provides a collection of schemas (e.g. html tags) that developers can use to </a:t>
            </a:r>
            <a:r>
              <a:rPr lang="en-GB" sz="1800" dirty="0" err="1"/>
              <a:t>markup</a:t>
            </a:r>
            <a:r>
              <a:rPr lang="en-GB" sz="1800" dirty="0"/>
              <a:t> their pages in ways recognised by major search engines.</a:t>
            </a:r>
          </a:p>
          <a:p>
            <a:pPr marL="274638" lvl="2" indent="-90488">
              <a:spcBef>
                <a:spcPts val="0"/>
              </a:spcBef>
              <a:spcAft>
                <a:spcPts val="200"/>
              </a:spcAft>
              <a:buSzPct val="100000"/>
              <a:buFont typeface="Calibri" pitchFamily="34" charset="0"/>
              <a:buChar char=" "/>
            </a:pPr>
            <a:endParaRPr lang="en-GB" sz="1800" dirty="0"/>
          </a:p>
          <a:p>
            <a:pPr marL="274638" lvl="2" indent="-90488">
              <a:spcBef>
                <a:spcPts val="0"/>
              </a:spcBef>
              <a:spcAft>
                <a:spcPts val="200"/>
              </a:spcAft>
              <a:buSzPct val="100000"/>
              <a:buFont typeface="Calibri" pitchFamily="34" charset="0"/>
              <a:buChar char=" "/>
            </a:pPr>
            <a:r>
              <a:rPr lang="en-GB" sz="1800" dirty="0" err="1"/>
              <a:t>Schema.org</a:t>
            </a:r>
            <a:r>
              <a:rPr lang="en-GB" sz="1800" dirty="0"/>
              <a:t> is not the only specification for </a:t>
            </a:r>
            <a:r>
              <a:rPr lang="en-GB" sz="1800" dirty="0" err="1"/>
              <a:t>Microdata</a:t>
            </a:r>
            <a:r>
              <a:rPr lang="en-GB" sz="1800" dirty="0"/>
              <a:t>. But we choose it because according to Google: “It lets you mark up a much wider range of item types on your pages, using a vocabulary that Google, Microsoft, and Yahoo! can all understand.”</a:t>
            </a:r>
          </a:p>
          <a:p>
            <a:pPr marL="274638" lvl="2" indent="-90488">
              <a:spcBef>
                <a:spcPts val="0"/>
              </a:spcBef>
              <a:spcAft>
                <a:spcPts val="200"/>
              </a:spcAft>
              <a:buSzPct val="100000"/>
              <a:buFont typeface="Calibri" pitchFamily="34" charset="0"/>
              <a:buChar char=" "/>
            </a:pPr>
            <a:endParaRPr lang="en-GB" sz="1800" dirty="0"/>
          </a:p>
          <a:p>
            <a:pPr marL="274638" lvl="2" indent="-90488">
              <a:spcBef>
                <a:spcPts val="0"/>
              </a:spcBef>
              <a:spcAft>
                <a:spcPts val="200"/>
              </a:spcAft>
              <a:buSzPct val="100000"/>
              <a:buFont typeface="Calibri" pitchFamily="34" charset="0"/>
              <a:buChar char=" "/>
            </a:pPr>
            <a:r>
              <a:rPr lang="en-GB" sz="1800" dirty="0" err="1"/>
              <a:t>Schema.org</a:t>
            </a:r>
            <a:r>
              <a:rPr lang="en-GB" sz="1800" dirty="0"/>
              <a:t> uses HTML5 </a:t>
            </a:r>
            <a:r>
              <a:rPr lang="en-GB" sz="1800" dirty="0" err="1"/>
              <a:t>Microdata</a:t>
            </a:r>
            <a:r>
              <a:rPr lang="en-GB" sz="1800" dirty="0"/>
              <a:t> with new elements like &lt;time&gt;</a:t>
            </a:r>
          </a:p>
          <a:p>
            <a:pPr marL="274638" lvl="2" indent="-90488">
              <a:spcBef>
                <a:spcPts val="0"/>
              </a:spcBef>
              <a:spcAft>
                <a:spcPts val="200"/>
              </a:spcAft>
              <a:buSzPct val="100000"/>
              <a:buFont typeface="Calibri" pitchFamily="34" charset="0"/>
              <a:buChar char=" "/>
            </a:pPr>
            <a:r>
              <a:rPr lang="en-GB" sz="1800" dirty="0"/>
              <a:t>although, it still uses examples with &lt;div&gt; and &lt;span&gt;, which we will try to use in our examples more &lt;section&gt;, &lt;article&gt; etc.</a:t>
            </a:r>
          </a:p>
          <a:p>
            <a:pPr marL="274638" lvl="2" indent="-90488">
              <a:spcBef>
                <a:spcPts val="0"/>
              </a:spcBef>
              <a:spcAft>
                <a:spcPts val="200"/>
              </a:spcAft>
              <a:buSzPct val="100000"/>
              <a:buFont typeface="Calibri" pitchFamily="34" charset="0"/>
              <a:buChar char=" "/>
            </a:pPr>
            <a:endParaRPr lang="en-GB" sz="1800" dirty="0"/>
          </a:p>
          <a:p>
            <a:pPr marL="274638" lvl="2" indent="-90488">
              <a:spcBef>
                <a:spcPts val="0"/>
              </a:spcBef>
              <a:spcAft>
                <a:spcPts val="200"/>
              </a:spcAft>
              <a:buSzPct val="100000"/>
              <a:buFont typeface="Calibri" pitchFamily="34" charset="0"/>
              <a:buChar char=" "/>
            </a:pPr>
            <a:r>
              <a:rPr lang="en-GB" sz="1800" dirty="0"/>
              <a:t>Based on </a:t>
            </a:r>
            <a:r>
              <a:rPr lang="en-GB" sz="1800" dirty="0" err="1"/>
              <a:t>schema.org</a:t>
            </a:r>
            <a:r>
              <a:rPr lang="en-GB" sz="1800" dirty="0"/>
              <a:t> specification, </a:t>
            </a:r>
            <a:r>
              <a:rPr lang="en-GB" sz="1800" dirty="0" err="1"/>
              <a:t>Microdata</a:t>
            </a:r>
            <a:r>
              <a:rPr lang="en-GB" sz="1800" dirty="0"/>
              <a:t> defines:</a:t>
            </a:r>
          </a:p>
          <a:p>
            <a:pPr marL="469900" lvl="2" indent="-285750">
              <a:spcBef>
                <a:spcPts val="0"/>
              </a:spcBef>
              <a:spcAft>
                <a:spcPts val="200"/>
              </a:spcAft>
              <a:buSzPct val="100000"/>
              <a:buFont typeface="Wingdings" charset="2"/>
              <a:buChar char="ü"/>
            </a:pPr>
            <a:r>
              <a:rPr lang="en-GB" sz="1800" dirty="0"/>
              <a:t>Generic item types (“Thing”) such as Person, Event, Place, Product, Book, Article etc.</a:t>
            </a:r>
          </a:p>
          <a:p>
            <a:pPr marL="469900" lvl="2" indent="-285750">
              <a:spcBef>
                <a:spcPts val="0"/>
              </a:spcBef>
              <a:spcAft>
                <a:spcPts val="200"/>
              </a:spcAft>
              <a:buSzPct val="100000"/>
              <a:buFont typeface="Wingdings" charset="2"/>
              <a:buChar char="ü"/>
            </a:pPr>
            <a:r>
              <a:rPr lang="en-GB" sz="1800" dirty="0"/>
              <a:t>Properties. each Generic item type has properties whose values can be: text, URLs, number, date etc.</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10</a:t>
            </a:fld>
            <a:endParaRPr lang="en-US"/>
          </a:p>
        </p:txBody>
      </p:sp>
    </p:spTree>
    <p:extLst>
      <p:ext uri="{BB962C8B-B14F-4D97-AF65-F5344CB8AC3E}">
        <p14:creationId xmlns:p14="http://schemas.microsoft.com/office/powerpoint/2010/main" val="157644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Site organization</a:t>
            </a:r>
          </a:p>
        </p:txBody>
      </p:sp>
      <p:sp>
        <p:nvSpPr>
          <p:cNvPr id="3" name="Content Placeholder 2"/>
          <p:cNvSpPr>
            <a:spLocks noGrp="1"/>
          </p:cNvSpPr>
          <p:nvPr>
            <p:ph idx="1"/>
          </p:nvPr>
        </p:nvSpPr>
        <p:spPr>
          <a:xfrm>
            <a:off x="522013" y="1737361"/>
            <a:ext cx="8378916" cy="4549139"/>
          </a:xfrm>
        </p:spPr>
        <p:txBody>
          <a:bodyPr>
            <a:normAutofit fontScale="92500" lnSpcReduction="20000"/>
          </a:bodyPr>
          <a:lstStyle/>
          <a:p>
            <a:pPr marL="90488" lvl="1" indent="-90488">
              <a:spcBef>
                <a:spcPts val="1200"/>
              </a:spcBef>
              <a:spcAft>
                <a:spcPts val="200"/>
              </a:spcAft>
              <a:buSzPct val="100000"/>
              <a:buFont typeface="Calibri" pitchFamily="34" charset="0"/>
              <a:buChar char=" "/>
            </a:pPr>
            <a:r>
              <a:rPr lang="en-GB" sz="2000" dirty="0"/>
              <a:t> </a:t>
            </a:r>
            <a:r>
              <a:rPr lang="en-GB" sz="2000" b="1" dirty="0">
                <a:solidFill>
                  <a:srgbClr val="C00000"/>
                </a:solidFill>
              </a:rPr>
              <a:t>g) Meta tags and snippets</a:t>
            </a:r>
          </a:p>
          <a:p>
            <a:pPr marL="274638" lvl="2" indent="-90488">
              <a:spcBef>
                <a:spcPts val="0"/>
              </a:spcBef>
              <a:spcAft>
                <a:spcPts val="200"/>
              </a:spcAft>
              <a:buSzPct val="100000"/>
              <a:buFont typeface="Calibri" pitchFamily="34" charset="0"/>
              <a:buChar char=" "/>
            </a:pPr>
            <a:r>
              <a:rPr lang="en-GB" sz="1800" dirty="0"/>
              <a:t>How to extend your html page with </a:t>
            </a:r>
            <a:r>
              <a:rPr lang="en-GB" sz="1800" dirty="0" err="1"/>
              <a:t>Microdata</a:t>
            </a:r>
            <a:r>
              <a:rPr lang="en-GB" sz="1800" dirty="0"/>
              <a:t> – An example</a:t>
            </a:r>
          </a:p>
          <a:p>
            <a:pPr marL="274638" lvl="2" indent="-90488">
              <a:spcBef>
                <a:spcPts val="0"/>
              </a:spcBef>
              <a:spcAft>
                <a:spcPts val="200"/>
              </a:spcAft>
              <a:buSzPct val="100000"/>
              <a:buFont typeface="Calibri" pitchFamily="34" charset="0"/>
              <a:buChar char=" "/>
            </a:pPr>
            <a:endParaRPr lang="en-GB" sz="1800" dirty="0"/>
          </a:p>
          <a:p>
            <a:pPr marL="274638" lvl="2" indent="-90488">
              <a:spcBef>
                <a:spcPts val="0"/>
              </a:spcBef>
              <a:spcAft>
                <a:spcPts val="200"/>
              </a:spcAft>
              <a:buSzPct val="100000"/>
              <a:buFont typeface="Calibri" pitchFamily="34" charset="0"/>
              <a:buChar char=" "/>
            </a:pPr>
            <a:r>
              <a:rPr lang="en-GB" sz="1800" dirty="0"/>
              <a:t>Decide the piece of content on your html page, to which you want to give more semantic focus. </a:t>
            </a:r>
          </a:p>
          <a:p>
            <a:pPr marL="274638" lvl="2" indent="-90488">
              <a:spcBef>
                <a:spcPts val="0"/>
              </a:spcBef>
              <a:spcAft>
                <a:spcPts val="200"/>
              </a:spcAft>
              <a:buSzPct val="100000"/>
              <a:buFont typeface="Calibri" pitchFamily="34" charset="0"/>
              <a:buChar char=" "/>
            </a:pPr>
            <a:endParaRPr lang="en-GB" sz="1800" dirty="0"/>
          </a:p>
          <a:p>
            <a:pPr marL="274638" lvl="2" indent="-90488">
              <a:spcBef>
                <a:spcPts val="0"/>
              </a:spcBef>
              <a:spcAft>
                <a:spcPts val="200"/>
              </a:spcAft>
              <a:buSzPct val="100000"/>
              <a:buFont typeface="Calibri" pitchFamily="34" charset="0"/>
              <a:buChar char=" "/>
            </a:pPr>
            <a:r>
              <a:rPr lang="en-GB" sz="1800" dirty="0"/>
              <a:t>Let’s say you implement an </a:t>
            </a:r>
            <a:r>
              <a:rPr lang="en-GB" sz="1800" b="1" i="1" dirty="0"/>
              <a:t>“About me” </a:t>
            </a:r>
            <a:r>
              <a:rPr lang="en-GB" sz="1800" dirty="0"/>
              <a:t>page, so the information is about a </a:t>
            </a:r>
            <a:r>
              <a:rPr lang="en-GB" sz="1800" b="1" i="1" dirty="0"/>
              <a:t>person</a:t>
            </a:r>
            <a:r>
              <a:rPr lang="en-GB" sz="1800" dirty="0"/>
              <a:t>.</a:t>
            </a:r>
          </a:p>
          <a:p>
            <a:pPr marL="274638" lvl="2" indent="-90488">
              <a:spcBef>
                <a:spcPts val="0"/>
              </a:spcBef>
              <a:spcAft>
                <a:spcPts val="200"/>
              </a:spcAft>
              <a:buSzPct val="100000"/>
              <a:buFont typeface="Calibri" pitchFamily="34" charset="0"/>
              <a:buChar char=" "/>
            </a:pPr>
            <a:endParaRPr lang="en-GB" sz="1800" dirty="0"/>
          </a:p>
          <a:p>
            <a:pPr marL="274638" lvl="2" indent="-90488">
              <a:spcBef>
                <a:spcPts val="0"/>
              </a:spcBef>
              <a:spcAft>
                <a:spcPts val="200"/>
              </a:spcAft>
              <a:buSzPct val="100000"/>
              <a:buFont typeface="Calibri" pitchFamily="34" charset="0"/>
              <a:buChar char=" "/>
            </a:pPr>
            <a:r>
              <a:rPr lang="en-GB" sz="1800" dirty="0"/>
              <a:t>Go to http://</a:t>
            </a:r>
            <a:r>
              <a:rPr lang="en-GB" sz="1800" dirty="0" err="1"/>
              <a:t>schema.org</a:t>
            </a:r>
            <a:r>
              <a:rPr lang="en-GB" sz="1800" dirty="0"/>
              <a:t> and check which generic item type (Thing) can describe best this piece of content. In our example, the generic item type is </a:t>
            </a:r>
            <a:r>
              <a:rPr lang="en-GB" sz="1800" b="1" dirty="0">
                <a:solidFill>
                  <a:srgbClr val="FF0000"/>
                </a:solidFill>
              </a:rPr>
              <a:t>Person</a:t>
            </a:r>
            <a:r>
              <a:rPr lang="en-GB" sz="1800" dirty="0"/>
              <a:t>. </a:t>
            </a:r>
          </a:p>
          <a:p>
            <a:pPr marL="274638" lvl="2" indent="-90488">
              <a:spcBef>
                <a:spcPts val="0"/>
              </a:spcBef>
              <a:spcAft>
                <a:spcPts val="200"/>
              </a:spcAft>
              <a:buSzPct val="100000"/>
              <a:buFont typeface="Calibri" pitchFamily="34" charset="0"/>
              <a:buChar char=" "/>
            </a:pPr>
            <a:endParaRPr lang="en-GB" sz="1800" dirty="0"/>
          </a:p>
          <a:p>
            <a:pPr marL="274638" lvl="2" indent="-90488">
              <a:spcBef>
                <a:spcPts val="0"/>
              </a:spcBef>
              <a:spcAft>
                <a:spcPts val="200"/>
              </a:spcAft>
              <a:buSzPct val="100000"/>
              <a:buFont typeface="Calibri" pitchFamily="34" charset="0"/>
              <a:buChar char=" "/>
            </a:pPr>
            <a:r>
              <a:rPr lang="en-GB" sz="1800" dirty="0"/>
              <a:t>So we have to apply the relevant </a:t>
            </a:r>
            <a:r>
              <a:rPr lang="en-GB" sz="1800" dirty="0" err="1"/>
              <a:t>microdata</a:t>
            </a:r>
            <a:r>
              <a:rPr lang="en-GB" sz="1800" dirty="0"/>
              <a:t> vocabulary found in: </a:t>
            </a:r>
            <a:r>
              <a:rPr lang="en-GB" sz="1800" dirty="0">
                <a:hlinkClick r:id="rId2"/>
              </a:rPr>
              <a:t>http://schema.org/Person</a:t>
            </a:r>
            <a:endParaRPr lang="en-GB" sz="1800" dirty="0"/>
          </a:p>
          <a:p>
            <a:pPr marL="274638" lvl="2" indent="-90488">
              <a:spcBef>
                <a:spcPts val="0"/>
              </a:spcBef>
              <a:spcAft>
                <a:spcPts val="200"/>
              </a:spcAft>
              <a:buSzPct val="100000"/>
              <a:buFont typeface="Calibri" pitchFamily="34" charset="0"/>
              <a:buChar char=" "/>
            </a:pPr>
            <a:endParaRPr lang="en-GB" sz="1800" dirty="0"/>
          </a:p>
          <a:p>
            <a:pPr marL="274638" lvl="2" indent="-90488">
              <a:spcBef>
                <a:spcPts val="0"/>
              </a:spcBef>
              <a:spcAft>
                <a:spcPts val="200"/>
              </a:spcAft>
              <a:buSzPct val="100000"/>
              <a:buFont typeface="Calibri" pitchFamily="34" charset="0"/>
              <a:buChar char=" "/>
            </a:pPr>
            <a:r>
              <a:rPr lang="en-GB" sz="1800" dirty="0"/>
              <a:t>Create a &lt;section&gt; or &lt;article&gt; or &lt;p&gt; html element around your content. Include, in the opening tag, the attributes: </a:t>
            </a:r>
            <a:r>
              <a:rPr lang="en-GB" sz="1800" dirty="0" err="1">
                <a:solidFill>
                  <a:srgbClr val="FF0000"/>
                </a:solidFill>
              </a:rPr>
              <a:t>itemscope</a:t>
            </a:r>
            <a:r>
              <a:rPr lang="en-GB" sz="1800" dirty="0">
                <a:solidFill>
                  <a:srgbClr val="FF0000"/>
                </a:solidFill>
              </a:rPr>
              <a:t> </a:t>
            </a:r>
            <a:r>
              <a:rPr lang="en-GB" sz="1800" dirty="0"/>
              <a:t>and </a:t>
            </a:r>
            <a:r>
              <a:rPr lang="en-GB" sz="1800" dirty="0" err="1">
                <a:solidFill>
                  <a:srgbClr val="FF0000"/>
                </a:solidFill>
              </a:rPr>
              <a:t>itemtype</a:t>
            </a:r>
            <a:r>
              <a:rPr lang="en-GB" sz="1800" dirty="0"/>
              <a:t>.</a:t>
            </a:r>
          </a:p>
          <a:p>
            <a:pPr marL="652780" lvl="3" indent="-285750">
              <a:spcBef>
                <a:spcPts val="0"/>
              </a:spcBef>
              <a:spcAft>
                <a:spcPts val="200"/>
              </a:spcAft>
              <a:buSzPct val="100000"/>
              <a:buFont typeface="Wingdings" charset="2"/>
              <a:buChar char="Ø"/>
            </a:pPr>
            <a:r>
              <a:rPr lang="en-GB" sz="1800" b="1" dirty="0" err="1">
                <a:solidFill>
                  <a:srgbClr val="FF0000"/>
                </a:solidFill>
              </a:rPr>
              <a:t>Itemscope</a:t>
            </a:r>
            <a:r>
              <a:rPr lang="en-GB" sz="1800" dirty="0">
                <a:solidFill>
                  <a:srgbClr val="FF0000"/>
                </a:solidFill>
              </a:rPr>
              <a:t> </a:t>
            </a:r>
            <a:r>
              <a:rPr lang="en-GB" sz="1800" dirty="0"/>
              <a:t>works along with item type to specify that the HTML contained in a block is a about a particular item. </a:t>
            </a:r>
            <a:r>
              <a:rPr lang="en-GB" sz="1800" dirty="0" err="1"/>
              <a:t>Itemscope</a:t>
            </a:r>
            <a:r>
              <a:rPr lang="en-GB" sz="1800" dirty="0"/>
              <a:t> creates the item and defines the scope of the </a:t>
            </a:r>
            <a:r>
              <a:rPr lang="en-GB" sz="1800" dirty="0" err="1"/>
              <a:t>itemtype</a:t>
            </a:r>
            <a:r>
              <a:rPr lang="en-GB" sz="1800" dirty="0"/>
              <a:t> </a:t>
            </a:r>
          </a:p>
          <a:p>
            <a:pPr marL="652780" lvl="3" indent="-285750">
              <a:spcBef>
                <a:spcPts val="0"/>
              </a:spcBef>
              <a:spcAft>
                <a:spcPts val="200"/>
              </a:spcAft>
              <a:buSzPct val="100000"/>
              <a:buFont typeface="Wingdings" charset="2"/>
              <a:buChar char="Ø"/>
            </a:pPr>
            <a:r>
              <a:rPr lang="en-GB" sz="1800" b="1" dirty="0" err="1">
                <a:solidFill>
                  <a:srgbClr val="FF0000"/>
                </a:solidFill>
              </a:rPr>
              <a:t>itemtype</a:t>
            </a:r>
            <a:r>
              <a:rPr lang="en-GB" sz="1800" dirty="0">
                <a:solidFill>
                  <a:srgbClr val="FF0000"/>
                </a:solidFill>
              </a:rPr>
              <a:t> </a:t>
            </a:r>
            <a:r>
              <a:rPr lang="en-GB" sz="1800" dirty="0"/>
              <a:t>specifies the relevant </a:t>
            </a:r>
            <a:r>
              <a:rPr lang="en-GB" sz="1800" dirty="0" err="1"/>
              <a:t>microdata</a:t>
            </a:r>
            <a:r>
              <a:rPr lang="en-GB" sz="1800" dirty="0"/>
              <a:t> vocabulary (in other words it defines which schema you will use)</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11</a:t>
            </a:fld>
            <a:endParaRPr lang="en-US"/>
          </a:p>
        </p:txBody>
      </p:sp>
    </p:spTree>
    <p:extLst>
      <p:ext uri="{BB962C8B-B14F-4D97-AF65-F5344CB8AC3E}">
        <p14:creationId xmlns:p14="http://schemas.microsoft.com/office/powerpoint/2010/main" val="109181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Site organization</a:t>
            </a:r>
          </a:p>
        </p:txBody>
      </p:sp>
      <p:sp>
        <p:nvSpPr>
          <p:cNvPr id="3" name="Content Placeholder 2"/>
          <p:cNvSpPr>
            <a:spLocks noGrp="1"/>
          </p:cNvSpPr>
          <p:nvPr>
            <p:ph idx="1"/>
          </p:nvPr>
        </p:nvSpPr>
        <p:spPr>
          <a:xfrm>
            <a:off x="822959" y="1845734"/>
            <a:ext cx="7543801" cy="4440766"/>
          </a:xfrm>
        </p:spPr>
        <p:txBody>
          <a:bodyPr>
            <a:normAutofit fontScale="92500" lnSpcReduction="20000"/>
          </a:bodyPr>
          <a:lstStyle/>
          <a:p>
            <a:pPr marL="90488" lvl="1" indent="-90488">
              <a:spcBef>
                <a:spcPts val="1200"/>
              </a:spcBef>
              <a:spcAft>
                <a:spcPts val="200"/>
              </a:spcAft>
              <a:buSzPct val="100000"/>
              <a:buFont typeface="Calibri" pitchFamily="34" charset="0"/>
              <a:buChar char=" "/>
            </a:pPr>
            <a:r>
              <a:rPr lang="en-GB" sz="2000" dirty="0"/>
              <a:t> </a:t>
            </a:r>
            <a:r>
              <a:rPr lang="en-GB" sz="2000" b="1" dirty="0">
                <a:solidFill>
                  <a:srgbClr val="C00000"/>
                </a:solidFill>
              </a:rPr>
              <a:t>g) Meta tags and snippets</a:t>
            </a:r>
          </a:p>
          <a:p>
            <a:pPr marL="274638" lvl="2" indent="-90488">
              <a:spcBef>
                <a:spcPts val="0"/>
              </a:spcBef>
              <a:spcAft>
                <a:spcPts val="200"/>
              </a:spcAft>
              <a:buSzPct val="100000"/>
              <a:buFont typeface="Calibri" pitchFamily="34" charset="0"/>
              <a:buChar char=" "/>
            </a:pPr>
            <a:r>
              <a:rPr lang="en-GB" sz="2100" dirty="0"/>
              <a:t>Example</a:t>
            </a:r>
          </a:p>
          <a:p>
            <a:pPr marL="274638" lvl="2" indent="-90488">
              <a:spcBef>
                <a:spcPts val="0"/>
              </a:spcBef>
              <a:spcAft>
                <a:spcPts val="200"/>
              </a:spcAft>
              <a:buSzPct val="100000"/>
              <a:buFont typeface="Calibri" pitchFamily="34" charset="0"/>
              <a:buChar char=" "/>
            </a:pPr>
            <a:endParaRPr lang="en-GB" sz="2100" dirty="0"/>
          </a:p>
          <a:p>
            <a:pPr marL="274638" lvl="2" indent="-90488">
              <a:spcBef>
                <a:spcPts val="0"/>
              </a:spcBef>
              <a:spcAft>
                <a:spcPts val="200"/>
              </a:spcAft>
              <a:buSzPct val="100000"/>
              <a:buFont typeface="Calibri" pitchFamily="34" charset="0"/>
              <a:buChar char=" "/>
            </a:pPr>
            <a:r>
              <a:rPr lang="en-GB" sz="2100" dirty="0"/>
              <a:t>‘About me’ page</a:t>
            </a:r>
          </a:p>
          <a:p>
            <a:pPr marL="274638" lvl="2" indent="-90488">
              <a:spcBef>
                <a:spcPts val="0"/>
              </a:spcBef>
              <a:spcAft>
                <a:spcPts val="200"/>
              </a:spcAft>
              <a:buSzPct val="100000"/>
              <a:buFont typeface="Calibri" pitchFamily="34" charset="0"/>
              <a:buChar char=" "/>
            </a:pPr>
            <a:endParaRPr lang="en-GB" sz="2100" dirty="0"/>
          </a:p>
          <a:p>
            <a:pPr marL="527050" lvl="2" indent="-342900">
              <a:spcBef>
                <a:spcPts val="0"/>
              </a:spcBef>
              <a:spcAft>
                <a:spcPts val="200"/>
              </a:spcAft>
              <a:buSzPct val="100000"/>
              <a:buFont typeface="Wingdings" charset="2"/>
              <a:buChar char="v"/>
            </a:pPr>
            <a:r>
              <a:rPr lang="en-GB" sz="2100" dirty="0"/>
              <a:t>HTML</a:t>
            </a:r>
          </a:p>
          <a:p>
            <a:pPr marL="622300" lvl="3" indent="0" algn="just">
              <a:buFont typeface="Wingdings" charset="2"/>
              <a:buNone/>
            </a:pPr>
            <a:r>
              <a:rPr lang="en-US" altLang="en-US" sz="2100" dirty="0">
                <a:cs typeface="Arial" charset="0"/>
              </a:rPr>
              <a:t>&lt;p&gt;	</a:t>
            </a:r>
            <a:r>
              <a:rPr lang="en-US" altLang="en-US" sz="2100" dirty="0" err="1">
                <a:cs typeface="Arial" charset="0"/>
              </a:rPr>
              <a:t>Dr</a:t>
            </a:r>
            <a:r>
              <a:rPr lang="en-US" altLang="en-US" sz="2100" dirty="0">
                <a:cs typeface="Arial" charset="0"/>
              </a:rPr>
              <a:t> Vassiliki Bouki	&lt;/p&gt;</a:t>
            </a:r>
            <a:endParaRPr lang="en-GB" altLang="en-US" sz="2100" dirty="0">
              <a:cs typeface="Arial" charset="0"/>
            </a:endParaRPr>
          </a:p>
          <a:p>
            <a:pPr marL="622300" lvl="3" indent="0" algn="just">
              <a:buFont typeface="Wingdings" charset="2"/>
              <a:buNone/>
            </a:pPr>
            <a:r>
              <a:rPr lang="en-US" altLang="en-US" sz="2100" dirty="0">
                <a:cs typeface="Arial" charset="0"/>
              </a:rPr>
              <a:t>&lt;p&gt;	Principal Lecturer	&lt;/p&gt;</a:t>
            </a:r>
            <a:endParaRPr lang="en-GB" altLang="en-US" sz="2100" dirty="0">
              <a:cs typeface="Arial" charset="0"/>
            </a:endParaRPr>
          </a:p>
          <a:p>
            <a:pPr marL="622300" lvl="3" indent="0" algn="just">
              <a:buFont typeface="Wingdings" charset="2"/>
              <a:buNone/>
            </a:pPr>
            <a:r>
              <a:rPr lang="en-US" altLang="en-US" sz="2100" dirty="0">
                <a:cs typeface="Arial" charset="0"/>
              </a:rPr>
              <a:t>&lt;p&gt;	02079115000	&lt;/p&gt;</a:t>
            </a:r>
            <a:endParaRPr lang="en-GB" altLang="en-US" sz="2100" dirty="0">
              <a:cs typeface="Arial" charset="0"/>
            </a:endParaRPr>
          </a:p>
          <a:p>
            <a:pPr marL="274638" lvl="2" indent="-90488">
              <a:spcBef>
                <a:spcPts val="0"/>
              </a:spcBef>
              <a:spcAft>
                <a:spcPts val="200"/>
              </a:spcAft>
              <a:buSzPct val="100000"/>
              <a:buFont typeface="Calibri" pitchFamily="34" charset="0"/>
              <a:buChar char=" "/>
            </a:pPr>
            <a:endParaRPr lang="en-GB" sz="2100" dirty="0"/>
          </a:p>
          <a:p>
            <a:pPr marL="274638" lvl="2" indent="-90488">
              <a:spcBef>
                <a:spcPts val="0"/>
              </a:spcBef>
              <a:spcAft>
                <a:spcPts val="200"/>
              </a:spcAft>
              <a:buSzPct val="100000"/>
              <a:buFont typeface="Calibri" pitchFamily="34" charset="0"/>
              <a:buChar char=" "/>
            </a:pPr>
            <a:endParaRPr lang="en-GB" sz="2100" dirty="0"/>
          </a:p>
          <a:p>
            <a:pPr marL="527050" lvl="2" indent="-342900">
              <a:spcBef>
                <a:spcPts val="0"/>
              </a:spcBef>
              <a:spcAft>
                <a:spcPts val="200"/>
              </a:spcAft>
              <a:buSzPct val="100000"/>
              <a:buFont typeface="Wingdings" charset="2"/>
              <a:buChar char="v"/>
            </a:pPr>
            <a:r>
              <a:rPr lang="en-GB" sz="2100" dirty="0"/>
              <a:t>HTML with </a:t>
            </a:r>
            <a:r>
              <a:rPr lang="en-GB" sz="2100" dirty="0" err="1"/>
              <a:t>microdata</a:t>
            </a:r>
            <a:endParaRPr lang="en-GB" sz="2100" dirty="0"/>
          </a:p>
          <a:p>
            <a:pPr marL="640398" lvl="4" indent="-90488">
              <a:spcBef>
                <a:spcPts val="0"/>
              </a:spcBef>
              <a:spcAft>
                <a:spcPts val="200"/>
              </a:spcAft>
              <a:buSzPct val="100000"/>
              <a:buFont typeface="Calibri" pitchFamily="34" charset="0"/>
              <a:buChar char=" "/>
            </a:pPr>
            <a:r>
              <a:rPr lang="en-GB" sz="2100" dirty="0"/>
              <a:t>&lt;article </a:t>
            </a:r>
            <a:r>
              <a:rPr lang="en-GB" sz="2100" dirty="0" err="1"/>
              <a:t>itemscope</a:t>
            </a:r>
            <a:r>
              <a:rPr lang="en-GB" sz="2100" dirty="0"/>
              <a:t> </a:t>
            </a:r>
            <a:r>
              <a:rPr lang="en-GB" sz="2100" dirty="0" err="1"/>
              <a:t>itemtype</a:t>
            </a:r>
            <a:r>
              <a:rPr lang="en-GB" sz="2100" dirty="0"/>
              <a:t>=http://</a:t>
            </a:r>
            <a:r>
              <a:rPr lang="en-GB" sz="2100" dirty="0" err="1"/>
              <a:t>schema.org</a:t>
            </a:r>
            <a:r>
              <a:rPr lang="en-GB" sz="2100" dirty="0"/>
              <a:t>/Person&gt;</a:t>
            </a:r>
          </a:p>
          <a:p>
            <a:pPr marL="622300" lvl="3" indent="0" algn="just">
              <a:buNone/>
            </a:pPr>
            <a:r>
              <a:rPr lang="en-US" altLang="en-US" sz="2100" dirty="0">
                <a:cs typeface="Arial" charset="0"/>
              </a:rPr>
              <a:t>&lt;p </a:t>
            </a:r>
            <a:r>
              <a:rPr lang="en-US" altLang="en-US" sz="2100" dirty="0" err="1">
                <a:solidFill>
                  <a:srgbClr val="FF0000"/>
                </a:solidFill>
                <a:cs typeface="Arial" charset="0"/>
              </a:rPr>
              <a:t>itemprop</a:t>
            </a:r>
            <a:r>
              <a:rPr lang="en-US" altLang="en-US" sz="2100" dirty="0">
                <a:solidFill>
                  <a:srgbClr val="FF0000"/>
                </a:solidFill>
                <a:cs typeface="Arial" charset="0"/>
              </a:rPr>
              <a:t>="name"&gt;</a:t>
            </a:r>
            <a:r>
              <a:rPr lang="en-US" altLang="en-US" sz="2100" dirty="0">
                <a:cs typeface="Arial" charset="0"/>
              </a:rPr>
              <a:t>		</a:t>
            </a:r>
            <a:r>
              <a:rPr lang="en-US" altLang="en-US" sz="2100" dirty="0" err="1">
                <a:cs typeface="Arial" charset="0"/>
              </a:rPr>
              <a:t>Dr</a:t>
            </a:r>
            <a:r>
              <a:rPr lang="en-US" altLang="en-US" sz="2100" dirty="0">
                <a:cs typeface="Arial" charset="0"/>
              </a:rPr>
              <a:t> Vassiliki Bouki	&lt;/p&gt;</a:t>
            </a:r>
            <a:endParaRPr lang="en-GB" altLang="en-US" sz="2100" dirty="0">
              <a:cs typeface="Arial" charset="0"/>
            </a:endParaRPr>
          </a:p>
          <a:p>
            <a:pPr marL="622300" lvl="3" indent="0" algn="just">
              <a:buNone/>
            </a:pPr>
            <a:r>
              <a:rPr lang="en-GB" altLang="en-US" sz="2100" dirty="0">
                <a:cs typeface="Arial" charset="0"/>
              </a:rPr>
              <a:t>&lt;p </a:t>
            </a:r>
            <a:r>
              <a:rPr lang="en-GB" altLang="en-US" sz="2100" dirty="0" err="1">
                <a:solidFill>
                  <a:srgbClr val="FF0000"/>
                </a:solidFill>
                <a:cs typeface="Arial" charset="0"/>
              </a:rPr>
              <a:t>itemprop</a:t>
            </a:r>
            <a:r>
              <a:rPr lang="en-GB" altLang="en-US" sz="2100" dirty="0">
                <a:solidFill>
                  <a:srgbClr val="FF0000"/>
                </a:solidFill>
                <a:cs typeface="Arial" charset="0"/>
              </a:rPr>
              <a:t>="</a:t>
            </a:r>
            <a:r>
              <a:rPr lang="en-GB" altLang="en-US" sz="2100" dirty="0" err="1">
                <a:solidFill>
                  <a:srgbClr val="FF0000"/>
                </a:solidFill>
                <a:cs typeface="Arial" charset="0"/>
              </a:rPr>
              <a:t>jobTitle</a:t>
            </a:r>
            <a:r>
              <a:rPr lang="en-GB" altLang="en-US" sz="2100" dirty="0">
                <a:solidFill>
                  <a:srgbClr val="FF0000"/>
                </a:solidFill>
                <a:cs typeface="Arial" charset="0"/>
              </a:rPr>
              <a:t>"&gt; </a:t>
            </a:r>
            <a:r>
              <a:rPr lang="en-GB" altLang="en-US" sz="2100" dirty="0">
                <a:cs typeface="Arial" charset="0"/>
              </a:rPr>
              <a:t>		</a:t>
            </a:r>
            <a:r>
              <a:rPr lang="en-US" altLang="en-US" sz="2100" dirty="0">
                <a:cs typeface="Arial" charset="0"/>
              </a:rPr>
              <a:t>Principal Lecturer	&lt;/p&gt;</a:t>
            </a:r>
            <a:endParaRPr lang="en-GB" altLang="en-US" sz="2100" dirty="0">
              <a:cs typeface="Arial" charset="0"/>
            </a:endParaRPr>
          </a:p>
          <a:p>
            <a:pPr marL="622300" lvl="3" indent="0" algn="just">
              <a:buNone/>
            </a:pPr>
            <a:r>
              <a:rPr lang="en-GB" altLang="en-US" sz="2100" dirty="0">
                <a:cs typeface="Arial" charset="0"/>
              </a:rPr>
              <a:t>&lt;p </a:t>
            </a:r>
            <a:r>
              <a:rPr lang="en-GB" altLang="en-US" sz="2100" dirty="0" err="1">
                <a:solidFill>
                  <a:srgbClr val="FF0000"/>
                </a:solidFill>
                <a:cs typeface="Arial" charset="0"/>
              </a:rPr>
              <a:t>itemprop</a:t>
            </a:r>
            <a:r>
              <a:rPr lang="en-GB" altLang="en-US" sz="2100" dirty="0">
                <a:solidFill>
                  <a:srgbClr val="FF0000"/>
                </a:solidFill>
                <a:cs typeface="Arial" charset="0"/>
              </a:rPr>
              <a:t>="telephone"&gt; </a:t>
            </a:r>
            <a:r>
              <a:rPr lang="en-GB" altLang="en-US" sz="2100" dirty="0">
                <a:cs typeface="Arial" charset="0"/>
              </a:rPr>
              <a:t>		</a:t>
            </a:r>
            <a:r>
              <a:rPr lang="en-US" altLang="en-US" sz="2100" dirty="0">
                <a:cs typeface="Arial" charset="0"/>
              </a:rPr>
              <a:t>02079115000	&lt;/p&gt;</a:t>
            </a:r>
            <a:endParaRPr lang="en-GB" altLang="en-US" sz="2100" dirty="0">
              <a:cs typeface="Arial" charset="0"/>
            </a:endParaRP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12</a:t>
            </a:fld>
            <a:endParaRPr lang="en-US"/>
          </a:p>
        </p:txBody>
      </p:sp>
    </p:spTree>
    <p:extLst>
      <p:ext uri="{BB962C8B-B14F-4D97-AF65-F5344CB8AC3E}">
        <p14:creationId xmlns:p14="http://schemas.microsoft.com/office/powerpoint/2010/main" val="112833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Site organization</a:t>
            </a:r>
          </a:p>
        </p:txBody>
      </p:sp>
      <p:sp>
        <p:nvSpPr>
          <p:cNvPr id="3" name="Content Placeholder 2"/>
          <p:cNvSpPr>
            <a:spLocks noGrp="1"/>
          </p:cNvSpPr>
          <p:nvPr>
            <p:ph idx="1"/>
          </p:nvPr>
        </p:nvSpPr>
        <p:spPr>
          <a:xfrm>
            <a:off x="822959" y="1845734"/>
            <a:ext cx="7927502" cy="4440766"/>
          </a:xfrm>
        </p:spPr>
        <p:txBody>
          <a:bodyPr>
            <a:normAutofit/>
          </a:bodyPr>
          <a:lstStyle/>
          <a:p>
            <a:pPr marL="90488" lvl="1" indent="-90488">
              <a:spcBef>
                <a:spcPts val="1200"/>
              </a:spcBef>
              <a:spcAft>
                <a:spcPts val="200"/>
              </a:spcAft>
              <a:buSzPct val="100000"/>
              <a:buFont typeface="Calibri" pitchFamily="34" charset="0"/>
              <a:buChar char=" "/>
            </a:pPr>
            <a:r>
              <a:rPr lang="en-GB" sz="2000" dirty="0"/>
              <a:t> </a:t>
            </a:r>
            <a:r>
              <a:rPr lang="en-GB" sz="2000" b="1" dirty="0">
                <a:solidFill>
                  <a:srgbClr val="C00000"/>
                </a:solidFill>
              </a:rPr>
              <a:t>g) Meta tags and snippets</a:t>
            </a:r>
          </a:p>
          <a:p>
            <a:pPr marL="274638" lvl="2" indent="-90488">
              <a:spcBef>
                <a:spcPts val="0"/>
              </a:spcBef>
              <a:spcAft>
                <a:spcPts val="200"/>
              </a:spcAft>
              <a:buSzPct val="100000"/>
              <a:buFont typeface="Calibri" pitchFamily="34" charset="0"/>
              <a:buChar char=" "/>
            </a:pPr>
            <a:endParaRPr lang="en-GB" sz="2000" dirty="0"/>
          </a:p>
          <a:p>
            <a:pPr marL="652780" lvl="3" indent="-285750">
              <a:spcBef>
                <a:spcPts val="0"/>
              </a:spcBef>
              <a:spcAft>
                <a:spcPts val="200"/>
              </a:spcAft>
              <a:buSzPct val="100000"/>
              <a:buFont typeface="Wingdings" charset="2"/>
              <a:buChar char="q"/>
            </a:pPr>
            <a:r>
              <a:rPr lang="en-GB" sz="2000" dirty="0"/>
              <a:t>Always fill meta tags – otherwise SEs will automatically take text out of your site. This might not look well and you lose the control.</a:t>
            </a:r>
          </a:p>
          <a:p>
            <a:pPr marL="457200" lvl="3" indent="-90488">
              <a:spcBef>
                <a:spcPts val="0"/>
              </a:spcBef>
              <a:spcAft>
                <a:spcPts val="200"/>
              </a:spcAft>
              <a:buSzPct val="100000"/>
              <a:buFont typeface="Wingdings" pitchFamily="2" charset="2"/>
              <a:buChar char="q"/>
            </a:pPr>
            <a:r>
              <a:rPr lang="en-GB" sz="2000" dirty="0"/>
              <a:t> Include meta-tags for all elements – not only the description of your site</a:t>
            </a:r>
          </a:p>
          <a:p>
            <a:pPr marL="457200" lvl="3" indent="-90488">
              <a:spcBef>
                <a:spcPts val="0"/>
              </a:spcBef>
              <a:spcAft>
                <a:spcPts val="200"/>
              </a:spcAft>
              <a:buSzPct val="100000"/>
              <a:buFont typeface="Wingdings" pitchFamily="2" charset="2"/>
              <a:buChar char="q"/>
            </a:pPr>
            <a:r>
              <a:rPr lang="en-GB" sz="2000" dirty="0"/>
              <a:t> Use your keywords</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13</a:t>
            </a:fld>
            <a:endParaRPr lang="en-US"/>
          </a:p>
        </p:txBody>
      </p:sp>
    </p:spTree>
    <p:extLst>
      <p:ext uri="{BB962C8B-B14F-4D97-AF65-F5344CB8AC3E}">
        <p14:creationId xmlns:p14="http://schemas.microsoft.com/office/powerpoint/2010/main" val="96130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Site organization</a:t>
            </a:r>
          </a:p>
        </p:txBody>
      </p:sp>
      <p:sp>
        <p:nvSpPr>
          <p:cNvPr id="3" name="Content Placeholder 2"/>
          <p:cNvSpPr>
            <a:spLocks noGrp="1"/>
          </p:cNvSpPr>
          <p:nvPr>
            <p:ph idx="1"/>
          </p:nvPr>
        </p:nvSpPr>
        <p:spPr/>
        <p:txBody>
          <a:bodyPr/>
          <a:lstStyle/>
          <a:p>
            <a:r>
              <a:rPr lang="en-GB" b="1" dirty="0">
                <a:solidFill>
                  <a:srgbClr val="C00000"/>
                </a:solidFill>
              </a:rPr>
              <a:t>h) ‘Sitemaps.xml’ &amp; ‘robots.txt’</a:t>
            </a:r>
          </a:p>
          <a:p>
            <a:pPr lvl="1">
              <a:spcBef>
                <a:spcPts val="1200"/>
              </a:spcBef>
            </a:pPr>
            <a:r>
              <a:rPr lang="en-GB" sz="2000" dirty="0"/>
              <a:t>Search engines automatically look for a special file on each website called ‘sitemaps.xml’ – it is a map of your site</a:t>
            </a:r>
          </a:p>
          <a:p>
            <a:pPr lvl="1">
              <a:spcBef>
                <a:spcPts val="0"/>
              </a:spcBef>
            </a:pPr>
            <a:r>
              <a:rPr lang="en-GB" sz="2000" dirty="0"/>
              <a:t>You can create it automatically using online tools. E.g.:</a:t>
            </a:r>
          </a:p>
          <a:p>
            <a:pPr lvl="1">
              <a:spcBef>
                <a:spcPts val="0"/>
              </a:spcBef>
              <a:buNone/>
            </a:pPr>
            <a:r>
              <a:rPr lang="en-GB" sz="2000" dirty="0"/>
              <a:t>	XML Sitemaps Generator: </a:t>
            </a:r>
            <a:r>
              <a:rPr lang="en-GB" sz="2000" dirty="0">
                <a:hlinkClick r:id="rId2"/>
              </a:rPr>
              <a:t>http://www.xml-sitemaps.com/</a:t>
            </a:r>
            <a:endParaRPr lang="en-GB" sz="2000" dirty="0"/>
          </a:p>
          <a:p>
            <a:pPr lvl="1">
              <a:spcBef>
                <a:spcPts val="0"/>
              </a:spcBef>
            </a:pPr>
            <a:r>
              <a:rPr lang="en-GB" sz="2000" dirty="0"/>
              <a:t>When the file is generated, upload it to the main directory and submit it to Google Webmaster Tools (if you use this tool)</a:t>
            </a:r>
          </a:p>
          <a:p>
            <a:pPr lvl="1">
              <a:spcBef>
                <a:spcPts val="0"/>
              </a:spcBef>
            </a:pPr>
            <a:endParaRPr lang="en-GB" sz="2000" dirty="0"/>
          </a:p>
          <a:p>
            <a:pPr lvl="1"/>
            <a:r>
              <a:rPr lang="en-GB" sz="2000" dirty="0"/>
              <a:t>Make sure you do </a:t>
            </a:r>
            <a:r>
              <a:rPr lang="en-GB" sz="2000" b="1" dirty="0">
                <a:solidFill>
                  <a:srgbClr val="C00000"/>
                </a:solidFill>
              </a:rPr>
              <a:t>NOT </a:t>
            </a:r>
            <a:r>
              <a:rPr lang="en-GB" sz="2000" dirty="0"/>
              <a:t>have a ‘robots.txt’ file</a:t>
            </a:r>
          </a:p>
          <a:p>
            <a:pPr lvl="1"/>
            <a:r>
              <a:rPr lang="en-GB" sz="2000" dirty="0"/>
              <a:t>A ‘robots.txt’ file is a plain text file that blocks areas of your site to be fount by search engines using ‘Disallow: / </a:t>
            </a:r>
            <a:r>
              <a:rPr lang="en-GB" sz="2000" dirty="0" err="1"/>
              <a:t>page_name</a:t>
            </a:r>
            <a:r>
              <a:rPr lang="en-GB" sz="2000" dirty="0"/>
              <a:t>’</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Changes &amp; suggestions from Google about site organization </a:t>
            </a:r>
          </a:p>
        </p:txBody>
      </p:sp>
      <p:sp>
        <p:nvSpPr>
          <p:cNvPr id="3" name="Content Placeholder 2"/>
          <p:cNvSpPr>
            <a:spLocks noGrp="1"/>
          </p:cNvSpPr>
          <p:nvPr>
            <p:ph idx="1"/>
          </p:nvPr>
        </p:nvSpPr>
        <p:spPr/>
        <p:txBody>
          <a:bodyPr>
            <a:normAutofit lnSpcReduction="10000"/>
          </a:bodyPr>
          <a:lstStyle/>
          <a:p>
            <a:r>
              <a:rPr lang="en-GB" sz="2400" dirty="0"/>
              <a:t>Google constantly reconsiders the algorithms used and what is important for SEO. Recent remarks / changes in relation to ‘site organization’: </a:t>
            </a:r>
          </a:p>
          <a:p>
            <a:pPr>
              <a:buFont typeface="Wingdings" pitchFamily="2" charset="2"/>
              <a:buChar char="Ø"/>
            </a:pPr>
            <a:r>
              <a:rPr lang="en-GB" sz="2400" dirty="0"/>
              <a:t> Domain name </a:t>
            </a:r>
            <a:r>
              <a:rPr lang="en-GB" sz="2400" dirty="0">
                <a:sym typeface="Wingdings" pitchFamily="2" charset="2"/>
              </a:rPr>
              <a:t> </a:t>
            </a:r>
            <a:r>
              <a:rPr lang="en-GB" sz="2400" dirty="0"/>
              <a:t>Exact Match Domain name (EMD). EMD was considered a good practice. Not </a:t>
            </a:r>
            <a:r>
              <a:rPr lang="en-GB" sz="2400" i="1" dirty="0"/>
              <a:t>necessarily</a:t>
            </a:r>
            <a:r>
              <a:rPr lang="en-GB" sz="2400" dirty="0"/>
              <a:t> any more. </a:t>
            </a:r>
          </a:p>
          <a:p>
            <a:pPr>
              <a:buFont typeface="Wingdings" pitchFamily="2" charset="2"/>
              <a:buChar char="Ø"/>
            </a:pPr>
            <a:r>
              <a:rPr lang="en-GB" sz="2400" dirty="0"/>
              <a:t> EMD is a domain name that matches precisely a targeted search engine query to obtain high rank in searching for this query (main keyword = domain name).</a:t>
            </a:r>
          </a:p>
          <a:p>
            <a:pPr>
              <a:buFont typeface="Wingdings" pitchFamily="2" charset="2"/>
              <a:buChar char="Ø"/>
            </a:pPr>
            <a:r>
              <a:rPr lang="en-GB" sz="2400" dirty="0"/>
              <a:t> Does EMD offer advantages?</a:t>
            </a:r>
          </a:p>
          <a:p>
            <a:pPr>
              <a:buFont typeface="Wingdings" pitchFamily="2" charset="2"/>
              <a:buChar char="Ø"/>
            </a:pPr>
            <a:r>
              <a:rPr lang="en-GB" sz="2400" dirty="0"/>
              <a:t> True in the past – less true now. September 2012 ‘reduce ranking ability over poor quality EMDs’</a:t>
            </a:r>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15</a:t>
            </a:fld>
            <a:endParaRPr lang="en-US"/>
          </a:p>
        </p:txBody>
      </p:sp>
    </p:spTree>
    <p:extLst>
      <p:ext uri="{BB962C8B-B14F-4D97-AF65-F5344CB8AC3E}">
        <p14:creationId xmlns:p14="http://schemas.microsoft.com/office/powerpoint/2010/main" val="128944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Changes &amp; suggestions from Google about site organization </a:t>
            </a:r>
          </a:p>
        </p:txBody>
      </p:sp>
      <p:sp>
        <p:nvSpPr>
          <p:cNvPr id="3" name="Content Placeholder 2"/>
          <p:cNvSpPr>
            <a:spLocks noGrp="1"/>
          </p:cNvSpPr>
          <p:nvPr>
            <p:ph idx="1"/>
          </p:nvPr>
        </p:nvSpPr>
        <p:spPr/>
        <p:txBody>
          <a:bodyPr/>
          <a:lstStyle/>
          <a:p>
            <a:r>
              <a:rPr lang="en-GB" dirty="0"/>
              <a:t>EMD that lost ranking:</a:t>
            </a:r>
            <a:r>
              <a:rPr lang="en-GB" sz="1800" dirty="0"/>
              <a:t> </a:t>
            </a:r>
            <a:r>
              <a:rPr lang="en-GB" sz="1800" dirty="0">
                <a:hlinkClick r:id="rId2"/>
              </a:rPr>
              <a:t>http://moz.com/blog/googles-emd-algo-update-early-data</a:t>
            </a:r>
            <a:endParaRPr lang="en-GB" dirty="0"/>
          </a:p>
          <a:p>
            <a:endParaRPr lang="en-GB" dirty="0"/>
          </a:p>
          <a:p>
            <a:r>
              <a:rPr lang="en-GB" dirty="0"/>
              <a:t>There is no sign that Google penalises EMD – </a:t>
            </a:r>
            <a:r>
              <a:rPr lang="en-GB" b="1" i="1" dirty="0"/>
              <a:t>Google scrutinises these sites much more</a:t>
            </a:r>
            <a:r>
              <a:rPr lang="en-GB" dirty="0"/>
              <a:t>.</a:t>
            </a:r>
          </a:p>
          <a:p>
            <a:r>
              <a:rPr lang="en-GB" dirty="0"/>
              <a:t>IF sites show other signs of low quality (lot of links; keywords etc) then the EMD is considered negative.</a:t>
            </a:r>
          </a:p>
          <a:p>
            <a:r>
              <a:rPr lang="en-GB" dirty="0"/>
              <a:t>What about brand names?</a:t>
            </a:r>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16</a:t>
            </a:fld>
            <a:endParaRPr lang="en-US"/>
          </a:p>
        </p:txBody>
      </p:sp>
    </p:spTree>
    <p:extLst>
      <p:ext uri="{BB962C8B-B14F-4D97-AF65-F5344CB8AC3E}">
        <p14:creationId xmlns:p14="http://schemas.microsoft.com/office/powerpoint/2010/main" val="150757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Changes &amp; suggestions from Google about site organization </a:t>
            </a:r>
          </a:p>
        </p:txBody>
      </p:sp>
      <p:sp>
        <p:nvSpPr>
          <p:cNvPr id="3" name="Content Placeholder 2"/>
          <p:cNvSpPr>
            <a:spLocks noGrp="1"/>
          </p:cNvSpPr>
          <p:nvPr>
            <p:ph idx="1"/>
          </p:nvPr>
        </p:nvSpPr>
        <p:spPr>
          <a:xfrm>
            <a:off x="822959" y="1845733"/>
            <a:ext cx="7543801" cy="4474043"/>
          </a:xfrm>
        </p:spPr>
        <p:txBody>
          <a:bodyPr>
            <a:normAutofit/>
          </a:bodyPr>
          <a:lstStyle/>
          <a:p>
            <a:pPr>
              <a:buFont typeface="Wingdings" charset="2"/>
              <a:buChar char="Ø"/>
            </a:pPr>
            <a:r>
              <a:rPr lang="en-GB" sz="2200" dirty="0"/>
              <a:t>URLs; root domains &amp; sub domains; structure; navigation; internal linking: no significant changes although most of these techniques are related with the quality and the correct use of keywords.</a:t>
            </a:r>
          </a:p>
          <a:p>
            <a:pPr>
              <a:buFont typeface="Wingdings" pitchFamily="2" charset="2"/>
              <a:buChar char="Ø"/>
            </a:pPr>
            <a:r>
              <a:rPr lang="en-GB" sz="2200" dirty="0"/>
              <a:t> Meta-tags (not exactly change / more misinterpretation): tags are NOT long lists of keywords. Google does not like tags that look like long list of keywords ; duplication.</a:t>
            </a:r>
          </a:p>
          <a:p>
            <a:pPr marL="292608" lvl="1" indent="0">
              <a:buNone/>
            </a:pPr>
            <a:r>
              <a:rPr lang="en-GB" sz="2200" dirty="0"/>
              <a:t>Latest on snippets (December 2017 &amp; January 2018):</a:t>
            </a:r>
          </a:p>
          <a:p>
            <a:pPr marL="716904" lvl="5" indent="0">
              <a:spcBef>
                <a:spcPts val="0"/>
              </a:spcBef>
              <a:spcAft>
                <a:spcPts val="200"/>
              </a:spcAft>
              <a:buSzPct val="100000"/>
              <a:buNone/>
            </a:pPr>
            <a:r>
              <a:rPr lang="en-US" sz="2000" dirty="0">
                <a:hlinkClick r:id="rId2"/>
              </a:rPr>
              <a:t>How Long Should Your Meta Description Be? -- 2018 Edition (Moz)</a:t>
            </a:r>
            <a:endParaRPr lang="en-US" sz="2000" dirty="0"/>
          </a:p>
          <a:p>
            <a:pPr marL="716904" lvl="5" indent="0">
              <a:spcBef>
                <a:spcPts val="0"/>
              </a:spcBef>
              <a:spcAft>
                <a:spcPts val="200"/>
              </a:spcAft>
              <a:buSzPct val="100000"/>
              <a:buNone/>
            </a:pPr>
            <a:r>
              <a:rPr lang="en-US" sz="2000" dirty="0">
                <a:hlinkClick r:id="rId3"/>
              </a:rPr>
              <a:t>Google officially increases length of snippets in search results (SEL)</a:t>
            </a:r>
            <a:endParaRPr lang="en-GB" sz="2000" dirty="0"/>
          </a:p>
          <a:p>
            <a:pPr>
              <a:buFont typeface="Wingdings" pitchFamily="2" charset="2"/>
              <a:buChar char="Ø"/>
            </a:pPr>
            <a:r>
              <a:rPr lang="en-GB" sz="2200" dirty="0"/>
              <a:t> sitemaps.xml and robots.txt: no changes</a:t>
            </a:r>
          </a:p>
          <a:p>
            <a:endParaRPr lang="en-GB" dirty="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17</a:t>
            </a:fld>
            <a:endParaRPr lang="en-US"/>
          </a:p>
        </p:txBody>
      </p:sp>
      <p:sp>
        <p:nvSpPr>
          <p:cNvPr id="5" name="Left Arrow 4">
            <a:hlinkClick r:id="rId4" action="ppaction://hlinksldjump"/>
          </p:cNvPr>
          <p:cNvSpPr/>
          <p:nvPr/>
        </p:nvSpPr>
        <p:spPr>
          <a:xfrm>
            <a:off x="5289630" y="6459786"/>
            <a:ext cx="1157469" cy="3651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Back</a:t>
            </a:r>
          </a:p>
        </p:txBody>
      </p:sp>
    </p:spTree>
    <p:extLst>
      <p:ext uri="{BB962C8B-B14F-4D97-AF65-F5344CB8AC3E}">
        <p14:creationId xmlns:p14="http://schemas.microsoft.com/office/powerpoint/2010/main" val="180663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Backlinks</a:t>
            </a:r>
            <a:endParaRPr lang="en-US" dirty="0"/>
          </a:p>
        </p:txBody>
      </p:sp>
      <p:sp>
        <p:nvSpPr>
          <p:cNvPr id="3" name="Content Placeholder 2"/>
          <p:cNvSpPr>
            <a:spLocks noGrp="1"/>
          </p:cNvSpPr>
          <p:nvPr>
            <p:ph idx="1"/>
          </p:nvPr>
        </p:nvSpPr>
        <p:spPr/>
        <p:txBody>
          <a:bodyPr/>
          <a:lstStyle/>
          <a:p>
            <a:r>
              <a:rPr lang="en-US" dirty="0"/>
              <a:t>The last SEO technique we’ll examine is ‘back-links’. </a:t>
            </a:r>
          </a:p>
          <a:p>
            <a:r>
              <a:rPr lang="en-US" dirty="0"/>
              <a:t>This is an off-site technique.</a:t>
            </a:r>
          </a:p>
          <a:p>
            <a:r>
              <a:rPr lang="en-US" dirty="0"/>
              <a:t>In the past ‘back-links’ were misused and this made Google to introduce ‘Penguin’ algorithm.</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18</a:t>
            </a:fld>
            <a:endParaRPr lang="en-US"/>
          </a:p>
        </p:txBody>
      </p:sp>
    </p:spTree>
    <p:extLst>
      <p:ext uri="{BB962C8B-B14F-4D97-AF65-F5344CB8AC3E}">
        <p14:creationId xmlns:p14="http://schemas.microsoft.com/office/powerpoint/2010/main" val="60408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Backlinks</a:t>
            </a:r>
          </a:p>
        </p:txBody>
      </p:sp>
      <p:sp>
        <p:nvSpPr>
          <p:cNvPr id="3" name="Content Placeholder 2"/>
          <p:cNvSpPr>
            <a:spLocks noGrp="1"/>
          </p:cNvSpPr>
          <p:nvPr>
            <p:ph idx="1"/>
          </p:nvPr>
        </p:nvSpPr>
        <p:spPr>
          <a:xfrm>
            <a:off x="822325" y="1846263"/>
            <a:ext cx="7543800" cy="4380366"/>
          </a:xfrm>
        </p:spPr>
        <p:txBody>
          <a:bodyPr>
            <a:normAutofit/>
          </a:bodyPr>
          <a:lstStyle/>
          <a:p>
            <a:r>
              <a:rPr lang="en-GB" dirty="0"/>
              <a:t>Links from other sites that point to your site is the main off-site SEO technique.</a:t>
            </a:r>
          </a:p>
          <a:p>
            <a:r>
              <a:rPr lang="en-GB" dirty="0"/>
              <a:t>They are also called: inbound links, external links(?), </a:t>
            </a:r>
            <a:r>
              <a:rPr lang="en-GB" dirty="0" err="1"/>
              <a:t>inlinks</a:t>
            </a:r>
            <a:r>
              <a:rPr lang="en-GB" dirty="0"/>
              <a:t>, inward links.</a:t>
            </a:r>
          </a:p>
          <a:p>
            <a:r>
              <a:rPr lang="en-GB" dirty="0"/>
              <a:t>Some examples of links:</a:t>
            </a:r>
          </a:p>
          <a:p>
            <a:pPr lvl="1"/>
            <a:r>
              <a:rPr lang="en-GB" sz="1800" dirty="0"/>
              <a:t>Facebook shares</a:t>
            </a:r>
          </a:p>
          <a:p>
            <a:pPr lvl="1"/>
            <a:r>
              <a:rPr lang="en-GB" sz="1800" dirty="0"/>
              <a:t>Total </a:t>
            </a:r>
            <a:r>
              <a:rPr lang="en-GB" sz="1800" dirty="0" err="1"/>
              <a:t>facebook</a:t>
            </a:r>
            <a:r>
              <a:rPr lang="en-GB" sz="1800" dirty="0"/>
              <a:t> activity</a:t>
            </a:r>
          </a:p>
          <a:p>
            <a:pPr lvl="1"/>
            <a:r>
              <a:rPr lang="en-GB" sz="1800" dirty="0" err="1"/>
              <a:t>Facebook</a:t>
            </a:r>
            <a:r>
              <a:rPr lang="en-GB" sz="1800" dirty="0"/>
              <a:t> comments</a:t>
            </a:r>
          </a:p>
          <a:p>
            <a:pPr lvl="1"/>
            <a:r>
              <a:rPr lang="en-GB" sz="1800" dirty="0" err="1"/>
              <a:t>Facebook</a:t>
            </a:r>
            <a:r>
              <a:rPr lang="en-GB" sz="1800" dirty="0"/>
              <a:t> likes</a:t>
            </a:r>
          </a:p>
          <a:p>
            <a:pPr lvl="1"/>
            <a:r>
              <a:rPr lang="en-GB" sz="1800" dirty="0"/>
              <a:t>Tweets</a:t>
            </a:r>
          </a:p>
          <a:p>
            <a:pPr lvl="1"/>
            <a:r>
              <a:rPr lang="en-GB" sz="1800" dirty="0"/>
              <a:t>Blogs</a:t>
            </a:r>
          </a:p>
          <a:p>
            <a:pPr lvl="1"/>
            <a:r>
              <a:rPr lang="en-GB" sz="1800" dirty="0"/>
              <a:t>Other Sites</a:t>
            </a:r>
          </a:p>
          <a:p>
            <a:pPr lvl="1"/>
            <a:r>
              <a:rPr lang="en-GB" sz="1800" dirty="0"/>
              <a:t>Authors</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19</a:t>
            </a:fld>
            <a:endParaRPr lang="en-US"/>
          </a:p>
        </p:txBody>
      </p:sp>
      <p:pic>
        <p:nvPicPr>
          <p:cNvPr id="5" name="Picture 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3349" y="3544642"/>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22959" y="1845733"/>
            <a:ext cx="7950651" cy="4474043"/>
          </a:xfrm>
        </p:spPr>
        <p:txBody>
          <a:bodyPr>
            <a:normAutofit fontScale="77500" lnSpcReduction="20000"/>
          </a:bodyPr>
          <a:lstStyle/>
          <a:p>
            <a:r>
              <a:rPr lang="en-GB" sz="2400" dirty="0"/>
              <a:t>Last week we talked about ‘on-site’ and ‘off-site’ SEO techniques, and we categorised them as follows:</a:t>
            </a:r>
          </a:p>
          <a:p>
            <a:endParaRPr lang="en-GB" sz="1100" dirty="0"/>
          </a:p>
          <a:p>
            <a:pPr lvl="1">
              <a:spcAft>
                <a:spcPts val="600"/>
              </a:spcAft>
              <a:buFont typeface="Wingdings" pitchFamily="2" charset="2"/>
              <a:buChar char="Ø"/>
            </a:pPr>
            <a:r>
              <a:rPr lang="en-GB" sz="2400" dirty="0"/>
              <a:t> </a:t>
            </a:r>
            <a:r>
              <a:rPr lang="en-GB" sz="2400" dirty="0">
                <a:solidFill>
                  <a:srgbClr val="00B050"/>
                </a:solidFill>
              </a:rPr>
              <a:t>1. Keywords and site content [on-site SEO] (covered week 3)</a:t>
            </a:r>
          </a:p>
          <a:p>
            <a:pPr lvl="1">
              <a:spcAft>
                <a:spcPts val="600"/>
              </a:spcAft>
              <a:buFont typeface="Wingdings" pitchFamily="2" charset="2"/>
              <a:buChar char="Ø"/>
            </a:pPr>
            <a:r>
              <a:rPr lang="en-GB" sz="2400" dirty="0"/>
              <a:t> </a:t>
            </a:r>
            <a:r>
              <a:rPr lang="en-GB" sz="2400" dirty="0">
                <a:hlinkClick r:id="rId2" action="ppaction://hlinksldjump"/>
              </a:rPr>
              <a:t>2. </a:t>
            </a:r>
            <a:r>
              <a:rPr lang="en-GB" sz="2400" dirty="0"/>
              <a:t>Site organization and technical SEO (domain name; URLs, root domains &amp; sub domains; structure; navigation; </a:t>
            </a:r>
            <a:r>
              <a:rPr lang="en-GB" sz="2400" u="sng" dirty="0"/>
              <a:t>internal linking</a:t>
            </a:r>
            <a:r>
              <a:rPr lang="en-GB" sz="2400" dirty="0"/>
              <a:t>; meta tags – snippets; </a:t>
            </a:r>
            <a:r>
              <a:rPr lang="en-GB" sz="2400" dirty="0" err="1"/>
              <a:t>sitemaps.xml</a:t>
            </a:r>
            <a:r>
              <a:rPr lang="en-GB" sz="2400" dirty="0"/>
              <a:t> and </a:t>
            </a:r>
            <a:r>
              <a:rPr lang="en-GB" sz="2400" dirty="0" err="1"/>
              <a:t>robots.txt</a:t>
            </a:r>
            <a:r>
              <a:rPr lang="en-GB" sz="2400" dirty="0"/>
              <a:t>) </a:t>
            </a:r>
            <a:r>
              <a:rPr lang="en-GB" sz="2400" dirty="0">
                <a:solidFill>
                  <a:srgbClr val="FF0000"/>
                </a:solidFill>
              </a:rPr>
              <a:t>[on-site SEO]</a:t>
            </a:r>
            <a:endParaRPr lang="en-GB" sz="2400" dirty="0"/>
          </a:p>
          <a:p>
            <a:pPr lvl="1">
              <a:spcAft>
                <a:spcPts val="600"/>
              </a:spcAft>
              <a:buFont typeface="Wingdings" pitchFamily="2" charset="2"/>
              <a:buChar char="Ø"/>
            </a:pPr>
            <a:r>
              <a:rPr lang="en-GB" sz="2400" dirty="0"/>
              <a:t> </a:t>
            </a:r>
            <a:r>
              <a:rPr lang="en-GB" sz="2400" dirty="0">
                <a:hlinkClick r:id="rId3" action="ppaction://hlinksldjump"/>
              </a:rPr>
              <a:t>3.</a:t>
            </a:r>
            <a:r>
              <a:rPr lang="en-GB" sz="2400" dirty="0"/>
              <a:t> Backlinks (external links) </a:t>
            </a:r>
            <a:r>
              <a:rPr lang="en-GB" sz="2400" dirty="0">
                <a:solidFill>
                  <a:srgbClr val="FF0000"/>
                </a:solidFill>
              </a:rPr>
              <a:t>[off-site SEO]</a:t>
            </a:r>
            <a:endParaRPr lang="en-GB" sz="2400" dirty="0"/>
          </a:p>
          <a:p>
            <a:pPr lvl="1">
              <a:spcAft>
                <a:spcPts val="600"/>
              </a:spcAft>
              <a:buNone/>
            </a:pPr>
            <a:endParaRPr lang="en-GB" sz="2400" dirty="0"/>
          </a:p>
          <a:p>
            <a:pPr lvl="1">
              <a:spcAft>
                <a:spcPts val="600"/>
              </a:spcAft>
              <a:buNone/>
            </a:pPr>
            <a:r>
              <a:rPr lang="en-GB" sz="2400" dirty="0"/>
              <a:t>Optimization via social media, could be considered under the ‘backlinks’ technique </a:t>
            </a:r>
          </a:p>
          <a:p>
            <a:pPr lvl="1">
              <a:spcAft>
                <a:spcPts val="600"/>
              </a:spcAft>
              <a:buNone/>
            </a:pPr>
            <a:endParaRPr lang="en-GB" sz="2400" dirty="0"/>
          </a:p>
          <a:p>
            <a:pPr lvl="1">
              <a:spcAft>
                <a:spcPts val="600"/>
              </a:spcAft>
              <a:buNone/>
            </a:pPr>
            <a:r>
              <a:rPr lang="en-GB" sz="2400" dirty="0"/>
              <a:t>This week we’ll talk about 2. and 3.</a:t>
            </a:r>
          </a:p>
          <a:p>
            <a:pPr lvl="1">
              <a:spcAft>
                <a:spcPts val="600"/>
              </a:spcAft>
              <a:buNone/>
            </a:pPr>
            <a:endParaRPr lang="en-GB" sz="2400" dirty="0"/>
          </a:p>
          <a:p>
            <a:pPr lvl="1">
              <a:spcAft>
                <a:spcPts val="600"/>
              </a:spcAft>
              <a:buNone/>
            </a:pPr>
            <a:r>
              <a:rPr lang="en-GB" sz="2400" dirty="0"/>
              <a:t>Also, we’ll discuss:</a:t>
            </a:r>
          </a:p>
          <a:p>
            <a:pPr lvl="1">
              <a:spcAft>
                <a:spcPts val="600"/>
              </a:spcAft>
              <a:buNone/>
            </a:pPr>
            <a:r>
              <a:rPr lang="en-GB" sz="2400" dirty="0">
                <a:hlinkClick r:id="rId4" action="ppaction://hlinksldjump"/>
              </a:rPr>
              <a:t>White and Black hat optimization</a:t>
            </a:r>
            <a:endParaRPr lang="en-GB" sz="2400" dirty="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Backlinks</a:t>
            </a:r>
          </a:p>
        </p:txBody>
      </p:sp>
      <p:sp>
        <p:nvSpPr>
          <p:cNvPr id="3" name="Content Placeholder 2"/>
          <p:cNvSpPr>
            <a:spLocks noGrp="1"/>
          </p:cNvSpPr>
          <p:nvPr>
            <p:ph idx="1"/>
          </p:nvPr>
        </p:nvSpPr>
        <p:spPr>
          <a:xfrm>
            <a:off x="822325" y="1846263"/>
            <a:ext cx="7543800" cy="4380366"/>
          </a:xfrm>
        </p:spPr>
        <p:txBody>
          <a:bodyPr>
            <a:normAutofit/>
          </a:bodyPr>
          <a:lstStyle/>
          <a:p>
            <a:r>
              <a:rPr lang="en-GB" dirty="0"/>
              <a:t>The number of backlinks is often used by SE as the most important factor for determining the site’s engine ranking, popularity and importance. </a:t>
            </a:r>
          </a:p>
          <a:p>
            <a:r>
              <a:rPr lang="en-GB" dirty="0"/>
              <a:t>According to Google’s founders ‘a link to a site is a vote for  this site’.</a:t>
            </a:r>
          </a:p>
          <a:p>
            <a:r>
              <a:rPr lang="en-GB" dirty="0"/>
              <a:t>One website pointing to your website means: ‘I trust you enough to refer to you and even send traffic to your site.’</a:t>
            </a:r>
          </a:p>
          <a:p>
            <a:pPr marL="91440" lvl="2" indent="-91440">
              <a:spcBef>
                <a:spcPts val="600"/>
              </a:spcBef>
              <a:spcAft>
                <a:spcPts val="200"/>
              </a:spcAft>
              <a:buSzPct val="100000"/>
              <a:buFont typeface="Calibri" panose="020F0502020204030204" pitchFamily="34" charset="0"/>
              <a:buChar char=" "/>
            </a:pPr>
            <a:r>
              <a:rPr lang="en-GB" sz="2000" dirty="0"/>
              <a:t>“The best way to get other sites to create relevant links to yours, is to create unique, relevant content that can quickly gain popularity in the Internet community. The more useful content you have, the greater the chances someone else will find that content valuable to their readers and link to it. Before making any single decision, you should ask yourself: Is this going to be beneficial [and useful] for my page's visitors?” (Source: Google)</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20</a:t>
            </a:fld>
            <a:endParaRPr lang="en-US"/>
          </a:p>
        </p:txBody>
      </p:sp>
    </p:spTree>
    <p:extLst>
      <p:ext uri="{BB962C8B-B14F-4D97-AF65-F5344CB8AC3E}">
        <p14:creationId xmlns:p14="http://schemas.microsoft.com/office/powerpoint/2010/main" val="112544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Backlinks</a:t>
            </a:r>
          </a:p>
        </p:txBody>
      </p:sp>
      <p:sp>
        <p:nvSpPr>
          <p:cNvPr id="3" name="Content Placeholder 2"/>
          <p:cNvSpPr>
            <a:spLocks noGrp="1"/>
          </p:cNvSpPr>
          <p:nvPr>
            <p:ph idx="1"/>
          </p:nvPr>
        </p:nvSpPr>
        <p:spPr>
          <a:xfrm>
            <a:off x="822325" y="1737361"/>
            <a:ext cx="7543800" cy="4489268"/>
          </a:xfrm>
        </p:spPr>
        <p:txBody>
          <a:bodyPr>
            <a:normAutofit fontScale="70000" lnSpcReduction="20000"/>
          </a:bodyPr>
          <a:lstStyle/>
          <a:p>
            <a:r>
              <a:rPr lang="en-GB" sz="2400" dirty="0"/>
              <a:t>Main things that matter for search engines:</a:t>
            </a:r>
          </a:p>
          <a:p>
            <a:endParaRPr lang="en-GB" sz="2400" dirty="0"/>
          </a:p>
          <a:p>
            <a:pPr lvl="1">
              <a:buFont typeface="Wingdings" charset="2"/>
              <a:buChar char="Ø"/>
            </a:pPr>
            <a:r>
              <a:rPr lang="en-GB" sz="2400" dirty="0"/>
              <a:t> </a:t>
            </a:r>
            <a:r>
              <a:rPr lang="en-GB" sz="2400" b="1" dirty="0"/>
              <a:t>Number</a:t>
            </a:r>
            <a:r>
              <a:rPr lang="en-GB" sz="2400" dirty="0"/>
              <a:t> of links pointed at your site </a:t>
            </a:r>
          </a:p>
          <a:p>
            <a:pPr lvl="1">
              <a:buFont typeface="Wingdings" charset="2"/>
              <a:buChar char="Ø"/>
            </a:pPr>
            <a:r>
              <a:rPr lang="en-GB" sz="2400" dirty="0"/>
              <a:t> </a:t>
            </a:r>
            <a:r>
              <a:rPr lang="en-GB" sz="2400" b="1" dirty="0"/>
              <a:t>Quality</a:t>
            </a:r>
            <a:r>
              <a:rPr lang="en-GB" sz="2400" dirty="0"/>
              <a:t> of  links:</a:t>
            </a:r>
          </a:p>
          <a:p>
            <a:pPr lvl="3" algn="just"/>
            <a:r>
              <a:rPr lang="en-GB" sz="2400" dirty="0">
                <a:solidFill>
                  <a:srgbClr val="FF0000"/>
                </a:solidFill>
              </a:rPr>
              <a:t>Authority</a:t>
            </a:r>
            <a:r>
              <a:rPr lang="en-GB" sz="2400" dirty="0"/>
              <a:t> (how long they exist, people behind them are leading experts in the field e.g. long-run sites, professors </a:t>
            </a:r>
            <a:r>
              <a:rPr lang="en-GB" sz="2400" dirty="0" err="1"/>
              <a:t>etc</a:t>
            </a:r>
            <a:r>
              <a:rPr lang="en-GB" sz="2400" dirty="0"/>
              <a:t>))</a:t>
            </a:r>
          </a:p>
          <a:p>
            <a:pPr lvl="3"/>
            <a:r>
              <a:rPr lang="en-GB" sz="2400" dirty="0">
                <a:solidFill>
                  <a:srgbClr val="FF0000"/>
                </a:solidFill>
              </a:rPr>
              <a:t>Trustworthiness</a:t>
            </a:r>
            <a:r>
              <a:rPr lang="en-GB" sz="2400" dirty="0"/>
              <a:t> (links are from well-established / recognised organisations e.g. Universities, government </a:t>
            </a:r>
            <a:r>
              <a:rPr lang="en-GB" sz="2400" dirty="0" err="1"/>
              <a:t>etc</a:t>
            </a:r>
            <a:r>
              <a:rPr lang="en-GB" sz="2400" dirty="0"/>
              <a:t>) </a:t>
            </a:r>
          </a:p>
          <a:p>
            <a:pPr lvl="3"/>
            <a:r>
              <a:rPr lang="en-GB" sz="2400" dirty="0">
                <a:solidFill>
                  <a:srgbClr val="FF0000"/>
                </a:solidFill>
              </a:rPr>
              <a:t>Relevancy</a:t>
            </a:r>
            <a:r>
              <a:rPr lang="en-GB" sz="2400" dirty="0"/>
              <a:t> (directly related to your business e.g. ’Financial Times’ point to a business vs ‘personal blog’ that point to the same business).</a:t>
            </a:r>
          </a:p>
          <a:p>
            <a:pPr marL="384048" lvl="2" indent="0">
              <a:buNone/>
            </a:pPr>
            <a:endParaRPr lang="en-GB" sz="2400" dirty="0"/>
          </a:p>
          <a:p>
            <a:pPr marL="384048" lvl="2" indent="0">
              <a:buNone/>
            </a:pPr>
            <a:r>
              <a:rPr lang="en-GB" sz="2400" dirty="0"/>
              <a:t>Search engines take into consideration:</a:t>
            </a:r>
          </a:p>
          <a:p>
            <a:pPr lvl="2"/>
            <a:r>
              <a:rPr lang="en-GB" sz="2400" dirty="0"/>
              <a:t>How relevant backlinks are to your industry and field.</a:t>
            </a:r>
          </a:p>
          <a:p>
            <a:pPr lvl="2"/>
            <a:r>
              <a:rPr lang="en-GB" sz="2400" dirty="0"/>
              <a:t>How long they exist as a website and as an organization.</a:t>
            </a:r>
          </a:p>
          <a:p>
            <a:pPr lvl="2"/>
            <a:r>
              <a:rPr lang="en-GB" sz="2400" dirty="0"/>
              <a:t>Whether the people behind these websites are leading experts in your field or industry.</a:t>
            </a:r>
          </a:p>
          <a:p>
            <a:pPr lvl="2"/>
            <a:r>
              <a:rPr lang="en-GB" sz="2400" dirty="0"/>
              <a:t>How close they are to your business address (e.g. local directories). (Source: Google)</a:t>
            </a:r>
          </a:p>
          <a:p>
            <a:pPr lvl="2"/>
            <a:endParaRPr lang="en-GB" sz="2400"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21</a:t>
            </a:fld>
            <a:endParaRPr lang="en-US"/>
          </a:p>
        </p:txBody>
      </p:sp>
    </p:spTree>
    <p:extLst>
      <p:ext uri="{BB962C8B-B14F-4D97-AF65-F5344CB8AC3E}">
        <p14:creationId xmlns:p14="http://schemas.microsoft.com/office/powerpoint/2010/main" val="126507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Backlinks – building</a:t>
            </a:r>
          </a:p>
        </p:txBody>
      </p:sp>
      <p:sp>
        <p:nvSpPr>
          <p:cNvPr id="3" name="Content Placeholder 2"/>
          <p:cNvSpPr>
            <a:spLocks noGrp="1"/>
          </p:cNvSpPr>
          <p:nvPr>
            <p:ph idx="1"/>
          </p:nvPr>
        </p:nvSpPr>
        <p:spPr>
          <a:xfrm>
            <a:off x="822325" y="1846262"/>
            <a:ext cx="7587038" cy="4415641"/>
          </a:xfrm>
        </p:spPr>
        <p:txBody>
          <a:bodyPr>
            <a:normAutofit lnSpcReduction="10000"/>
          </a:bodyPr>
          <a:lstStyle/>
          <a:p>
            <a:r>
              <a:rPr lang="en-GB" sz="2400" dirty="0"/>
              <a:t>How can you ‘create’ back-links?</a:t>
            </a:r>
          </a:p>
          <a:p>
            <a:pPr>
              <a:spcAft>
                <a:spcPts val="800"/>
              </a:spcAft>
            </a:pPr>
            <a:r>
              <a:rPr lang="en-GB" sz="2400" b="1" dirty="0">
                <a:solidFill>
                  <a:srgbClr val="FF0000"/>
                </a:solidFill>
              </a:rPr>
              <a:t>Building back-links:</a:t>
            </a:r>
            <a:endParaRPr lang="en-GB" sz="2400" dirty="0"/>
          </a:p>
          <a:p>
            <a:pPr marL="201168" lvl="1" indent="0">
              <a:buNone/>
            </a:pPr>
            <a:r>
              <a:rPr lang="en-GB" sz="2400" dirty="0"/>
              <a:t>A) Submit your website or business to different web directories but be very selective:</a:t>
            </a:r>
          </a:p>
          <a:p>
            <a:pPr lvl="2">
              <a:buFont typeface="Wingdings" charset="2"/>
              <a:buChar char="Ø"/>
            </a:pPr>
            <a:r>
              <a:rPr lang="en-GB" sz="2000" dirty="0"/>
              <a:t>Don’t submit to spamming directories which advertise that they will submit your website everywhere for £2.</a:t>
            </a:r>
          </a:p>
          <a:p>
            <a:pPr lvl="2">
              <a:buFont typeface="Wingdings" charset="2"/>
              <a:buChar char="Ø"/>
            </a:pPr>
            <a:r>
              <a:rPr lang="en-GB" sz="2000" dirty="0"/>
              <a:t>Check whether these directories have strict guidelines which accept only relevant and trustworthy websites. Avoid directories which don’t have guidelines.</a:t>
            </a:r>
          </a:p>
          <a:p>
            <a:pPr lvl="2">
              <a:buFont typeface="Wingdings" charset="2"/>
              <a:buChar char="Ø"/>
            </a:pPr>
            <a:r>
              <a:rPr lang="en-GB" sz="2000" dirty="0"/>
              <a:t>Submit to local business directories. </a:t>
            </a:r>
          </a:p>
          <a:p>
            <a:pPr lvl="2">
              <a:buFont typeface="Wingdings" charset="2"/>
              <a:buChar char="Ø"/>
            </a:pPr>
            <a:r>
              <a:rPr lang="en-GB" sz="2000" dirty="0"/>
              <a:t>Submit to specialty-directories, e.g. list services unique to your industry</a:t>
            </a:r>
          </a:p>
          <a:p>
            <a:pPr lvl="2">
              <a:buFont typeface="Wingdings" charset="2"/>
              <a:buChar char="Ø"/>
            </a:pPr>
            <a:r>
              <a:rPr lang="en-GB" sz="2000" dirty="0"/>
              <a:t>Always be careful where you submit your website!</a:t>
            </a:r>
          </a:p>
          <a:p>
            <a:pPr lvl="1">
              <a:buFont typeface="Wingdings" charset="2"/>
              <a:buChar char="Ø"/>
            </a:pPr>
            <a:endParaRPr lang="en-GB" sz="2400"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22</a:t>
            </a:fld>
            <a:endParaRPr lang="en-US"/>
          </a:p>
        </p:txBody>
      </p:sp>
    </p:spTree>
    <p:extLst>
      <p:ext uri="{BB962C8B-B14F-4D97-AF65-F5344CB8AC3E}">
        <p14:creationId xmlns:p14="http://schemas.microsoft.com/office/powerpoint/2010/main" val="137817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Backlinks – building </a:t>
            </a:r>
          </a:p>
        </p:txBody>
      </p:sp>
      <p:sp>
        <p:nvSpPr>
          <p:cNvPr id="3" name="Content Placeholder 2"/>
          <p:cNvSpPr>
            <a:spLocks noGrp="1"/>
          </p:cNvSpPr>
          <p:nvPr>
            <p:ph idx="1"/>
          </p:nvPr>
        </p:nvSpPr>
        <p:spPr>
          <a:xfrm>
            <a:off x="822325" y="1846262"/>
            <a:ext cx="7587038" cy="4450365"/>
          </a:xfrm>
        </p:spPr>
        <p:txBody>
          <a:bodyPr>
            <a:normAutofit/>
          </a:bodyPr>
          <a:lstStyle/>
          <a:p>
            <a:pPr marL="201168" lvl="1" indent="0">
              <a:spcAft>
                <a:spcPts val="1000"/>
              </a:spcAft>
              <a:buNone/>
            </a:pPr>
            <a:r>
              <a:rPr lang="en-GB" sz="2400" b="1" dirty="0">
                <a:solidFill>
                  <a:srgbClr val="FF0000"/>
                </a:solidFill>
              </a:rPr>
              <a:t>Building back-links:</a:t>
            </a:r>
            <a:endParaRPr lang="en-GB" sz="2400" dirty="0"/>
          </a:p>
          <a:p>
            <a:pPr marL="201168" lvl="1" indent="0">
              <a:buNone/>
            </a:pPr>
            <a:r>
              <a:rPr lang="en-GB" sz="2400" dirty="0"/>
              <a:t>B) Gain links from other websites or blogs</a:t>
            </a:r>
          </a:p>
          <a:p>
            <a:pPr lvl="2">
              <a:buFont typeface="Wingdings" charset="2"/>
              <a:buChar char="Ø"/>
            </a:pPr>
            <a:r>
              <a:rPr lang="en-GB" sz="2000" dirty="0"/>
              <a:t>Good content can do this on its own sometimes</a:t>
            </a:r>
          </a:p>
          <a:p>
            <a:pPr lvl="2">
              <a:buFont typeface="Wingdings" charset="2"/>
              <a:buChar char="Ø"/>
            </a:pPr>
            <a:r>
              <a:rPr lang="en-GB" sz="2000" dirty="0"/>
              <a:t>But, sometimes you have to contact people personally. </a:t>
            </a:r>
          </a:p>
          <a:p>
            <a:pPr lvl="2">
              <a:buFont typeface="Wingdings" charset="2"/>
              <a:buChar char="Ø"/>
            </a:pPr>
            <a:r>
              <a:rPr lang="en-GB" sz="2000" dirty="0"/>
              <a:t>Find websites or blogs with relevant content to yours.</a:t>
            </a:r>
          </a:p>
          <a:p>
            <a:pPr lvl="2">
              <a:buFont typeface="Wingdings" charset="2"/>
              <a:buChar char="Ø"/>
            </a:pPr>
            <a:r>
              <a:rPr lang="en-GB" sz="2000" dirty="0"/>
              <a:t>Contact experts in your field or industry, and let them know that you have content which relates to their content.</a:t>
            </a:r>
          </a:p>
          <a:p>
            <a:pPr lvl="2">
              <a:buFont typeface="Wingdings" charset="2"/>
              <a:buChar char="Ø"/>
            </a:pPr>
            <a:r>
              <a:rPr lang="en-GB" sz="2000" dirty="0"/>
              <a:t>Ask them to publish a link to their blog or website. In this way you gain a very trustworthy link.</a:t>
            </a:r>
          </a:p>
          <a:p>
            <a:pPr marL="201168" lvl="1" indent="0">
              <a:buNone/>
            </a:pPr>
            <a:r>
              <a:rPr lang="en-GB" sz="2400" dirty="0"/>
              <a:t>C) Finally, explore the backlinks of the competitors who rank well and try to get linked to the same websites.</a:t>
            </a:r>
          </a:p>
          <a:p>
            <a:pPr lvl="1">
              <a:buFont typeface="Wingdings" charset="2"/>
              <a:buChar char="Ø"/>
            </a:pPr>
            <a:endParaRPr lang="en-GB" sz="2400"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23</a:t>
            </a:fld>
            <a:endParaRPr lang="en-US"/>
          </a:p>
        </p:txBody>
      </p:sp>
    </p:spTree>
    <p:extLst>
      <p:ext uri="{BB962C8B-B14F-4D97-AF65-F5344CB8AC3E}">
        <p14:creationId xmlns:p14="http://schemas.microsoft.com/office/powerpoint/2010/main" val="158230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Backlinks – who points to your site?</a:t>
            </a:r>
          </a:p>
        </p:txBody>
      </p:sp>
      <p:sp>
        <p:nvSpPr>
          <p:cNvPr id="3" name="Content Placeholder 2"/>
          <p:cNvSpPr>
            <a:spLocks noGrp="1"/>
          </p:cNvSpPr>
          <p:nvPr>
            <p:ph idx="1"/>
          </p:nvPr>
        </p:nvSpPr>
        <p:spPr>
          <a:xfrm>
            <a:off x="822325" y="1846262"/>
            <a:ext cx="7587038" cy="4450365"/>
          </a:xfrm>
        </p:spPr>
        <p:txBody>
          <a:bodyPr>
            <a:normAutofit/>
          </a:bodyPr>
          <a:lstStyle/>
          <a:p>
            <a:pPr marL="201168" lvl="1" indent="0">
              <a:spcAft>
                <a:spcPts val="1000"/>
              </a:spcAft>
              <a:buNone/>
            </a:pPr>
            <a:r>
              <a:rPr lang="en-GB" sz="2400" b="1" dirty="0">
                <a:solidFill>
                  <a:srgbClr val="FF0000"/>
                </a:solidFill>
              </a:rPr>
              <a:t>How to find out who points to your site?</a:t>
            </a:r>
            <a:endParaRPr lang="en-GB" sz="2400" dirty="0"/>
          </a:p>
          <a:p>
            <a:pPr marL="201168" lvl="1" indent="0">
              <a:buNone/>
            </a:pPr>
            <a:r>
              <a:rPr lang="en-GB" sz="2400" dirty="0"/>
              <a:t>You can submit a web address (your web address or a competitor’s web address) online and find out what are the backlinks.</a:t>
            </a:r>
          </a:p>
          <a:p>
            <a:pPr lvl="3" algn="just"/>
            <a:r>
              <a:rPr lang="en-US" altLang="en-US" sz="2000" u="sng" dirty="0">
                <a:latin typeface="Arial" charset="0"/>
                <a:cs typeface="Arial" charset="0"/>
                <a:hlinkClick r:id="rId2"/>
              </a:rPr>
              <a:t>http://www.opensiteexplorer.org/</a:t>
            </a:r>
            <a:r>
              <a:rPr lang="en-US" altLang="en-US" sz="2000" u="sng" dirty="0">
                <a:latin typeface="Arial" charset="0"/>
                <a:cs typeface="Arial" charset="0"/>
              </a:rPr>
              <a:t> </a:t>
            </a:r>
            <a:r>
              <a:rPr lang="en-US" altLang="en-US" sz="2000" dirty="0">
                <a:latin typeface="Arial" charset="0"/>
                <a:cs typeface="Arial" charset="0"/>
              </a:rPr>
              <a:t>(limited number of reports)</a:t>
            </a:r>
          </a:p>
          <a:p>
            <a:pPr lvl="3" algn="just"/>
            <a:endParaRPr lang="en-US" altLang="en-US" sz="2000" dirty="0">
              <a:latin typeface="Arial" charset="0"/>
              <a:cs typeface="Arial" charset="0"/>
            </a:endParaRPr>
          </a:p>
          <a:p>
            <a:pPr lvl="3" algn="just"/>
            <a:r>
              <a:rPr lang="en-US" altLang="en-US" sz="2000" dirty="0">
                <a:latin typeface="Arial" charset="0"/>
                <a:cs typeface="Arial" charset="0"/>
              </a:rPr>
              <a:t>Go to the above address and type any web address you like. E.g. try: ‘westminster.ac.uk’</a:t>
            </a:r>
          </a:p>
          <a:p>
            <a:pPr lvl="3" algn="just"/>
            <a:endParaRPr lang="en-GB" altLang="en-US" sz="2000" dirty="0">
              <a:latin typeface="Arial" charset="0"/>
              <a:cs typeface="Arial" charset="0"/>
            </a:endParaRPr>
          </a:p>
          <a:p>
            <a:pPr marL="201168" lvl="1" indent="0">
              <a:buNone/>
            </a:pPr>
            <a:endParaRPr lang="en-GB" sz="2400"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24</a:t>
            </a:fld>
            <a:endParaRPr lang="en-US"/>
          </a:p>
        </p:txBody>
      </p:sp>
    </p:spTree>
    <p:extLst>
      <p:ext uri="{BB962C8B-B14F-4D97-AF65-F5344CB8AC3E}">
        <p14:creationId xmlns:p14="http://schemas.microsoft.com/office/powerpoint/2010/main" val="10060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Backlinks – tools </a:t>
            </a:r>
          </a:p>
        </p:txBody>
      </p:sp>
      <p:sp>
        <p:nvSpPr>
          <p:cNvPr id="3" name="Content Placeholder 2"/>
          <p:cNvSpPr>
            <a:spLocks noGrp="1"/>
          </p:cNvSpPr>
          <p:nvPr>
            <p:ph idx="1"/>
          </p:nvPr>
        </p:nvSpPr>
        <p:spPr>
          <a:xfrm>
            <a:off x="544526" y="1840376"/>
            <a:ext cx="7870262" cy="4456252"/>
          </a:xfrm>
        </p:spPr>
        <p:txBody>
          <a:bodyPr>
            <a:normAutofit/>
          </a:bodyPr>
          <a:lstStyle/>
          <a:p>
            <a:pPr marL="201168" lvl="1" indent="0" algn="just">
              <a:buNone/>
            </a:pPr>
            <a:r>
              <a:rPr lang="en-GB" altLang="en-US" sz="2000" dirty="0">
                <a:cs typeface="Arial" charset="0"/>
              </a:rPr>
              <a:t>Tools for analysing, building and maintaining high quality links</a:t>
            </a:r>
          </a:p>
          <a:p>
            <a:pPr marL="201168" lvl="1" indent="0" algn="just">
              <a:buNone/>
            </a:pPr>
            <a:endParaRPr lang="en-GB" altLang="en-US" sz="2000" dirty="0">
              <a:cs typeface="Arial" charset="0"/>
            </a:endParaRPr>
          </a:p>
          <a:p>
            <a:pPr marL="566928" lvl="3" indent="0" algn="just">
              <a:buNone/>
            </a:pPr>
            <a:r>
              <a:rPr lang="en-GB" altLang="en-US" sz="2000" b="1" dirty="0">
                <a:solidFill>
                  <a:srgbClr val="FF0000"/>
                </a:solidFill>
                <a:cs typeface="Arial" charset="0"/>
              </a:rPr>
              <a:t>ALEXA</a:t>
            </a:r>
            <a:endParaRPr lang="en-GB" altLang="en-US" sz="2000" dirty="0">
              <a:cs typeface="Arial" charset="0"/>
            </a:endParaRPr>
          </a:p>
          <a:p>
            <a:pPr marL="749808" lvl="4" indent="0" algn="just">
              <a:buNone/>
            </a:pPr>
            <a:endParaRPr lang="en-GB" sz="2000" b="1" u="sng" dirty="0">
              <a:hlinkClick r:id="rId2"/>
            </a:endParaRPr>
          </a:p>
          <a:p>
            <a:pPr marL="749808" lvl="4" indent="0" algn="just">
              <a:buNone/>
            </a:pPr>
            <a:r>
              <a:rPr lang="en-GB" sz="2000" b="1" u="sng" dirty="0">
                <a:hlinkClick r:id="rId2"/>
              </a:rPr>
              <a:t>http://www.alexa.com</a:t>
            </a:r>
            <a:r>
              <a:rPr lang="en-GB" sz="2000" b="1" dirty="0"/>
              <a:t> </a:t>
            </a:r>
          </a:p>
          <a:p>
            <a:pPr marL="566928" lvl="3" indent="0" algn="just">
              <a:buNone/>
            </a:pPr>
            <a:endParaRPr lang="en-GB" altLang="en-US" sz="2000" dirty="0">
              <a:cs typeface="Arial" charset="0"/>
            </a:endParaRPr>
          </a:p>
          <a:p>
            <a:pPr marL="566928" lvl="3" indent="0" algn="just">
              <a:buNone/>
            </a:pPr>
            <a:r>
              <a:rPr lang="en-GB" altLang="en-US" sz="2000" dirty="0">
                <a:cs typeface="Arial" charset="0"/>
              </a:rPr>
              <a:t>In ‘</a:t>
            </a:r>
            <a:r>
              <a:rPr lang="en-GB" altLang="en-US" sz="2000" b="1" dirty="0">
                <a:cs typeface="Arial" charset="0"/>
              </a:rPr>
              <a:t>Features</a:t>
            </a:r>
            <a:r>
              <a:rPr lang="en-GB" altLang="en-US" sz="2000" dirty="0">
                <a:cs typeface="Arial" charset="0"/>
              </a:rPr>
              <a:t>’ section you can find the option: </a:t>
            </a:r>
            <a:r>
              <a:rPr lang="en-GB" altLang="en-US" sz="2000" b="1" dirty="0">
                <a:cs typeface="Arial" charset="0"/>
              </a:rPr>
              <a:t>‘Competitor Backlink Checker’</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25</a:t>
            </a:fld>
            <a:endParaRPr lang="en-US"/>
          </a:p>
        </p:txBody>
      </p:sp>
    </p:spTree>
    <p:extLst>
      <p:ext uri="{BB962C8B-B14F-4D97-AF65-F5344CB8AC3E}">
        <p14:creationId xmlns:p14="http://schemas.microsoft.com/office/powerpoint/2010/main" val="178215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Backlinks – tools </a:t>
            </a:r>
          </a:p>
        </p:txBody>
      </p:sp>
      <p:sp>
        <p:nvSpPr>
          <p:cNvPr id="3" name="Content Placeholder 2"/>
          <p:cNvSpPr>
            <a:spLocks noGrp="1"/>
          </p:cNvSpPr>
          <p:nvPr>
            <p:ph idx="1"/>
          </p:nvPr>
        </p:nvSpPr>
        <p:spPr>
          <a:xfrm>
            <a:off x="544526" y="1840376"/>
            <a:ext cx="7870262" cy="4456252"/>
          </a:xfrm>
        </p:spPr>
        <p:txBody>
          <a:bodyPr>
            <a:normAutofit fontScale="92500" lnSpcReduction="10000"/>
          </a:bodyPr>
          <a:lstStyle/>
          <a:p>
            <a:pPr marL="201168" lvl="1" indent="0" algn="just">
              <a:buNone/>
            </a:pPr>
            <a:r>
              <a:rPr lang="en-GB" altLang="en-US" sz="2200" dirty="0">
                <a:cs typeface="Arial" charset="0"/>
              </a:rPr>
              <a:t>Tools for building and maintaining high quality links</a:t>
            </a:r>
          </a:p>
          <a:p>
            <a:pPr lvl="3" algn="just"/>
            <a:r>
              <a:rPr lang="en-GB" altLang="en-US" sz="2200" b="1" dirty="0">
                <a:solidFill>
                  <a:srgbClr val="FF0000"/>
                </a:solidFill>
                <a:cs typeface="Arial" charset="0"/>
              </a:rPr>
              <a:t>Raven Tools</a:t>
            </a:r>
            <a:r>
              <a:rPr lang="en-GB" altLang="en-US" sz="2200" dirty="0">
                <a:cs typeface="Arial" charset="0"/>
              </a:rPr>
              <a:t>:</a:t>
            </a:r>
          </a:p>
          <a:p>
            <a:pPr lvl="4" algn="just"/>
            <a:r>
              <a:rPr lang="en-GB" altLang="en-US" sz="2200" dirty="0">
                <a:cs typeface="Arial" charset="0"/>
              </a:rPr>
              <a:t>There is a free trial but it takes time to set up. The Link manager of this tool helps to:</a:t>
            </a:r>
          </a:p>
          <a:p>
            <a:pPr lvl="4" algn="just"/>
            <a:r>
              <a:rPr lang="en-GB" altLang="en-US" sz="2200" dirty="0">
                <a:cs typeface="Arial" charset="0"/>
              </a:rPr>
              <a:t>Manage your outreach efforts</a:t>
            </a:r>
          </a:p>
          <a:p>
            <a:pPr lvl="4" algn="just"/>
            <a:r>
              <a:rPr lang="en-GB" altLang="en-US" sz="2200" dirty="0">
                <a:cs typeface="Arial" charset="0"/>
              </a:rPr>
              <a:t>Monitor your progress of our outreach efforts from the moment you try to get the backlink to the moment search engines discover the backlink.</a:t>
            </a:r>
          </a:p>
          <a:p>
            <a:pPr lvl="4" algn="just"/>
            <a:r>
              <a:rPr lang="en-GB" altLang="en-US" sz="2200" dirty="0">
                <a:cs typeface="Arial" charset="0"/>
              </a:rPr>
              <a:t>You can organise according to: status of outreach, what kind of link it is, who is responsible for this link, URL of website you try to get.</a:t>
            </a:r>
          </a:p>
          <a:p>
            <a:pPr lvl="4" algn="just"/>
            <a:r>
              <a:rPr lang="en-GB" altLang="en-US" sz="2200" dirty="0">
                <a:cs typeface="Arial" charset="0"/>
              </a:rPr>
              <a:t>When your links are up on that website you can also add the URL and anchor text of your link which the tool will monitor over time (reporting on status and even link value).</a:t>
            </a:r>
          </a:p>
          <a:p>
            <a:pPr marL="201168" lvl="1" indent="0" algn="just">
              <a:buNone/>
            </a:pPr>
            <a:r>
              <a:rPr lang="en-GB" altLang="en-US" sz="2200" dirty="0">
                <a:cs typeface="Arial" charset="0"/>
              </a:rPr>
              <a:t>Read the following before you start (</a:t>
            </a:r>
            <a:r>
              <a:rPr lang="en-GB" altLang="en-US" sz="2200" dirty="0" err="1">
                <a:cs typeface="Arial" charset="0"/>
              </a:rPr>
              <a:t>url</a:t>
            </a:r>
            <a:r>
              <a:rPr lang="en-GB" altLang="en-US" sz="2200" dirty="0">
                <a:cs typeface="Arial" charset="0"/>
              </a:rPr>
              <a:t>-builder):</a:t>
            </a:r>
          </a:p>
          <a:p>
            <a:pPr marL="201168" lvl="1" indent="0" algn="just">
              <a:buNone/>
            </a:pPr>
            <a:r>
              <a:rPr lang="en-GB" altLang="en-US" sz="2200" dirty="0">
                <a:cs typeface="Arial" charset="0"/>
                <a:hlinkClick r:id="rId2"/>
              </a:rPr>
              <a:t>https://raventools.com/marketing-reports/google-analytics/url-builder/</a:t>
            </a:r>
            <a:endParaRPr lang="en-GB" altLang="en-US" sz="2200" dirty="0">
              <a:cs typeface="Arial" charset="0"/>
            </a:endParaRPr>
          </a:p>
          <a:p>
            <a:pPr lvl="3" algn="just"/>
            <a:endParaRPr lang="en-GB" altLang="en-US" sz="2000" dirty="0">
              <a:latin typeface="Arial" charset="0"/>
              <a:cs typeface="Arial" charset="0"/>
            </a:endParaRPr>
          </a:p>
          <a:p>
            <a:pPr marL="201168" lvl="1" indent="0">
              <a:buNone/>
            </a:pPr>
            <a:endParaRPr lang="en-GB" sz="2400"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26</a:t>
            </a:fld>
            <a:endParaRPr lang="en-US"/>
          </a:p>
        </p:txBody>
      </p:sp>
    </p:spTree>
    <p:extLst>
      <p:ext uri="{BB962C8B-B14F-4D97-AF65-F5344CB8AC3E}">
        <p14:creationId xmlns:p14="http://schemas.microsoft.com/office/powerpoint/2010/main" val="120278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Backlinks – problems</a:t>
            </a:r>
          </a:p>
        </p:txBody>
      </p:sp>
      <p:sp>
        <p:nvSpPr>
          <p:cNvPr id="3" name="Content Placeholder 2"/>
          <p:cNvSpPr>
            <a:spLocks noGrp="1"/>
          </p:cNvSpPr>
          <p:nvPr>
            <p:ph idx="1"/>
          </p:nvPr>
        </p:nvSpPr>
        <p:spPr>
          <a:xfrm>
            <a:off x="544526" y="1840376"/>
            <a:ext cx="7870262" cy="4456252"/>
          </a:xfrm>
        </p:spPr>
        <p:txBody>
          <a:bodyPr>
            <a:normAutofit/>
          </a:bodyPr>
          <a:lstStyle/>
          <a:p>
            <a:pPr marL="201168" lvl="1" indent="0" algn="just">
              <a:buNone/>
            </a:pPr>
            <a:r>
              <a:rPr lang="en-GB" altLang="en-US" sz="2200" dirty="0">
                <a:cs typeface="Arial" charset="0"/>
              </a:rPr>
              <a:t>‘Back-linking’ was a technique heavily misused by developers in the past.</a:t>
            </a:r>
          </a:p>
          <a:p>
            <a:pPr marL="201168" lvl="1" indent="0" algn="just">
              <a:buNone/>
            </a:pPr>
            <a:endParaRPr lang="en-GB" altLang="en-US" sz="2200" dirty="0">
              <a:cs typeface="Arial" charset="0"/>
            </a:endParaRPr>
          </a:p>
          <a:p>
            <a:pPr marL="201168" lvl="1" indent="0" algn="just">
              <a:buNone/>
            </a:pPr>
            <a:r>
              <a:rPr lang="en-GB" altLang="en-US" sz="2200" dirty="0">
                <a:cs typeface="Arial" charset="0"/>
              </a:rPr>
              <a:t>‘Link – farming’: web sites created for link purposes only.</a:t>
            </a:r>
          </a:p>
          <a:p>
            <a:pPr lvl="3" algn="just"/>
            <a:endParaRPr lang="en-GB" altLang="en-US" sz="2000" dirty="0">
              <a:latin typeface="Arial" charset="0"/>
              <a:cs typeface="Arial" charset="0"/>
            </a:endParaRPr>
          </a:p>
          <a:p>
            <a:pPr marL="201168" lvl="1" indent="0">
              <a:buNone/>
            </a:pPr>
            <a:endParaRPr lang="en-GB" sz="2400"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27</a:t>
            </a:fld>
            <a:endParaRPr lang="en-US"/>
          </a:p>
        </p:txBody>
      </p:sp>
    </p:spTree>
    <p:extLst>
      <p:ext uri="{BB962C8B-B14F-4D97-AF65-F5344CB8AC3E}">
        <p14:creationId xmlns:p14="http://schemas.microsoft.com/office/powerpoint/2010/main" val="136979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Backlinks – problems – Penguin</a:t>
            </a:r>
          </a:p>
        </p:txBody>
      </p:sp>
      <p:sp>
        <p:nvSpPr>
          <p:cNvPr id="3" name="Content Placeholder 2"/>
          <p:cNvSpPr>
            <a:spLocks noGrp="1"/>
          </p:cNvSpPr>
          <p:nvPr>
            <p:ph idx="1"/>
          </p:nvPr>
        </p:nvSpPr>
        <p:spPr/>
        <p:txBody>
          <a:bodyPr>
            <a:normAutofit/>
          </a:bodyPr>
          <a:lstStyle/>
          <a:p>
            <a:r>
              <a:rPr lang="en-GB" b="1" dirty="0">
                <a:solidFill>
                  <a:schemeClr val="accent1">
                    <a:lumMod val="75000"/>
                  </a:schemeClr>
                </a:solidFill>
              </a:rPr>
              <a:t>Google strikes back</a:t>
            </a:r>
            <a:r>
              <a:rPr lang="is-IS" b="1" dirty="0">
                <a:solidFill>
                  <a:schemeClr val="accent1">
                    <a:lumMod val="75000"/>
                  </a:schemeClr>
                </a:solidFill>
              </a:rPr>
              <a:t>…</a:t>
            </a:r>
            <a:endParaRPr lang="en-GB" dirty="0"/>
          </a:p>
          <a:p>
            <a:r>
              <a:rPr lang="en-GB" dirty="0"/>
              <a:t>What is ‘Penguin’?</a:t>
            </a:r>
          </a:p>
          <a:p>
            <a:r>
              <a:rPr lang="en-GB" dirty="0"/>
              <a:t>Another algorithm from Google released in 2012 (more updates 2013-4 till today). Mainly targets spam links. Sites were degraded.</a:t>
            </a:r>
          </a:p>
          <a:p>
            <a:r>
              <a:rPr lang="en-GB" dirty="0"/>
              <a:t>In order to create many links developers tended to exchange links / ‘cross-linking’, to buy links, to create ‘link farms’ (‘niche sites’) etc. </a:t>
            </a:r>
          </a:p>
          <a:p>
            <a:pPr>
              <a:buNone/>
            </a:pPr>
            <a:r>
              <a:rPr lang="en-GB" dirty="0"/>
              <a:t> </a:t>
            </a:r>
          </a:p>
          <a:p>
            <a:r>
              <a:rPr lang="en-GB" dirty="0"/>
              <a:t>It is not only that sites will not get good ranking – sites are punished:</a:t>
            </a:r>
          </a:p>
          <a:p>
            <a:pPr lvl="1">
              <a:buFont typeface="Arial" charset="0"/>
              <a:buChar char="•"/>
            </a:pPr>
            <a:r>
              <a:rPr lang="en-GB" dirty="0"/>
              <a:t>Dropping a website in rankings for minor things</a:t>
            </a:r>
          </a:p>
          <a:p>
            <a:pPr lvl="1">
              <a:buFont typeface="Arial" charset="0"/>
              <a:buChar char="•"/>
            </a:pPr>
            <a:r>
              <a:rPr lang="en-GB" dirty="0"/>
              <a:t>Dropping a website altogether for major things</a:t>
            </a:r>
          </a:p>
          <a:p>
            <a:endParaRPr lang="en-GB" dirty="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28</a:t>
            </a:fld>
            <a:endParaRPr lang="en-US"/>
          </a:p>
        </p:txBody>
      </p:sp>
      <p:pic>
        <p:nvPicPr>
          <p:cNvPr id="2050" name="Picture 2" descr="C:\Users\Vassiliki\Desktop\penguin.png"/>
          <p:cNvPicPr>
            <a:picLocks noChangeAspect="1" noChangeArrowheads="1"/>
          </p:cNvPicPr>
          <p:nvPr/>
        </p:nvPicPr>
        <p:blipFill>
          <a:blip r:embed="rId2"/>
          <a:srcRect/>
          <a:stretch>
            <a:fillRect/>
          </a:stretch>
        </p:blipFill>
        <p:spPr bwMode="auto">
          <a:xfrm>
            <a:off x="7650608" y="4278086"/>
            <a:ext cx="1455978" cy="2009100"/>
          </a:xfrm>
          <a:prstGeom prst="rect">
            <a:avLst/>
          </a:prstGeom>
          <a:noFill/>
        </p:spPr>
      </p:pic>
    </p:spTree>
    <p:extLst>
      <p:ext uri="{BB962C8B-B14F-4D97-AF65-F5344CB8AC3E}">
        <p14:creationId xmlns:p14="http://schemas.microsoft.com/office/powerpoint/2010/main" val="113672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20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areas of concern?</a:t>
            </a:r>
          </a:p>
        </p:txBody>
      </p:sp>
      <p:sp>
        <p:nvSpPr>
          <p:cNvPr id="3" name="Content Placeholder 2"/>
          <p:cNvSpPr>
            <a:spLocks noGrp="1"/>
          </p:cNvSpPr>
          <p:nvPr>
            <p:ph idx="1"/>
          </p:nvPr>
        </p:nvSpPr>
        <p:spPr/>
        <p:txBody>
          <a:bodyPr>
            <a:normAutofit lnSpcReduction="10000"/>
          </a:bodyPr>
          <a:lstStyle/>
          <a:p>
            <a:r>
              <a:rPr lang="en-GB" sz="2400" b="1" cap="small" dirty="0"/>
              <a:t>“Authority – authority – authority”</a:t>
            </a:r>
          </a:p>
          <a:p>
            <a:r>
              <a:rPr lang="en-GB" sz="2400" dirty="0"/>
              <a:t>“Authority” seems to be the new motto of Google.</a:t>
            </a:r>
          </a:p>
          <a:p>
            <a:r>
              <a:rPr lang="en-GB" sz="2400" dirty="0"/>
              <a:t>AUTHORITY where?</a:t>
            </a:r>
          </a:p>
          <a:p>
            <a:pPr lvl="1">
              <a:buFont typeface="Wingdings" pitchFamily="2" charset="2"/>
              <a:buChar char="Ø"/>
            </a:pPr>
            <a:r>
              <a:rPr lang="en-GB" sz="2000" dirty="0"/>
              <a:t> Site; </a:t>
            </a:r>
          </a:p>
          <a:p>
            <a:pPr lvl="1">
              <a:buFont typeface="Wingdings" pitchFamily="2" charset="2"/>
              <a:buChar char="Ø"/>
            </a:pPr>
            <a:r>
              <a:rPr lang="en-GB" sz="2000" dirty="0"/>
              <a:t> Links; </a:t>
            </a:r>
          </a:p>
          <a:p>
            <a:pPr lvl="1">
              <a:buFont typeface="Wingdings" pitchFamily="2" charset="2"/>
              <a:buChar char="Ø"/>
            </a:pPr>
            <a:r>
              <a:rPr lang="en-GB" sz="2000" dirty="0"/>
              <a:t> Blogs </a:t>
            </a:r>
            <a:r>
              <a:rPr lang="en-GB" sz="2000" dirty="0">
                <a:sym typeface="Wingdings" pitchFamily="2" charset="2"/>
              </a:rPr>
              <a:t> </a:t>
            </a:r>
            <a:r>
              <a:rPr lang="en-GB" sz="2000" dirty="0"/>
              <a:t>AUTHOR / AUTHORS </a:t>
            </a:r>
          </a:p>
          <a:p>
            <a:pPr>
              <a:buFont typeface="Wingdings" pitchFamily="2" charset="2"/>
              <a:buChar char="v"/>
            </a:pPr>
            <a:r>
              <a:rPr lang="en-GB" sz="2400" dirty="0"/>
              <a:t> </a:t>
            </a:r>
            <a:r>
              <a:rPr lang="en-GB" sz="2400" b="1" dirty="0"/>
              <a:t>Site: </a:t>
            </a:r>
            <a:r>
              <a:rPr lang="en-GB" sz="2400" dirty="0"/>
              <a:t>time</a:t>
            </a:r>
          </a:p>
          <a:p>
            <a:pPr>
              <a:buFont typeface="Wingdings" pitchFamily="2" charset="2"/>
              <a:buChar char="v"/>
            </a:pPr>
            <a:r>
              <a:rPr lang="en-GB" sz="2400" dirty="0"/>
              <a:t> </a:t>
            </a:r>
            <a:r>
              <a:rPr lang="en-GB" sz="2400" b="1" dirty="0"/>
              <a:t>Links: </a:t>
            </a:r>
            <a:r>
              <a:rPr lang="en-GB" sz="2400" dirty="0"/>
              <a:t>take care if links that point to your site are not respectful. You can report them in webmaster tools.</a:t>
            </a:r>
          </a:p>
          <a:p>
            <a:pPr>
              <a:buFont typeface="Wingdings" pitchFamily="2" charset="2"/>
              <a:buChar char="v"/>
            </a:pPr>
            <a:r>
              <a:rPr lang="en-GB" sz="2400" dirty="0"/>
              <a:t> </a:t>
            </a:r>
            <a:r>
              <a:rPr lang="en-GB" sz="2400" b="1" dirty="0"/>
              <a:t>Blogs</a:t>
            </a:r>
            <a:r>
              <a:rPr lang="en-GB" sz="2400" dirty="0"/>
              <a:t>: build the authors fame / ranking </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29</a:t>
            </a:fld>
            <a:endParaRPr lang="en-US"/>
          </a:p>
        </p:txBody>
      </p:sp>
    </p:spTree>
    <p:extLst>
      <p:ext uri="{BB962C8B-B14F-4D97-AF65-F5344CB8AC3E}">
        <p14:creationId xmlns:p14="http://schemas.microsoft.com/office/powerpoint/2010/main" val="52904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Site organization </a:t>
            </a:r>
          </a:p>
        </p:txBody>
      </p:sp>
      <p:sp>
        <p:nvSpPr>
          <p:cNvPr id="3" name="Content Placeholder 2"/>
          <p:cNvSpPr>
            <a:spLocks noGrp="1"/>
          </p:cNvSpPr>
          <p:nvPr>
            <p:ph idx="1"/>
          </p:nvPr>
        </p:nvSpPr>
        <p:spPr/>
        <p:txBody>
          <a:bodyPr/>
          <a:lstStyle/>
          <a:p>
            <a:r>
              <a:rPr lang="en-GB" dirty="0"/>
              <a:t>Make your site visible to search engines by always following some principles:</a:t>
            </a:r>
          </a:p>
          <a:p>
            <a:r>
              <a:rPr lang="en-GB" b="1" dirty="0">
                <a:solidFill>
                  <a:srgbClr val="C00000"/>
                </a:solidFill>
              </a:rPr>
              <a:t>a) Domain Name </a:t>
            </a:r>
            <a:r>
              <a:rPr lang="en-GB" dirty="0"/>
              <a:t>– optimize your domain name (some ideas):</a:t>
            </a:r>
          </a:p>
          <a:p>
            <a:pPr lvl="1"/>
            <a:r>
              <a:rPr lang="en-GB" sz="2000" dirty="0"/>
              <a:t>Use one of your main keywords in the name </a:t>
            </a:r>
            <a:r>
              <a:rPr lang="en-GB" sz="2000" b="1" dirty="0">
                <a:solidFill>
                  <a:srgbClr val="C00000"/>
                </a:solidFill>
              </a:rPr>
              <a:t>V.I.</a:t>
            </a:r>
          </a:p>
          <a:p>
            <a:pPr lvl="1"/>
            <a:r>
              <a:rPr lang="en-GB" sz="2000" dirty="0"/>
              <a:t>Make domain unique (not to be confused)</a:t>
            </a:r>
          </a:p>
          <a:p>
            <a:pPr lvl="1"/>
            <a:r>
              <a:rPr lang="en-GB" sz="2000" dirty="0"/>
              <a:t>.com</a:t>
            </a:r>
          </a:p>
          <a:p>
            <a:pPr lvl="1"/>
            <a:r>
              <a:rPr lang="en-GB" sz="2000" dirty="0"/>
              <a:t>Easy to type</a:t>
            </a:r>
          </a:p>
          <a:p>
            <a:pPr lvl="1"/>
            <a:r>
              <a:rPr lang="en-GB" sz="2000" dirty="0"/>
              <a:t>Easy to remember</a:t>
            </a:r>
          </a:p>
          <a:p>
            <a:pPr lvl="1"/>
            <a:r>
              <a:rPr lang="en-GB" sz="2000" dirty="0"/>
              <a:t>Make it short (or long?)</a:t>
            </a:r>
          </a:p>
          <a:p>
            <a:pPr lvl="1"/>
            <a:r>
              <a:rPr lang="en-GB" sz="2000" dirty="0"/>
              <a:t>Fulfil expectations (etoy.com example)</a:t>
            </a:r>
          </a:p>
          <a:p>
            <a:pPr lvl="1"/>
            <a:r>
              <a:rPr lang="en-GB" sz="2000" dirty="0"/>
              <a:t>Do not follow latest trends, if they do not serve any purpose!</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areas of concern?</a:t>
            </a:r>
          </a:p>
        </p:txBody>
      </p:sp>
      <p:sp>
        <p:nvSpPr>
          <p:cNvPr id="3" name="Content Placeholder 2"/>
          <p:cNvSpPr>
            <a:spLocks noGrp="1"/>
          </p:cNvSpPr>
          <p:nvPr>
            <p:ph idx="1"/>
          </p:nvPr>
        </p:nvSpPr>
        <p:spPr/>
        <p:txBody>
          <a:bodyPr>
            <a:normAutofit/>
          </a:bodyPr>
          <a:lstStyle/>
          <a:p>
            <a:r>
              <a:rPr lang="en-GB" sz="2400" b="1" cap="small" dirty="0"/>
              <a:t>TIME</a:t>
            </a:r>
          </a:p>
          <a:p>
            <a:r>
              <a:rPr lang="en-GB" sz="2400" b="1" i="1" dirty="0"/>
              <a:t>Search engines </a:t>
            </a:r>
            <a:r>
              <a:rPr lang="en-GB" sz="2400" dirty="0"/>
              <a:t>can ‘take their time’ to:</a:t>
            </a:r>
          </a:p>
          <a:p>
            <a:pPr lvl="1"/>
            <a:r>
              <a:rPr lang="en-GB" sz="2200" dirty="0"/>
              <a:t>discover changes on your website</a:t>
            </a:r>
          </a:p>
          <a:p>
            <a:pPr lvl="1"/>
            <a:r>
              <a:rPr lang="en-GB" sz="2200" dirty="0"/>
              <a:t>r</a:t>
            </a:r>
            <a:r>
              <a:rPr lang="en-GB" sz="2200"/>
              <a:t>e-assess </a:t>
            </a:r>
            <a:r>
              <a:rPr lang="en-GB" sz="2200" dirty="0"/>
              <a:t>the relevance and authority of your website </a:t>
            </a:r>
          </a:p>
          <a:p>
            <a:r>
              <a:rPr lang="en-GB" sz="2400" dirty="0"/>
              <a:t>Also, </a:t>
            </a:r>
          </a:p>
          <a:p>
            <a:r>
              <a:rPr lang="en-GB" sz="2400" b="1" i="1" dirty="0"/>
              <a:t>Developers</a:t>
            </a:r>
            <a:r>
              <a:rPr lang="en-GB" sz="2400" dirty="0"/>
              <a:t> and SEO experts must dedicate time on SEO, monitor and improve the site and SEO techniques constantly.</a:t>
            </a:r>
          </a:p>
          <a:p>
            <a:r>
              <a:rPr lang="en-GB" sz="2400" dirty="0">
                <a:solidFill>
                  <a:srgbClr val="FF0000"/>
                </a:solidFill>
              </a:rPr>
              <a:t>SEO is not an one-off task.</a:t>
            </a:r>
          </a:p>
          <a:p>
            <a:endParaRPr lang="en-GB" sz="2400"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30</a:t>
            </a:fld>
            <a:endParaRPr lang="en-US"/>
          </a:p>
        </p:txBody>
      </p:sp>
    </p:spTree>
    <p:extLst>
      <p:ext uri="{BB962C8B-B14F-4D97-AF65-F5344CB8AC3E}">
        <p14:creationId xmlns:p14="http://schemas.microsoft.com/office/powerpoint/2010/main" val="196591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areas of concern?</a:t>
            </a:r>
          </a:p>
        </p:txBody>
      </p:sp>
      <p:sp>
        <p:nvSpPr>
          <p:cNvPr id="3" name="Content Placeholder 2"/>
          <p:cNvSpPr>
            <a:spLocks noGrp="1"/>
          </p:cNvSpPr>
          <p:nvPr>
            <p:ph idx="1"/>
          </p:nvPr>
        </p:nvSpPr>
        <p:spPr/>
        <p:txBody>
          <a:bodyPr/>
          <a:lstStyle/>
          <a:p>
            <a:r>
              <a:rPr lang="en-GB" sz="2400" dirty="0"/>
              <a:t>In order to ‘target’ blogs Google checks the ‘reputation’ of the author.</a:t>
            </a:r>
          </a:p>
          <a:p>
            <a:endParaRPr lang="en-GB" sz="2400" dirty="0"/>
          </a:p>
          <a:p>
            <a:pPr>
              <a:buNone/>
            </a:pPr>
            <a:r>
              <a:rPr lang="en-GB" sz="2400" dirty="0"/>
              <a:t>Authority of authors (in blogs) </a:t>
            </a:r>
            <a:r>
              <a:rPr lang="en-GB" sz="2400" dirty="0">
                <a:hlinkClick r:id="rId2"/>
              </a:rPr>
              <a:t>http://www.youtube.com/watch?v=IMxC3wQZOyc#t=41</a:t>
            </a:r>
            <a:endParaRPr lang="en-GB" sz="2400" dirty="0"/>
          </a:p>
          <a:p>
            <a:pPr>
              <a:buNone/>
            </a:pPr>
            <a:endParaRPr lang="en-GB" sz="2400" dirty="0"/>
          </a:p>
          <a:p>
            <a:pPr>
              <a:buNone/>
            </a:pPr>
            <a:r>
              <a:rPr lang="en-GB" sz="2400" dirty="0"/>
              <a:t>Guest blogging as a way to get more links:</a:t>
            </a:r>
          </a:p>
          <a:p>
            <a:pPr>
              <a:buNone/>
            </a:pPr>
            <a:r>
              <a:rPr lang="en-GB" sz="2400" dirty="0">
                <a:hlinkClick r:id="rId3" tooltip="The decay and fall of guest blogging for SEO"/>
              </a:rPr>
              <a:t>The decay and fall of guest blogging for SEO</a:t>
            </a:r>
            <a:endParaRPr lang="en-GB" sz="2400" dirty="0"/>
          </a:p>
          <a:p>
            <a:endParaRPr lang="en-GB" sz="2400" dirty="0"/>
          </a:p>
          <a:p>
            <a:endParaRPr lang="en-GB" dirty="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31</a:t>
            </a:fld>
            <a:endParaRPr lang="en-US"/>
          </a:p>
        </p:txBody>
      </p:sp>
      <p:sp>
        <p:nvSpPr>
          <p:cNvPr id="5" name="Left Arrow 4">
            <a:hlinkClick r:id="rId4" action="ppaction://hlinksldjump"/>
          </p:cNvPr>
          <p:cNvSpPr/>
          <p:nvPr/>
        </p:nvSpPr>
        <p:spPr>
          <a:xfrm>
            <a:off x="5289630" y="6459786"/>
            <a:ext cx="1157469" cy="3651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Back</a:t>
            </a:r>
          </a:p>
        </p:txBody>
      </p:sp>
    </p:spTree>
    <p:extLst>
      <p:ext uri="{BB962C8B-B14F-4D97-AF65-F5344CB8AC3E}">
        <p14:creationId xmlns:p14="http://schemas.microsoft.com/office/powerpoint/2010/main" val="109046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White &amp; Black Hat SEO</a:t>
            </a:r>
          </a:p>
        </p:txBody>
      </p:sp>
      <p:sp>
        <p:nvSpPr>
          <p:cNvPr id="3" name="Content Placeholder 2"/>
          <p:cNvSpPr>
            <a:spLocks noGrp="1"/>
          </p:cNvSpPr>
          <p:nvPr>
            <p:ph idx="1"/>
          </p:nvPr>
        </p:nvSpPr>
        <p:spPr>
          <a:xfrm>
            <a:off x="822325" y="1846263"/>
            <a:ext cx="3031218" cy="4022725"/>
          </a:xfrm>
        </p:spPr>
        <p:txBody>
          <a:bodyPr/>
          <a:lstStyle/>
          <a:p>
            <a:r>
              <a:rPr lang="en-GB" dirty="0"/>
              <a:t>What is ‘White Hat’ and ‘Black Hat’ SEO?</a:t>
            </a:r>
          </a:p>
          <a:p>
            <a:endParaRPr lang="en-GB" dirty="0"/>
          </a:p>
          <a:p>
            <a:endParaRPr lang="en-GB" dirty="0"/>
          </a:p>
          <a:p>
            <a:pPr>
              <a:buNone/>
            </a:pPr>
            <a:endParaRPr lang="en-GB" dirty="0"/>
          </a:p>
          <a:p>
            <a:r>
              <a:rPr lang="en-GB" dirty="0"/>
              <a:t>Advice... </a:t>
            </a:r>
            <a:r>
              <a:rPr lang="en-GB" dirty="0">
                <a:hlinkClick r:id="rId2"/>
              </a:rPr>
              <a:t>https://www.youtube.com/watch?v=6AmRg3p79pM</a:t>
            </a:r>
            <a:endParaRPr lang="en-GB" dirty="0"/>
          </a:p>
          <a:p>
            <a:pPr>
              <a:buNone/>
            </a:pPr>
            <a:endParaRPr lang="en-GB" dirty="0"/>
          </a:p>
          <a:p>
            <a:pPr>
              <a:buNone/>
            </a:pPr>
            <a:r>
              <a:rPr lang="en-GB" sz="1200" dirty="0"/>
              <a:t>Figure from ‘SEO 2013 &amp; Beyond, A. Williams</a:t>
            </a:r>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32</a:t>
            </a:fld>
            <a:endParaRPr lang="en-US"/>
          </a:p>
        </p:txBody>
      </p:sp>
      <p:pic>
        <p:nvPicPr>
          <p:cNvPr id="1026" name="Picture 2" descr="C:\Users\Vassiliki\Desktop\black_hat1.png"/>
          <p:cNvPicPr>
            <a:picLocks noChangeAspect="1" noChangeArrowheads="1"/>
          </p:cNvPicPr>
          <p:nvPr/>
        </p:nvPicPr>
        <p:blipFill>
          <a:blip r:embed="rId3"/>
          <a:srcRect/>
          <a:stretch>
            <a:fillRect/>
          </a:stretch>
        </p:blipFill>
        <p:spPr bwMode="auto">
          <a:xfrm>
            <a:off x="3295424" y="1978932"/>
            <a:ext cx="5848576" cy="3365228"/>
          </a:xfrm>
          <a:prstGeom prst="rect">
            <a:avLst/>
          </a:prstGeom>
          <a:noFill/>
        </p:spPr>
      </p:pic>
    </p:spTree>
    <p:extLst>
      <p:ext uri="{BB962C8B-B14F-4D97-AF65-F5344CB8AC3E}">
        <p14:creationId xmlns:p14="http://schemas.microsoft.com/office/powerpoint/2010/main" val="76972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20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White &amp; Black Hat SEO</a:t>
            </a:r>
          </a:p>
        </p:txBody>
      </p:sp>
      <p:sp>
        <p:nvSpPr>
          <p:cNvPr id="3" name="Content Placeholder 2"/>
          <p:cNvSpPr>
            <a:spLocks noGrp="1"/>
          </p:cNvSpPr>
          <p:nvPr>
            <p:ph idx="1"/>
          </p:nvPr>
        </p:nvSpPr>
        <p:spPr>
          <a:xfrm>
            <a:off x="822325" y="1846263"/>
            <a:ext cx="3357789" cy="4022725"/>
          </a:xfrm>
        </p:spPr>
        <p:txBody>
          <a:bodyPr/>
          <a:lstStyle/>
          <a:p>
            <a:r>
              <a:rPr lang="en-GB" dirty="0"/>
              <a:t>Over-optimization’: optimization beyond the ‘tolerance level’.</a:t>
            </a:r>
          </a:p>
          <a:p>
            <a:r>
              <a:rPr lang="en-GB" dirty="0"/>
              <a:t>What is the ‘tolerance level’?</a:t>
            </a:r>
          </a:p>
          <a:p>
            <a:r>
              <a:rPr lang="en-GB" dirty="0"/>
              <a:t>It seems that the ‘tolerance level’ is not the same for all sites...</a:t>
            </a:r>
          </a:p>
          <a:p>
            <a:endParaRPr lang="en-GB" dirty="0"/>
          </a:p>
          <a:p>
            <a:r>
              <a:rPr lang="en-GB" sz="1200" dirty="0"/>
              <a:t>Figures from ‘SEO 2013 &amp; Beyond, A. Williams</a:t>
            </a:r>
          </a:p>
          <a:p>
            <a:endParaRPr lang="en-GB" dirty="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33</a:t>
            </a:fld>
            <a:endParaRPr lang="en-US"/>
          </a:p>
        </p:txBody>
      </p:sp>
      <p:pic>
        <p:nvPicPr>
          <p:cNvPr id="3074" name="Picture 2" descr="C:\Users\Vassiliki\Desktop\tolerance_level.png"/>
          <p:cNvPicPr>
            <a:picLocks noChangeAspect="1" noChangeArrowheads="1"/>
          </p:cNvPicPr>
          <p:nvPr/>
        </p:nvPicPr>
        <p:blipFill>
          <a:blip r:embed="rId2"/>
          <a:srcRect/>
          <a:stretch>
            <a:fillRect/>
          </a:stretch>
        </p:blipFill>
        <p:spPr bwMode="auto">
          <a:xfrm>
            <a:off x="4038600" y="1935423"/>
            <a:ext cx="4868410" cy="3528031"/>
          </a:xfrm>
          <a:prstGeom prst="rect">
            <a:avLst/>
          </a:prstGeom>
          <a:noFill/>
        </p:spPr>
      </p:pic>
      <p:pic>
        <p:nvPicPr>
          <p:cNvPr id="3075" name="Picture 3" descr="C:\Users\Vassiliki\Desktop\tolerance_level1.png"/>
          <p:cNvPicPr>
            <a:picLocks noChangeAspect="1" noChangeArrowheads="1"/>
          </p:cNvPicPr>
          <p:nvPr/>
        </p:nvPicPr>
        <p:blipFill>
          <a:blip r:embed="rId3"/>
          <a:srcRect/>
          <a:stretch>
            <a:fillRect/>
          </a:stretch>
        </p:blipFill>
        <p:spPr bwMode="auto">
          <a:xfrm>
            <a:off x="4038066" y="1943387"/>
            <a:ext cx="4872851" cy="3531247"/>
          </a:xfrm>
          <a:prstGeom prst="rect">
            <a:avLst/>
          </a:prstGeom>
          <a:noFill/>
        </p:spPr>
      </p:pic>
      <p:pic>
        <p:nvPicPr>
          <p:cNvPr id="3076" name="Picture 4" descr="C:\Users\Vassiliki\Desktop\tolerance_level2.png"/>
          <p:cNvPicPr>
            <a:picLocks noChangeAspect="1" noChangeArrowheads="1"/>
          </p:cNvPicPr>
          <p:nvPr/>
        </p:nvPicPr>
        <p:blipFill>
          <a:blip r:embed="rId4"/>
          <a:srcRect/>
          <a:stretch>
            <a:fillRect/>
          </a:stretch>
        </p:blipFill>
        <p:spPr bwMode="auto">
          <a:xfrm>
            <a:off x="4032532" y="1954306"/>
            <a:ext cx="4859004" cy="3521216"/>
          </a:xfrm>
          <a:prstGeom prst="rect">
            <a:avLst/>
          </a:prstGeom>
          <a:noFill/>
        </p:spPr>
      </p:pic>
    </p:spTree>
    <p:extLst>
      <p:ext uri="{BB962C8B-B14F-4D97-AF65-F5344CB8AC3E}">
        <p14:creationId xmlns:p14="http://schemas.microsoft.com/office/powerpoint/2010/main" val="35418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Effect transition="in" filter="fade">
                                      <p:cBhvr>
                                        <p:cTn id="19" dur="2000"/>
                                        <p:tgtEl>
                                          <p:spTgt spid="307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3074"/>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3075"/>
                                        </p:tgtEl>
                                        <p:attrNameLst>
                                          <p:attrName>style.visibility</p:attrName>
                                        </p:attrNameLst>
                                      </p:cBhvr>
                                      <p:to>
                                        <p:strVal val="visible"/>
                                      </p:to>
                                    </p:set>
                                    <p:animEffect transition="in" filter="fade">
                                      <p:cBhvr>
                                        <p:cTn id="26" dur="2000"/>
                                        <p:tgtEl>
                                          <p:spTgt spid="307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3075"/>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3076"/>
                                        </p:tgtEl>
                                        <p:attrNameLst>
                                          <p:attrName>style.visibility</p:attrName>
                                        </p:attrNameLst>
                                      </p:cBhvr>
                                      <p:to>
                                        <p:strVal val="visible"/>
                                      </p:to>
                                    </p:set>
                                    <p:animEffect transition="in" filter="fade">
                                      <p:cBhvr>
                                        <p:cTn id="33" dur="2000"/>
                                        <p:tgtEl>
                                          <p:spTgt spid="307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‘Grey Hat’ SEO</a:t>
            </a:r>
          </a:p>
        </p:txBody>
      </p:sp>
      <p:sp>
        <p:nvSpPr>
          <p:cNvPr id="3" name="Content Placeholder 2"/>
          <p:cNvSpPr>
            <a:spLocks noGrp="1"/>
          </p:cNvSpPr>
          <p:nvPr>
            <p:ph idx="1"/>
          </p:nvPr>
        </p:nvSpPr>
        <p:spPr/>
        <p:txBody>
          <a:bodyPr/>
          <a:lstStyle/>
          <a:p>
            <a:r>
              <a:rPr lang="en-GB" dirty="0"/>
              <a:t>SEO techniques that take more risks than white hat SEO techniques but aren't likely to get your site banned from search engines.</a:t>
            </a:r>
          </a:p>
          <a:p>
            <a:r>
              <a:rPr lang="en-GB" dirty="0"/>
              <a:t>They're questionable SEO techniques but not in the same category as black hat SEO techniques. However, what's considered gray hat SEO today might be black hat SEO next year E.g.</a:t>
            </a:r>
          </a:p>
          <a:p>
            <a:r>
              <a:rPr lang="en-GB" dirty="0"/>
              <a:t>A) Duplicate content</a:t>
            </a:r>
          </a:p>
          <a:p>
            <a:r>
              <a:rPr lang="en-GB" dirty="0"/>
              <a:t>B) Paid links (difficult to prove)</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34</a:t>
            </a:fld>
            <a:endParaRPr lang="en-US"/>
          </a:p>
        </p:txBody>
      </p:sp>
    </p:spTree>
    <p:extLst>
      <p:ext uri="{BB962C8B-B14F-4D97-AF65-F5344CB8AC3E}">
        <p14:creationId xmlns:p14="http://schemas.microsoft.com/office/powerpoint/2010/main" val="206920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Black Hat SEO</a:t>
            </a:r>
          </a:p>
        </p:txBody>
      </p:sp>
      <p:sp>
        <p:nvSpPr>
          <p:cNvPr id="3" name="Content Placeholder 2"/>
          <p:cNvSpPr>
            <a:spLocks noGrp="1"/>
          </p:cNvSpPr>
          <p:nvPr>
            <p:ph idx="1"/>
          </p:nvPr>
        </p:nvSpPr>
        <p:spPr/>
        <p:txBody>
          <a:bodyPr>
            <a:normAutofit fontScale="92500" lnSpcReduction="10000"/>
          </a:bodyPr>
          <a:lstStyle/>
          <a:p>
            <a:r>
              <a:rPr lang="en-GB" sz="1800" dirty="0"/>
              <a:t>What can I do if...</a:t>
            </a:r>
          </a:p>
          <a:p>
            <a:r>
              <a:rPr lang="en-GB" sz="1800" dirty="0"/>
              <a:t>My site is not listed at all?</a:t>
            </a:r>
          </a:p>
          <a:p>
            <a:pPr lvl="2">
              <a:buFont typeface="Courier New" pitchFamily="49" charset="0"/>
              <a:buChar char="o"/>
            </a:pPr>
            <a:r>
              <a:rPr lang="en-GB" sz="1800" dirty="0"/>
              <a:t>If it is a new site you might just need to wait</a:t>
            </a:r>
          </a:p>
          <a:p>
            <a:pPr lvl="2">
              <a:buFont typeface="Courier New" pitchFamily="49" charset="0"/>
              <a:buChar char="o"/>
            </a:pPr>
            <a:r>
              <a:rPr lang="en-GB" sz="1800" dirty="0"/>
              <a:t>Monitor closely your site</a:t>
            </a:r>
          </a:p>
          <a:p>
            <a:pPr lvl="2">
              <a:buFont typeface="Courier New" pitchFamily="49" charset="0"/>
              <a:buChar char="o"/>
            </a:pPr>
            <a:r>
              <a:rPr lang="en-GB" sz="1800" dirty="0"/>
              <a:t>Built links</a:t>
            </a:r>
          </a:p>
          <a:p>
            <a:pPr lvl="2">
              <a:buFont typeface="Courier New" pitchFamily="49" charset="0"/>
              <a:buChar char="o"/>
            </a:pPr>
            <a:r>
              <a:rPr lang="en-GB" sz="1800" dirty="0"/>
              <a:t>Confirm your keywords</a:t>
            </a:r>
          </a:p>
          <a:p>
            <a:pPr lvl="2">
              <a:buFont typeface="Courier New" pitchFamily="49" charset="0"/>
              <a:buChar char="o"/>
            </a:pPr>
            <a:r>
              <a:rPr lang="en-GB" sz="1800" dirty="0"/>
              <a:t>Take care of your content</a:t>
            </a:r>
          </a:p>
          <a:p>
            <a:pPr lvl="1">
              <a:buNone/>
            </a:pPr>
            <a:r>
              <a:rPr lang="en-GB" sz="1800" dirty="0"/>
              <a:t>My site’s ranking has dropped off?</a:t>
            </a:r>
          </a:p>
          <a:p>
            <a:pPr lvl="2">
              <a:buFont typeface="Courier New" pitchFamily="49" charset="0"/>
              <a:buChar char="o"/>
            </a:pPr>
            <a:r>
              <a:rPr lang="en-GB" sz="1800" dirty="0"/>
              <a:t> Rethink SEO approach</a:t>
            </a:r>
          </a:p>
          <a:p>
            <a:pPr lvl="2">
              <a:buFont typeface="Courier New" pitchFamily="49" charset="0"/>
              <a:buChar char="o"/>
            </a:pPr>
            <a:r>
              <a:rPr lang="en-GB" sz="1800" dirty="0"/>
              <a:t> Make sure there are no ‘bad’ </a:t>
            </a:r>
            <a:r>
              <a:rPr lang="en-GB" sz="1800" dirty="0" err="1"/>
              <a:t>backlinks</a:t>
            </a:r>
            <a:r>
              <a:rPr lang="en-GB" sz="1800" dirty="0"/>
              <a:t> – You can inform Google in this case</a:t>
            </a:r>
          </a:p>
          <a:p>
            <a:pPr lvl="2">
              <a:buFont typeface="Courier New" pitchFamily="49" charset="0"/>
              <a:buChar char="o"/>
            </a:pPr>
            <a:r>
              <a:rPr lang="en-GB" sz="1800" dirty="0"/>
              <a:t> Check what your competitors do</a:t>
            </a:r>
          </a:p>
          <a:p>
            <a:pPr>
              <a:spcBef>
                <a:spcPts val="0"/>
              </a:spcBef>
              <a:buNone/>
            </a:pPr>
            <a:r>
              <a:rPr lang="en-GB" sz="1800" dirty="0"/>
              <a:t>In most cases SEO problems are recoverable</a:t>
            </a:r>
          </a:p>
          <a:p>
            <a:pPr>
              <a:spcBef>
                <a:spcPts val="0"/>
              </a:spcBef>
              <a:buNone/>
            </a:pPr>
            <a:r>
              <a:rPr lang="en-GB" sz="1800" dirty="0"/>
              <a:t>In extreme cases you might need to start a new site</a:t>
            </a:r>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35</a:t>
            </a:fld>
            <a:endParaRPr lang="en-US"/>
          </a:p>
        </p:txBody>
      </p:sp>
    </p:spTree>
    <p:extLst>
      <p:ext uri="{BB962C8B-B14F-4D97-AF65-F5344CB8AC3E}">
        <p14:creationId xmlns:p14="http://schemas.microsoft.com/office/powerpoint/2010/main" val="70976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White &amp; Black Hat SEO</a:t>
            </a:r>
          </a:p>
        </p:txBody>
      </p:sp>
      <p:sp>
        <p:nvSpPr>
          <p:cNvPr id="3" name="Content Placeholder 2"/>
          <p:cNvSpPr>
            <a:spLocks noGrp="1"/>
          </p:cNvSpPr>
          <p:nvPr>
            <p:ph idx="1"/>
          </p:nvPr>
        </p:nvSpPr>
        <p:spPr/>
        <p:txBody>
          <a:bodyPr/>
          <a:lstStyle/>
          <a:p>
            <a:pPr algn="ctr"/>
            <a:endParaRPr lang="en-GB" dirty="0"/>
          </a:p>
          <a:p>
            <a:pPr algn="ctr"/>
            <a:r>
              <a:rPr lang="en-GB" dirty="0"/>
              <a:t>SEO is not about QUANTITY any more – it is about the </a:t>
            </a:r>
            <a:r>
              <a:rPr lang="en-GB" b="1" dirty="0">
                <a:solidFill>
                  <a:srgbClr val="C00000"/>
                </a:solidFill>
              </a:rPr>
              <a:t>QUALITY</a:t>
            </a:r>
          </a:p>
          <a:p>
            <a:endParaRPr lang="en-GB" dirty="0"/>
          </a:p>
          <a:p>
            <a:r>
              <a:rPr lang="en-GB" dirty="0"/>
              <a:t> </a:t>
            </a:r>
          </a:p>
          <a:p>
            <a:pPr algn="ctr"/>
            <a:r>
              <a:rPr lang="en-GB" dirty="0"/>
              <a:t>The message Google sends to web developers is clear:</a:t>
            </a:r>
          </a:p>
          <a:p>
            <a:pPr algn="ctr"/>
            <a:r>
              <a:rPr lang="en-GB" b="1" dirty="0">
                <a:solidFill>
                  <a:srgbClr val="C00000"/>
                </a:solidFill>
              </a:rPr>
              <a:t>focus on users – not search engines</a:t>
            </a:r>
          </a:p>
          <a:p>
            <a:pPr algn="ctr"/>
            <a:r>
              <a:rPr lang="en-GB" sz="1800" u="sng" dirty="0">
                <a:hlinkClick r:id="rId2"/>
              </a:rPr>
              <a:t>http://www.youtube.com/watch?v=y8s6Y4mx9Vw&amp;list=SP3ABD5CD91559A1DC</a:t>
            </a:r>
            <a:endParaRPr lang="en-GB" sz="1800" dirty="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36</a:t>
            </a:fld>
            <a:endParaRPr lang="en-US"/>
          </a:p>
        </p:txBody>
      </p:sp>
    </p:spTree>
    <p:extLst>
      <p:ext uri="{BB962C8B-B14F-4D97-AF65-F5344CB8AC3E}">
        <p14:creationId xmlns:p14="http://schemas.microsoft.com/office/powerpoint/2010/main" val="192907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Discussion</a:t>
            </a:r>
          </a:p>
        </p:txBody>
      </p:sp>
      <p:sp>
        <p:nvSpPr>
          <p:cNvPr id="3" name="Content Placeholder 2"/>
          <p:cNvSpPr>
            <a:spLocks noGrp="1"/>
          </p:cNvSpPr>
          <p:nvPr>
            <p:ph idx="1"/>
          </p:nvPr>
        </p:nvSpPr>
        <p:spPr/>
        <p:txBody>
          <a:bodyPr/>
          <a:lstStyle/>
          <a:p>
            <a:r>
              <a:rPr lang="en-GB" sz="2800" dirty="0"/>
              <a:t>Fair or unfair changes? What are your views?</a:t>
            </a:r>
          </a:p>
          <a:p>
            <a:r>
              <a:rPr lang="en-GB" sz="2800" dirty="0"/>
              <a:t>How do you feel about Google?</a:t>
            </a:r>
          </a:p>
          <a:p>
            <a:r>
              <a:rPr lang="en-GB" sz="2800" dirty="0"/>
              <a:t>A power game? </a:t>
            </a:r>
          </a:p>
          <a:p>
            <a:r>
              <a:rPr lang="en-GB" sz="2800" dirty="0"/>
              <a:t>What if they decide to consider links from </a:t>
            </a:r>
            <a:r>
              <a:rPr lang="en-GB" sz="2800" dirty="0" err="1"/>
              <a:t>Facebook</a:t>
            </a:r>
            <a:r>
              <a:rPr lang="en-GB" sz="2800" dirty="0"/>
              <a:t> no quality links?</a:t>
            </a:r>
          </a:p>
          <a:p>
            <a:r>
              <a:rPr lang="en-GB" sz="2800" dirty="0"/>
              <a:t>From 2011 we have reactions that Google does this </a:t>
            </a:r>
            <a:r>
              <a:rPr lang="en-GB" sz="2800"/>
              <a:t>in order </a:t>
            </a:r>
            <a:r>
              <a:rPr lang="en-GB" sz="2800" dirty="0"/>
              <a:t>to increase advertisements. Is it really fair?</a:t>
            </a:r>
          </a:p>
          <a:p>
            <a:endParaRPr lang="en-GB" dirty="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37</a:t>
            </a:fld>
            <a:endParaRPr lang="en-US"/>
          </a:p>
        </p:txBody>
      </p:sp>
    </p:spTree>
    <p:extLst>
      <p:ext uri="{BB962C8B-B14F-4D97-AF65-F5344CB8AC3E}">
        <p14:creationId xmlns:p14="http://schemas.microsoft.com/office/powerpoint/2010/main" val="133334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Next week</a:t>
            </a:r>
          </a:p>
        </p:txBody>
      </p:sp>
      <p:sp>
        <p:nvSpPr>
          <p:cNvPr id="3" name="Content Placeholder 2"/>
          <p:cNvSpPr>
            <a:spLocks noGrp="1"/>
          </p:cNvSpPr>
          <p:nvPr>
            <p:ph idx="1"/>
          </p:nvPr>
        </p:nvSpPr>
        <p:spPr/>
        <p:txBody>
          <a:bodyPr/>
          <a:lstStyle/>
          <a:p>
            <a:r>
              <a:rPr lang="en-GB" dirty="0"/>
              <a:t>So far, we have seen how search engines work; SEO techniques, how SEO techniques have changed over time.</a:t>
            </a:r>
          </a:p>
          <a:p>
            <a:r>
              <a:rPr lang="en-GB" dirty="0"/>
              <a:t>We talked about keywords, site organization an backlinks as SEO techniques as well as PANDA and PENGUIN algorithms.  </a:t>
            </a:r>
          </a:p>
          <a:p>
            <a:r>
              <a:rPr lang="en-GB" dirty="0"/>
              <a:t>Next week we will talk about social networks and how they are related to SEO.</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38</a:t>
            </a:fld>
            <a:endParaRPr lang="en-US"/>
          </a:p>
        </p:txBody>
      </p:sp>
    </p:spTree>
    <p:extLst>
      <p:ext uri="{BB962C8B-B14F-4D97-AF65-F5344CB8AC3E}">
        <p14:creationId xmlns:p14="http://schemas.microsoft.com/office/powerpoint/2010/main" val="48828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Site organization</a:t>
            </a:r>
          </a:p>
        </p:txBody>
      </p:sp>
      <p:sp>
        <p:nvSpPr>
          <p:cNvPr id="3" name="Content Placeholder 2"/>
          <p:cNvSpPr>
            <a:spLocks noGrp="1"/>
          </p:cNvSpPr>
          <p:nvPr>
            <p:ph idx="1"/>
          </p:nvPr>
        </p:nvSpPr>
        <p:spPr/>
        <p:txBody>
          <a:bodyPr>
            <a:normAutofit lnSpcReduction="10000"/>
          </a:bodyPr>
          <a:lstStyle/>
          <a:p>
            <a:pPr marL="90488" lvl="1" indent="-90488">
              <a:spcBef>
                <a:spcPts val="1200"/>
              </a:spcBef>
              <a:spcAft>
                <a:spcPts val="200"/>
              </a:spcAft>
              <a:buSzPct val="100000"/>
              <a:buFont typeface="Calibri" pitchFamily="34" charset="0"/>
              <a:buChar char=" "/>
            </a:pPr>
            <a:r>
              <a:rPr lang="en-GB" sz="2000" b="1" dirty="0">
                <a:solidFill>
                  <a:srgbClr val="C00000"/>
                </a:solidFill>
              </a:rPr>
              <a:t>b) URLs</a:t>
            </a:r>
          </a:p>
          <a:p>
            <a:pPr marL="274638" lvl="2" indent="-90488">
              <a:spcBef>
                <a:spcPts val="1200"/>
              </a:spcBef>
              <a:spcAft>
                <a:spcPts val="200"/>
              </a:spcAft>
              <a:buSzPct val="100000"/>
              <a:buFont typeface="Courier New" pitchFamily="49" charset="0"/>
              <a:buChar char="o"/>
            </a:pPr>
            <a:r>
              <a:rPr lang="en-GB" sz="2000" dirty="0"/>
              <a:t> Which URL is ‘better’?</a:t>
            </a:r>
          </a:p>
          <a:p>
            <a:pPr marL="457200" lvl="3" indent="-90488">
              <a:spcBef>
                <a:spcPts val="1200"/>
              </a:spcBef>
              <a:spcAft>
                <a:spcPts val="200"/>
              </a:spcAft>
              <a:buSzPct val="100000"/>
              <a:buFont typeface="Calibri" pitchFamily="34" charset="0"/>
              <a:buChar char=" "/>
            </a:pPr>
            <a:r>
              <a:rPr lang="en-GB" sz="1800" dirty="0">
                <a:hlinkClick r:id="rId2"/>
              </a:rPr>
              <a:t>http://www.bbc.co.uk/news/technology-25826678</a:t>
            </a:r>
            <a:endParaRPr lang="en-GB" sz="1800" dirty="0"/>
          </a:p>
          <a:p>
            <a:pPr marL="457200" lvl="3" indent="-90488">
              <a:spcBef>
                <a:spcPts val="1200"/>
              </a:spcBef>
              <a:spcAft>
                <a:spcPts val="200"/>
              </a:spcAft>
              <a:buSzPct val="100000"/>
              <a:buFont typeface="Calibri" pitchFamily="34" charset="0"/>
              <a:buChar char=" "/>
            </a:pPr>
            <a:r>
              <a:rPr lang="en-GB" sz="1800" dirty="0">
                <a:hlinkClick r:id="rId3"/>
              </a:rPr>
              <a:t>http://www.theguardian.com/technology/2014/jan/22/facebook-princeton-researchers-infectious-disease</a:t>
            </a:r>
            <a:endParaRPr lang="en-GB" sz="1800" dirty="0"/>
          </a:p>
          <a:p>
            <a:pPr marL="274638" lvl="2" indent="-90488">
              <a:spcBef>
                <a:spcPts val="1200"/>
              </a:spcBef>
              <a:spcAft>
                <a:spcPts val="200"/>
              </a:spcAft>
              <a:buSzPct val="100000"/>
              <a:buFont typeface="Courier New" pitchFamily="49" charset="0"/>
              <a:buChar char="o"/>
            </a:pPr>
            <a:r>
              <a:rPr lang="en-GB" sz="2000" dirty="0"/>
              <a:t> Why? (Remember how spiders/SE work)</a:t>
            </a:r>
            <a:endParaRPr lang="el-GR" sz="2000" dirty="0"/>
          </a:p>
          <a:p>
            <a:pPr marL="274638" lvl="2" indent="-90488">
              <a:spcBef>
                <a:spcPts val="1200"/>
              </a:spcBef>
              <a:spcAft>
                <a:spcPts val="200"/>
              </a:spcAft>
              <a:buSzPct val="100000"/>
              <a:buFont typeface="Courier New" pitchFamily="49" charset="0"/>
              <a:buChar char="o"/>
            </a:pPr>
            <a:r>
              <a:rPr lang="en-GB" sz="2000" dirty="0"/>
              <a:t>URLs and keywords</a:t>
            </a:r>
          </a:p>
          <a:p>
            <a:pPr marL="90488" lvl="1" indent="-90488">
              <a:spcBef>
                <a:spcPts val="1200"/>
              </a:spcBef>
              <a:spcAft>
                <a:spcPts val="200"/>
              </a:spcAft>
              <a:buSzPct val="100000"/>
              <a:buFont typeface="Calibri" pitchFamily="34" charset="0"/>
              <a:buChar char=" "/>
            </a:pPr>
            <a:r>
              <a:rPr lang="en-GB" sz="2000" b="1" dirty="0">
                <a:solidFill>
                  <a:srgbClr val="C00000"/>
                </a:solidFill>
              </a:rPr>
              <a:t>c) Root domains &amp; sub domains</a:t>
            </a:r>
          </a:p>
          <a:p>
            <a:pPr marL="90488" lvl="1" indent="-90488">
              <a:spcBef>
                <a:spcPts val="1200"/>
              </a:spcBef>
              <a:spcAft>
                <a:spcPts val="200"/>
              </a:spcAft>
              <a:buSzPct val="100000"/>
              <a:buFont typeface="Calibri" pitchFamily="34" charset="0"/>
              <a:buChar char=" "/>
            </a:pPr>
            <a:r>
              <a:rPr lang="en-GB" sz="2000" dirty="0"/>
              <a:t>Avoid multiple sub domains – they become unnecessarily long.</a:t>
            </a:r>
          </a:p>
          <a:p>
            <a:pPr marL="90488" lvl="1" indent="-90488">
              <a:spcBef>
                <a:spcPts val="1200"/>
              </a:spcBef>
              <a:spcAft>
                <a:spcPts val="200"/>
              </a:spcAft>
              <a:buSzPct val="100000"/>
              <a:buFont typeface="Calibri" pitchFamily="34" charset="0"/>
              <a:buChar char=" "/>
            </a:pPr>
            <a:r>
              <a:rPr lang="en-GB" sz="2000" dirty="0"/>
              <a:t>Consider main domains</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Site organization</a:t>
            </a:r>
          </a:p>
        </p:txBody>
      </p:sp>
      <p:sp>
        <p:nvSpPr>
          <p:cNvPr id="3" name="Content Placeholder 2"/>
          <p:cNvSpPr>
            <a:spLocks noGrp="1"/>
          </p:cNvSpPr>
          <p:nvPr>
            <p:ph idx="1"/>
          </p:nvPr>
        </p:nvSpPr>
        <p:spPr/>
        <p:txBody>
          <a:bodyPr/>
          <a:lstStyle/>
          <a:p>
            <a:pPr marL="90488" lvl="1" indent="-90488">
              <a:spcBef>
                <a:spcPts val="1200"/>
              </a:spcBef>
              <a:spcAft>
                <a:spcPts val="200"/>
              </a:spcAft>
              <a:buSzPct val="100000"/>
              <a:buFont typeface="Calibri" pitchFamily="34" charset="0"/>
              <a:buChar char=" "/>
            </a:pPr>
            <a:r>
              <a:rPr lang="en-GB" sz="2000" dirty="0"/>
              <a:t> </a:t>
            </a:r>
            <a:r>
              <a:rPr lang="en-GB" sz="2000" b="1" dirty="0">
                <a:solidFill>
                  <a:srgbClr val="C00000"/>
                </a:solidFill>
              </a:rPr>
              <a:t>d) Structure</a:t>
            </a:r>
          </a:p>
          <a:p>
            <a:pPr marL="457200" lvl="3" indent="-90488">
              <a:spcBef>
                <a:spcPts val="1200"/>
              </a:spcBef>
              <a:spcAft>
                <a:spcPts val="200"/>
              </a:spcAft>
              <a:buSzPct val="100000"/>
              <a:buFont typeface="Courier New" pitchFamily="49" charset="0"/>
              <a:buChar char="o"/>
            </a:pPr>
            <a:r>
              <a:rPr lang="en-GB" sz="2000" dirty="0"/>
              <a:t> Logical based</a:t>
            </a:r>
          </a:p>
          <a:p>
            <a:pPr marL="457200" lvl="3" indent="-90488">
              <a:spcBef>
                <a:spcPts val="1200"/>
              </a:spcBef>
              <a:spcAft>
                <a:spcPts val="200"/>
              </a:spcAft>
              <a:buSzPct val="100000"/>
              <a:buFont typeface="Courier New" pitchFamily="49" charset="0"/>
              <a:buChar char="o"/>
            </a:pPr>
            <a:r>
              <a:rPr lang="en-GB" sz="2000" dirty="0"/>
              <a:t> Category clustering</a:t>
            </a:r>
          </a:p>
          <a:p>
            <a:pPr marL="457200" lvl="3" indent="-90488">
              <a:spcBef>
                <a:spcPts val="1200"/>
              </a:spcBef>
              <a:spcAft>
                <a:spcPts val="200"/>
              </a:spcAft>
              <a:buSzPct val="100000"/>
              <a:buFont typeface="Courier New" pitchFamily="49" charset="0"/>
              <a:buChar char="o"/>
            </a:pPr>
            <a:r>
              <a:rPr lang="en-GB" sz="2000" dirty="0"/>
              <a:t> Flat </a:t>
            </a:r>
            <a:r>
              <a:rPr lang="en-GB" sz="2000" dirty="0" err="1"/>
              <a:t>vs</a:t>
            </a:r>
            <a:r>
              <a:rPr lang="en-GB" sz="2000" dirty="0"/>
              <a:t> deep website. Flat is better for users and search engines. Ideal: for any site with less than 10,000 pages everything should be accessible within 3 clicks.</a:t>
            </a:r>
          </a:p>
          <a:p>
            <a:pPr marL="457200" lvl="3" indent="-90488">
              <a:spcBef>
                <a:spcPts val="1200"/>
              </a:spcBef>
              <a:spcAft>
                <a:spcPts val="200"/>
              </a:spcAft>
              <a:buSzPct val="100000"/>
              <a:buNone/>
            </a:pPr>
            <a:endParaRPr lang="en-GB" sz="2000" dirty="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Site organization</a:t>
            </a:r>
          </a:p>
        </p:txBody>
      </p:sp>
      <p:sp>
        <p:nvSpPr>
          <p:cNvPr id="3" name="Content Placeholder 2"/>
          <p:cNvSpPr>
            <a:spLocks noGrp="1"/>
          </p:cNvSpPr>
          <p:nvPr>
            <p:ph idx="1"/>
          </p:nvPr>
        </p:nvSpPr>
        <p:spPr/>
        <p:txBody>
          <a:bodyPr/>
          <a:lstStyle/>
          <a:p>
            <a:pPr marL="90488" lvl="1" indent="-90488">
              <a:spcBef>
                <a:spcPts val="1200"/>
              </a:spcBef>
              <a:spcAft>
                <a:spcPts val="200"/>
              </a:spcAft>
              <a:buSzPct val="100000"/>
              <a:buFont typeface="Calibri" pitchFamily="34" charset="0"/>
              <a:buChar char=" "/>
            </a:pPr>
            <a:r>
              <a:rPr lang="en-GB" sz="2000" b="1" dirty="0">
                <a:solidFill>
                  <a:srgbClr val="C00000"/>
                </a:solidFill>
              </a:rPr>
              <a:t>e) Navigation</a:t>
            </a:r>
          </a:p>
          <a:p>
            <a:pPr marL="457200" lvl="3" indent="-90488">
              <a:spcBef>
                <a:spcPts val="600"/>
              </a:spcBef>
              <a:spcAft>
                <a:spcPts val="200"/>
              </a:spcAft>
              <a:buSzPct val="100000"/>
              <a:buFont typeface="Courier New" pitchFamily="49" charset="0"/>
              <a:buChar char="o"/>
            </a:pPr>
            <a:r>
              <a:rPr lang="en-GB" sz="2000" dirty="0"/>
              <a:t> Text based navigation</a:t>
            </a:r>
          </a:p>
          <a:p>
            <a:pPr marL="457200" lvl="3" indent="-90488">
              <a:spcBef>
                <a:spcPts val="600"/>
              </a:spcBef>
              <a:spcAft>
                <a:spcPts val="200"/>
              </a:spcAft>
              <a:buSzPct val="100000"/>
              <a:buFont typeface="Courier New" pitchFamily="49" charset="0"/>
              <a:buChar char="o"/>
            </a:pPr>
            <a:r>
              <a:rPr lang="en-GB" sz="2000" dirty="0"/>
              <a:t> Beware of ‘spider traps’ </a:t>
            </a:r>
            <a:r>
              <a:rPr lang="en-GB" sz="1800" dirty="0"/>
              <a:t>(HTML code 301 ‘moved permanently’ and HTML code 302 ‘found’ </a:t>
            </a:r>
            <a:r>
              <a:rPr lang="en-GB" sz="1800" dirty="0">
                <a:hlinkClick r:id="rId2"/>
              </a:rPr>
              <a:t>http://www.w3.org/Protocols/rfc2616/rfc2616-sec10.html</a:t>
            </a:r>
            <a:r>
              <a:rPr lang="en-GB" sz="1800" dirty="0"/>
              <a:t>)</a:t>
            </a:r>
          </a:p>
          <a:p>
            <a:pPr marL="457200" lvl="3" indent="-90488">
              <a:spcBef>
                <a:spcPts val="600"/>
              </a:spcBef>
              <a:spcAft>
                <a:spcPts val="200"/>
              </a:spcAft>
              <a:buSzPct val="100000"/>
              <a:buFont typeface="Courier New" pitchFamily="49" charset="0"/>
              <a:buChar char="o"/>
            </a:pPr>
            <a:r>
              <a:rPr lang="en-GB" sz="2000" dirty="0"/>
              <a:t> Pages that require specific cookies / sessions are NOT accessible by spiders</a:t>
            </a:r>
          </a:p>
          <a:p>
            <a:pPr marL="457200" lvl="3" indent="-90488">
              <a:spcBef>
                <a:spcPts val="600"/>
              </a:spcBef>
              <a:spcAft>
                <a:spcPts val="200"/>
              </a:spcAft>
              <a:buSzPct val="100000"/>
              <a:buFont typeface="Courier New" pitchFamily="49" charset="0"/>
              <a:buChar char="o"/>
            </a:pPr>
            <a:r>
              <a:rPr lang="en-GB" sz="2000" dirty="0"/>
              <a:t> Server / Hosting problems – choose your hosting environment </a:t>
            </a:r>
            <a:r>
              <a:rPr lang="en-GB" sz="2000" i="1" dirty="0"/>
              <a:t>carefully</a:t>
            </a:r>
          </a:p>
          <a:p>
            <a:pPr marL="457200" lvl="3" indent="-90488">
              <a:spcBef>
                <a:spcPts val="600"/>
              </a:spcBef>
              <a:spcAft>
                <a:spcPts val="200"/>
              </a:spcAft>
              <a:buSzPct val="100000"/>
              <a:buFont typeface="Courier New" pitchFamily="49" charset="0"/>
              <a:buChar char="o"/>
            </a:pPr>
            <a:r>
              <a:rPr lang="en-GB" sz="2000" i="1" dirty="0"/>
              <a:t> Create links to pages you want to be visible to spiders – include them in the main navigation bar.</a:t>
            </a:r>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Site organization</a:t>
            </a:r>
          </a:p>
        </p:txBody>
      </p:sp>
      <p:sp>
        <p:nvSpPr>
          <p:cNvPr id="3" name="Content Placeholder 2"/>
          <p:cNvSpPr>
            <a:spLocks noGrp="1"/>
          </p:cNvSpPr>
          <p:nvPr>
            <p:ph idx="1"/>
          </p:nvPr>
        </p:nvSpPr>
        <p:spPr/>
        <p:txBody>
          <a:bodyPr/>
          <a:lstStyle/>
          <a:p>
            <a:r>
              <a:rPr lang="en-GB" b="1" dirty="0">
                <a:solidFill>
                  <a:srgbClr val="C00000"/>
                </a:solidFill>
              </a:rPr>
              <a:t>f) Internal linking</a:t>
            </a:r>
          </a:p>
          <a:p>
            <a:r>
              <a:rPr lang="en-GB" dirty="0"/>
              <a:t>Linking pages inside the site is a powerful SEO tool that developers tend to ignore. </a:t>
            </a:r>
          </a:p>
          <a:p>
            <a:r>
              <a:rPr lang="en-GB" dirty="0"/>
              <a:t>It does not only help spiders but humans as well!</a:t>
            </a:r>
          </a:p>
          <a:p>
            <a:r>
              <a:rPr lang="en-GB" dirty="0"/>
              <a:t>Examples of internal linking: compare products and link the name of each product with the product name; further content that expands topics, provides explanation / clarification / further information; FAQs that link to internal pages (these are just few examples).</a:t>
            </a:r>
          </a:p>
          <a:p>
            <a:r>
              <a:rPr lang="en-GB" dirty="0"/>
              <a:t>(The following article presents a study / experiment on how changing the internal links affected the ranking of the site </a:t>
            </a:r>
            <a:r>
              <a:rPr lang="en-GB" dirty="0">
                <a:hlinkClick r:id="rId2"/>
              </a:rPr>
              <a:t>http://ezseonews.com/backlinks/internal-linking-seo/</a:t>
            </a:r>
            <a:r>
              <a:rPr lang="en-GB" dirty="0"/>
              <a:t>)</a:t>
            </a:r>
          </a:p>
          <a:p>
            <a:endParaRPr lang="en-GB" dirty="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7</a:t>
            </a:fld>
            <a:endParaRPr lang="en-US"/>
          </a:p>
        </p:txBody>
      </p:sp>
      <p:pic>
        <p:nvPicPr>
          <p:cNvPr id="1026" name="Picture 2" descr="C:\Users\Vassiliki\AppData\Local\Microsoft\Windows\Temporary Internet Files\Content.IE5\368NE00V\MC900423171[1].wmf"/>
          <p:cNvPicPr>
            <a:picLocks noChangeAspect="1" noChangeArrowheads="1"/>
          </p:cNvPicPr>
          <p:nvPr/>
        </p:nvPicPr>
        <p:blipFill>
          <a:blip r:embed="rId3"/>
          <a:srcRect/>
          <a:stretch>
            <a:fillRect/>
          </a:stretch>
        </p:blipFill>
        <p:spPr bwMode="auto">
          <a:xfrm>
            <a:off x="6017851" y="2950029"/>
            <a:ext cx="418714" cy="41871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Site organization</a:t>
            </a:r>
          </a:p>
        </p:txBody>
      </p:sp>
      <p:sp>
        <p:nvSpPr>
          <p:cNvPr id="3" name="Content Placeholder 2"/>
          <p:cNvSpPr>
            <a:spLocks noGrp="1"/>
          </p:cNvSpPr>
          <p:nvPr>
            <p:ph idx="1"/>
          </p:nvPr>
        </p:nvSpPr>
        <p:spPr>
          <a:xfrm>
            <a:off x="822959" y="1845733"/>
            <a:ext cx="7543801" cy="3037445"/>
          </a:xfrm>
        </p:spPr>
        <p:txBody>
          <a:bodyPr>
            <a:normAutofit fontScale="92500" lnSpcReduction="20000"/>
          </a:bodyPr>
          <a:lstStyle/>
          <a:p>
            <a:pPr marL="90488" lvl="1" indent="-90488">
              <a:spcBef>
                <a:spcPts val="1200"/>
              </a:spcBef>
              <a:spcAft>
                <a:spcPts val="200"/>
              </a:spcAft>
              <a:buSzPct val="100000"/>
              <a:buFont typeface="Calibri" pitchFamily="34" charset="0"/>
              <a:buChar char=" "/>
            </a:pPr>
            <a:r>
              <a:rPr lang="en-GB" sz="2000" dirty="0"/>
              <a:t> </a:t>
            </a:r>
            <a:r>
              <a:rPr lang="en-GB" sz="2000" b="1" dirty="0">
                <a:solidFill>
                  <a:srgbClr val="C00000"/>
                </a:solidFill>
              </a:rPr>
              <a:t>g) Meta tags and snippets</a:t>
            </a:r>
          </a:p>
          <a:p>
            <a:pPr marL="274638" lvl="2" indent="-90488">
              <a:spcBef>
                <a:spcPts val="0"/>
              </a:spcBef>
              <a:spcAft>
                <a:spcPts val="200"/>
              </a:spcAft>
              <a:buSzPct val="100000"/>
              <a:buFont typeface="Calibri" pitchFamily="34" charset="0"/>
              <a:buChar char=" "/>
            </a:pPr>
            <a:r>
              <a:rPr lang="en-GB" sz="2000" dirty="0"/>
              <a:t>What is a ‘meta tag’?</a:t>
            </a:r>
          </a:p>
          <a:p>
            <a:pPr marL="274638" lvl="2" indent="-90488">
              <a:spcBef>
                <a:spcPts val="600"/>
              </a:spcBef>
              <a:spcAft>
                <a:spcPts val="200"/>
              </a:spcAft>
              <a:buSzPct val="100000"/>
              <a:buFont typeface="Calibri" pitchFamily="34" charset="0"/>
              <a:buChar char=" "/>
            </a:pPr>
            <a:r>
              <a:rPr lang="en-GB" sz="2000" dirty="0"/>
              <a:t>A bit of code that controls how your site will look in the listing.</a:t>
            </a:r>
          </a:p>
          <a:p>
            <a:pPr marL="274638" lvl="2" indent="-90488">
              <a:spcBef>
                <a:spcPts val="600"/>
              </a:spcBef>
              <a:spcAft>
                <a:spcPts val="200"/>
              </a:spcAft>
              <a:buSzPct val="100000"/>
              <a:buFont typeface="Calibri" pitchFamily="34" charset="0"/>
              <a:buChar char=" "/>
            </a:pPr>
            <a:endParaRPr lang="en-GB" sz="2000" dirty="0"/>
          </a:p>
          <a:p>
            <a:pPr marL="274638" lvl="2" indent="-90488">
              <a:spcBef>
                <a:spcPts val="0"/>
              </a:spcBef>
              <a:spcAft>
                <a:spcPts val="200"/>
              </a:spcAft>
              <a:buSzPct val="100000"/>
              <a:buFont typeface="Calibri" pitchFamily="34" charset="0"/>
              <a:buChar char=" "/>
            </a:pPr>
            <a:r>
              <a:rPr lang="en-GB" sz="2000" dirty="0"/>
              <a:t>E.g.</a:t>
            </a:r>
          </a:p>
          <a:p>
            <a:pPr marL="274638" lvl="2" indent="-90488">
              <a:spcBef>
                <a:spcPts val="0"/>
              </a:spcBef>
              <a:spcAft>
                <a:spcPts val="200"/>
              </a:spcAft>
              <a:buSzPct val="100000"/>
              <a:buFont typeface="Calibri" pitchFamily="34" charset="0"/>
              <a:buChar char=" "/>
            </a:pPr>
            <a:r>
              <a:rPr lang="en-GB" sz="2000" dirty="0"/>
              <a:t>&lt;title&gt; NFL Jerseys &lt;/title&gt;</a:t>
            </a:r>
          </a:p>
          <a:p>
            <a:pPr marL="274638" lvl="2" indent="-90488">
              <a:spcBef>
                <a:spcPts val="0"/>
              </a:spcBef>
              <a:spcAft>
                <a:spcPts val="200"/>
              </a:spcAft>
              <a:buSzPct val="100000"/>
              <a:buFont typeface="Calibri" pitchFamily="34" charset="0"/>
              <a:buChar char=" "/>
            </a:pPr>
            <a:r>
              <a:rPr lang="en-GB" sz="2000" dirty="0"/>
              <a:t>&lt;meta description=‘Buy NFL Jerseys and NFL Jerseys and Football Shirts at the Official NFL Europe, Middle East &amp; Africa Online Store. PayPal, American Express available.’/&gt;</a:t>
            </a:r>
          </a:p>
          <a:p>
            <a:pPr marL="274638" lvl="2" indent="-90488">
              <a:spcBef>
                <a:spcPts val="0"/>
              </a:spcBef>
              <a:spcAft>
                <a:spcPts val="200"/>
              </a:spcAft>
              <a:buSzPct val="100000"/>
              <a:buFont typeface="Calibri" pitchFamily="34" charset="0"/>
              <a:buChar char=" "/>
            </a:pPr>
            <a:endParaRPr lang="en-GB" sz="2000" dirty="0"/>
          </a:p>
          <a:p>
            <a:pPr marL="274638" lvl="2" indent="-90488">
              <a:spcBef>
                <a:spcPts val="600"/>
              </a:spcBef>
              <a:spcAft>
                <a:spcPts val="200"/>
              </a:spcAft>
              <a:buSzPct val="100000"/>
              <a:buFont typeface="Calibri" pitchFamily="34" charset="0"/>
              <a:buChar char=" "/>
            </a:pPr>
            <a:r>
              <a:rPr lang="en-GB" sz="2000" dirty="0"/>
              <a:t>In the search engine’s results page the above will appear as</a:t>
            </a:r>
            <a:r>
              <a:rPr lang="en-GB" dirty="0"/>
              <a:t>:</a:t>
            </a:r>
            <a:endParaRPr lang="en-GB" sz="2000"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4883179"/>
            <a:ext cx="8092441" cy="1155700"/>
          </a:xfrm>
          <a:prstGeom prst="rect">
            <a:avLst/>
          </a:prstGeom>
          <a:effectLst>
            <a:outerShdw blurRad="63500" sx="102000" sy="102000" algn="ctr"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Site organization</a:t>
            </a:r>
          </a:p>
        </p:txBody>
      </p:sp>
      <p:sp>
        <p:nvSpPr>
          <p:cNvPr id="3" name="Content Placeholder 2"/>
          <p:cNvSpPr>
            <a:spLocks noGrp="1"/>
          </p:cNvSpPr>
          <p:nvPr>
            <p:ph idx="1"/>
          </p:nvPr>
        </p:nvSpPr>
        <p:spPr>
          <a:xfrm>
            <a:off x="822959" y="1845734"/>
            <a:ext cx="7889241" cy="4440766"/>
          </a:xfrm>
        </p:spPr>
        <p:txBody>
          <a:bodyPr>
            <a:normAutofit fontScale="92500" lnSpcReduction="10000"/>
          </a:bodyPr>
          <a:lstStyle/>
          <a:p>
            <a:pPr marL="90488" lvl="1" indent="-90488">
              <a:spcBef>
                <a:spcPts val="1200"/>
              </a:spcBef>
              <a:spcAft>
                <a:spcPts val="200"/>
              </a:spcAft>
              <a:buSzPct val="100000"/>
              <a:buFont typeface="Calibri" pitchFamily="34" charset="0"/>
              <a:buChar char=" "/>
            </a:pPr>
            <a:r>
              <a:rPr lang="en-GB" sz="2000" dirty="0"/>
              <a:t> </a:t>
            </a:r>
            <a:r>
              <a:rPr lang="en-GB" sz="2000" b="1" dirty="0">
                <a:solidFill>
                  <a:srgbClr val="C00000"/>
                </a:solidFill>
              </a:rPr>
              <a:t>g) Meta tags and snippets</a:t>
            </a:r>
          </a:p>
          <a:p>
            <a:pPr marL="274638" lvl="2" indent="-90488">
              <a:spcBef>
                <a:spcPts val="0"/>
              </a:spcBef>
              <a:spcAft>
                <a:spcPts val="200"/>
              </a:spcAft>
              <a:buSzPct val="100000"/>
              <a:buFont typeface="Calibri" pitchFamily="34" charset="0"/>
              <a:buChar char=" "/>
            </a:pPr>
            <a:endParaRPr lang="en-GB" sz="1800" dirty="0"/>
          </a:p>
          <a:p>
            <a:pPr marL="274638" lvl="2" indent="-90488">
              <a:spcBef>
                <a:spcPts val="0"/>
              </a:spcBef>
              <a:spcAft>
                <a:spcPts val="200"/>
              </a:spcAft>
              <a:buSzPct val="100000"/>
              <a:buFont typeface="Calibri" pitchFamily="34" charset="0"/>
              <a:buChar char=" "/>
            </a:pPr>
            <a:r>
              <a:rPr lang="en-GB" sz="1800" dirty="0"/>
              <a:t>Using snippets (or ‘rich snippets ’) you give users a sense of what the page is about and why it is relevant to their query.</a:t>
            </a:r>
          </a:p>
          <a:p>
            <a:pPr marL="274638" lvl="2" indent="-90488">
              <a:spcBef>
                <a:spcPts val="0"/>
              </a:spcBef>
              <a:spcAft>
                <a:spcPts val="200"/>
              </a:spcAft>
              <a:buSzPct val="100000"/>
              <a:buFont typeface="Calibri" pitchFamily="34" charset="0"/>
              <a:buChar char=" "/>
            </a:pPr>
            <a:endParaRPr lang="en-GB" sz="1800" dirty="0"/>
          </a:p>
          <a:p>
            <a:pPr marL="274638" lvl="2" indent="-90488">
              <a:spcBef>
                <a:spcPts val="0"/>
              </a:spcBef>
              <a:spcAft>
                <a:spcPts val="200"/>
              </a:spcAft>
              <a:buSzPct val="100000"/>
              <a:buFont typeface="Calibri" pitchFamily="34" charset="0"/>
              <a:buChar char=" "/>
            </a:pPr>
            <a:r>
              <a:rPr lang="en-GB" sz="1800" dirty="0"/>
              <a:t>Over time snippets have involved from a pure text format to include video, music info, business organisations, etc. This type of snippets provide more catching eye options than the pure textual results.</a:t>
            </a:r>
          </a:p>
          <a:p>
            <a:pPr marL="274638" lvl="2" indent="-90488">
              <a:spcBef>
                <a:spcPts val="0"/>
              </a:spcBef>
              <a:spcAft>
                <a:spcPts val="200"/>
              </a:spcAft>
              <a:buSzPct val="100000"/>
              <a:buFont typeface="Calibri" pitchFamily="34" charset="0"/>
              <a:buChar char=" "/>
            </a:pPr>
            <a:endParaRPr lang="en-GB" sz="1800" dirty="0"/>
          </a:p>
          <a:p>
            <a:pPr marL="274638" lvl="2" indent="-90488">
              <a:spcBef>
                <a:spcPts val="0"/>
              </a:spcBef>
              <a:spcAft>
                <a:spcPts val="200"/>
              </a:spcAft>
              <a:buSzPct val="100000"/>
              <a:buFont typeface="Calibri" pitchFamily="34" charset="0"/>
              <a:buChar char=" "/>
            </a:pPr>
            <a:r>
              <a:rPr lang="en-GB" sz="1800" dirty="0"/>
              <a:t>Google recommends </a:t>
            </a:r>
            <a:r>
              <a:rPr lang="en-GB" sz="1800" dirty="0" err="1"/>
              <a:t>Microdata</a:t>
            </a:r>
            <a:r>
              <a:rPr lang="en-GB" sz="1800" dirty="0"/>
              <a:t> as a </a:t>
            </a:r>
            <a:r>
              <a:rPr lang="en-GB" sz="1800" b="1" dirty="0"/>
              <a:t>mark-up format </a:t>
            </a:r>
            <a:r>
              <a:rPr lang="en-GB" sz="1800" dirty="0"/>
              <a:t>for creating snippets.</a:t>
            </a:r>
          </a:p>
          <a:p>
            <a:pPr marL="274638" lvl="2" indent="-90488">
              <a:spcBef>
                <a:spcPts val="0"/>
              </a:spcBef>
              <a:spcAft>
                <a:spcPts val="200"/>
              </a:spcAft>
              <a:buSzPct val="100000"/>
              <a:buFont typeface="Calibri" pitchFamily="34" charset="0"/>
              <a:buChar char=" "/>
            </a:pPr>
            <a:endParaRPr lang="en-GB" sz="1800" dirty="0"/>
          </a:p>
          <a:p>
            <a:pPr marL="274638" lvl="2" indent="-90488">
              <a:spcBef>
                <a:spcPts val="0"/>
              </a:spcBef>
              <a:spcAft>
                <a:spcPts val="200"/>
              </a:spcAft>
              <a:buSzPct val="100000"/>
              <a:buFont typeface="Calibri" pitchFamily="34" charset="0"/>
              <a:buChar char=" "/>
            </a:pPr>
            <a:r>
              <a:rPr lang="en-GB" sz="1800" dirty="0"/>
              <a:t>Bing and Yahoo has also joined Google and also support it. (source: http://</a:t>
            </a:r>
            <a:r>
              <a:rPr lang="en-GB" sz="1800" dirty="0" err="1"/>
              <a:t>blog.schema.org</a:t>
            </a:r>
            <a:r>
              <a:rPr lang="en-GB" sz="1800" dirty="0"/>
              <a:t>/</a:t>
            </a:r>
            <a:r>
              <a:rPr lang="en-GB" sz="1800" dirty="0" err="1"/>
              <a:t>search?q</a:t>
            </a:r>
            <a:r>
              <a:rPr lang="en-GB" sz="1800" dirty="0"/>
              <a:t>=</a:t>
            </a:r>
            <a:r>
              <a:rPr lang="en-GB" sz="1800" dirty="0" err="1"/>
              <a:t>Google+Bing</a:t>
            </a:r>
            <a:r>
              <a:rPr lang="en-GB" sz="1800" dirty="0"/>
              <a:t>)</a:t>
            </a:r>
          </a:p>
          <a:p>
            <a:pPr marL="274638" lvl="2" indent="-90488">
              <a:spcBef>
                <a:spcPts val="0"/>
              </a:spcBef>
              <a:spcAft>
                <a:spcPts val="200"/>
              </a:spcAft>
              <a:buSzPct val="100000"/>
              <a:buFont typeface="Calibri" pitchFamily="34" charset="0"/>
              <a:buChar char=" "/>
            </a:pPr>
            <a:endParaRPr lang="en-GB" sz="1800" dirty="0"/>
          </a:p>
          <a:p>
            <a:pPr marL="274638" lvl="2" indent="-90488">
              <a:spcBef>
                <a:spcPts val="0"/>
              </a:spcBef>
              <a:spcAft>
                <a:spcPts val="200"/>
              </a:spcAft>
              <a:buSzPct val="100000"/>
              <a:buFont typeface="Calibri" pitchFamily="34" charset="0"/>
              <a:buChar char=" "/>
            </a:pPr>
            <a:r>
              <a:rPr lang="en-GB" sz="1800" dirty="0" err="1"/>
              <a:t>Microdata</a:t>
            </a:r>
            <a:r>
              <a:rPr lang="en-GB" sz="1800" dirty="0"/>
              <a:t> can:</a:t>
            </a:r>
          </a:p>
          <a:p>
            <a:pPr marL="469900" lvl="2" indent="-285750">
              <a:spcBef>
                <a:spcPts val="0"/>
              </a:spcBef>
              <a:spcAft>
                <a:spcPts val="200"/>
              </a:spcAft>
              <a:buSzPct val="100000"/>
              <a:buFont typeface="Arial" charset="0"/>
              <a:buChar char="•"/>
            </a:pPr>
            <a:r>
              <a:rPr lang="en-GB" sz="1800" dirty="0"/>
              <a:t>extend HTML5 and add extra semantics.</a:t>
            </a:r>
          </a:p>
          <a:p>
            <a:pPr marL="469900" lvl="2" indent="-285750">
              <a:spcBef>
                <a:spcPts val="0"/>
              </a:spcBef>
              <a:spcAft>
                <a:spcPts val="200"/>
              </a:spcAft>
              <a:buSzPct val="100000"/>
              <a:buFont typeface="Arial" charset="0"/>
              <a:buChar char="•"/>
            </a:pPr>
            <a:r>
              <a:rPr lang="en-GB" sz="1800" dirty="0"/>
              <a:t>help the search engines understand the semantic focus of certain pieces of content on our page</a:t>
            </a:r>
          </a:p>
          <a:p>
            <a:pPr marL="469900" lvl="2" indent="-285750">
              <a:spcBef>
                <a:spcPts val="0"/>
              </a:spcBef>
              <a:spcAft>
                <a:spcPts val="200"/>
              </a:spcAft>
              <a:buSzPct val="100000"/>
              <a:buFont typeface="Arial" charset="0"/>
              <a:buChar char="•"/>
            </a:pPr>
            <a:r>
              <a:rPr lang="en-GB" sz="1800" dirty="0"/>
              <a:t>present users with more information about the page on the SERP. </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9</a:t>
            </a:fld>
            <a:endParaRPr lang="en-US"/>
          </a:p>
        </p:txBody>
      </p:sp>
    </p:spTree>
    <p:extLst>
      <p:ext uri="{BB962C8B-B14F-4D97-AF65-F5344CB8AC3E}">
        <p14:creationId xmlns:p14="http://schemas.microsoft.com/office/powerpoint/2010/main" val="100681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1e04637e757718b4cf45c6b77e7f915d756544"/>
  <p:tag name="ISPRING_RESOURCE_PATHS_HASH_PRESENTER" val="3c668a96ebc26fb6623b5f7cd162e7af24d750"/>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4337</TotalTime>
  <Words>3533</Words>
  <Application>Microsoft Office PowerPoint</Application>
  <PresentationFormat>On-screen Show (4:3)</PresentationFormat>
  <Paragraphs>367</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Courier New</vt:lpstr>
      <vt:lpstr>Wingdings</vt:lpstr>
      <vt:lpstr>Retrospect</vt:lpstr>
      <vt:lpstr>6MMCS002W  Digital Marketing, Social Media &amp; Web Analytics</vt:lpstr>
      <vt:lpstr>Introduction</vt:lpstr>
      <vt:lpstr>SEO: Site organization </vt:lpstr>
      <vt:lpstr>SEO: Site organization</vt:lpstr>
      <vt:lpstr>SEO: Site organization</vt:lpstr>
      <vt:lpstr>SEO: Site organization</vt:lpstr>
      <vt:lpstr>SEO: Site organization</vt:lpstr>
      <vt:lpstr>SEO: Site organization</vt:lpstr>
      <vt:lpstr>SEO: Site organization</vt:lpstr>
      <vt:lpstr>SEO: Site organization</vt:lpstr>
      <vt:lpstr>SEO: Site organization</vt:lpstr>
      <vt:lpstr>SEO: Site organization</vt:lpstr>
      <vt:lpstr>SEO: Site organization</vt:lpstr>
      <vt:lpstr>SEO: Site organization</vt:lpstr>
      <vt:lpstr>Changes &amp; suggestions from Google about site organization </vt:lpstr>
      <vt:lpstr>Changes &amp; suggestions from Google about site organization </vt:lpstr>
      <vt:lpstr>Changes &amp; suggestions from Google about site organization </vt:lpstr>
      <vt:lpstr>SEO: Backlinks</vt:lpstr>
      <vt:lpstr>SEO: Backlinks</vt:lpstr>
      <vt:lpstr>SEO: Backlinks</vt:lpstr>
      <vt:lpstr>SEO: Backlinks</vt:lpstr>
      <vt:lpstr>SEO: Backlinks – building</vt:lpstr>
      <vt:lpstr>SEO: Backlinks – building </vt:lpstr>
      <vt:lpstr>SEO: Backlinks – who points to your site?</vt:lpstr>
      <vt:lpstr>SEO: Backlinks – tools </vt:lpstr>
      <vt:lpstr>SEO: Backlinks – tools </vt:lpstr>
      <vt:lpstr>SEO: Backlinks – problems</vt:lpstr>
      <vt:lpstr>SEO: Backlinks – problems – Penguin</vt:lpstr>
      <vt:lpstr>Other areas of concern?</vt:lpstr>
      <vt:lpstr>Other areas of concern?</vt:lpstr>
      <vt:lpstr>Other areas of concern?</vt:lpstr>
      <vt:lpstr>White &amp; Black Hat SEO</vt:lpstr>
      <vt:lpstr>White &amp; Black Hat SEO</vt:lpstr>
      <vt:lpstr>‘Grey Hat’ SEO</vt:lpstr>
      <vt:lpstr>Black Hat SEO</vt:lpstr>
      <vt:lpstr>White &amp; Black Hat SEO</vt:lpstr>
      <vt:lpstr>Discussion</vt:lpstr>
      <vt:lpstr>Next week</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EBSY512  web &amp; social media analytics</dc:title>
  <dc:creator>Vassiliki Bouki</dc:creator>
  <cp:lastModifiedBy>Shenal 2018383</cp:lastModifiedBy>
  <cp:revision>379</cp:revision>
  <dcterms:created xsi:type="dcterms:W3CDTF">2013-12-30T11:11:02Z</dcterms:created>
  <dcterms:modified xsi:type="dcterms:W3CDTF">2022-02-22T03:06:12Z</dcterms:modified>
</cp:coreProperties>
</file>