
<file path=[Content_Types].xml><?xml version="1.0" encoding="utf-8"?>
<Types xmlns="http://schemas.openxmlformats.org/package/2006/content-types">
  <Default Extension="xml" ContentType="application/xml"/>
  <Default Extension="jpeg" ContentType="image/jpeg"/>
  <Default Extension="wav" ContentType="audio/wav"/>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9" r:id="rId1"/>
  </p:sldMasterIdLst>
  <p:notesMasterIdLst>
    <p:notesMasterId r:id="rId29"/>
  </p:notesMasterIdLst>
  <p:sldIdLst>
    <p:sldId id="256" r:id="rId2"/>
    <p:sldId id="368" r:id="rId3"/>
    <p:sldId id="370" r:id="rId4"/>
    <p:sldId id="339" r:id="rId5"/>
    <p:sldId id="347" r:id="rId6"/>
    <p:sldId id="356" r:id="rId7"/>
    <p:sldId id="340" r:id="rId8"/>
    <p:sldId id="350" r:id="rId9"/>
    <p:sldId id="352" r:id="rId10"/>
    <p:sldId id="371" r:id="rId11"/>
    <p:sldId id="351" r:id="rId12"/>
    <p:sldId id="341" r:id="rId13"/>
    <p:sldId id="342" r:id="rId14"/>
    <p:sldId id="349" r:id="rId15"/>
    <p:sldId id="355" r:id="rId16"/>
    <p:sldId id="343" r:id="rId17"/>
    <p:sldId id="353" r:id="rId18"/>
    <p:sldId id="359" r:id="rId19"/>
    <p:sldId id="344" r:id="rId20"/>
    <p:sldId id="358" r:id="rId21"/>
    <p:sldId id="348" r:id="rId22"/>
    <p:sldId id="362" r:id="rId23"/>
    <p:sldId id="364" r:id="rId24"/>
    <p:sldId id="365" r:id="rId25"/>
    <p:sldId id="366" r:id="rId26"/>
    <p:sldId id="363" r:id="rId27"/>
    <p:sldId id="330" r:id="rId28"/>
  </p:sldIdLst>
  <p:sldSz cx="9144000" cy="6858000" type="screen4x3"/>
  <p:notesSz cx="6858000" cy="9144000"/>
  <p:custDataLst>
    <p:tags r:id="rId30"/>
  </p:custDataLst>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6431"/>
    <a:srgbClr val="4E8542"/>
    <a:srgbClr val="001132"/>
    <a:srgbClr val="00153E"/>
    <a:srgbClr val="3C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0660" autoAdjust="0"/>
  </p:normalViewPr>
  <p:slideViewPr>
    <p:cSldViewPr snapToGrid="0">
      <p:cViewPr>
        <p:scale>
          <a:sx n="110" d="100"/>
          <a:sy n="110" d="100"/>
        </p:scale>
        <p:origin x="536" y="-280"/>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tags" Target="tags/tag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976C2BA4-CC5D-411D-BCED-4F04BFF447AC}" type="datetimeFigureOut">
              <a:rPr lang="en-US"/>
              <a:pPr>
                <a:defRPr/>
              </a:pPr>
              <a:t>2/12/22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7B0D5C14-F8FB-4D7D-9FDA-3869F129BF78}" type="slidenum">
              <a:rPr lang="en-GB"/>
              <a:pPr>
                <a:defRPr/>
              </a:pPr>
              <a:t>‹#›</a:t>
            </a:fld>
            <a:endParaRPr lang="en-GB"/>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25F42011-4AD1-4EF9-A676-D47BBAD9EB9F}" type="datetime1">
              <a:rPr lang="en-US" smtClean="0"/>
              <a:pPr>
                <a:defRPr/>
              </a:pPr>
              <a:t>2/12/22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498E152-229D-468A-A19A-8FC84EA73FE8}"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430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pPr>
              <a:defRPr/>
            </a:pPr>
            <a:fld id="{94929D2D-2F59-469E-A71E-C05B0F72F4A1}" type="datetime1">
              <a:rPr lang="en-US" smtClean="0"/>
              <a:pPr>
                <a:defRPr/>
              </a:pPr>
              <a:t>2/12/22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79EC3A1-36F0-4673-B060-B75B803ABAC0}" type="slidenum">
              <a:rPr lang="en-US" smtClean="0"/>
              <a:pPr>
                <a:defRPr/>
              </a:pPr>
              <a:t>‹#›</a:t>
            </a:fld>
            <a:endParaRPr lang="en-US"/>
          </a:p>
        </p:txBody>
      </p:sp>
    </p:spTree>
    <p:extLst>
      <p:ext uri="{BB962C8B-B14F-4D97-AF65-F5344CB8AC3E}">
        <p14:creationId xmlns:p14="http://schemas.microsoft.com/office/powerpoint/2010/main" val="244275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pPr>
              <a:defRPr/>
            </a:pPr>
            <a:fld id="{7B156F8D-6066-4025-BD03-6906345299FE}" type="datetime1">
              <a:rPr lang="en-US" smtClean="0"/>
              <a:pPr>
                <a:defRPr/>
              </a:pPr>
              <a:t>2/12/22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D5B6FB1-D1B2-4886-A71B-4AC5B3ECAE7F}" type="slidenum">
              <a:rPr lang="en-US" smtClean="0"/>
              <a:pPr>
                <a:defRPr/>
              </a:pPr>
              <a:t>‹#›</a:t>
            </a:fld>
            <a:endParaRPr lang="en-US"/>
          </a:p>
        </p:txBody>
      </p:sp>
    </p:spTree>
    <p:extLst>
      <p:ext uri="{BB962C8B-B14F-4D97-AF65-F5344CB8AC3E}">
        <p14:creationId xmlns:p14="http://schemas.microsoft.com/office/powerpoint/2010/main" val="1689028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pPr>
              <a:defRPr/>
            </a:pPr>
            <a:fld id="{6C59D25A-269D-42AC-A8A3-32263CDE0392}" type="datetime1">
              <a:rPr lang="en-US" smtClean="0"/>
              <a:pPr>
                <a:defRPr/>
              </a:pPr>
              <a:t>2/12/22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0616C0C-0E23-4EE1-86FD-5B65CBA39133}" type="slidenum">
              <a:rPr lang="en-US" smtClean="0"/>
              <a:pPr>
                <a:defRPr/>
              </a:pPr>
              <a:t>‹#›</a:t>
            </a:fld>
            <a:endParaRPr lang="en-US"/>
          </a:p>
        </p:txBody>
      </p:sp>
    </p:spTree>
    <p:extLst>
      <p:ext uri="{BB962C8B-B14F-4D97-AF65-F5344CB8AC3E}">
        <p14:creationId xmlns:p14="http://schemas.microsoft.com/office/powerpoint/2010/main" val="744085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pPr>
              <a:defRPr/>
            </a:pPr>
            <a:fld id="{EC76D507-AC38-44E8-9838-C027B2E6B61D}" type="datetime1">
              <a:rPr lang="en-US" smtClean="0"/>
              <a:pPr>
                <a:defRPr/>
              </a:pPr>
              <a:t>2/12/22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AB20029-47AE-4DA6-9A76-130EDA8517E8}"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377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GB"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Date Placeholder 4"/>
          <p:cNvSpPr>
            <a:spLocks noGrp="1"/>
          </p:cNvSpPr>
          <p:nvPr>
            <p:ph type="dt" sz="half" idx="10"/>
          </p:nvPr>
        </p:nvSpPr>
        <p:spPr/>
        <p:txBody>
          <a:bodyPr/>
          <a:lstStyle/>
          <a:p>
            <a:pPr>
              <a:defRPr/>
            </a:pPr>
            <a:fld id="{C1D211B7-77A8-49DF-86FD-743EAF6BDE28}" type="datetime1">
              <a:rPr lang="en-US" smtClean="0"/>
              <a:pPr>
                <a:defRPr/>
              </a:pPr>
              <a:t>2/12/22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D075CAA-0118-4232-92EF-D3C4960D3383}" type="slidenum">
              <a:rPr lang="en-US" smtClean="0"/>
              <a:pPr>
                <a:defRPr/>
              </a:pPr>
              <a:t>‹#›</a:t>
            </a:fld>
            <a:endParaRPr lang="en-US"/>
          </a:p>
        </p:txBody>
      </p:sp>
    </p:spTree>
    <p:extLst>
      <p:ext uri="{BB962C8B-B14F-4D97-AF65-F5344CB8AC3E}">
        <p14:creationId xmlns:p14="http://schemas.microsoft.com/office/powerpoint/2010/main" val="2036600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GB"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Date Placeholder 6"/>
          <p:cNvSpPr>
            <a:spLocks noGrp="1"/>
          </p:cNvSpPr>
          <p:nvPr>
            <p:ph type="dt" sz="half" idx="10"/>
          </p:nvPr>
        </p:nvSpPr>
        <p:spPr/>
        <p:txBody>
          <a:bodyPr/>
          <a:lstStyle/>
          <a:p>
            <a:pPr>
              <a:defRPr/>
            </a:pPr>
            <a:fld id="{702D4EC6-E491-47B9-A1AA-FDE11EDD297C}" type="datetime1">
              <a:rPr lang="en-US" smtClean="0"/>
              <a:pPr>
                <a:defRPr/>
              </a:pPr>
              <a:t>2/12/22</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F1DCDE47-2721-477B-A42A-2004976E783E}" type="slidenum">
              <a:rPr lang="en-US" smtClean="0"/>
              <a:pPr>
                <a:defRPr/>
              </a:pPr>
              <a:t>‹#›</a:t>
            </a:fld>
            <a:endParaRPr lang="en-US"/>
          </a:p>
        </p:txBody>
      </p:sp>
    </p:spTree>
    <p:extLst>
      <p:ext uri="{BB962C8B-B14F-4D97-AF65-F5344CB8AC3E}">
        <p14:creationId xmlns:p14="http://schemas.microsoft.com/office/powerpoint/2010/main" val="403426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Date Placeholder 2"/>
          <p:cNvSpPr>
            <a:spLocks noGrp="1"/>
          </p:cNvSpPr>
          <p:nvPr>
            <p:ph type="dt" sz="half" idx="10"/>
          </p:nvPr>
        </p:nvSpPr>
        <p:spPr/>
        <p:txBody>
          <a:bodyPr/>
          <a:lstStyle/>
          <a:p>
            <a:pPr>
              <a:defRPr/>
            </a:pPr>
            <a:fld id="{ACC17072-9B17-4D1C-AF77-446FACAD2648}" type="datetime1">
              <a:rPr lang="en-US" smtClean="0"/>
              <a:pPr>
                <a:defRPr/>
              </a:pPr>
              <a:t>2/12/22</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077E7FB1-CA21-4BF6-9B92-11AF69767DF5}" type="slidenum">
              <a:rPr lang="en-US" smtClean="0"/>
              <a:pPr>
                <a:defRPr/>
              </a:pPr>
              <a:t>‹#›</a:t>
            </a:fld>
            <a:endParaRPr lang="en-US"/>
          </a:p>
        </p:txBody>
      </p:sp>
    </p:spTree>
    <p:extLst>
      <p:ext uri="{BB962C8B-B14F-4D97-AF65-F5344CB8AC3E}">
        <p14:creationId xmlns:p14="http://schemas.microsoft.com/office/powerpoint/2010/main" val="779059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543B768E-79C9-4C80-BFEF-3E70A96D7DB0}" type="datetime1">
              <a:rPr lang="en-US" smtClean="0"/>
              <a:pPr>
                <a:defRPr/>
              </a:pPr>
              <a:t>2/12/22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pPr>
              <a:defRPr/>
            </a:pPr>
            <a:fld id="{ABD1DE80-1C6A-4A91-AFF5-4B4B24609E67}" type="slidenum">
              <a:rPr lang="en-US" smtClean="0"/>
              <a:pPr>
                <a:defRPr/>
              </a:pPr>
              <a:t>‹#›</a:t>
            </a:fld>
            <a:endParaRPr lang="en-US"/>
          </a:p>
        </p:txBody>
      </p:sp>
    </p:spTree>
    <p:extLst>
      <p:ext uri="{BB962C8B-B14F-4D97-AF65-F5344CB8AC3E}">
        <p14:creationId xmlns:p14="http://schemas.microsoft.com/office/powerpoint/2010/main" val="44942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GB"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fld id="{0D3ADF0E-C882-4107-95FF-598E5586824C}" type="datetime1">
              <a:rPr lang="en-US" smtClean="0"/>
              <a:pPr>
                <a:defRPr/>
              </a:pPr>
              <a:t>2/12/22</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74A53650-972B-4567-B7CC-AE150392E4E0}" type="slidenum">
              <a:rPr lang="en-US" smtClean="0"/>
              <a:pPr>
                <a:defRPr/>
              </a:pPr>
              <a:t>‹#›</a:t>
            </a:fld>
            <a:endParaRPr lang="en-US"/>
          </a:p>
        </p:txBody>
      </p:sp>
    </p:spTree>
    <p:extLst>
      <p:ext uri="{BB962C8B-B14F-4D97-AF65-F5344CB8AC3E}">
        <p14:creationId xmlns:p14="http://schemas.microsoft.com/office/powerpoint/2010/main" val="743819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GB"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pPr>
              <a:defRPr/>
            </a:pPr>
            <a:fld id="{0F9D196B-91B0-4758-A9A3-88AF33481AA6}" type="datetime1">
              <a:rPr lang="en-US" smtClean="0"/>
              <a:pPr>
                <a:defRPr/>
              </a:pPr>
              <a:t>2/12/22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E679B5C-A8B0-4B1F-A7C1-447E50CFA701}" type="slidenum">
              <a:rPr lang="en-US" smtClean="0"/>
              <a:pPr>
                <a:defRPr/>
              </a:pPr>
              <a:t>‹#›</a:t>
            </a:fld>
            <a:endParaRPr lang="en-US"/>
          </a:p>
        </p:txBody>
      </p:sp>
    </p:spTree>
    <p:extLst>
      <p:ext uri="{BB962C8B-B14F-4D97-AF65-F5344CB8AC3E}">
        <p14:creationId xmlns:p14="http://schemas.microsoft.com/office/powerpoint/2010/main" val="8760273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GB"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fld id="{35AEAF04-42D0-4DB6-BF07-EDCEE9AF08FC}" type="datetime1">
              <a:rPr lang="en-US" smtClean="0"/>
              <a:pPr>
                <a:defRPr/>
              </a:pPr>
              <a:t>2/12/22</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9BC50468-56BE-4625-A90D-8D2438F29FE5}" type="slidenum">
              <a:rPr lang="en-US" smtClean="0"/>
              <a:pPr>
                <a:defRPr/>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0835172"/>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oukiv@wmin.ac.u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eohermit.com/articles/how-social-signals-help-se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gnitiveseo.com/blog/11903/social-signals-seo-influence/" TargetMode="Externa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theguardian.com/technology/2013/jul/22/seo-is-dead-long-live-social-media-optimisa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 Id="rId3" Type="http://schemas.openxmlformats.org/officeDocument/2006/relationships/hyperlink" Target="http://en.wikipedia.org/wiki/Social_search"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youtube.com/watch?v=ZqWJxgp-_mU" TargetMode="External"/><Relationship Id="rId3" Type="http://schemas.openxmlformats.org/officeDocument/2006/relationships/hyperlink" Target="http://www.youtube.com/watch?v=jfO7HnGT0T4"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Facebook_Graph_Searc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martinsights.com/social-media-marketing/social-media-strategy/new-global-social-media-research/#:~:text=More%20than%20half%20of%20the,social%20media%20is%202h%2027m" TargetMode="Externa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archengineland.com/facebook-search-not-google-search-145124"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dotas.com/2013/10/social-media-vs-seo-the-hype-and-the-reality/"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dotas.com/2013/10/social-media-vs-seo-the-hype-and-the-reality/"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Dunbar%27s_number)" TargetMode="External"/><Relationship Id="rId3" Type="http://schemas.openxmlformats.org/officeDocument/2006/relationships/hyperlink" Target="http://www.adotas.com/2013/10/social-media-vs-seo-the-hype-and-the-reality/"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theguardian.com/technology/2014/jan/22/facebook-princeton-researchers-infectious-diseas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martinsights.com/social-media-marketing/social-media-strategy/new-global-social-media-research/#:~:text=More%20than%20half%20of%20the,social%20media%20is%202h%2027m" TargetMode="Externa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log.hootsuite.com/social-media-seo-experimen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gnitiveseo.com/blog/11903/social-signals-seo-influence/" TargetMode="Externa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6762" y="832987"/>
            <a:ext cx="8377238" cy="2824162"/>
          </a:xfrm>
        </p:spPr>
        <p:txBody>
          <a:bodyPr>
            <a:noAutofit/>
          </a:bodyPr>
          <a:lstStyle/>
          <a:p>
            <a:pPr eaLnBrk="1" fontAlgn="auto" hangingPunct="1">
              <a:spcAft>
                <a:spcPts val="0"/>
              </a:spcAft>
              <a:defRPr/>
            </a:pPr>
            <a:r>
              <a:rPr lang="en-GB" sz="6600" b="1" dirty="0">
                <a:solidFill>
                  <a:srgbClr val="001132"/>
                </a:solidFill>
              </a:rPr>
              <a:t>6MMCS002W</a:t>
            </a:r>
            <a:r>
              <a:rPr lang="en-GB" sz="6600" b="1" dirty="0">
                <a:solidFill>
                  <a:srgbClr val="002060"/>
                </a:solidFill>
              </a:rPr>
              <a:t> </a:t>
            </a:r>
            <a:r>
              <a:rPr lang="en-GB" sz="6600" b="1" dirty="0">
                <a:solidFill>
                  <a:schemeClr val="accent6">
                    <a:lumMod val="75000"/>
                  </a:schemeClr>
                </a:solidFill>
              </a:rPr>
              <a:t/>
            </a:r>
            <a:br>
              <a:rPr lang="en-GB" sz="6600" b="1" dirty="0">
                <a:solidFill>
                  <a:schemeClr val="accent6">
                    <a:lumMod val="75000"/>
                  </a:schemeClr>
                </a:solidFill>
              </a:rPr>
            </a:br>
            <a:r>
              <a:rPr lang="en-GB" sz="6600" b="1" dirty="0">
                <a:solidFill>
                  <a:srgbClr val="002060"/>
                </a:solidFill>
              </a:rPr>
              <a:t>Digital Marketing, Social Media &amp; Web Analytics</a:t>
            </a:r>
          </a:p>
        </p:txBody>
      </p:sp>
      <p:sp>
        <p:nvSpPr>
          <p:cNvPr id="3" name="Subtitle 2"/>
          <p:cNvSpPr>
            <a:spLocks noGrp="1"/>
          </p:cNvSpPr>
          <p:nvPr>
            <p:ph type="subTitle" idx="1"/>
          </p:nvPr>
        </p:nvSpPr>
        <p:spPr>
          <a:xfrm>
            <a:off x="914400" y="4456113"/>
            <a:ext cx="7454900" cy="1465262"/>
          </a:xfrm>
        </p:spPr>
        <p:txBody>
          <a:bodyPr rtlCol="0">
            <a:normAutofit fontScale="62500" lnSpcReduction="20000"/>
          </a:bodyPr>
          <a:lstStyle/>
          <a:p>
            <a:pPr eaLnBrk="1" fontAlgn="auto" hangingPunct="1">
              <a:defRPr/>
            </a:pPr>
            <a:r>
              <a:rPr lang="en-GB" sz="4500" b="1" smtClean="0">
                <a:solidFill>
                  <a:srgbClr val="002060"/>
                </a:solidFill>
              </a:rPr>
              <a:t>Week 5 </a:t>
            </a:r>
            <a:r>
              <a:rPr lang="en-GB" sz="4500" b="1" dirty="0" smtClean="0">
                <a:solidFill>
                  <a:srgbClr val="002060"/>
                </a:solidFill>
              </a:rPr>
              <a:t>–Social Media &amp; </a:t>
            </a:r>
            <a:r>
              <a:rPr lang="en-GB" sz="4500" b="1" dirty="0" err="1" smtClean="0">
                <a:solidFill>
                  <a:srgbClr val="002060"/>
                </a:solidFill>
              </a:rPr>
              <a:t>seo</a:t>
            </a:r>
            <a:endParaRPr lang="en-GB" sz="4500" b="1" dirty="0" smtClean="0">
              <a:solidFill>
                <a:srgbClr val="002060"/>
              </a:solidFill>
            </a:endParaRPr>
          </a:p>
          <a:p>
            <a:pPr eaLnBrk="1" fontAlgn="auto" hangingPunct="1">
              <a:defRPr/>
            </a:pPr>
            <a:endParaRPr lang="en-GB" dirty="0" smtClean="0">
              <a:solidFill>
                <a:srgbClr val="002060"/>
              </a:solidFill>
            </a:endParaRPr>
          </a:p>
          <a:p>
            <a:pPr eaLnBrk="1" fontAlgn="auto" hangingPunct="1">
              <a:defRPr/>
            </a:pPr>
            <a:r>
              <a:rPr lang="en-GB" dirty="0">
                <a:solidFill>
                  <a:srgbClr val="002060"/>
                </a:solidFill>
              </a:rPr>
              <a:t>D</a:t>
            </a:r>
            <a:r>
              <a:rPr lang="en-GB" dirty="0" smtClean="0">
                <a:solidFill>
                  <a:srgbClr val="002060"/>
                </a:solidFill>
              </a:rPr>
              <a:t>r Vassiliki Bouki</a:t>
            </a:r>
          </a:p>
          <a:p>
            <a:pPr eaLnBrk="1" fontAlgn="auto" hangingPunct="1">
              <a:defRPr/>
            </a:pPr>
            <a:r>
              <a:rPr lang="en-GB" cap="none" dirty="0" smtClean="0">
                <a:solidFill>
                  <a:srgbClr val="002060"/>
                </a:solidFill>
                <a:hlinkClick r:id="rId2"/>
              </a:rPr>
              <a:t>boukiv@wmin.ac.uk</a:t>
            </a:r>
            <a:endParaRPr lang="en-GB" cap="none" dirty="0" smtClean="0">
              <a:solidFill>
                <a:srgbClr val="002060"/>
              </a:solidFill>
            </a:endParaRPr>
          </a:p>
          <a:p>
            <a:pPr eaLnBrk="1" fontAlgn="auto" hangingPunct="1">
              <a:defRPr/>
            </a:pPr>
            <a:endParaRPr lang="en-GB" cap="none" dirty="0">
              <a:solidFill>
                <a:srgbClr val="002060"/>
              </a:solidFill>
            </a:endParaRPr>
          </a:p>
        </p:txBody>
      </p:sp>
      <p:sp>
        <p:nvSpPr>
          <p:cNvPr id="8196" name="Slide Number Placeholder 3"/>
          <p:cNvSpPr>
            <a:spLocks noGrp="1"/>
          </p:cNvSpPr>
          <p:nvPr>
            <p:ph type="sldNum" sz="quarter" idx="12"/>
          </p:nvPr>
        </p:nvSpPr>
        <p:spPr bwMode="auto">
          <a:noFill/>
          <a:ln>
            <a:miter lim="800000"/>
            <a:headEnd/>
            <a:tailEnd/>
          </a:ln>
        </p:spPr>
        <p:txBody>
          <a:bodyPr/>
          <a:lstStyle/>
          <a:p>
            <a:fld id="{0CCB1280-D23C-4137-9CB8-0430727260F6}" type="slidenum">
              <a:rPr lang="en-US" smtClean="0"/>
              <a:pPr/>
              <a:t>1</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 media and SEO</a:t>
            </a:r>
            <a:endParaRPr lang="en-GB" dirty="0"/>
          </a:p>
        </p:txBody>
      </p:sp>
      <p:sp>
        <p:nvSpPr>
          <p:cNvPr id="3" name="Content Placeholder 2"/>
          <p:cNvSpPr>
            <a:spLocks noGrp="1"/>
          </p:cNvSpPr>
          <p:nvPr>
            <p:ph idx="1"/>
          </p:nvPr>
        </p:nvSpPr>
        <p:spPr/>
        <p:txBody>
          <a:bodyPr>
            <a:normAutofit/>
          </a:bodyPr>
          <a:lstStyle/>
          <a:p>
            <a:r>
              <a:rPr lang="en-US" dirty="0"/>
              <a:t>Are </a:t>
            </a:r>
            <a:r>
              <a:rPr lang="en-US" b="1" u="sng" dirty="0">
                <a:solidFill>
                  <a:srgbClr val="FF0000"/>
                </a:solidFill>
              </a:rPr>
              <a:t>Social Signals </a:t>
            </a:r>
            <a:r>
              <a:rPr lang="en-US" dirty="0"/>
              <a:t>a Ranking Factor?</a:t>
            </a:r>
          </a:p>
          <a:p>
            <a:r>
              <a:rPr lang="en-US" dirty="0" smtClean="0"/>
              <a:t>“First </a:t>
            </a:r>
            <a:r>
              <a:rPr lang="en-US" dirty="0"/>
              <a:t>of all, Google says that social signals </a:t>
            </a:r>
            <a:r>
              <a:rPr lang="en-US" b="1" u="sng" dirty="0">
                <a:solidFill>
                  <a:srgbClr val="FF0000"/>
                </a:solidFill>
              </a:rPr>
              <a:t>are not a direct </a:t>
            </a:r>
            <a:r>
              <a:rPr lang="en-US" dirty="0"/>
              <a:t>ranking factor. </a:t>
            </a:r>
            <a:endParaRPr lang="en-US" dirty="0" smtClean="0"/>
          </a:p>
          <a:p>
            <a:r>
              <a:rPr lang="en-US" dirty="0" smtClean="0"/>
              <a:t>This</a:t>
            </a:r>
            <a:r>
              <a:rPr lang="en-US" dirty="0"/>
              <a:t> doesn’t mean social signals won’t help with Google SEO in an indirect way, which we will discuss later, but it means it won’t directly boost your rankings in Google. </a:t>
            </a:r>
            <a:endParaRPr lang="en-US" dirty="0" smtClean="0"/>
          </a:p>
          <a:p>
            <a:r>
              <a:rPr lang="en-US" dirty="0" smtClean="0"/>
              <a:t>Matt </a:t>
            </a:r>
            <a:r>
              <a:rPr lang="en-US" dirty="0" err="1"/>
              <a:t>Cutts</a:t>
            </a:r>
            <a:r>
              <a:rPr lang="en-US" dirty="0"/>
              <a:t> of </a:t>
            </a:r>
            <a:r>
              <a:rPr lang="en-US" dirty="0" smtClean="0"/>
              <a:t>Google posted a video several years ago that said that Google does use data from social sites in ranking, however, this is outdated now, and may not be accurate anymore.” </a:t>
            </a:r>
          </a:p>
          <a:p>
            <a:r>
              <a:rPr lang="en-US" sz="1600" dirty="0"/>
              <a:t>(</a:t>
            </a:r>
            <a:r>
              <a:rPr lang="en-US" sz="1600" dirty="0">
                <a:hlinkClick r:id="rId2"/>
              </a:rPr>
              <a:t>https://</a:t>
            </a:r>
            <a:r>
              <a:rPr lang="en-US" sz="1600" dirty="0" smtClean="0">
                <a:hlinkClick r:id="rId2"/>
              </a:rPr>
              <a:t>www.seohermit.com/articles/how-social-signals-help-seo/</a:t>
            </a:r>
            <a:r>
              <a:rPr lang="en-US" sz="1600" dirty="0"/>
              <a:t> </a:t>
            </a:r>
            <a:r>
              <a:rPr lang="en-US" sz="1600" dirty="0"/>
              <a:t>8</a:t>
            </a:r>
            <a:r>
              <a:rPr lang="en-US" sz="1600" baseline="30000" dirty="0" smtClean="0"/>
              <a:t>th</a:t>
            </a:r>
            <a:r>
              <a:rPr lang="en-US" sz="1600" dirty="0" smtClean="0"/>
              <a:t> </a:t>
            </a:r>
            <a:r>
              <a:rPr lang="en-US" sz="1600" dirty="0" smtClean="0"/>
              <a:t>February 2022)</a:t>
            </a:r>
            <a:endParaRPr lang="en-US" sz="1600" dirty="0"/>
          </a:p>
          <a:p>
            <a:r>
              <a:rPr lang="en-GB" dirty="0" smtClean="0"/>
              <a:t>Which </a:t>
            </a:r>
            <a:r>
              <a:rPr lang="en-GB" dirty="0" smtClean="0"/>
              <a:t>activities on </a:t>
            </a:r>
            <a:r>
              <a:rPr lang="en-GB" dirty="0" smtClean="0"/>
              <a:t>Facebook (might</a:t>
            </a:r>
            <a:r>
              <a:rPr lang="en-GB" dirty="0" smtClean="0"/>
              <a:t>) influence search?</a:t>
            </a:r>
          </a:p>
          <a:p>
            <a:pPr>
              <a:buNone/>
            </a:pPr>
            <a:endParaRPr lang="en-GB" dirty="0" smtClean="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10</a:t>
            </a:fld>
            <a:endParaRPr lang="en-US"/>
          </a:p>
        </p:txBody>
      </p:sp>
    </p:spTree>
    <p:extLst>
      <p:ext uri="{BB962C8B-B14F-4D97-AF65-F5344CB8AC3E}">
        <p14:creationId xmlns:p14="http://schemas.microsoft.com/office/powerpoint/2010/main" val="182908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 </a:t>
            </a:r>
            <a:r>
              <a:rPr lang="en-GB" dirty="0" smtClean="0"/>
              <a:t>media </a:t>
            </a:r>
            <a:r>
              <a:rPr lang="en-GB" dirty="0" smtClean="0"/>
              <a:t>and SEO</a:t>
            </a:r>
            <a:endParaRPr lang="en-GB" dirty="0"/>
          </a:p>
        </p:txBody>
      </p:sp>
      <p:sp>
        <p:nvSpPr>
          <p:cNvPr id="3" name="Content Placeholder 2"/>
          <p:cNvSpPr>
            <a:spLocks noGrp="1"/>
          </p:cNvSpPr>
          <p:nvPr>
            <p:ph idx="1"/>
          </p:nvPr>
        </p:nvSpPr>
        <p:spPr>
          <a:xfrm>
            <a:off x="822960" y="1845734"/>
            <a:ext cx="8170570" cy="4023360"/>
          </a:xfrm>
        </p:spPr>
        <p:txBody>
          <a:bodyPr/>
          <a:lstStyle/>
          <a:p>
            <a:pPr>
              <a:spcBef>
                <a:spcPts val="0"/>
              </a:spcBef>
            </a:pPr>
            <a:r>
              <a:rPr lang="en-GB" dirty="0" smtClean="0"/>
              <a:t>Differences in Facebook signals</a:t>
            </a:r>
          </a:p>
          <a:p>
            <a:pPr>
              <a:spcBef>
                <a:spcPts val="0"/>
              </a:spcBef>
            </a:pPr>
            <a:r>
              <a:rPr lang="en-GB" dirty="0" smtClean="0"/>
              <a:t>A study by ‘</a:t>
            </a:r>
            <a:r>
              <a:rPr lang="en-GB" dirty="0"/>
              <a:t>C</a:t>
            </a:r>
            <a:r>
              <a:rPr lang="en-GB" dirty="0" smtClean="0"/>
              <a:t>ognitive SEO’: </a:t>
            </a:r>
            <a:r>
              <a:rPr lang="en-GB" sz="1400" dirty="0" smtClean="0">
                <a:hlinkClick r:id="rId2"/>
              </a:rPr>
              <a:t>https</a:t>
            </a:r>
            <a:r>
              <a:rPr lang="en-GB" sz="1400" dirty="0">
                <a:hlinkClick r:id="rId2"/>
              </a:rPr>
              <a:t>://cognitiveseo.com/blog/11903/social-signals-seo-influence</a:t>
            </a:r>
            <a:r>
              <a:rPr lang="en-GB" sz="1400" dirty="0" smtClean="0">
                <a:hlinkClick r:id="rId2"/>
              </a:rPr>
              <a:t>/</a:t>
            </a:r>
            <a:endParaRPr lang="en-GB" sz="1400" dirty="0" smtClean="0"/>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11</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131" y="2477143"/>
            <a:ext cx="6955228" cy="38310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 media and SEO</a:t>
            </a:r>
            <a:endParaRPr lang="en-GB" dirty="0"/>
          </a:p>
        </p:txBody>
      </p:sp>
      <p:sp>
        <p:nvSpPr>
          <p:cNvPr id="3" name="Content Placeholder 2"/>
          <p:cNvSpPr>
            <a:spLocks noGrp="1"/>
          </p:cNvSpPr>
          <p:nvPr>
            <p:ph idx="1"/>
          </p:nvPr>
        </p:nvSpPr>
        <p:spPr/>
        <p:txBody>
          <a:bodyPr/>
          <a:lstStyle/>
          <a:p>
            <a:r>
              <a:rPr lang="en-GB" sz="2400" dirty="0" smtClean="0"/>
              <a:t>Social signals that </a:t>
            </a:r>
            <a:r>
              <a:rPr lang="en-GB" sz="2400" b="1" dirty="0" smtClean="0">
                <a:solidFill>
                  <a:srgbClr val="FF0000"/>
                </a:solidFill>
              </a:rPr>
              <a:t>indirectly</a:t>
            </a:r>
            <a:r>
              <a:rPr lang="en-GB" sz="2400" dirty="0" smtClean="0"/>
              <a:t> influence the ranking of your site:</a:t>
            </a:r>
          </a:p>
          <a:p>
            <a:endParaRPr lang="en-GB" sz="2400" dirty="0" smtClean="0"/>
          </a:p>
          <a:p>
            <a:pPr lvl="1">
              <a:buFont typeface="Wingdings" pitchFamily="2" charset="2"/>
              <a:buChar char="Ø"/>
            </a:pPr>
            <a:r>
              <a:rPr lang="en-GB" sz="2400" dirty="0" smtClean="0"/>
              <a:t> Build and engage audience (content; announcements; product previews etc)</a:t>
            </a:r>
          </a:p>
          <a:p>
            <a:pPr lvl="1">
              <a:buFont typeface="Wingdings" pitchFamily="2" charset="2"/>
              <a:buChar char="Ø"/>
            </a:pPr>
            <a:r>
              <a:rPr lang="en-GB" sz="2400" dirty="0" smtClean="0"/>
              <a:t> Customer Service</a:t>
            </a:r>
          </a:p>
          <a:p>
            <a:pPr lvl="1">
              <a:buFont typeface="Wingdings" pitchFamily="2" charset="2"/>
              <a:buChar char="Ø"/>
            </a:pPr>
            <a:r>
              <a:rPr lang="en-GB" sz="2400" dirty="0" smtClean="0"/>
              <a:t> Spread the word</a:t>
            </a:r>
          </a:p>
          <a:p>
            <a:pPr lvl="1">
              <a:buFont typeface="Wingdings" pitchFamily="2" charset="2"/>
              <a:buChar char="Ø"/>
            </a:pPr>
            <a:r>
              <a:rPr lang="en-GB" sz="2400" dirty="0" smtClean="0"/>
              <a:t> Generate searches</a:t>
            </a:r>
          </a:p>
          <a:p>
            <a:endParaRPr lang="en-GB" dirty="0" smtClean="0"/>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SMO or SEO?</a:t>
            </a:r>
            <a:endParaRPr lang="en-GB" dirty="0"/>
          </a:p>
        </p:txBody>
      </p:sp>
      <p:sp>
        <p:nvSpPr>
          <p:cNvPr id="3" name="Content Placeholder 2"/>
          <p:cNvSpPr>
            <a:spLocks noGrp="1"/>
          </p:cNvSpPr>
          <p:nvPr>
            <p:ph idx="1"/>
          </p:nvPr>
        </p:nvSpPr>
        <p:spPr/>
        <p:txBody>
          <a:bodyPr/>
          <a:lstStyle/>
          <a:p>
            <a:r>
              <a:rPr lang="en-GB" dirty="0" smtClean="0"/>
              <a:t>What is </a:t>
            </a:r>
            <a:r>
              <a:rPr lang="en-GB" b="1" dirty="0" smtClean="0">
                <a:solidFill>
                  <a:srgbClr val="FF0000"/>
                </a:solidFill>
              </a:rPr>
              <a:t>S</a:t>
            </a:r>
            <a:r>
              <a:rPr lang="en-GB" dirty="0" smtClean="0"/>
              <a:t>ocial </a:t>
            </a:r>
            <a:r>
              <a:rPr lang="en-GB" b="1" dirty="0" smtClean="0">
                <a:solidFill>
                  <a:srgbClr val="FF0000"/>
                </a:solidFill>
              </a:rPr>
              <a:t>M</a:t>
            </a:r>
            <a:r>
              <a:rPr lang="en-GB" dirty="0" smtClean="0"/>
              <a:t>edia </a:t>
            </a:r>
            <a:r>
              <a:rPr lang="en-GB" b="1" dirty="0" smtClean="0">
                <a:solidFill>
                  <a:srgbClr val="FF0000"/>
                </a:solidFill>
              </a:rPr>
              <a:t>O</a:t>
            </a:r>
            <a:r>
              <a:rPr lang="en-GB" dirty="0" smtClean="0"/>
              <a:t>ptimization?</a:t>
            </a:r>
          </a:p>
          <a:p>
            <a:r>
              <a:rPr lang="en-GB" dirty="0" smtClean="0"/>
              <a:t>7 tips to improve SMO</a:t>
            </a:r>
          </a:p>
          <a:p>
            <a:pPr>
              <a:spcBef>
                <a:spcPts val="600"/>
              </a:spcBef>
              <a:buFont typeface="Wingdings" pitchFamily="2" charset="2"/>
              <a:buChar char="v"/>
            </a:pPr>
            <a:r>
              <a:rPr lang="en-GB" dirty="0" smtClean="0"/>
              <a:t> </a:t>
            </a:r>
            <a:r>
              <a:rPr lang="en-GB" b="1" dirty="0" smtClean="0"/>
              <a:t>Reputation</a:t>
            </a:r>
            <a:r>
              <a:rPr lang="en-GB" dirty="0" smtClean="0"/>
              <a:t> - build your reputation as a reliable qualified source</a:t>
            </a:r>
          </a:p>
          <a:p>
            <a:pPr>
              <a:spcBef>
                <a:spcPts val="600"/>
              </a:spcBef>
              <a:buFont typeface="Wingdings" pitchFamily="2" charset="2"/>
              <a:buChar char="v"/>
            </a:pPr>
            <a:r>
              <a:rPr lang="en-GB" dirty="0" smtClean="0"/>
              <a:t> </a:t>
            </a:r>
            <a:r>
              <a:rPr lang="en-GB" b="1" dirty="0" smtClean="0"/>
              <a:t>Engagement</a:t>
            </a:r>
            <a:r>
              <a:rPr lang="en-GB" dirty="0" smtClean="0"/>
              <a:t> - encourage more engagement, sharing &amp; reciprocate</a:t>
            </a:r>
          </a:p>
          <a:p>
            <a:pPr>
              <a:spcBef>
                <a:spcPts val="600"/>
              </a:spcBef>
              <a:buFont typeface="Wingdings" pitchFamily="2" charset="2"/>
              <a:buChar char="v"/>
            </a:pPr>
            <a:r>
              <a:rPr lang="en-GB" dirty="0" smtClean="0"/>
              <a:t> </a:t>
            </a:r>
            <a:r>
              <a:rPr lang="en-GB" b="1" dirty="0" smtClean="0"/>
              <a:t>Authority</a:t>
            </a:r>
            <a:r>
              <a:rPr lang="en-GB" dirty="0" smtClean="0"/>
              <a:t> - become a notable authority in your field of expertise</a:t>
            </a:r>
          </a:p>
          <a:p>
            <a:pPr>
              <a:spcBef>
                <a:spcPts val="600"/>
              </a:spcBef>
              <a:buFont typeface="Wingdings" pitchFamily="2" charset="2"/>
              <a:buChar char="v"/>
            </a:pPr>
            <a:r>
              <a:rPr lang="en-GB" dirty="0" smtClean="0"/>
              <a:t> </a:t>
            </a:r>
            <a:r>
              <a:rPr lang="en-GB" b="1" dirty="0" smtClean="0"/>
              <a:t>Leadership</a:t>
            </a:r>
            <a:r>
              <a:rPr lang="en-GB" dirty="0" smtClean="0"/>
              <a:t> - harness originality &amp; creativity, be a Thought Leader</a:t>
            </a:r>
          </a:p>
          <a:p>
            <a:pPr>
              <a:spcBef>
                <a:spcPts val="600"/>
              </a:spcBef>
              <a:buFont typeface="Wingdings" pitchFamily="2" charset="2"/>
              <a:buChar char="v"/>
            </a:pPr>
            <a:r>
              <a:rPr lang="en-GB" dirty="0" smtClean="0"/>
              <a:t> </a:t>
            </a:r>
            <a:r>
              <a:rPr lang="en-GB" b="1" dirty="0" smtClean="0"/>
              <a:t>Social</a:t>
            </a:r>
            <a:r>
              <a:rPr lang="en-GB" dirty="0" smtClean="0"/>
              <a:t> - be social, find and engage sociable experts in your field</a:t>
            </a:r>
          </a:p>
          <a:p>
            <a:pPr>
              <a:spcBef>
                <a:spcPts val="600"/>
              </a:spcBef>
              <a:buFont typeface="Wingdings" pitchFamily="2" charset="2"/>
              <a:buChar char="v"/>
            </a:pPr>
            <a:r>
              <a:rPr lang="en-GB" dirty="0" smtClean="0"/>
              <a:t> </a:t>
            </a:r>
            <a:r>
              <a:rPr lang="en-GB" b="1" dirty="0" smtClean="0"/>
              <a:t>Media</a:t>
            </a:r>
            <a:r>
              <a:rPr lang="en-GB" dirty="0" smtClean="0"/>
              <a:t> - know your social media platforms to maximize influence</a:t>
            </a:r>
          </a:p>
          <a:p>
            <a:pPr>
              <a:spcBef>
                <a:spcPts val="600"/>
              </a:spcBef>
              <a:buFont typeface="Wingdings" pitchFamily="2" charset="2"/>
              <a:buChar char="v"/>
            </a:pPr>
            <a:r>
              <a:rPr lang="en-GB" dirty="0" smtClean="0"/>
              <a:t> </a:t>
            </a:r>
            <a:r>
              <a:rPr lang="en-GB" b="1" dirty="0" smtClean="0"/>
              <a:t>Optimization</a:t>
            </a:r>
            <a:r>
              <a:rPr lang="en-GB" dirty="0" smtClean="0"/>
              <a:t> - improve technical aspects to increase optimization</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SMO or SEO? </a:t>
            </a:r>
            <a:endParaRPr lang="en-GB" dirty="0"/>
          </a:p>
        </p:txBody>
      </p:sp>
      <p:sp>
        <p:nvSpPr>
          <p:cNvPr id="3" name="Content Placeholder 2"/>
          <p:cNvSpPr>
            <a:spLocks noGrp="1"/>
          </p:cNvSpPr>
          <p:nvPr>
            <p:ph idx="1"/>
          </p:nvPr>
        </p:nvSpPr>
        <p:spPr>
          <a:xfrm>
            <a:off x="822325" y="1846263"/>
            <a:ext cx="7766504" cy="4022725"/>
          </a:xfrm>
        </p:spPr>
        <p:txBody>
          <a:bodyPr/>
          <a:lstStyle/>
          <a:p>
            <a:pPr>
              <a:buNone/>
            </a:pPr>
            <a:r>
              <a:rPr lang="en-GB" dirty="0" smtClean="0"/>
              <a:t> Social Media do </a:t>
            </a:r>
            <a:r>
              <a:rPr lang="en-GB" b="1" u="sng" dirty="0" smtClean="0"/>
              <a:t>more</a:t>
            </a:r>
            <a:r>
              <a:rPr lang="en-GB" dirty="0" smtClean="0"/>
              <a:t> than influence page ranking:</a:t>
            </a:r>
          </a:p>
          <a:p>
            <a:pPr>
              <a:spcBef>
                <a:spcPts val="600"/>
              </a:spcBef>
              <a:buFont typeface="Wingdings" pitchFamily="2" charset="2"/>
              <a:buChar char="Ø"/>
            </a:pPr>
            <a:r>
              <a:rPr lang="en-GB" sz="1800" dirty="0" smtClean="0"/>
              <a:t> Spread your message and listen to your customers</a:t>
            </a:r>
          </a:p>
          <a:p>
            <a:pPr>
              <a:spcBef>
                <a:spcPts val="600"/>
              </a:spcBef>
              <a:buFont typeface="Wingdings" pitchFamily="2" charset="2"/>
              <a:buChar char="Ø"/>
            </a:pPr>
            <a:r>
              <a:rPr lang="en-GB" sz="1800" dirty="0" smtClean="0"/>
              <a:t>Use social media for market research</a:t>
            </a:r>
          </a:p>
          <a:p>
            <a:pPr>
              <a:buNone/>
            </a:pPr>
            <a:r>
              <a:rPr lang="en-GB" dirty="0" smtClean="0"/>
              <a:t>SMO &amp; SEO</a:t>
            </a:r>
          </a:p>
          <a:p>
            <a:pPr>
              <a:buFont typeface="Wingdings" pitchFamily="2" charset="2"/>
              <a:buChar char="Ø"/>
            </a:pPr>
            <a:r>
              <a:rPr lang="en-GB" sz="1800" dirty="0" smtClean="0"/>
              <a:t> Social conversations inform keyword strategy  &amp; search keywords inform social content strategy</a:t>
            </a:r>
          </a:p>
          <a:p>
            <a:pPr>
              <a:buFont typeface="Wingdings" pitchFamily="2" charset="2"/>
              <a:buChar char="Ø"/>
            </a:pPr>
            <a:r>
              <a:rPr lang="en-GB" sz="1800" dirty="0" smtClean="0"/>
              <a:t> SEO is no longer just about content, linking, and site architecture; it’s also about building social identity, relationships and engagement. </a:t>
            </a:r>
          </a:p>
          <a:p>
            <a:pPr>
              <a:buFont typeface="Wingdings" pitchFamily="2" charset="2"/>
              <a:buChar char="Ø"/>
            </a:pPr>
            <a:r>
              <a:rPr lang="en-GB" sz="1800" dirty="0" smtClean="0"/>
              <a:t> By using social data to determine what customers want and where they prefer to consume online content </a:t>
            </a:r>
            <a:r>
              <a:rPr lang="en-GB" sz="1800" b="1" i="1" u="sng" dirty="0" smtClean="0"/>
              <a:t>combined with </a:t>
            </a:r>
            <a:r>
              <a:rPr lang="en-GB" sz="1800" dirty="0" smtClean="0"/>
              <a:t>SEO data, you can develop a strategy that can target your customer in a way that is seamless and well informed. </a:t>
            </a:r>
            <a:endParaRPr lang="en-GB" sz="1200" dirty="0" smtClean="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SMO or SEO?</a:t>
            </a:r>
            <a:endParaRPr lang="en-GB" dirty="0"/>
          </a:p>
        </p:txBody>
      </p:sp>
      <p:sp>
        <p:nvSpPr>
          <p:cNvPr id="3" name="Content Placeholder 2"/>
          <p:cNvSpPr>
            <a:spLocks noGrp="1"/>
          </p:cNvSpPr>
          <p:nvPr>
            <p:ph idx="1"/>
          </p:nvPr>
        </p:nvSpPr>
        <p:spPr/>
        <p:txBody>
          <a:bodyPr/>
          <a:lstStyle/>
          <a:p>
            <a:pPr lvl="1">
              <a:spcBef>
                <a:spcPts val="0"/>
              </a:spcBef>
              <a:buFont typeface="Wingdings" pitchFamily="2" charset="2"/>
              <a:buChar char="Ø"/>
            </a:pPr>
            <a:r>
              <a:rPr lang="en-GB" sz="3600" dirty="0" smtClean="0"/>
              <a:t> Is SEO ‘dead’?</a:t>
            </a:r>
          </a:p>
          <a:p>
            <a:pPr lvl="1">
              <a:spcBef>
                <a:spcPts val="0"/>
              </a:spcBef>
              <a:buNone/>
            </a:pPr>
            <a:r>
              <a:rPr lang="en-GB" sz="2000" dirty="0" smtClean="0">
                <a:hlinkClick r:id="rId2"/>
              </a:rPr>
              <a:t>http://www.theguardian.com/technology/2013/jul/22/seo-is-dead-long-live-social-media-optimisation</a:t>
            </a:r>
            <a:r>
              <a:rPr lang="en-GB" sz="2000" dirty="0" smtClean="0"/>
              <a:t> </a:t>
            </a:r>
          </a:p>
          <a:p>
            <a:pPr lvl="1">
              <a:spcBef>
                <a:spcPts val="0"/>
              </a:spcBef>
              <a:buNone/>
            </a:pPr>
            <a:endParaRPr lang="en-GB" sz="2000" dirty="0" smtClean="0"/>
          </a:p>
          <a:p>
            <a:pPr lvl="1">
              <a:spcBef>
                <a:spcPts val="0"/>
              </a:spcBef>
              <a:buNone/>
            </a:pPr>
            <a:endParaRPr lang="en-GB" sz="2000" dirty="0" smtClean="0"/>
          </a:p>
          <a:p>
            <a:pPr lvl="1">
              <a:buFont typeface="Wingdings" pitchFamily="2" charset="2"/>
              <a:buChar char="Ø"/>
            </a:pPr>
            <a:r>
              <a:rPr lang="en-GB" sz="4400" dirty="0" smtClean="0"/>
              <a:t> </a:t>
            </a:r>
            <a:r>
              <a:rPr lang="en-GB" sz="3600" dirty="0" smtClean="0"/>
              <a:t>Is SMO the new SEO?</a:t>
            </a:r>
          </a:p>
          <a:p>
            <a:r>
              <a:rPr lang="en-GB" sz="3600" dirty="0" smtClean="0"/>
              <a:t>Your views</a:t>
            </a:r>
          </a:p>
          <a:p>
            <a:endParaRPr lang="en-GB" dirty="0" smtClean="0"/>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 Search</a:t>
            </a:r>
            <a:endParaRPr lang="en-GB" dirty="0"/>
          </a:p>
        </p:txBody>
      </p:sp>
      <p:sp>
        <p:nvSpPr>
          <p:cNvPr id="3" name="Content Placeholder 2"/>
          <p:cNvSpPr>
            <a:spLocks noGrp="1"/>
          </p:cNvSpPr>
          <p:nvPr>
            <p:ph idx="1"/>
          </p:nvPr>
        </p:nvSpPr>
        <p:spPr>
          <a:xfrm>
            <a:off x="822325" y="1846264"/>
            <a:ext cx="4457246" cy="2224994"/>
          </a:xfrm>
        </p:spPr>
        <p:txBody>
          <a:bodyPr>
            <a:normAutofit lnSpcReduction="10000"/>
          </a:bodyPr>
          <a:lstStyle/>
          <a:p>
            <a:r>
              <a:rPr lang="en-GB" sz="2800" b="1" spc="300" dirty="0" smtClean="0">
                <a:solidFill>
                  <a:srgbClr val="FF0000"/>
                </a:solidFill>
              </a:rPr>
              <a:t>Web goes social...</a:t>
            </a:r>
          </a:p>
          <a:p>
            <a:r>
              <a:rPr lang="en-GB" sz="2800" b="1" dirty="0" smtClean="0"/>
              <a:t>Social search </a:t>
            </a:r>
          </a:p>
          <a:p>
            <a:r>
              <a:rPr lang="en-GB" dirty="0" smtClean="0"/>
              <a:t>Social search or a social search engine is a type of web search that takes into account the </a:t>
            </a:r>
            <a:r>
              <a:rPr lang="en-GB" b="1" i="1" u="sng" dirty="0" smtClean="0"/>
              <a:t>Social Graph</a:t>
            </a:r>
            <a:r>
              <a:rPr lang="en-GB" dirty="0" smtClean="0"/>
              <a:t> of the person initiating the search query. </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16</a:t>
            </a:fld>
            <a:endParaRPr lang="en-US"/>
          </a:p>
        </p:txBody>
      </p:sp>
      <p:pic>
        <p:nvPicPr>
          <p:cNvPr id="3074" name="Picture 2" descr="C:\Users\Vassiliki\Desktop\social_graph.jpg"/>
          <p:cNvPicPr>
            <a:picLocks noChangeAspect="1" noChangeArrowheads="1"/>
          </p:cNvPicPr>
          <p:nvPr/>
        </p:nvPicPr>
        <p:blipFill>
          <a:blip r:embed="rId2"/>
          <a:srcRect/>
          <a:stretch>
            <a:fillRect/>
          </a:stretch>
        </p:blipFill>
        <p:spPr bwMode="auto">
          <a:xfrm>
            <a:off x="5355691" y="1817903"/>
            <a:ext cx="3635907" cy="2443807"/>
          </a:xfrm>
          <a:prstGeom prst="rect">
            <a:avLst/>
          </a:prstGeom>
          <a:noFill/>
        </p:spPr>
      </p:pic>
      <p:sp>
        <p:nvSpPr>
          <p:cNvPr id="6" name="TextBox 5"/>
          <p:cNvSpPr txBox="1"/>
          <p:nvPr/>
        </p:nvSpPr>
        <p:spPr>
          <a:xfrm>
            <a:off x="837669" y="4284723"/>
            <a:ext cx="8504251" cy="923330"/>
          </a:xfrm>
          <a:prstGeom prst="rect">
            <a:avLst/>
          </a:prstGeom>
          <a:noFill/>
        </p:spPr>
        <p:txBody>
          <a:bodyPr wrap="none" rtlCol="0">
            <a:spAutoFit/>
          </a:bodyPr>
          <a:lstStyle/>
          <a:p>
            <a:r>
              <a:rPr lang="en-GB" dirty="0" smtClean="0"/>
              <a:t>When applied to web search this Social-Graph approach to relevance is </a:t>
            </a:r>
            <a:r>
              <a:rPr lang="en-GB" b="1" i="1" u="sng" dirty="0" smtClean="0"/>
              <a:t>in contrast</a:t>
            </a:r>
            <a:r>
              <a:rPr lang="en-GB" b="1" i="1" dirty="0" smtClean="0"/>
              <a:t> </a:t>
            </a:r>
          </a:p>
          <a:p>
            <a:r>
              <a:rPr lang="en-GB" dirty="0" smtClean="0"/>
              <a:t>to established algorithmic or machine-based approaches where relevance is determined </a:t>
            </a:r>
          </a:p>
          <a:p>
            <a:r>
              <a:rPr lang="en-GB" dirty="0" smtClean="0"/>
              <a:t>by analyzing the text of each document or the link structure of the documents.</a:t>
            </a:r>
          </a:p>
        </p:txBody>
      </p:sp>
      <p:sp>
        <p:nvSpPr>
          <p:cNvPr id="8" name="TextBox 7"/>
          <p:cNvSpPr txBox="1"/>
          <p:nvPr/>
        </p:nvSpPr>
        <p:spPr>
          <a:xfrm>
            <a:off x="851345" y="5257799"/>
            <a:ext cx="8292655" cy="923330"/>
          </a:xfrm>
          <a:prstGeom prst="rect">
            <a:avLst/>
          </a:prstGeom>
          <a:noFill/>
        </p:spPr>
        <p:txBody>
          <a:bodyPr wrap="none" rtlCol="0">
            <a:spAutoFit/>
          </a:bodyPr>
          <a:lstStyle/>
          <a:p>
            <a:r>
              <a:rPr lang="en-GB" dirty="0" smtClean="0"/>
              <a:t>Search results produced by social search engine give more visibility to content created </a:t>
            </a:r>
          </a:p>
          <a:p>
            <a:r>
              <a:rPr lang="en-GB" dirty="0" smtClean="0"/>
              <a:t>or "touched" by users in the Social Graph.</a:t>
            </a:r>
          </a:p>
          <a:p>
            <a:r>
              <a:rPr lang="en-GB" dirty="0" smtClean="0"/>
              <a:t>(from Wikipedia: </a:t>
            </a:r>
            <a:r>
              <a:rPr lang="en-GB" dirty="0" smtClean="0">
                <a:hlinkClick r:id="rId3"/>
              </a:rPr>
              <a:t>http://en.wikipedia.org/wiki/Social_search</a:t>
            </a:r>
            <a:r>
              <a:rPr lang="en-GB"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4" presetClass="entr" presetSubtype="0" accel="100000"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anim calcmode="lin" valueType="num">
                                      <p:cBhvr>
                                        <p:cTn id="19" dur="500" fill="hold"/>
                                        <p:tgtEl>
                                          <p:spTgt spid="3074"/>
                                        </p:tgtEl>
                                        <p:attrNameLst>
                                          <p:attrName>ppt_w</p:attrName>
                                        </p:attrNameLst>
                                      </p:cBhvr>
                                      <p:tavLst>
                                        <p:tav tm="0">
                                          <p:val>
                                            <p:strVal val="#ppt_w*0.05"/>
                                          </p:val>
                                        </p:tav>
                                        <p:tav tm="100000">
                                          <p:val>
                                            <p:strVal val="#ppt_w"/>
                                          </p:val>
                                        </p:tav>
                                      </p:tavLst>
                                    </p:anim>
                                    <p:anim calcmode="lin" valueType="num">
                                      <p:cBhvr>
                                        <p:cTn id="20" dur="500" fill="hold"/>
                                        <p:tgtEl>
                                          <p:spTgt spid="3074"/>
                                        </p:tgtEl>
                                        <p:attrNameLst>
                                          <p:attrName>ppt_h</p:attrName>
                                        </p:attrNameLst>
                                      </p:cBhvr>
                                      <p:tavLst>
                                        <p:tav tm="0">
                                          <p:val>
                                            <p:strVal val="#ppt_h"/>
                                          </p:val>
                                        </p:tav>
                                        <p:tav tm="100000">
                                          <p:val>
                                            <p:strVal val="#ppt_h"/>
                                          </p:val>
                                        </p:tav>
                                      </p:tavLst>
                                    </p:anim>
                                    <p:anim calcmode="lin" valueType="num">
                                      <p:cBhvr>
                                        <p:cTn id="21" dur="500" fill="hold"/>
                                        <p:tgtEl>
                                          <p:spTgt spid="3074"/>
                                        </p:tgtEl>
                                        <p:attrNameLst>
                                          <p:attrName>ppt_x</p:attrName>
                                        </p:attrNameLst>
                                      </p:cBhvr>
                                      <p:tavLst>
                                        <p:tav tm="0">
                                          <p:val>
                                            <p:strVal val="#ppt_x-.2"/>
                                          </p:val>
                                        </p:tav>
                                        <p:tav tm="100000">
                                          <p:val>
                                            <p:strVal val="#ppt_x"/>
                                          </p:val>
                                        </p:tav>
                                      </p:tavLst>
                                    </p:anim>
                                    <p:anim calcmode="lin" valueType="num">
                                      <p:cBhvr>
                                        <p:cTn id="22" dur="500" fill="hold"/>
                                        <p:tgtEl>
                                          <p:spTgt spid="3074"/>
                                        </p:tgtEl>
                                        <p:attrNameLst>
                                          <p:attrName>ppt_y</p:attrName>
                                        </p:attrNameLst>
                                      </p:cBhvr>
                                      <p:tavLst>
                                        <p:tav tm="0">
                                          <p:val>
                                            <p:strVal val="#ppt_y"/>
                                          </p:val>
                                        </p:tav>
                                        <p:tav tm="100000">
                                          <p:val>
                                            <p:strVal val="#ppt_y"/>
                                          </p:val>
                                        </p:tav>
                                      </p:tavLst>
                                    </p:anim>
                                    <p:animEffect transition="in" filter="fade">
                                      <p:cBhvr>
                                        <p:cTn id="23" dur="500"/>
                                        <p:tgtEl>
                                          <p:spTgt spid="3074"/>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 Search</a:t>
            </a:r>
            <a:endParaRPr lang="en-GB" dirty="0"/>
          </a:p>
        </p:txBody>
      </p:sp>
      <p:sp>
        <p:nvSpPr>
          <p:cNvPr id="3" name="Content Placeholder 2"/>
          <p:cNvSpPr>
            <a:spLocks noGrp="1"/>
          </p:cNvSpPr>
          <p:nvPr>
            <p:ph idx="1"/>
          </p:nvPr>
        </p:nvSpPr>
        <p:spPr/>
        <p:txBody>
          <a:bodyPr/>
          <a:lstStyle/>
          <a:p>
            <a:r>
              <a:rPr lang="en-GB" b="1" spc="300" dirty="0" smtClean="0">
                <a:solidFill>
                  <a:srgbClr val="FF0000"/>
                </a:solidFill>
              </a:rPr>
              <a:t>Web goes social Or ‘ask your friends’</a:t>
            </a:r>
            <a:endParaRPr lang="en-GB" dirty="0" smtClean="0"/>
          </a:p>
          <a:p>
            <a:r>
              <a:rPr lang="en-GB" dirty="0" smtClean="0"/>
              <a:t>How Google and Bing incorporate ‘social search’ in their results?</a:t>
            </a:r>
          </a:p>
          <a:p>
            <a:endParaRPr lang="en-GB" dirty="0" smtClean="0"/>
          </a:p>
          <a:p>
            <a:r>
              <a:rPr lang="en-GB" dirty="0" smtClean="0"/>
              <a:t>Google </a:t>
            </a:r>
            <a:r>
              <a:rPr lang="en-GB" dirty="0" smtClean="0">
                <a:sym typeface="Wingdings" pitchFamily="2" charset="2"/>
              </a:rPr>
              <a:t> Google + profile</a:t>
            </a:r>
          </a:p>
          <a:p>
            <a:r>
              <a:rPr lang="en-GB" dirty="0" smtClean="0"/>
              <a:t> </a:t>
            </a:r>
            <a:r>
              <a:rPr lang="en-GB" dirty="0" smtClean="0">
                <a:hlinkClick r:id="rId2"/>
              </a:rPr>
              <a:t>http://www.youtube.com/watch?v=ZqWJxgp-_mU</a:t>
            </a:r>
            <a:endParaRPr lang="en-GB" dirty="0" smtClean="0"/>
          </a:p>
          <a:p>
            <a:endParaRPr lang="en-GB" dirty="0" smtClean="0"/>
          </a:p>
          <a:p>
            <a:r>
              <a:rPr lang="en-GB" dirty="0" smtClean="0"/>
              <a:t>Bing </a:t>
            </a:r>
            <a:r>
              <a:rPr lang="en-GB" dirty="0" smtClean="0">
                <a:sym typeface="Wingdings" pitchFamily="2" charset="2"/>
              </a:rPr>
              <a:t> </a:t>
            </a:r>
            <a:r>
              <a:rPr lang="en-GB" dirty="0" err="1" smtClean="0">
                <a:sym typeface="Wingdings" pitchFamily="2" charset="2"/>
              </a:rPr>
              <a:t>Facebook</a:t>
            </a:r>
            <a:endParaRPr lang="en-GB" dirty="0" smtClean="0">
              <a:sym typeface="Wingdings" pitchFamily="2" charset="2"/>
            </a:endParaRPr>
          </a:p>
          <a:p>
            <a:r>
              <a:rPr lang="en-GB" dirty="0" smtClean="0">
                <a:hlinkClick r:id="rId3"/>
              </a:rPr>
              <a:t>http://www.youtube.com/watch?v=jfO7HnGT0T4</a:t>
            </a:r>
            <a:endParaRPr lang="en-GB" dirty="0" smtClean="0"/>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 Search</a:t>
            </a:r>
            <a:endParaRPr lang="en-GB" dirty="0"/>
          </a:p>
        </p:txBody>
      </p:sp>
      <p:sp>
        <p:nvSpPr>
          <p:cNvPr id="3" name="Content Placeholder 2"/>
          <p:cNvSpPr>
            <a:spLocks noGrp="1"/>
          </p:cNvSpPr>
          <p:nvPr>
            <p:ph idx="1"/>
          </p:nvPr>
        </p:nvSpPr>
        <p:spPr/>
        <p:txBody>
          <a:bodyPr/>
          <a:lstStyle/>
          <a:p>
            <a:pPr>
              <a:buFont typeface="Wingdings" pitchFamily="2" charset="2"/>
              <a:buChar char="q"/>
            </a:pPr>
            <a:r>
              <a:rPr lang="en-GB" dirty="0" smtClean="0"/>
              <a:t> Consumer search click-through rates increase 94% when they are exposed to relevant branded social media, according to data cited by Prestige Marketing.</a:t>
            </a:r>
          </a:p>
          <a:p>
            <a:pPr>
              <a:buFont typeface="Wingdings" pitchFamily="2" charset="2"/>
              <a:buChar char="q"/>
            </a:pPr>
            <a:r>
              <a:rPr lang="en-GB" dirty="0" smtClean="0"/>
              <a:t> Moreover, 78% of consumers trust personal recommendations over search result rankings.</a:t>
            </a:r>
          </a:p>
          <a:p>
            <a:pPr>
              <a:buFont typeface="Wingdings" pitchFamily="2" charset="2"/>
              <a:buChar char="q"/>
            </a:pPr>
            <a:r>
              <a:rPr lang="en-GB" dirty="0" smtClean="0"/>
              <a:t> And 48% of online purchasers use both search and social media to make decisions.</a:t>
            </a:r>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 search instead of search engines?</a:t>
            </a:r>
            <a:endParaRPr lang="en-GB" dirty="0"/>
          </a:p>
        </p:txBody>
      </p:sp>
      <p:sp>
        <p:nvSpPr>
          <p:cNvPr id="3" name="Content Placeholder 2"/>
          <p:cNvSpPr>
            <a:spLocks noGrp="1"/>
          </p:cNvSpPr>
          <p:nvPr>
            <p:ph idx="1"/>
          </p:nvPr>
        </p:nvSpPr>
        <p:spPr/>
        <p:txBody>
          <a:bodyPr/>
          <a:lstStyle/>
          <a:p>
            <a:r>
              <a:rPr lang="en-GB" dirty="0" smtClean="0"/>
              <a:t>In March 2013 (!) Facebook introduced the ‘Facebook Graph Search’</a:t>
            </a:r>
          </a:p>
          <a:p>
            <a:r>
              <a:rPr lang="en-GB" dirty="0" smtClean="0"/>
              <a:t>‘</a:t>
            </a:r>
            <a:r>
              <a:rPr lang="en-GB" dirty="0" err="1" smtClean="0"/>
              <a:t>Facebook</a:t>
            </a:r>
            <a:r>
              <a:rPr lang="en-GB" dirty="0" smtClean="0"/>
              <a:t> Graph Search’ is a semantic search engine that is designed to give answers to user natural language queries rather than a link of graphs. </a:t>
            </a:r>
          </a:p>
          <a:p>
            <a:r>
              <a:rPr lang="en-GB" dirty="0" smtClean="0"/>
              <a:t>The Graph Search combines the big data acquired from its users and external data.</a:t>
            </a:r>
          </a:p>
          <a:p>
            <a:r>
              <a:rPr lang="en-GB" dirty="0" smtClean="0">
                <a:hlinkClick r:id="rId2"/>
              </a:rPr>
              <a:t>http://en.wikipedia.org/wiki/Facebook_Graph_Search</a:t>
            </a:r>
            <a:endParaRPr lang="en-GB" dirty="0" smtClean="0"/>
          </a:p>
          <a:p>
            <a:endParaRPr lang="en-GB" dirty="0" smtClean="0"/>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Social Media today</a:t>
            </a:r>
            <a:endParaRPr lang="en-US"/>
          </a:p>
        </p:txBody>
      </p:sp>
      <p:sp>
        <p:nvSpPr>
          <p:cNvPr id="3" name="Content Placeholder 2"/>
          <p:cNvSpPr>
            <a:spLocks noGrp="1"/>
          </p:cNvSpPr>
          <p:nvPr>
            <p:ph idx="1"/>
          </p:nvPr>
        </p:nvSpPr>
        <p:spPr>
          <a:xfrm>
            <a:off x="822959" y="1845734"/>
            <a:ext cx="7543801" cy="4450894"/>
          </a:xfrm>
        </p:spPr>
        <p:txBody>
          <a:bodyPr>
            <a:normAutofit lnSpcReduction="10000"/>
          </a:bodyPr>
          <a:lstStyle/>
          <a:p>
            <a:endParaRPr lang="en-US" sz="1600" dirty="0" smtClean="0">
              <a:hlinkClick r:id="rId2"/>
            </a:endParaRPr>
          </a:p>
          <a:p>
            <a:endParaRPr lang="en-US" sz="1600" dirty="0">
              <a:hlinkClick r:id="rId2"/>
            </a:endParaRPr>
          </a:p>
          <a:p>
            <a:endParaRPr lang="en-US" sz="1600" dirty="0" smtClean="0">
              <a:hlinkClick r:id="rId2"/>
            </a:endParaRPr>
          </a:p>
          <a:p>
            <a:endParaRPr lang="en-US" sz="1600" dirty="0">
              <a:hlinkClick r:id="rId2"/>
            </a:endParaRPr>
          </a:p>
          <a:p>
            <a:endParaRPr lang="en-US" sz="1600" dirty="0" smtClean="0">
              <a:hlinkClick r:id="rId2"/>
            </a:endParaRPr>
          </a:p>
          <a:p>
            <a:endParaRPr lang="en-US" sz="1600" dirty="0">
              <a:hlinkClick r:id="rId2"/>
            </a:endParaRPr>
          </a:p>
          <a:p>
            <a:endParaRPr lang="en-US" sz="1600" dirty="0" smtClean="0">
              <a:hlinkClick r:id="rId2"/>
            </a:endParaRPr>
          </a:p>
          <a:p>
            <a:endParaRPr lang="en-US" sz="1600" dirty="0">
              <a:hlinkClick r:id="rId2"/>
            </a:endParaRPr>
          </a:p>
          <a:p>
            <a:endParaRPr lang="en-US" sz="1600" dirty="0" smtClean="0">
              <a:hlinkClick r:id="rId2"/>
            </a:endParaRPr>
          </a:p>
          <a:p>
            <a:endParaRPr lang="en-US" sz="1600" dirty="0" smtClean="0">
              <a:hlinkClick r:id="rId2"/>
            </a:endParaRPr>
          </a:p>
          <a:p>
            <a:endParaRPr lang="en-US" sz="1600" dirty="0">
              <a:hlinkClick r:id="rId2"/>
            </a:endParaRPr>
          </a:p>
          <a:p>
            <a:r>
              <a:rPr lang="en-US" sz="1600" dirty="0" smtClean="0">
                <a:hlinkClick r:id="rId2"/>
              </a:rPr>
              <a:t>Source: https</a:t>
            </a:r>
            <a:r>
              <a:rPr lang="en-US" sz="1600" dirty="0">
                <a:hlinkClick r:id="rId2"/>
              </a:rPr>
              <a:t>://www.smartinsights.com/social-media-marketing/social-media-strategy</a:t>
            </a:r>
            <a:r>
              <a:rPr lang="en-US" sz="1600" dirty="0" smtClean="0">
                <a:hlinkClick r:id="rId2"/>
              </a:rPr>
              <a:t>/</a:t>
            </a:r>
            <a:endParaRPr lang="en-US" sz="1600"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303" y="1845734"/>
            <a:ext cx="6697598" cy="3767399"/>
          </a:xfrm>
          <a:prstGeom prst="rect">
            <a:avLst/>
          </a:prstGeom>
        </p:spPr>
      </p:pic>
    </p:spTree>
    <p:extLst>
      <p:ext uri="{BB962C8B-B14F-4D97-AF65-F5344CB8AC3E}">
        <p14:creationId xmlns:p14="http://schemas.microsoft.com/office/powerpoint/2010/main" val="10095429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 search instead of search engines?</a:t>
            </a:r>
            <a:endParaRPr lang="en-GB" dirty="0"/>
          </a:p>
        </p:txBody>
      </p:sp>
      <p:sp>
        <p:nvSpPr>
          <p:cNvPr id="3" name="Content Placeholder 2"/>
          <p:cNvSpPr>
            <a:spLocks noGrp="1"/>
          </p:cNvSpPr>
          <p:nvPr>
            <p:ph idx="1"/>
          </p:nvPr>
        </p:nvSpPr>
        <p:spPr/>
        <p:txBody>
          <a:bodyPr>
            <a:normAutofit/>
          </a:bodyPr>
          <a:lstStyle/>
          <a:p>
            <a:pPr>
              <a:spcBef>
                <a:spcPts val="0"/>
              </a:spcBef>
            </a:pPr>
            <a:r>
              <a:rPr lang="en-GB" dirty="0" err="1" smtClean="0"/>
              <a:t>Facebook</a:t>
            </a:r>
            <a:r>
              <a:rPr lang="en-GB" dirty="0" smtClean="0"/>
              <a:t> supports searches for the following types:</a:t>
            </a:r>
          </a:p>
          <a:p>
            <a:pPr>
              <a:spcBef>
                <a:spcPts val="0"/>
              </a:spcBef>
              <a:buFont typeface="Wingdings" pitchFamily="2" charset="2"/>
              <a:buChar char="Ø"/>
            </a:pPr>
            <a:r>
              <a:rPr lang="en-GB" dirty="0" smtClean="0"/>
              <a:t> People</a:t>
            </a:r>
          </a:p>
          <a:p>
            <a:pPr>
              <a:spcBef>
                <a:spcPts val="0"/>
              </a:spcBef>
              <a:buFont typeface="Wingdings" pitchFamily="2" charset="2"/>
              <a:buChar char="Ø"/>
            </a:pPr>
            <a:r>
              <a:rPr lang="en-GB" dirty="0" smtClean="0"/>
              <a:t> Pages</a:t>
            </a:r>
          </a:p>
          <a:p>
            <a:pPr>
              <a:spcBef>
                <a:spcPts val="0"/>
              </a:spcBef>
              <a:buFont typeface="Wingdings" pitchFamily="2" charset="2"/>
              <a:buChar char="Ø"/>
            </a:pPr>
            <a:r>
              <a:rPr lang="en-GB" dirty="0" smtClean="0"/>
              <a:t> Places (limitable to a specific location (latitude and longitude) and distance)</a:t>
            </a:r>
          </a:p>
          <a:p>
            <a:pPr>
              <a:spcBef>
                <a:spcPts val="0"/>
              </a:spcBef>
              <a:buFont typeface="Wingdings" pitchFamily="2" charset="2"/>
              <a:buChar char="Ø"/>
            </a:pPr>
            <a:r>
              <a:rPr lang="en-GB" dirty="0" smtClean="0"/>
              <a:t> Check-ins of the user, friends, or where user or friends have been tagged</a:t>
            </a:r>
          </a:p>
          <a:p>
            <a:pPr>
              <a:spcBef>
                <a:spcPts val="0"/>
              </a:spcBef>
              <a:buFont typeface="Wingdings" pitchFamily="2" charset="2"/>
              <a:buChar char="Ø"/>
            </a:pPr>
            <a:r>
              <a:rPr lang="en-GB" dirty="0" smtClean="0"/>
              <a:t> Objects with location information attached. In addition, the returned objects will be those in which the user or friends have been tagged, or those objects that were created by the user or friends.</a:t>
            </a:r>
          </a:p>
          <a:p>
            <a:pPr>
              <a:spcBef>
                <a:spcPts val="0"/>
              </a:spcBef>
              <a:buFont typeface="Wingdings" pitchFamily="2" charset="2"/>
              <a:buChar char="Ø"/>
            </a:pPr>
            <a:r>
              <a:rPr lang="en-GB" dirty="0" smtClean="0"/>
              <a:t> Posts and comments</a:t>
            </a:r>
          </a:p>
          <a:p>
            <a:r>
              <a:rPr lang="en-GB" dirty="0" smtClean="0"/>
              <a:t>Could search engines being replaced? Your </a:t>
            </a:r>
            <a:r>
              <a:rPr lang="en-GB" dirty="0" smtClean="0"/>
              <a:t>views?</a:t>
            </a:r>
            <a:endParaRPr lang="en-GB" dirty="0" smtClean="0"/>
          </a:p>
          <a:p>
            <a:pPr>
              <a:spcBef>
                <a:spcPts val="0"/>
              </a:spcBef>
              <a:buNone/>
            </a:pPr>
            <a:r>
              <a:rPr lang="en-GB" sz="1600" dirty="0" smtClean="0">
                <a:hlinkClick r:id="rId2"/>
              </a:rPr>
              <a:t>http://searchengineland.com/facebook-search-not-google-search-145124</a:t>
            </a:r>
            <a:endParaRPr lang="en-GB" sz="1600" dirty="0" smtClean="0"/>
          </a:p>
          <a:p>
            <a:pPr>
              <a:spcBef>
                <a:spcPts val="0"/>
              </a:spcBef>
              <a:buNone/>
            </a:pPr>
            <a:endParaRPr lang="en-GB" sz="1600" dirty="0" smtClean="0"/>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Myths (?) about social media</a:t>
            </a:r>
            <a:endParaRPr lang="en-GB" dirty="0"/>
          </a:p>
        </p:txBody>
      </p:sp>
      <p:sp>
        <p:nvSpPr>
          <p:cNvPr id="3" name="Content Placeholder 2"/>
          <p:cNvSpPr>
            <a:spLocks noGrp="1"/>
          </p:cNvSpPr>
          <p:nvPr>
            <p:ph idx="1"/>
          </p:nvPr>
        </p:nvSpPr>
        <p:spPr>
          <a:xfrm>
            <a:off x="822324" y="1846263"/>
            <a:ext cx="7777389" cy="4022725"/>
          </a:xfrm>
        </p:spPr>
        <p:txBody>
          <a:bodyPr>
            <a:normAutofit lnSpcReduction="10000"/>
          </a:bodyPr>
          <a:lstStyle/>
          <a:p>
            <a:pPr>
              <a:spcBef>
                <a:spcPts val="0"/>
              </a:spcBef>
            </a:pPr>
            <a:r>
              <a:rPr lang="en-GB" dirty="0" smtClean="0"/>
              <a:t>Making the website visible is only the first step.</a:t>
            </a:r>
          </a:p>
          <a:p>
            <a:pPr>
              <a:spcBef>
                <a:spcPts val="0"/>
              </a:spcBef>
            </a:pPr>
            <a:r>
              <a:rPr lang="en-GB" dirty="0" smtClean="0"/>
              <a:t>How many of real purchases / online transactions can be traced back to social media? In other words what is the ROI of social media?</a:t>
            </a:r>
          </a:p>
          <a:p>
            <a:r>
              <a:rPr lang="en-GB" dirty="0" smtClean="0"/>
              <a:t>Some more statistics (from </a:t>
            </a:r>
            <a:r>
              <a:rPr lang="en-GB" dirty="0" err="1" smtClean="0"/>
              <a:t>Monetate</a:t>
            </a:r>
            <a:r>
              <a:rPr lang="en-GB" dirty="0" smtClean="0"/>
              <a:t>  Company &amp; Forrester Research)</a:t>
            </a:r>
          </a:p>
          <a:p>
            <a:pPr lvl="1">
              <a:spcBef>
                <a:spcPts val="0"/>
              </a:spcBef>
              <a:buFont typeface="Wingdings" pitchFamily="2" charset="2"/>
              <a:buChar char="q"/>
            </a:pPr>
            <a:r>
              <a:rPr lang="en-GB" sz="2000" dirty="0" smtClean="0"/>
              <a:t> Online searches (organic results) were the greatest contributor to e-commerce visits and sales, representing 31.43 percent of sales traffic. </a:t>
            </a:r>
          </a:p>
          <a:p>
            <a:pPr lvl="1">
              <a:spcBef>
                <a:spcPts val="0"/>
              </a:spcBef>
              <a:buFont typeface="Wingdings" pitchFamily="2" charset="2"/>
              <a:buChar char="q"/>
            </a:pPr>
            <a:r>
              <a:rPr lang="en-GB" sz="2000" dirty="0" smtClean="0"/>
              <a:t> Even email, at 2.82 percent, outperformed social media, which the study said accounts for a meagre 1.55 percent of all e-commerce traffic.</a:t>
            </a:r>
          </a:p>
          <a:p>
            <a:pPr lvl="1">
              <a:spcBef>
                <a:spcPts val="0"/>
              </a:spcBef>
              <a:buFont typeface="Wingdings" pitchFamily="2" charset="2"/>
              <a:buChar char="q"/>
            </a:pPr>
            <a:r>
              <a:rPr lang="en-GB" sz="2000" dirty="0" smtClean="0"/>
              <a:t> In a report of 2012 by Forrester Research, less than 1 percent of online transactions among US customers could be traced to a social media post. For new customers, organic search represented 16% of business, and for repeat customers, email accounted for 13 percent.</a:t>
            </a:r>
          </a:p>
          <a:p>
            <a:pPr lvl="1">
              <a:spcBef>
                <a:spcPts val="0"/>
              </a:spcBef>
              <a:buNone/>
            </a:pPr>
            <a:r>
              <a:rPr lang="en-GB" sz="1800" dirty="0" smtClean="0">
                <a:hlinkClick r:id="rId2"/>
              </a:rPr>
              <a:t>http://www.adotas.com/social-media-vs-seo-the-hype-and-the-reality/</a:t>
            </a:r>
            <a:endParaRPr lang="en-GB" sz="1800" dirty="0" smtClean="0"/>
          </a:p>
          <a:p>
            <a:pPr lvl="1">
              <a:spcBef>
                <a:spcPts val="0"/>
              </a:spcBef>
              <a:buNone/>
            </a:pPr>
            <a:endParaRPr lang="en-GB" sz="2000" dirty="0" smtClean="0"/>
          </a:p>
          <a:p>
            <a:endParaRPr lang="en-GB" dirty="0" smtClean="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Myths (?) about social media</a:t>
            </a:r>
            <a:endParaRPr lang="en-GB" dirty="0"/>
          </a:p>
        </p:txBody>
      </p:sp>
      <p:sp>
        <p:nvSpPr>
          <p:cNvPr id="3" name="Content Placeholder 2"/>
          <p:cNvSpPr>
            <a:spLocks noGrp="1"/>
          </p:cNvSpPr>
          <p:nvPr>
            <p:ph idx="1"/>
          </p:nvPr>
        </p:nvSpPr>
        <p:spPr>
          <a:xfrm>
            <a:off x="822324" y="1846263"/>
            <a:ext cx="7777389" cy="4022725"/>
          </a:xfrm>
        </p:spPr>
        <p:txBody>
          <a:bodyPr>
            <a:normAutofit lnSpcReduction="10000"/>
          </a:bodyPr>
          <a:lstStyle/>
          <a:p>
            <a:pPr>
              <a:spcBef>
                <a:spcPts val="0"/>
              </a:spcBef>
            </a:pPr>
            <a:r>
              <a:rPr lang="en-GB" sz="2400" b="1" dirty="0" smtClean="0"/>
              <a:t>WHY?</a:t>
            </a:r>
          </a:p>
          <a:p>
            <a:pPr>
              <a:spcBef>
                <a:spcPts val="0"/>
              </a:spcBef>
            </a:pPr>
            <a:r>
              <a:rPr lang="en-GB" sz="2800" dirty="0" smtClean="0"/>
              <a:t>Let’s see an example</a:t>
            </a:r>
          </a:p>
          <a:p>
            <a:pPr>
              <a:spcBef>
                <a:spcPts val="600"/>
              </a:spcBef>
              <a:buFont typeface="Arial" pitchFamily="34" charset="0"/>
              <a:buChar char="•"/>
            </a:pPr>
            <a:r>
              <a:rPr lang="en-GB" dirty="0" smtClean="0"/>
              <a:t> Standard response rate is about 3%. </a:t>
            </a:r>
          </a:p>
          <a:p>
            <a:pPr>
              <a:spcBef>
                <a:spcPts val="600"/>
              </a:spcBef>
              <a:buFont typeface="Arial" pitchFamily="34" charset="0"/>
              <a:buChar char="•"/>
            </a:pPr>
            <a:r>
              <a:rPr lang="en-GB" dirty="0" smtClean="0"/>
              <a:t> One international affordable retail chain has about 1,250,000 “likes” on its </a:t>
            </a:r>
            <a:r>
              <a:rPr lang="en-GB" dirty="0" err="1" smtClean="0"/>
              <a:t>Facebook</a:t>
            </a:r>
            <a:r>
              <a:rPr lang="en-GB" dirty="0" smtClean="0"/>
              <a:t> page. </a:t>
            </a:r>
          </a:p>
          <a:p>
            <a:pPr>
              <a:spcBef>
                <a:spcPts val="600"/>
              </a:spcBef>
              <a:buFont typeface="Arial" pitchFamily="34" charset="0"/>
              <a:buChar char="•"/>
            </a:pPr>
            <a:r>
              <a:rPr lang="en-GB" dirty="0" smtClean="0"/>
              <a:t> This means that only 37,500 people (3%) are likely to take some action (in a new product / service etc)</a:t>
            </a:r>
          </a:p>
          <a:p>
            <a:pPr>
              <a:spcBef>
                <a:spcPts val="600"/>
              </a:spcBef>
              <a:buFont typeface="Arial" pitchFamily="34" charset="0"/>
              <a:buChar char="•"/>
            </a:pPr>
            <a:r>
              <a:rPr lang="en-GB" dirty="0" smtClean="0"/>
              <a:t> From there, of course, the number goes up again, because each one of those 37,500 has a number of friends — let’s say 1,000. </a:t>
            </a:r>
          </a:p>
          <a:p>
            <a:pPr>
              <a:spcBef>
                <a:spcPts val="600"/>
              </a:spcBef>
              <a:buFont typeface="Arial" pitchFamily="34" charset="0"/>
              <a:buChar char="•"/>
            </a:pPr>
            <a:r>
              <a:rPr lang="en-GB" dirty="0" smtClean="0"/>
              <a:t> Now we’re at an impressive 37.5 million. Three percent of that number is 1.125 million.</a:t>
            </a:r>
          </a:p>
          <a:p>
            <a:pPr lvl="1">
              <a:spcBef>
                <a:spcPts val="0"/>
              </a:spcBef>
              <a:buNone/>
            </a:pPr>
            <a:endParaRPr lang="en-GB" sz="1800" dirty="0" smtClean="0">
              <a:hlinkClick r:id="rId2"/>
            </a:endParaRPr>
          </a:p>
          <a:p>
            <a:pPr lvl="1">
              <a:spcBef>
                <a:spcPts val="0"/>
              </a:spcBef>
              <a:buNone/>
            </a:pPr>
            <a:r>
              <a:rPr lang="en-GB" sz="1800" dirty="0" smtClean="0">
                <a:hlinkClick r:id="rId2"/>
              </a:rPr>
              <a:t>http://www.adotas.com/social-media-vs-seo-the-hype-and-the-reality/</a:t>
            </a:r>
            <a:endParaRPr lang="en-GB" sz="1800" dirty="0" smtClean="0"/>
          </a:p>
          <a:p>
            <a:pPr lvl="1">
              <a:spcBef>
                <a:spcPts val="0"/>
              </a:spcBef>
              <a:buNone/>
            </a:pPr>
            <a:endParaRPr lang="en-GB" sz="2000" dirty="0" smtClean="0"/>
          </a:p>
          <a:p>
            <a:endParaRPr lang="en-GB" dirty="0" smtClean="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Myths (?) about social media</a:t>
            </a:r>
            <a:endParaRPr lang="en-GB" dirty="0"/>
          </a:p>
        </p:txBody>
      </p:sp>
      <p:sp>
        <p:nvSpPr>
          <p:cNvPr id="3" name="Content Placeholder 2"/>
          <p:cNvSpPr>
            <a:spLocks noGrp="1"/>
          </p:cNvSpPr>
          <p:nvPr>
            <p:ph idx="1"/>
          </p:nvPr>
        </p:nvSpPr>
        <p:spPr>
          <a:xfrm>
            <a:off x="822324" y="1846263"/>
            <a:ext cx="7777389" cy="4022725"/>
          </a:xfrm>
        </p:spPr>
        <p:txBody>
          <a:bodyPr>
            <a:normAutofit lnSpcReduction="10000"/>
          </a:bodyPr>
          <a:lstStyle/>
          <a:p>
            <a:pPr>
              <a:spcBef>
                <a:spcPts val="0"/>
              </a:spcBef>
            </a:pPr>
            <a:r>
              <a:rPr lang="en-GB" dirty="0" smtClean="0"/>
              <a:t>How many of those respondent’s friends may be “real” friends???</a:t>
            </a:r>
          </a:p>
          <a:p>
            <a:pPr>
              <a:spcBef>
                <a:spcPts val="0"/>
              </a:spcBef>
            </a:pPr>
            <a:r>
              <a:rPr lang="en-GB" dirty="0" smtClean="0"/>
              <a:t>How many do we trust and their opinion might have an effect?</a:t>
            </a:r>
          </a:p>
          <a:p>
            <a:r>
              <a:rPr lang="en-GB" b="1" dirty="0" smtClean="0">
                <a:solidFill>
                  <a:srgbClr val="C00000"/>
                </a:solidFill>
              </a:rPr>
              <a:t>Dunbar’s </a:t>
            </a:r>
            <a:r>
              <a:rPr lang="en-GB" b="1" dirty="0">
                <a:solidFill>
                  <a:srgbClr val="C00000"/>
                </a:solidFill>
              </a:rPr>
              <a:t>Number </a:t>
            </a:r>
            <a:r>
              <a:rPr lang="en-GB" sz="1400" b="1" dirty="0" smtClean="0">
                <a:solidFill>
                  <a:srgbClr val="C00000"/>
                </a:solidFill>
              </a:rPr>
              <a:t>(</a:t>
            </a:r>
            <a:r>
              <a:rPr lang="en-GB" sz="1400" b="1" dirty="0" smtClean="0">
                <a:solidFill>
                  <a:srgbClr val="C00000"/>
                </a:solidFill>
                <a:hlinkClick r:id="rId2"/>
              </a:rPr>
              <a:t>https</a:t>
            </a:r>
            <a:r>
              <a:rPr lang="en-GB" sz="1400" b="1" dirty="0">
                <a:solidFill>
                  <a:srgbClr val="C00000"/>
                </a:solidFill>
                <a:hlinkClick r:id="rId2"/>
              </a:rPr>
              <a:t>://</a:t>
            </a:r>
            <a:r>
              <a:rPr lang="en-GB" sz="1400" b="1" dirty="0" smtClean="0">
                <a:solidFill>
                  <a:srgbClr val="C00000"/>
                </a:solidFill>
                <a:hlinkClick r:id="rId2"/>
              </a:rPr>
              <a:t>en.wikipedia.org/wiki/Dunbar%27s_number)</a:t>
            </a:r>
            <a:endParaRPr lang="en-GB" sz="1400" b="1" dirty="0" smtClean="0">
              <a:solidFill>
                <a:srgbClr val="C00000"/>
              </a:solidFill>
            </a:endParaRPr>
          </a:p>
          <a:p>
            <a:r>
              <a:rPr lang="en-GB" dirty="0" smtClean="0"/>
              <a:t>Dunbar </a:t>
            </a:r>
            <a:r>
              <a:rPr lang="en-GB" dirty="0" smtClean="0"/>
              <a:t>is a British </a:t>
            </a:r>
            <a:r>
              <a:rPr lang="en-GB" dirty="0" smtClean="0"/>
              <a:t>anthropologist and evolutionary psychologist </a:t>
            </a:r>
            <a:endParaRPr lang="en-GB" dirty="0" smtClean="0"/>
          </a:p>
          <a:p>
            <a:r>
              <a:rPr lang="en-GB" dirty="0" smtClean="0"/>
              <a:t>Dunbar’s Number is a theoretical limit on the number of meaningful social interactions that anyone can have. That number ranges from 100 to 230, but on average it comes to 150.</a:t>
            </a:r>
          </a:p>
          <a:p>
            <a:r>
              <a:rPr lang="en-GB" dirty="0" smtClean="0"/>
              <a:t>According to Dunbar, “The figure of 150 seems to represent the maximum number of individuals with whom we can have a genuinely social relationship, the kind of relationship that goes with knowing who they are and how they relate to us.”</a:t>
            </a:r>
          </a:p>
          <a:p>
            <a:pPr lvl="1">
              <a:spcBef>
                <a:spcPts val="0"/>
              </a:spcBef>
              <a:buNone/>
            </a:pPr>
            <a:r>
              <a:rPr lang="en-GB" sz="1800" dirty="0" smtClean="0">
                <a:hlinkClick r:id="rId3"/>
              </a:rPr>
              <a:t>http://www.adotas.com/social-media-vs-seo-the-hype-and-the-reality/</a:t>
            </a:r>
            <a:endParaRPr lang="en-GB" sz="1800" dirty="0" smtClean="0"/>
          </a:p>
          <a:p>
            <a:pPr lvl="1">
              <a:spcBef>
                <a:spcPts val="0"/>
              </a:spcBef>
              <a:buNone/>
            </a:pPr>
            <a:endParaRPr lang="en-GB" sz="2000" dirty="0" smtClean="0"/>
          </a:p>
          <a:p>
            <a:endParaRPr lang="en-GB" dirty="0" smtClean="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Myths (?) about social media</a:t>
            </a:r>
            <a:endParaRPr lang="en-GB" dirty="0"/>
          </a:p>
        </p:txBody>
      </p:sp>
      <p:sp>
        <p:nvSpPr>
          <p:cNvPr id="3" name="Content Placeholder 2"/>
          <p:cNvSpPr>
            <a:spLocks noGrp="1"/>
          </p:cNvSpPr>
          <p:nvPr>
            <p:ph idx="1"/>
          </p:nvPr>
        </p:nvSpPr>
        <p:spPr>
          <a:xfrm>
            <a:off x="757011" y="5725886"/>
            <a:ext cx="7543800" cy="556759"/>
          </a:xfrm>
        </p:spPr>
        <p:txBody>
          <a:bodyPr>
            <a:normAutofit fontScale="92500" lnSpcReduction="10000"/>
          </a:bodyPr>
          <a:lstStyle/>
          <a:p>
            <a:r>
              <a:rPr lang="en-GB" dirty="0" smtClean="0"/>
              <a:t>Approx. 7.4% of the initial ‘likes’ might take action (if the response rate is 3%)</a:t>
            </a:r>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24</a:t>
            </a:fld>
            <a:endParaRPr lang="en-US"/>
          </a:p>
        </p:txBody>
      </p:sp>
      <p:sp>
        <p:nvSpPr>
          <p:cNvPr id="5" name="Oval 4"/>
          <p:cNvSpPr/>
          <p:nvPr/>
        </p:nvSpPr>
        <p:spPr>
          <a:xfrm>
            <a:off x="43543" y="2010281"/>
            <a:ext cx="1611085" cy="11556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1,250,000</a:t>
            </a:r>
          </a:p>
          <a:p>
            <a:pPr algn="ctr"/>
            <a:r>
              <a:rPr lang="en-GB" dirty="0" smtClean="0"/>
              <a:t>likes</a:t>
            </a:r>
            <a:endParaRPr lang="en-GB" dirty="0"/>
          </a:p>
        </p:txBody>
      </p:sp>
      <p:sp>
        <p:nvSpPr>
          <p:cNvPr id="7" name="Oval 6"/>
          <p:cNvSpPr/>
          <p:nvPr/>
        </p:nvSpPr>
        <p:spPr>
          <a:xfrm>
            <a:off x="2528091" y="2011995"/>
            <a:ext cx="1567538" cy="1153886"/>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37,500</a:t>
            </a:r>
          </a:p>
          <a:p>
            <a:pPr algn="ctr"/>
            <a:r>
              <a:rPr lang="en-GB" sz="1200" dirty="0" smtClean="0"/>
              <a:t>will take action &amp; contact friends</a:t>
            </a:r>
          </a:p>
        </p:txBody>
      </p:sp>
      <p:sp>
        <p:nvSpPr>
          <p:cNvPr id="8" name="Oval 7"/>
          <p:cNvSpPr/>
          <p:nvPr/>
        </p:nvSpPr>
        <p:spPr>
          <a:xfrm>
            <a:off x="5014176" y="2011995"/>
            <a:ext cx="1567538" cy="1153886"/>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37,5 millions</a:t>
            </a:r>
          </a:p>
          <a:p>
            <a:pPr algn="ctr"/>
            <a:r>
              <a:rPr lang="en-GB" sz="1200" dirty="0" smtClean="0"/>
              <a:t>will receive the message</a:t>
            </a:r>
            <a:endParaRPr lang="en-GB" sz="1200" dirty="0"/>
          </a:p>
        </p:txBody>
      </p:sp>
      <p:sp>
        <p:nvSpPr>
          <p:cNvPr id="9" name="Oval 8"/>
          <p:cNvSpPr/>
          <p:nvPr/>
        </p:nvSpPr>
        <p:spPr>
          <a:xfrm>
            <a:off x="7500262" y="2011995"/>
            <a:ext cx="1567539" cy="1153886"/>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1,125,000</a:t>
            </a:r>
          </a:p>
          <a:p>
            <a:pPr algn="ctr"/>
            <a:r>
              <a:rPr lang="en-GB" sz="1600" dirty="0" smtClean="0"/>
              <a:t>will take action</a:t>
            </a:r>
            <a:endParaRPr lang="en-GB" sz="1600" dirty="0"/>
          </a:p>
        </p:txBody>
      </p:sp>
      <p:sp>
        <p:nvSpPr>
          <p:cNvPr id="10" name="TextBox 9"/>
          <p:cNvSpPr txBox="1"/>
          <p:nvPr/>
        </p:nvSpPr>
        <p:spPr>
          <a:xfrm>
            <a:off x="1045013" y="1774373"/>
            <a:ext cx="2002971" cy="584775"/>
          </a:xfrm>
          <a:prstGeom prst="rect">
            <a:avLst/>
          </a:prstGeom>
          <a:noFill/>
        </p:spPr>
        <p:txBody>
          <a:bodyPr wrap="square" rtlCol="0">
            <a:spAutoFit/>
          </a:bodyPr>
          <a:lstStyle/>
          <a:p>
            <a:pPr algn="ctr"/>
            <a:r>
              <a:rPr lang="en-GB" sz="1600" dirty="0" smtClean="0"/>
              <a:t>Standard Response </a:t>
            </a:r>
          </a:p>
          <a:p>
            <a:pPr algn="ctr"/>
            <a:r>
              <a:rPr lang="en-GB" sz="1600" dirty="0" smtClean="0"/>
              <a:t>Rate: 3%</a:t>
            </a:r>
            <a:endParaRPr lang="en-GB" sz="1600" dirty="0"/>
          </a:p>
        </p:txBody>
      </p:sp>
      <p:sp>
        <p:nvSpPr>
          <p:cNvPr id="11" name="TextBox 10"/>
          <p:cNvSpPr txBox="1"/>
          <p:nvPr/>
        </p:nvSpPr>
        <p:spPr>
          <a:xfrm>
            <a:off x="6085098" y="1774373"/>
            <a:ext cx="2002971" cy="584775"/>
          </a:xfrm>
          <a:prstGeom prst="rect">
            <a:avLst/>
          </a:prstGeom>
          <a:noFill/>
        </p:spPr>
        <p:txBody>
          <a:bodyPr wrap="square" rtlCol="0">
            <a:spAutoFit/>
          </a:bodyPr>
          <a:lstStyle/>
          <a:p>
            <a:pPr algn="ctr"/>
            <a:r>
              <a:rPr lang="en-GB" sz="1600" dirty="0" smtClean="0"/>
              <a:t>Standard Response </a:t>
            </a:r>
          </a:p>
          <a:p>
            <a:pPr algn="ctr"/>
            <a:r>
              <a:rPr lang="en-GB" sz="1600" dirty="0" smtClean="0"/>
              <a:t>Rate: 3%</a:t>
            </a:r>
            <a:endParaRPr lang="en-GB" sz="1600" dirty="0"/>
          </a:p>
        </p:txBody>
      </p:sp>
      <p:sp>
        <p:nvSpPr>
          <p:cNvPr id="12" name="TextBox 11"/>
          <p:cNvSpPr txBox="1"/>
          <p:nvPr/>
        </p:nvSpPr>
        <p:spPr>
          <a:xfrm>
            <a:off x="3875323" y="2960920"/>
            <a:ext cx="1589313" cy="584775"/>
          </a:xfrm>
          <a:prstGeom prst="rect">
            <a:avLst/>
          </a:prstGeom>
          <a:noFill/>
        </p:spPr>
        <p:txBody>
          <a:bodyPr wrap="square" rtlCol="0">
            <a:spAutoFit/>
          </a:bodyPr>
          <a:lstStyle/>
          <a:p>
            <a:pPr algn="ctr"/>
            <a:r>
              <a:rPr lang="en-GB" sz="1600" dirty="0" smtClean="0"/>
              <a:t>1,000 friends each</a:t>
            </a:r>
            <a:endParaRPr lang="en-GB" sz="1600" dirty="0"/>
          </a:p>
        </p:txBody>
      </p:sp>
      <p:sp>
        <p:nvSpPr>
          <p:cNvPr id="13" name="Right Arrow 12"/>
          <p:cNvSpPr/>
          <p:nvPr/>
        </p:nvSpPr>
        <p:spPr>
          <a:xfrm>
            <a:off x="1741714" y="2394853"/>
            <a:ext cx="707571" cy="30480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14" name="Right Arrow 13"/>
          <p:cNvSpPr/>
          <p:nvPr/>
        </p:nvSpPr>
        <p:spPr>
          <a:xfrm>
            <a:off x="4218214" y="2394853"/>
            <a:ext cx="707571" cy="30480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15" name="Right Arrow 14"/>
          <p:cNvSpPr/>
          <p:nvPr/>
        </p:nvSpPr>
        <p:spPr>
          <a:xfrm>
            <a:off x="6694714" y="2394853"/>
            <a:ext cx="707571" cy="30480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16" name="Oval 15"/>
          <p:cNvSpPr/>
          <p:nvPr/>
        </p:nvSpPr>
        <p:spPr>
          <a:xfrm>
            <a:off x="32653" y="4002415"/>
            <a:ext cx="1611085" cy="11556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1,250,000</a:t>
            </a:r>
          </a:p>
          <a:p>
            <a:pPr algn="ctr"/>
            <a:r>
              <a:rPr lang="en-GB" dirty="0" smtClean="0"/>
              <a:t>likes</a:t>
            </a:r>
            <a:endParaRPr lang="en-GB" dirty="0"/>
          </a:p>
        </p:txBody>
      </p:sp>
      <p:sp>
        <p:nvSpPr>
          <p:cNvPr id="17" name="Oval 16"/>
          <p:cNvSpPr/>
          <p:nvPr/>
        </p:nvSpPr>
        <p:spPr>
          <a:xfrm>
            <a:off x="2517201" y="4004129"/>
            <a:ext cx="1567538" cy="1153886"/>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37,500</a:t>
            </a:r>
          </a:p>
          <a:p>
            <a:pPr algn="ctr"/>
            <a:r>
              <a:rPr lang="en-GB" sz="1200" dirty="0" smtClean="0"/>
              <a:t>will take action &amp; contact friends</a:t>
            </a:r>
          </a:p>
        </p:txBody>
      </p:sp>
      <p:sp>
        <p:nvSpPr>
          <p:cNvPr id="18" name="Oval 17"/>
          <p:cNvSpPr/>
          <p:nvPr/>
        </p:nvSpPr>
        <p:spPr>
          <a:xfrm>
            <a:off x="5003286" y="4004129"/>
            <a:ext cx="1567538" cy="1153886"/>
          </a:xfrm>
          <a:prstGeom prst="ellipse">
            <a:avLst/>
          </a:prstGeom>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smtClean="0"/>
              <a:t>5,625,000</a:t>
            </a:r>
          </a:p>
          <a:p>
            <a:pPr algn="ctr"/>
            <a:r>
              <a:rPr lang="en-GB" sz="1200" dirty="0" smtClean="0"/>
              <a:t>will receive the message</a:t>
            </a:r>
            <a:endParaRPr lang="en-GB" sz="1200" dirty="0"/>
          </a:p>
        </p:txBody>
      </p:sp>
      <p:sp>
        <p:nvSpPr>
          <p:cNvPr id="19" name="Oval 18"/>
          <p:cNvSpPr/>
          <p:nvPr/>
        </p:nvSpPr>
        <p:spPr>
          <a:xfrm>
            <a:off x="7489372" y="4004129"/>
            <a:ext cx="1567539" cy="1153886"/>
          </a:xfrm>
          <a:prstGeom prst="ellipse">
            <a:avLst/>
          </a:prstGeom>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smtClean="0"/>
              <a:t>168,750</a:t>
            </a:r>
          </a:p>
          <a:p>
            <a:pPr algn="ctr"/>
            <a:r>
              <a:rPr lang="en-GB" sz="1600" dirty="0" smtClean="0"/>
              <a:t>will take action</a:t>
            </a:r>
            <a:endParaRPr lang="en-GB" sz="1600" dirty="0"/>
          </a:p>
        </p:txBody>
      </p:sp>
      <p:sp>
        <p:nvSpPr>
          <p:cNvPr id="20" name="TextBox 19"/>
          <p:cNvSpPr txBox="1"/>
          <p:nvPr/>
        </p:nvSpPr>
        <p:spPr>
          <a:xfrm>
            <a:off x="1034123" y="3766507"/>
            <a:ext cx="2002971" cy="584775"/>
          </a:xfrm>
          <a:prstGeom prst="rect">
            <a:avLst/>
          </a:prstGeom>
          <a:noFill/>
        </p:spPr>
        <p:txBody>
          <a:bodyPr wrap="square" rtlCol="0">
            <a:spAutoFit/>
          </a:bodyPr>
          <a:lstStyle/>
          <a:p>
            <a:pPr algn="ctr"/>
            <a:r>
              <a:rPr lang="en-GB" sz="1600" dirty="0" smtClean="0"/>
              <a:t>Standard Response </a:t>
            </a:r>
          </a:p>
          <a:p>
            <a:pPr algn="ctr"/>
            <a:r>
              <a:rPr lang="en-GB" sz="1600" dirty="0" smtClean="0"/>
              <a:t>Rate: 3%</a:t>
            </a:r>
            <a:endParaRPr lang="en-GB" sz="1600" dirty="0"/>
          </a:p>
        </p:txBody>
      </p:sp>
      <p:sp>
        <p:nvSpPr>
          <p:cNvPr id="21" name="TextBox 20"/>
          <p:cNvSpPr txBox="1"/>
          <p:nvPr/>
        </p:nvSpPr>
        <p:spPr>
          <a:xfrm>
            <a:off x="6074208" y="3766507"/>
            <a:ext cx="2002971" cy="584775"/>
          </a:xfrm>
          <a:prstGeom prst="rect">
            <a:avLst/>
          </a:prstGeom>
          <a:noFill/>
        </p:spPr>
        <p:txBody>
          <a:bodyPr wrap="square" rtlCol="0">
            <a:spAutoFit/>
          </a:bodyPr>
          <a:lstStyle/>
          <a:p>
            <a:pPr algn="ctr"/>
            <a:r>
              <a:rPr lang="en-GB" sz="1600" dirty="0" smtClean="0"/>
              <a:t>Standard Response </a:t>
            </a:r>
          </a:p>
          <a:p>
            <a:pPr algn="ctr"/>
            <a:r>
              <a:rPr lang="en-GB" sz="1600" dirty="0" smtClean="0"/>
              <a:t>Rate: 3%</a:t>
            </a:r>
            <a:endParaRPr lang="en-GB" sz="1600" dirty="0"/>
          </a:p>
        </p:txBody>
      </p:sp>
      <p:sp>
        <p:nvSpPr>
          <p:cNvPr id="22" name="TextBox 21"/>
          <p:cNvSpPr txBox="1"/>
          <p:nvPr/>
        </p:nvSpPr>
        <p:spPr>
          <a:xfrm>
            <a:off x="3755573" y="4942168"/>
            <a:ext cx="1589313" cy="584775"/>
          </a:xfrm>
          <a:prstGeom prst="rect">
            <a:avLst/>
          </a:prstGeom>
          <a:noFill/>
        </p:spPr>
        <p:txBody>
          <a:bodyPr wrap="square" rtlCol="0">
            <a:spAutoFit/>
          </a:bodyPr>
          <a:lstStyle/>
          <a:p>
            <a:pPr algn="ctr"/>
            <a:r>
              <a:rPr lang="en-GB" sz="1600" dirty="0" smtClean="0"/>
              <a:t>150 ‘meaningful’ friends each</a:t>
            </a:r>
            <a:endParaRPr lang="en-GB" sz="1600" dirty="0"/>
          </a:p>
        </p:txBody>
      </p:sp>
      <p:sp>
        <p:nvSpPr>
          <p:cNvPr id="23" name="Right Arrow 22"/>
          <p:cNvSpPr/>
          <p:nvPr/>
        </p:nvSpPr>
        <p:spPr>
          <a:xfrm>
            <a:off x="1730824" y="4386987"/>
            <a:ext cx="707571" cy="30480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24" name="Right Arrow 23"/>
          <p:cNvSpPr/>
          <p:nvPr/>
        </p:nvSpPr>
        <p:spPr>
          <a:xfrm>
            <a:off x="4207324" y="4386987"/>
            <a:ext cx="707571" cy="30480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25" name="Right Arrow 24"/>
          <p:cNvSpPr/>
          <p:nvPr/>
        </p:nvSpPr>
        <p:spPr>
          <a:xfrm>
            <a:off x="6683824" y="4386987"/>
            <a:ext cx="707571" cy="30480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26" name="Multiply 25"/>
          <p:cNvSpPr/>
          <p:nvPr/>
        </p:nvSpPr>
        <p:spPr>
          <a:xfrm>
            <a:off x="3276600" y="1415142"/>
            <a:ext cx="2514599" cy="2307772"/>
          </a:xfrm>
          <a:prstGeom prst="mathMultiply">
            <a:avLst/>
          </a:prstGeom>
          <a:solidFill>
            <a:srgbClr val="3B6431">
              <a:alpha val="74902"/>
            </a:srgb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dissolv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p:cTn id="45" dur="1000" fill="hold"/>
                                        <p:tgtEl>
                                          <p:spTgt spid="26"/>
                                        </p:tgtEl>
                                        <p:attrNameLst>
                                          <p:attrName>ppt_w</p:attrName>
                                        </p:attrNameLst>
                                      </p:cBhvr>
                                      <p:tavLst>
                                        <p:tav tm="0">
                                          <p:val>
                                            <p:fltVal val="0"/>
                                          </p:val>
                                        </p:tav>
                                        <p:tav tm="100000">
                                          <p:val>
                                            <p:strVal val="#ppt_w"/>
                                          </p:val>
                                        </p:tav>
                                      </p:tavLst>
                                    </p:anim>
                                    <p:anim calcmode="lin" valueType="num">
                                      <p:cBhvr>
                                        <p:cTn id="46" dur="1000" fill="hold"/>
                                        <p:tgtEl>
                                          <p:spTgt spid="26"/>
                                        </p:tgtEl>
                                        <p:attrNameLst>
                                          <p:attrName>ppt_h</p:attrName>
                                        </p:attrNameLst>
                                      </p:cBhvr>
                                      <p:tavLst>
                                        <p:tav tm="0">
                                          <p:val>
                                            <p:fltVal val="0"/>
                                          </p:val>
                                        </p:tav>
                                        <p:tav tm="100000">
                                          <p:val>
                                            <p:strVal val="#ppt_h"/>
                                          </p:val>
                                        </p:tav>
                                      </p:tavLst>
                                    </p:anim>
                                    <p:animEffect transition="in" filter="fade">
                                      <p:cBhvr>
                                        <p:cTn id="47" dur="1000"/>
                                        <p:tgtEl>
                                          <p:spTgt spid="26"/>
                                        </p:tgtEl>
                                      </p:cBhvr>
                                    </p:animEffect>
                                  </p:childTnLst>
                                  <p:subTnLst>
                                    <p:audio>
                                      <p:cMediaNode>
                                        <p:cTn display="0" masterRel="sameClick">
                                          <p:stCondLst>
                                            <p:cond evt="begin" delay="0">
                                              <p:tn val="43"/>
                                            </p:cond>
                                          </p:stCondLst>
                                          <p:endCondLst>
                                            <p:cond evt="onStopAudio" delay="0">
                                              <p:tgtEl>
                                                <p:sldTgt/>
                                              </p:tgtEl>
                                            </p:cond>
                                          </p:endCondLst>
                                        </p:cTn>
                                        <p:tgtEl>
                                          <p:sndTgt r:embed="rId2" name="laser.wav"/>
                                        </p:tgtEl>
                                      </p:cMediaNode>
                                    </p:audio>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20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dissolve">
                                      <p:cBhvr>
                                        <p:cTn id="63" dur="500"/>
                                        <p:tgtEl>
                                          <p:spTgt spid="17"/>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dissolve">
                                      <p:cBhvr>
                                        <p:cTn id="74" dur="500"/>
                                        <p:tgtEl>
                                          <p:spTgt spid="18"/>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dissolve">
                                      <p:cBhvr>
                                        <p:cTn id="85" dur="500"/>
                                        <p:tgtEl>
                                          <p:spTgt spid="19"/>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animBg="1"/>
      <p:bldP spid="8" grpId="0" animBg="1"/>
      <p:bldP spid="9" grpId="0" animBg="1"/>
      <p:bldP spid="10" grpId="0"/>
      <p:bldP spid="11" grpId="0"/>
      <p:bldP spid="12" grpId="0"/>
      <p:bldP spid="13" grpId="0" animBg="1"/>
      <p:bldP spid="14" grpId="0" animBg="1"/>
      <p:bldP spid="15" grpId="0" animBg="1"/>
      <p:bldP spid="16" grpId="0" animBg="1"/>
      <p:bldP spid="17" grpId="0" animBg="1"/>
      <p:bldP spid="18" grpId="0" animBg="1"/>
      <p:bldP spid="19" grpId="0" animBg="1"/>
      <p:bldP spid="20" grpId="0"/>
      <p:bldP spid="21" grpId="0"/>
      <p:bldP spid="22" grpId="0"/>
      <p:bldP spid="23" grpId="0" animBg="1"/>
      <p:bldP spid="24" grpId="0" animBg="1"/>
      <p:bldP spid="25" grpId="0" animBg="1"/>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Myths (?) about social media</a:t>
            </a:r>
            <a:endParaRPr lang="en-GB" dirty="0"/>
          </a:p>
        </p:txBody>
      </p:sp>
      <p:sp>
        <p:nvSpPr>
          <p:cNvPr id="3" name="Content Placeholder 2"/>
          <p:cNvSpPr>
            <a:spLocks noGrp="1"/>
          </p:cNvSpPr>
          <p:nvPr>
            <p:ph idx="1"/>
          </p:nvPr>
        </p:nvSpPr>
        <p:spPr/>
        <p:txBody>
          <a:bodyPr/>
          <a:lstStyle/>
          <a:p>
            <a:r>
              <a:rPr lang="en-GB" dirty="0" smtClean="0"/>
              <a:t>Going back to our example</a:t>
            </a:r>
          </a:p>
          <a:p>
            <a:r>
              <a:rPr lang="en-GB" dirty="0" smtClean="0"/>
              <a:t>An online search for the international affordable retailer from our earlier example comes up with 25.4 million hits (in total).</a:t>
            </a:r>
          </a:p>
          <a:p>
            <a:r>
              <a:rPr lang="en-GB" dirty="0" smtClean="0"/>
              <a:t>That search result is much less than the projected 37.5 million.</a:t>
            </a:r>
          </a:p>
          <a:p>
            <a:r>
              <a:rPr lang="en-GB" dirty="0" smtClean="0"/>
              <a:t>With less than 1% of online transactions to be traced to social media, the second number (168,750) sounds more realistic.</a:t>
            </a:r>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Myths (?) about social media</a:t>
            </a:r>
            <a:endParaRPr lang="en-GB" dirty="0"/>
          </a:p>
        </p:txBody>
      </p:sp>
      <p:sp>
        <p:nvSpPr>
          <p:cNvPr id="3" name="Content Placeholder 2"/>
          <p:cNvSpPr>
            <a:spLocks noGrp="1"/>
          </p:cNvSpPr>
          <p:nvPr>
            <p:ph idx="1"/>
          </p:nvPr>
        </p:nvSpPr>
        <p:spPr/>
        <p:txBody>
          <a:bodyPr>
            <a:normAutofit fontScale="92500" lnSpcReduction="20000"/>
          </a:bodyPr>
          <a:lstStyle/>
          <a:p>
            <a:r>
              <a:rPr lang="en-GB" sz="2800" dirty="0" smtClean="0"/>
              <a:t>More bad news for </a:t>
            </a:r>
            <a:r>
              <a:rPr lang="en-GB" sz="2800" dirty="0" err="1" smtClean="0"/>
              <a:t>Facebook</a:t>
            </a:r>
            <a:r>
              <a:rPr lang="en-GB" sz="2800" dirty="0" smtClean="0"/>
              <a:t>?</a:t>
            </a:r>
          </a:p>
          <a:p>
            <a:endParaRPr lang="en-GB" sz="2800" dirty="0" smtClean="0"/>
          </a:p>
          <a:p>
            <a:r>
              <a:rPr lang="en-GB" sz="2800" dirty="0" smtClean="0"/>
              <a:t>Prediction of 2014 by Princeton University:</a:t>
            </a:r>
          </a:p>
          <a:p>
            <a:r>
              <a:rPr lang="en-GB" sz="2800" dirty="0" smtClean="0"/>
              <a:t>“Facebook </a:t>
            </a:r>
            <a:r>
              <a:rPr lang="en-GB" sz="2800" dirty="0" smtClean="0"/>
              <a:t>will lose 80% of users by 2017, say Princeton researchers”</a:t>
            </a:r>
          </a:p>
          <a:p>
            <a:endParaRPr lang="en-GB" dirty="0" smtClean="0"/>
          </a:p>
          <a:p>
            <a:r>
              <a:rPr lang="en-GB" dirty="0" smtClean="0">
                <a:hlinkClick r:id="rId2"/>
              </a:rPr>
              <a:t>http://www.theguardian.com/technology/2014/jan/22/facebook-princeton-researchers-infectious-disease</a:t>
            </a:r>
            <a:endParaRPr lang="en-GB" dirty="0" smtClean="0"/>
          </a:p>
          <a:p>
            <a:endParaRPr lang="en-GB" dirty="0"/>
          </a:p>
          <a:p>
            <a:r>
              <a:rPr lang="en-GB" sz="2800" dirty="0" smtClean="0"/>
              <a:t>But they were </a:t>
            </a:r>
            <a:r>
              <a:rPr lang="en-GB" sz="2800" b="1" u="sng" dirty="0" smtClean="0">
                <a:solidFill>
                  <a:srgbClr val="FF0000"/>
                </a:solidFill>
              </a:rPr>
              <a:t>WRONG</a:t>
            </a:r>
            <a:r>
              <a:rPr lang="is-IS" sz="2800" dirty="0" smtClean="0"/>
              <a:t>…</a:t>
            </a:r>
            <a:endParaRPr lang="en-GB" sz="2800" dirty="0" smtClean="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week</a:t>
            </a:r>
            <a:endParaRPr lang="en-GB" dirty="0"/>
          </a:p>
        </p:txBody>
      </p:sp>
      <p:sp>
        <p:nvSpPr>
          <p:cNvPr id="3" name="Content Placeholder 2"/>
          <p:cNvSpPr>
            <a:spLocks noGrp="1"/>
          </p:cNvSpPr>
          <p:nvPr>
            <p:ph idx="1"/>
          </p:nvPr>
        </p:nvSpPr>
        <p:spPr>
          <a:xfrm>
            <a:off x="822324" y="1846263"/>
            <a:ext cx="8077835" cy="4266670"/>
          </a:xfrm>
        </p:spPr>
        <p:txBody>
          <a:bodyPr/>
          <a:lstStyle/>
          <a:p>
            <a:pPr>
              <a:spcBef>
                <a:spcPts val="600"/>
              </a:spcBef>
            </a:pPr>
            <a:r>
              <a:rPr lang="en-GB" sz="2400" dirty="0" smtClean="0"/>
              <a:t>So far we have discussed web marketing; how search engines work; SEO techniques; SEO and Social Media.</a:t>
            </a:r>
          </a:p>
          <a:p>
            <a:pPr>
              <a:spcBef>
                <a:spcPts val="600"/>
              </a:spcBef>
            </a:pPr>
            <a:endParaRPr lang="en-GB" sz="2400" dirty="0" smtClean="0"/>
          </a:p>
          <a:p>
            <a:pPr>
              <a:spcBef>
                <a:spcPts val="600"/>
              </a:spcBef>
            </a:pPr>
            <a:r>
              <a:rPr lang="en-GB" sz="2400" dirty="0" smtClean="0"/>
              <a:t>There are NO lecture or tutorials during next week (week 6).</a:t>
            </a:r>
          </a:p>
          <a:p>
            <a:pPr>
              <a:spcBef>
                <a:spcPts val="600"/>
              </a:spcBef>
            </a:pPr>
            <a:r>
              <a:rPr lang="en-GB" sz="2400" dirty="0" smtClean="0"/>
              <a:t>From week 7 we’ll discuss how we can monitor the results of SEO. We start the second main topic of this module: ‘Web Analytics’. </a:t>
            </a:r>
          </a:p>
          <a:p>
            <a:pPr>
              <a:spcBef>
                <a:spcPts val="600"/>
              </a:spcBef>
            </a:pPr>
            <a:endParaRPr lang="en-GB" sz="2400" b="1" i="1" u="sng" dirty="0" smtClean="0"/>
          </a:p>
          <a:p>
            <a:pPr>
              <a:spcBef>
                <a:spcPts val="600"/>
              </a:spcBef>
            </a:pPr>
            <a:r>
              <a:rPr lang="en-GB" sz="2400" b="1" i="1" u="sng" dirty="0" smtClean="0">
                <a:solidFill>
                  <a:srgbClr val="FF0000"/>
                </a:solidFill>
              </a:rPr>
              <a:t>‘If you cannot measure it does not worth to do it’</a:t>
            </a:r>
            <a:endParaRPr lang="en-GB" sz="2400" b="1" i="1" u="sng" dirty="0">
              <a:solidFill>
                <a:srgbClr val="FF0000"/>
              </a:solidFill>
            </a:endParaRP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Social Media today</a:t>
            </a:r>
            <a:endParaRPr lang="en-US"/>
          </a:p>
        </p:txBody>
      </p:sp>
      <p:sp>
        <p:nvSpPr>
          <p:cNvPr id="3" name="Content Placeholder 2"/>
          <p:cNvSpPr>
            <a:spLocks noGrp="1"/>
          </p:cNvSpPr>
          <p:nvPr>
            <p:ph idx="1"/>
          </p:nvPr>
        </p:nvSpPr>
        <p:spPr>
          <a:xfrm>
            <a:off x="822959" y="1845734"/>
            <a:ext cx="7543801" cy="4450894"/>
          </a:xfrm>
        </p:spPr>
        <p:txBody>
          <a:bodyPr>
            <a:normAutofit lnSpcReduction="10000"/>
          </a:bodyPr>
          <a:lstStyle/>
          <a:p>
            <a:endParaRPr lang="en-US" sz="1600" dirty="0" smtClean="0">
              <a:hlinkClick r:id="rId2"/>
            </a:endParaRPr>
          </a:p>
          <a:p>
            <a:endParaRPr lang="en-US" sz="1600" dirty="0">
              <a:hlinkClick r:id="rId2"/>
            </a:endParaRPr>
          </a:p>
          <a:p>
            <a:endParaRPr lang="en-US" sz="1600" dirty="0" smtClean="0">
              <a:hlinkClick r:id="rId2"/>
            </a:endParaRPr>
          </a:p>
          <a:p>
            <a:endParaRPr lang="en-US" sz="1600" dirty="0">
              <a:hlinkClick r:id="rId2"/>
            </a:endParaRPr>
          </a:p>
          <a:p>
            <a:endParaRPr lang="en-US" sz="1600" dirty="0" smtClean="0">
              <a:hlinkClick r:id="rId2"/>
            </a:endParaRPr>
          </a:p>
          <a:p>
            <a:endParaRPr lang="en-US" sz="1600" dirty="0">
              <a:hlinkClick r:id="rId2"/>
            </a:endParaRPr>
          </a:p>
          <a:p>
            <a:endParaRPr lang="en-US" sz="1600" dirty="0" smtClean="0">
              <a:hlinkClick r:id="rId2"/>
            </a:endParaRPr>
          </a:p>
          <a:p>
            <a:endParaRPr lang="en-US" sz="1600" dirty="0">
              <a:hlinkClick r:id="rId2"/>
            </a:endParaRPr>
          </a:p>
          <a:p>
            <a:endParaRPr lang="en-US" sz="1600" dirty="0" smtClean="0">
              <a:hlinkClick r:id="rId2"/>
            </a:endParaRPr>
          </a:p>
          <a:p>
            <a:endParaRPr lang="en-US" sz="1600" dirty="0" smtClean="0">
              <a:hlinkClick r:id="rId2"/>
            </a:endParaRPr>
          </a:p>
          <a:p>
            <a:endParaRPr lang="en-US" sz="1600" dirty="0">
              <a:hlinkClick r:id="rId2"/>
            </a:endParaRPr>
          </a:p>
          <a:p>
            <a:r>
              <a:rPr lang="en-US" sz="1600" dirty="0" smtClean="0">
                <a:hlinkClick r:id="rId2"/>
              </a:rPr>
              <a:t>Source: https</a:t>
            </a:r>
            <a:r>
              <a:rPr lang="en-US" sz="1600" dirty="0">
                <a:hlinkClick r:id="rId2"/>
              </a:rPr>
              <a:t>://www.smartinsights.com/social-media-marketing/social-media-strategy</a:t>
            </a:r>
            <a:r>
              <a:rPr lang="en-US" sz="1600" dirty="0" smtClean="0">
                <a:hlinkClick r:id="rId2"/>
              </a:rPr>
              <a:t>/</a:t>
            </a:r>
            <a:endParaRPr lang="en-US" sz="1600"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3</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328" y="1845734"/>
            <a:ext cx="6689548" cy="3767399"/>
          </a:xfrm>
          <a:prstGeom prst="rect">
            <a:avLst/>
          </a:prstGeom>
        </p:spPr>
      </p:pic>
    </p:spTree>
    <p:extLst>
      <p:ext uri="{BB962C8B-B14F-4D97-AF65-F5344CB8AC3E}">
        <p14:creationId xmlns:p14="http://schemas.microsoft.com/office/powerpoint/2010/main" val="328892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 Media</a:t>
            </a:r>
            <a:endParaRPr lang="en-GB" dirty="0"/>
          </a:p>
        </p:txBody>
      </p:sp>
      <p:sp>
        <p:nvSpPr>
          <p:cNvPr id="3" name="Content Placeholder 2"/>
          <p:cNvSpPr>
            <a:spLocks noGrp="1"/>
          </p:cNvSpPr>
          <p:nvPr>
            <p:ph idx="1"/>
          </p:nvPr>
        </p:nvSpPr>
        <p:spPr/>
        <p:txBody>
          <a:bodyPr>
            <a:normAutofit lnSpcReduction="10000"/>
          </a:bodyPr>
          <a:lstStyle/>
          <a:p>
            <a:pPr>
              <a:spcBef>
                <a:spcPts val="0"/>
              </a:spcBef>
            </a:pPr>
            <a:r>
              <a:rPr lang="en-GB" sz="2400" dirty="0" smtClean="0"/>
              <a:t>What is the relationship between SEO and social media?</a:t>
            </a:r>
          </a:p>
          <a:p>
            <a:pPr marL="90488" lvl="1" indent="-90488">
              <a:spcBef>
                <a:spcPts val="0"/>
              </a:spcBef>
              <a:spcAft>
                <a:spcPts val="200"/>
              </a:spcAft>
              <a:buSzPct val="100000"/>
              <a:buFont typeface="Calibri" pitchFamily="34" charset="0"/>
              <a:buChar char=" "/>
            </a:pPr>
            <a:r>
              <a:rPr lang="en-GB" sz="2400" dirty="0" smtClean="0"/>
              <a:t>... at the end of the day, ‘link building’ was always about ‘social proofing’</a:t>
            </a:r>
            <a:endParaRPr lang="en-GB" sz="2400" b="1" dirty="0" smtClean="0"/>
          </a:p>
          <a:p>
            <a:r>
              <a:rPr lang="en-GB" sz="2400" dirty="0" smtClean="0"/>
              <a:t>How can social media help to make your site more ‘visible’?</a:t>
            </a:r>
          </a:p>
          <a:p>
            <a:pPr lvl="1">
              <a:buFont typeface="Wingdings" pitchFamily="2" charset="2"/>
              <a:buChar char="q"/>
            </a:pPr>
            <a:r>
              <a:rPr lang="en-GB" sz="2400" dirty="0" smtClean="0"/>
              <a:t> Social media and SEO</a:t>
            </a:r>
          </a:p>
          <a:p>
            <a:pPr lvl="1">
              <a:buFont typeface="Wingdings" pitchFamily="2" charset="2"/>
              <a:buChar char="q"/>
            </a:pPr>
            <a:r>
              <a:rPr lang="en-GB" sz="2400" dirty="0" smtClean="0"/>
              <a:t> SMO or SEO?</a:t>
            </a:r>
          </a:p>
          <a:p>
            <a:pPr lvl="1">
              <a:buFont typeface="Wingdings" pitchFamily="2" charset="2"/>
              <a:buChar char="q"/>
            </a:pPr>
            <a:r>
              <a:rPr lang="en-GB" sz="2400" dirty="0" smtClean="0"/>
              <a:t> Social Search</a:t>
            </a:r>
          </a:p>
          <a:p>
            <a:pPr lvl="1">
              <a:buFont typeface="Wingdings" pitchFamily="2" charset="2"/>
              <a:buChar char="q"/>
            </a:pPr>
            <a:r>
              <a:rPr lang="en-GB" sz="2400" dirty="0" smtClean="0"/>
              <a:t> Social media instead of search engines? (</a:t>
            </a:r>
            <a:r>
              <a:rPr lang="en-GB" sz="2400" dirty="0" err="1" smtClean="0"/>
              <a:t>Facebook</a:t>
            </a:r>
            <a:r>
              <a:rPr lang="en-GB" sz="2400" dirty="0" smtClean="0"/>
              <a:t> social search)</a:t>
            </a:r>
          </a:p>
          <a:p>
            <a:pPr lvl="1">
              <a:buFont typeface="Wingdings" pitchFamily="2" charset="2"/>
              <a:buChar char="q"/>
            </a:pPr>
            <a:r>
              <a:rPr lang="en-GB" sz="2400" dirty="0" smtClean="0"/>
              <a:t> Myths (?) about social media – what sociologists say – other reports</a:t>
            </a:r>
          </a:p>
          <a:p>
            <a:pPr lvl="1">
              <a:buNone/>
            </a:pPr>
            <a:endParaRPr lang="en-GB" sz="2400" dirty="0" smtClean="0"/>
          </a:p>
          <a:p>
            <a:pPr lvl="1">
              <a:buNone/>
            </a:pPr>
            <a:endParaRPr lang="en-GB" sz="2400" dirty="0" smtClean="0"/>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 media and SEO</a:t>
            </a:r>
            <a:endParaRPr lang="en-GB" dirty="0"/>
          </a:p>
        </p:txBody>
      </p:sp>
      <p:sp>
        <p:nvSpPr>
          <p:cNvPr id="3" name="Content Placeholder 2"/>
          <p:cNvSpPr>
            <a:spLocks noGrp="1"/>
          </p:cNvSpPr>
          <p:nvPr>
            <p:ph idx="1"/>
          </p:nvPr>
        </p:nvSpPr>
        <p:spPr/>
        <p:txBody>
          <a:bodyPr/>
          <a:lstStyle/>
          <a:p>
            <a:r>
              <a:rPr lang="en-GB" dirty="0" smtClean="0"/>
              <a:t>Do social media </a:t>
            </a:r>
            <a:r>
              <a:rPr lang="en-GB" b="1" dirty="0" smtClean="0">
                <a:solidFill>
                  <a:srgbClr val="FF0000"/>
                </a:solidFill>
              </a:rPr>
              <a:t>really</a:t>
            </a:r>
            <a:r>
              <a:rPr lang="en-GB" dirty="0" smtClean="0"/>
              <a:t> affect page ranking? How do we know that page ranking is associated with social media?</a:t>
            </a:r>
          </a:p>
          <a:p>
            <a:r>
              <a:rPr lang="en-GB" dirty="0" smtClean="0"/>
              <a:t>In the Search Market Expo (SMX) event 2010 in Munich Bing’s and Google’s representatives </a:t>
            </a:r>
            <a:r>
              <a:rPr lang="en-GB" b="1" i="1" dirty="0" smtClean="0"/>
              <a:t>indicated</a:t>
            </a:r>
            <a:r>
              <a:rPr lang="en-GB" dirty="0" smtClean="0"/>
              <a:t> that they use ‘social signals’ because it is comparatively easy to find social media spam than it is with link spam </a:t>
            </a:r>
            <a:r>
              <a:rPr lang="en-GB" dirty="0" smtClean="0">
                <a:sym typeface="Wingdings" pitchFamily="2" charset="2"/>
              </a:rPr>
              <a:t> </a:t>
            </a:r>
            <a:r>
              <a:rPr lang="en-GB" b="1" u="sng" dirty="0" smtClean="0">
                <a:solidFill>
                  <a:srgbClr val="FF0000"/>
                </a:solidFill>
              </a:rPr>
              <a:t>Social signals become the new links</a:t>
            </a:r>
          </a:p>
          <a:p>
            <a:r>
              <a:rPr lang="en-GB" i="1" dirty="0" smtClean="0"/>
              <a:t>Several studies to prove it: </a:t>
            </a:r>
            <a:r>
              <a:rPr lang="en-GB" dirty="0">
                <a:hlinkClick r:id="rId2"/>
              </a:rPr>
              <a:t>https://blog.hootsuite.com/social-media-seo-experiment</a:t>
            </a:r>
            <a:r>
              <a:rPr lang="en-GB" dirty="0" smtClean="0">
                <a:hlinkClick r:id="rId2"/>
              </a:rPr>
              <a:t>/</a:t>
            </a:r>
            <a:endParaRPr lang="en-GB" dirty="0" smtClean="0"/>
          </a:p>
          <a:p>
            <a:pPr>
              <a:buNone/>
            </a:pPr>
            <a:endParaRPr lang="en-GB" dirty="0" smtClean="0"/>
          </a:p>
          <a:p>
            <a:pPr>
              <a:buNone/>
            </a:pPr>
            <a:r>
              <a:rPr lang="en-GB" dirty="0"/>
              <a:t>Still there are questions if and how</a:t>
            </a:r>
            <a:r>
              <a:rPr lang="is-IS" dirty="0"/>
              <a:t>…</a:t>
            </a:r>
            <a:endParaRPr lang="en-GB" dirty="0"/>
          </a:p>
          <a:p>
            <a:pPr>
              <a:buNone/>
            </a:pPr>
            <a:endParaRPr lang="en-GB" dirty="0" smtClean="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 media and SEO</a:t>
            </a:r>
            <a:endParaRPr lang="en-GB" dirty="0"/>
          </a:p>
        </p:txBody>
      </p:sp>
      <p:sp>
        <p:nvSpPr>
          <p:cNvPr id="3" name="Content Placeholder 2"/>
          <p:cNvSpPr>
            <a:spLocks noGrp="1"/>
          </p:cNvSpPr>
          <p:nvPr>
            <p:ph idx="1"/>
          </p:nvPr>
        </p:nvSpPr>
        <p:spPr>
          <a:xfrm>
            <a:off x="822959" y="1845733"/>
            <a:ext cx="7543801" cy="4614053"/>
          </a:xfrm>
        </p:spPr>
        <p:txBody>
          <a:bodyPr>
            <a:normAutofit fontScale="85000" lnSpcReduction="20000"/>
          </a:bodyPr>
          <a:lstStyle/>
          <a:p>
            <a:pPr>
              <a:buNone/>
            </a:pPr>
            <a:r>
              <a:rPr lang="en-GB" dirty="0" smtClean="0"/>
              <a:t>Which social networks affect ranking more?</a:t>
            </a:r>
          </a:p>
          <a:p>
            <a:pPr>
              <a:buNone/>
            </a:pPr>
            <a:endParaRPr lang="en-GB" dirty="0" smtClean="0"/>
          </a:p>
          <a:p>
            <a:pPr>
              <a:buNone/>
            </a:pPr>
            <a:endParaRPr lang="en-GB" dirty="0" smtClean="0"/>
          </a:p>
          <a:p>
            <a:pPr>
              <a:buNone/>
            </a:pPr>
            <a:endParaRPr lang="en-GB" dirty="0" smtClean="0"/>
          </a:p>
          <a:p>
            <a:pPr>
              <a:buNone/>
            </a:pPr>
            <a:endParaRPr lang="en-GB" dirty="0"/>
          </a:p>
          <a:p>
            <a:pPr>
              <a:buNone/>
            </a:pPr>
            <a:endParaRPr lang="en-GB" dirty="0" smtClean="0"/>
          </a:p>
          <a:p>
            <a:pPr>
              <a:buNone/>
            </a:pPr>
            <a:endParaRPr lang="en-GB" dirty="0"/>
          </a:p>
          <a:p>
            <a:pPr>
              <a:buNone/>
            </a:pPr>
            <a:endParaRPr lang="en-GB" dirty="0" smtClean="0"/>
          </a:p>
          <a:p>
            <a:pPr>
              <a:buNone/>
            </a:pPr>
            <a:endParaRPr lang="en-GB" sz="1600" dirty="0" smtClean="0">
              <a:hlinkClick r:id="rId2"/>
            </a:endParaRPr>
          </a:p>
          <a:p>
            <a:pPr>
              <a:buNone/>
            </a:pPr>
            <a:endParaRPr lang="en-GB" sz="1600" dirty="0" smtClean="0">
              <a:hlinkClick r:id="rId2"/>
            </a:endParaRPr>
          </a:p>
          <a:p>
            <a:pPr>
              <a:buNone/>
            </a:pPr>
            <a:endParaRPr lang="en-GB" sz="1600" dirty="0">
              <a:hlinkClick r:id="rId2"/>
            </a:endParaRPr>
          </a:p>
          <a:p>
            <a:pPr>
              <a:buNone/>
            </a:pPr>
            <a:endParaRPr lang="en-GB" sz="1600" dirty="0" smtClean="0">
              <a:hlinkClick r:id="rId2"/>
            </a:endParaRPr>
          </a:p>
          <a:p>
            <a:pPr>
              <a:buNone/>
            </a:pPr>
            <a:r>
              <a:rPr lang="en-GB" sz="1600" dirty="0" smtClean="0">
                <a:hlinkClick r:id="rId2"/>
              </a:rPr>
              <a:t>https</a:t>
            </a:r>
            <a:r>
              <a:rPr lang="en-GB" sz="1600" dirty="0">
                <a:hlinkClick r:id="rId2"/>
              </a:rPr>
              <a:t>://cognitiveseo.com/blog/11903/social-signals-seo-influence</a:t>
            </a:r>
            <a:r>
              <a:rPr lang="en-GB" sz="1600" dirty="0" smtClean="0">
                <a:hlinkClick r:id="rId2"/>
              </a:rPr>
              <a:t>/</a:t>
            </a:r>
            <a:endParaRPr lang="en-GB" sz="1600" dirty="0" smtClean="0"/>
          </a:p>
          <a:p>
            <a:pPr>
              <a:buNone/>
            </a:pPr>
            <a:endParaRPr lang="en-GB" sz="1600" dirty="0" smtClean="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6</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906" y="2222338"/>
            <a:ext cx="7726457" cy="37045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 media and SEO</a:t>
            </a:r>
            <a:endParaRPr lang="en-GB" dirty="0"/>
          </a:p>
        </p:txBody>
      </p:sp>
      <p:sp>
        <p:nvSpPr>
          <p:cNvPr id="3" name="Content Placeholder 2"/>
          <p:cNvSpPr>
            <a:spLocks noGrp="1"/>
          </p:cNvSpPr>
          <p:nvPr>
            <p:ph idx="1"/>
          </p:nvPr>
        </p:nvSpPr>
        <p:spPr/>
        <p:txBody>
          <a:bodyPr/>
          <a:lstStyle/>
          <a:p>
            <a:r>
              <a:rPr lang="en-GB" sz="2400" dirty="0" smtClean="0"/>
              <a:t>What are </a:t>
            </a:r>
            <a:r>
              <a:rPr lang="en-GB" sz="2400" b="1" dirty="0" smtClean="0">
                <a:solidFill>
                  <a:srgbClr val="FF0000"/>
                </a:solidFill>
              </a:rPr>
              <a:t>“social signals”?</a:t>
            </a:r>
          </a:p>
          <a:p>
            <a:r>
              <a:rPr lang="en-GB" sz="2400" dirty="0" smtClean="0"/>
              <a:t>Social </a:t>
            </a:r>
            <a:r>
              <a:rPr lang="en-GB" sz="2400" dirty="0" smtClean="0"/>
              <a:t>signals that </a:t>
            </a:r>
            <a:r>
              <a:rPr lang="en-GB" sz="2400" b="1" dirty="0" smtClean="0">
                <a:solidFill>
                  <a:srgbClr val="FF0000"/>
                </a:solidFill>
              </a:rPr>
              <a:t>might directly </a:t>
            </a:r>
            <a:r>
              <a:rPr lang="en-GB" sz="2400" dirty="0" smtClean="0"/>
              <a:t>influence the ranking of your site: (not all search engines use the same social signals or use them in the same way):</a:t>
            </a:r>
          </a:p>
          <a:p>
            <a:endParaRPr lang="en-GB" sz="2400" dirty="0" smtClean="0"/>
          </a:p>
          <a:p>
            <a:pPr lvl="1">
              <a:buFont typeface="Wingdings" pitchFamily="2" charset="2"/>
              <a:buChar char="Ø"/>
            </a:pPr>
            <a:r>
              <a:rPr lang="en-GB" sz="2400" dirty="0"/>
              <a:t>Facebook Shares and </a:t>
            </a:r>
            <a:r>
              <a:rPr lang="en-GB" sz="2400" dirty="0" smtClean="0"/>
              <a:t>Likes</a:t>
            </a:r>
          </a:p>
          <a:p>
            <a:pPr lvl="1">
              <a:buFont typeface="Wingdings" pitchFamily="2" charset="2"/>
              <a:buChar char="Ø"/>
            </a:pPr>
            <a:r>
              <a:rPr lang="en-GB" sz="2400" dirty="0" smtClean="0"/>
              <a:t> Links in tweets</a:t>
            </a:r>
          </a:p>
          <a:p>
            <a:pPr lvl="1">
              <a:buFont typeface="Wingdings" pitchFamily="2" charset="2"/>
              <a:buChar char="Ø"/>
            </a:pPr>
            <a:r>
              <a:rPr lang="en-GB" sz="2400" dirty="0" smtClean="0"/>
              <a:t>Links shared in Google+ and Google +1s</a:t>
            </a:r>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 media and SEO</a:t>
            </a:r>
            <a:endParaRPr lang="en-GB" dirty="0"/>
          </a:p>
        </p:txBody>
      </p:sp>
      <p:sp>
        <p:nvSpPr>
          <p:cNvPr id="3" name="Content Placeholder 2"/>
          <p:cNvSpPr>
            <a:spLocks noGrp="1"/>
          </p:cNvSpPr>
          <p:nvPr>
            <p:ph idx="1"/>
          </p:nvPr>
        </p:nvSpPr>
        <p:spPr/>
        <p:txBody>
          <a:bodyPr/>
          <a:lstStyle/>
          <a:p>
            <a:r>
              <a:rPr lang="en-GB" dirty="0" smtClean="0"/>
              <a:t>Links in tweets</a:t>
            </a:r>
          </a:p>
          <a:p>
            <a:pPr lvl="1">
              <a:buFont typeface="Wingdings" pitchFamily="2" charset="2"/>
              <a:buChar char="Ø"/>
            </a:pPr>
            <a:r>
              <a:rPr lang="en-GB" sz="2000" dirty="0" smtClean="0"/>
              <a:t> Links in tweets are considered ‘link-like’ signal</a:t>
            </a:r>
          </a:p>
          <a:p>
            <a:pPr lvl="1">
              <a:buFont typeface="Wingdings" pitchFamily="2" charset="2"/>
              <a:buChar char="Ø"/>
            </a:pPr>
            <a:r>
              <a:rPr lang="en-GB" sz="2000" dirty="0" smtClean="0"/>
              <a:t> Authority of authors on Twitter (several criteria; having many followers but not follow that many is a strong indication of authority). </a:t>
            </a:r>
          </a:p>
          <a:p>
            <a:pPr>
              <a:buNone/>
            </a:pPr>
            <a:endParaRPr lang="en-GB" dirty="0" smtClean="0"/>
          </a:p>
          <a:p>
            <a:pPr>
              <a:buNone/>
            </a:pPr>
            <a:r>
              <a:rPr lang="en-GB" dirty="0" smtClean="0"/>
              <a:t> </a:t>
            </a:r>
            <a:r>
              <a:rPr lang="en-GB" dirty="0" err="1" smtClean="0"/>
              <a:t>Facebook</a:t>
            </a:r>
            <a:r>
              <a:rPr lang="en-GB" dirty="0" smtClean="0"/>
              <a:t> Shares and Likes</a:t>
            </a:r>
          </a:p>
          <a:p>
            <a:pPr lvl="1">
              <a:buFont typeface="Wingdings" pitchFamily="2" charset="2"/>
              <a:buChar char="Ø"/>
            </a:pPr>
            <a:r>
              <a:rPr lang="en-GB" sz="2000" dirty="0" smtClean="0"/>
              <a:t> Share or Like?</a:t>
            </a:r>
          </a:p>
          <a:p>
            <a:pPr lvl="1">
              <a:buFont typeface="Wingdings" pitchFamily="2" charset="2"/>
              <a:buChar char="Ø"/>
            </a:pPr>
            <a:r>
              <a:rPr lang="en-GB" sz="2000" dirty="0" smtClean="0"/>
              <a:t> They also are considered ‘votes’</a:t>
            </a:r>
          </a:p>
          <a:p>
            <a:pPr lvl="1">
              <a:buFont typeface="Wingdings" pitchFamily="2" charset="2"/>
              <a:buChar char="Ø"/>
            </a:pPr>
            <a:r>
              <a:rPr lang="en-GB" sz="2000" dirty="0" smtClean="0"/>
              <a:t> </a:t>
            </a:r>
            <a:r>
              <a:rPr lang="en-GB" sz="2000" dirty="0" err="1" smtClean="0"/>
              <a:t>Facebook</a:t>
            </a:r>
            <a:r>
              <a:rPr lang="en-GB" sz="2000" dirty="0" smtClean="0"/>
              <a:t> authority</a:t>
            </a:r>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8</a:t>
            </a:fld>
            <a:endParaRPr lang="en-US"/>
          </a:p>
        </p:txBody>
      </p:sp>
      <p:pic>
        <p:nvPicPr>
          <p:cNvPr id="4098" name="Picture 2" descr="C:\Users\Vassiliki\Desktop\facebooklike.jpg"/>
          <p:cNvPicPr>
            <a:picLocks noChangeAspect="1" noChangeArrowheads="1"/>
          </p:cNvPicPr>
          <p:nvPr/>
        </p:nvPicPr>
        <p:blipFill>
          <a:blip r:embed="rId2"/>
          <a:srcRect/>
          <a:stretch>
            <a:fillRect/>
          </a:stretch>
        </p:blipFill>
        <p:spPr bwMode="auto">
          <a:xfrm rot="21115489">
            <a:off x="5267772" y="3889645"/>
            <a:ext cx="1470479" cy="712264"/>
          </a:xfrm>
          <a:prstGeom prst="rect">
            <a:avLst/>
          </a:prstGeom>
          <a:noFill/>
        </p:spPr>
      </p:pic>
      <p:pic>
        <p:nvPicPr>
          <p:cNvPr id="4099" name="Picture 3" descr="C:\Users\Vassiliki\Desktop\facebookshare3.png"/>
          <p:cNvPicPr>
            <a:picLocks noChangeAspect="1" noChangeArrowheads="1"/>
          </p:cNvPicPr>
          <p:nvPr/>
        </p:nvPicPr>
        <p:blipFill>
          <a:blip r:embed="rId3"/>
          <a:srcRect/>
          <a:stretch>
            <a:fillRect/>
          </a:stretch>
        </p:blipFill>
        <p:spPr bwMode="auto">
          <a:xfrm rot="808518">
            <a:off x="7336291" y="4840751"/>
            <a:ext cx="1060450" cy="1069975"/>
          </a:xfrm>
          <a:prstGeom prst="rect">
            <a:avLst/>
          </a:prstGeom>
          <a:noFill/>
        </p:spPr>
      </p:pic>
      <p:pic>
        <p:nvPicPr>
          <p:cNvPr id="4100" name="Picture 4" descr="C:\Users\Vassiliki\Desktop\twitter2.jpg"/>
          <p:cNvPicPr>
            <a:picLocks noChangeAspect="1" noChangeArrowheads="1"/>
          </p:cNvPicPr>
          <p:nvPr/>
        </p:nvPicPr>
        <p:blipFill>
          <a:blip r:embed="rId4"/>
          <a:srcRect/>
          <a:stretch>
            <a:fillRect/>
          </a:stretch>
        </p:blipFill>
        <p:spPr bwMode="auto">
          <a:xfrm rot="473660">
            <a:off x="7700964" y="1869396"/>
            <a:ext cx="754062" cy="75406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4100"/>
                                        </p:tgtEl>
                                        <p:attrNameLst>
                                          <p:attrName>style.visibility</p:attrName>
                                        </p:attrNameLst>
                                      </p:cBhvr>
                                      <p:to>
                                        <p:strVal val="visible"/>
                                      </p:to>
                                    </p:set>
                                    <p:animEffect transition="in" filter="fade">
                                      <p:cBhvr>
                                        <p:cTn id="9" dur="2000"/>
                                        <p:tgtEl>
                                          <p:spTgt spid="4100"/>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4098"/>
                                        </p:tgtEl>
                                        <p:attrNameLst>
                                          <p:attrName>style.visibility</p:attrName>
                                        </p:attrNameLst>
                                      </p:cBhvr>
                                      <p:to>
                                        <p:strVal val="visible"/>
                                      </p:to>
                                    </p:set>
                                    <p:animEffect transition="in" filter="fade">
                                      <p:cBhvr>
                                        <p:cTn id="24" dur="2000"/>
                                        <p:tgtEl>
                                          <p:spTgt spid="4098"/>
                                        </p:tgtEl>
                                      </p:cBhvr>
                                    </p:animEffect>
                                  </p:childTnLst>
                                </p:cTn>
                              </p:par>
                              <p:par>
                                <p:cTn id="25" presetID="10" presetClass="entr" presetSubtype="0" fill="hold" nodeType="withEffect">
                                  <p:stCondLst>
                                    <p:cond delay="0"/>
                                  </p:stCondLst>
                                  <p:childTnLst>
                                    <p:set>
                                      <p:cBhvr>
                                        <p:cTn id="26" dur="1" fill="hold">
                                          <p:stCondLst>
                                            <p:cond delay="0"/>
                                          </p:stCondLst>
                                        </p:cTn>
                                        <p:tgtEl>
                                          <p:spTgt spid="4099"/>
                                        </p:tgtEl>
                                        <p:attrNameLst>
                                          <p:attrName>style.visibility</p:attrName>
                                        </p:attrNameLst>
                                      </p:cBhvr>
                                      <p:to>
                                        <p:strVal val="visible"/>
                                      </p:to>
                                    </p:set>
                                    <p:animEffect transition="in" filter="fade">
                                      <p:cBhvr>
                                        <p:cTn id="27" dur="2000"/>
                                        <p:tgtEl>
                                          <p:spTgt spid="409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 media and SEO</a:t>
            </a:r>
            <a:endParaRPr lang="en-GB" dirty="0"/>
          </a:p>
        </p:txBody>
      </p:sp>
      <p:sp>
        <p:nvSpPr>
          <p:cNvPr id="3" name="Content Placeholder 2"/>
          <p:cNvSpPr>
            <a:spLocks noGrp="1"/>
          </p:cNvSpPr>
          <p:nvPr>
            <p:ph idx="1"/>
          </p:nvPr>
        </p:nvSpPr>
        <p:spPr/>
        <p:txBody>
          <a:bodyPr/>
          <a:lstStyle/>
          <a:p>
            <a:pPr>
              <a:buNone/>
            </a:pPr>
            <a:r>
              <a:rPr lang="en-GB" dirty="0" smtClean="0"/>
              <a:t>  Links shared in Google+</a:t>
            </a:r>
          </a:p>
          <a:p>
            <a:pPr lvl="1">
              <a:spcBef>
                <a:spcPts val="2400"/>
              </a:spcBef>
              <a:buFont typeface="Wingdings" pitchFamily="2" charset="2"/>
              <a:buChar char="Ø"/>
            </a:pPr>
            <a:r>
              <a:rPr lang="en-GB" sz="2000" dirty="0" smtClean="0"/>
              <a:t> Started in 2011 – works in a similar way as Facebook: if a link is inserted into a post in the site Google+ recognises </a:t>
            </a:r>
            <a:r>
              <a:rPr lang="en-GB" sz="2000" dirty="0" smtClean="0"/>
              <a:t>the URL </a:t>
            </a:r>
            <a:r>
              <a:rPr lang="en-GB" sz="2000" dirty="0" smtClean="0"/>
              <a:t>and extracts content</a:t>
            </a:r>
          </a:p>
          <a:p>
            <a:pPr lvl="1">
              <a:buFont typeface="Wingdings" pitchFamily="2" charset="2"/>
              <a:buChar char="Ø"/>
            </a:pPr>
            <a:r>
              <a:rPr lang="en-GB" sz="2000" dirty="0" smtClean="0"/>
              <a:t> Vote &amp; authority</a:t>
            </a:r>
          </a:p>
          <a:p>
            <a:endParaRPr lang="en-GB" dirty="0" smtClean="0"/>
          </a:p>
          <a:p>
            <a:r>
              <a:rPr lang="en-GB" dirty="0" smtClean="0"/>
              <a:t>Google +1</a:t>
            </a:r>
          </a:p>
          <a:p>
            <a:pPr lvl="1">
              <a:buFont typeface="Wingdings" pitchFamily="2" charset="2"/>
              <a:buChar char="Ø"/>
            </a:pPr>
            <a:r>
              <a:rPr lang="en-GB" sz="2000" dirty="0" smtClean="0"/>
              <a:t> +1 button allows visitors to recommend your content on Google Search and share it on Google+</a:t>
            </a:r>
          </a:p>
          <a:p>
            <a:pPr lvl="1">
              <a:buFont typeface="Wingdings" pitchFamily="2" charset="2"/>
              <a:buChar char="Ø"/>
            </a:pPr>
            <a:r>
              <a:rPr lang="en-GB" sz="2000" dirty="0" smtClean="0"/>
              <a:t> Works similar to </a:t>
            </a:r>
            <a:r>
              <a:rPr lang="en-GB" sz="2000" dirty="0" err="1" smtClean="0"/>
              <a:t>Facebook</a:t>
            </a:r>
            <a:r>
              <a:rPr lang="en-GB" sz="2000" dirty="0" smtClean="0"/>
              <a:t> likes</a:t>
            </a:r>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9</a:t>
            </a:fld>
            <a:endParaRPr lang="en-US"/>
          </a:p>
        </p:txBody>
      </p:sp>
      <p:pic>
        <p:nvPicPr>
          <p:cNvPr id="3074" name="Picture 2" descr="C:\Users\Vassiliki\Desktop\g+1.jpg"/>
          <p:cNvPicPr>
            <a:picLocks noChangeAspect="1" noChangeArrowheads="1"/>
          </p:cNvPicPr>
          <p:nvPr/>
        </p:nvPicPr>
        <p:blipFill>
          <a:blip r:embed="rId2"/>
          <a:srcRect/>
          <a:stretch>
            <a:fillRect/>
          </a:stretch>
        </p:blipFill>
        <p:spPr bwMode="auto">
          <a:xfrm>
            <a:off x="4322084" y="1749655"/>
            <a:ext cx="772430" cy="782820"/>
          </a:xfrm>
          <a:prstGeom prst="rect">
            <a:avLst/>
          </a:prstGeom>
          <a:noFill/>
        </p:spPr>
      </p:pic>
      <p:pic>
        <p:nvPicPr>
          <p:cNvPr id="3075" name="Picture 3" descr="C:\Users\Vassiliki\Desktop\g+1c.png"/>
          <p:cNvPicPr>
            <a:picLocks noChangeAspect="1" noChangeArrowheads="1"/>
          </p:cNvPicPr>
          <p:nvPr/>
        </p:nvPicPr>
        <p:blipFill>
          <a:blip r:embed="rId3"/>
          <a:srcRect/>
          <a:stretch>
            <a:fillRect/>
          </a:stretch>
        </p:blipFill>
        <p:spPr bwMode="auto">
          <a:xfrm>
            <a:off x="3015343" y="3960963"/>
            <a:ext cx="962932" cy="59334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animEffect transition="in" filter="fade">
                                      <p:cBhvr>
                                        <p:cTn id="9" dur="2000"/>
                                        <p:tgtEl>
                                          <p:spTgt spid="307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3075"/>
                                        </p:tgtEl>
                                        <p:attrNameLst>
                                          <p:attrName>style.visibility</p:attrName>
                                        </p:attrNameLst>
                                      </p:cBhvr>
                                      <p:to>
                                        <p:strVal val="visible"/>
                                      </p:to>
                                    </p:set>
                                    <p:animEffect transition="in" filter="fade">
                                      <p:cBhvr>
                                        <p:cTn id="24" dur="2000"/>
                                        <p:tgtEl>
                                          <p:spTgt spid="3075"/>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7c11fb3354f6323bbc4cd9bdaf8c4b465027485a"/>
  <p:tag name="ISPRING_RESOURCE_PATHS_HASH_PRESENTER" val="fe9cf53f2383111522edf7c810e79bb6221299bc"/>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3580</TotalTime>
  <Words>1575</Words>
  <Application>Microsoft Macintosh PowerPoint</Application>
  <PresentationFormat>On-screen Show (4:3)</PresentationFormat>
  <Paragraphs>267</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Calibri</vt:lpstr>
      <vt:lpstr>Calibri Light</vt:lpstr>
      <vt:lpstr>Wingdings</vt:lpstr>
      <vt:lpstr>Arial</vt:lpstr>
      <vt:lpstr>Retrospect</vt:lpstr>
      <vt:lpstr>6MMCS002W  Digital Marketing, Social Media &amp; Web Analytics</vt:lpstr>
      <vt:lpstr>Social Media today</vt:lpstr>
      <vt:lpstr>Social Media today</vt:lpstr>
      <vt:lpstr>Social Media</vt:lpstr>
      <vt:lpstr>Social media and SEO</vt:lpstr>
      <vt:lpstr>Social media and SEO</vt:lpstr>
      <vt:lpstr>Social media and SEO</vt:lpstr>
      <vt:lpstr>Social media and SEO</vt:lpstr>
      <vt:lpstr>Social media and SEO</vt:lpstr>
      <vt:lpstr>Social media and SEO</vt:lpstr>
      <vt:lpstr>Social media and SEO</vt:lpstr>
      <vt:lpstr>Social media and SEO</vt:lpstr>
      <vt:lpstr>SMO or SEO?</vt:lpstr>
      <vt:lpstr>SMO or SEO? </vt:lpstr>
      <vt:lpstr>SMO or SEO?</vt:lpstr>
      <vt:lpstr>Social Search</vt:lpstr>
      <vt:lpstr>Social Search</vt:lpstr>
      <vt:lpstr>Social Search</vt:lpstr>
      <vt:lpstr>Social search instead of search engines?</vt:lpstr>
      <vt:lpstr>Social search instead of search engines?</vt:lpstr>
      <vt:lpstr>Myths (?) about social media</vt:lpstr>
      <vt:lpstr>Myths (?) about social media</vt:lpstr>
      <vt:lpstr>Myths (?) about social media</vt:lpstr>
      <vt:lpstr>Myths (?) about social media</vt:lpstr>
      <vt:lpstr>Myths (?) about social media</vt:lpstr>
      <vt:lpstr>Myths (?) about social media</vt:lpstr>
      <vt:lpstr>Next week</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EBSY512  web &amp; social media analytics</dc:title>
  <dc:creator>Vassiliki Bouki</dc:creator>
  <cp:lastModifiedBy>Vassiliki Bouki</cp:lastModifiedBy>
  <cp:revision>503</cp:revision>
  <dcterms:created xsi:type="dcterms:W3CDTF">2013-12-30T11:11:02Z</dcterms:created>
  <dcterms:modified xsi:type="dcterms:W3CDTF">2022-02-12T07:26:38Z</dcterms:modified>
</cp:coreProperties>
</file>