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1" r:id="rId1"/>
  </p:sldMasterIdLst>
  <p:notesMasterIdLst>
    <p:notesMasterId r:id="rId32"/>
  </p:notesMasterIdLst>
  <p:sldIdLst>
    <p:sldId id="256" r:id="rId2"/>
    <p:sldId id="402" r:id="rId3"/>
    <p:sldId id="403" r:id="rId4"/>
    <p:sldId id="405" r:id="rId5"/>
    <p:sldId id="407" r:id="rId6"/>
    <p:sldId id="414" r:id="rId7"/>
    <p:sldId id="416" r:id="rId8"/>
    <p:sldId id="417" r:id="rId9"/>
    <p:sldId id="419" r:id="rId10"/>
    <p:sldId id="420" r:id="rId11"/>
    <p:sldId id="421" r:id="rId12"/>
    <p:sldId id="422" r:id="rId13"/>
    <p:sldId id="424" r:id="rId14"/>
    <p:sldId id="425" r:id="rId15"/>
    <p:sldId id="426" r:id="rId16"/>
    <p:sldId id="427" r:id="rId17"/>
    <p:sldId id="428" r:id="rId18"/>
    <p:sldId id="432" r:id="rId19"/>
    <p:sldId id="434" r:id="rId20"/>
    <p:sldId id="436" r:id="rId21"/>
    <p:sldId id="439" r:id="rId22"/>
    <p:sldId id="440" r:id="rId23"/>
    <p:sldId id="445" r:id="rId24"/>
    <p:sldId id="448" r:id="rId25"/>
    <p:sldId id="450" r:id="rId26"/>
    <p:sldId id="451" r:id="rId27"/>
    <p:sldId id="409" r:id="rId28"/>
    <p:sldId id="454" r:id="rId29"/>
    <p:sldId id="456" r:id="rId30"/>
    <p:sldId id="401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431"/>
    <a:srgbClr val="4E8542"/>
    <a:srgbClr val="001132"/>
    <a:srgbClr val="00153E"/>
    <a:srgbClr val="3C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816" y="-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gs" Target="tags/tag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76C2BA4-CC5D-411D-BCED-4F04BFF447AC}" type="datetimeFigureOut">
              <a:rPr lang="en-US"/>
              <a:pPr>
                <a:defRPr/>
              </a:pPr>
              <a:t>2/26/22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7B0D5C14-F8FB-4D7D-9FDA-3869F129BF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078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Maria Margeti - Web Marketing and Analytics- 2013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00913B52-DA2F-3949-9659-BF7795D57219}" type="slidenum">
              <a:rPr lang="en-GB" altLang="en-US" sz="1200"/>
              <a:pPr/>
              <a:t>2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972974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Maria Margeti - Web Marketing and Analytics- 2013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89A03426-7450-8C49-A57E-5F3B6713D5DF}" type="slidenum">
              <a:rPr lang="en-GB" altLang="en-US" sz="1200"/>
              <a:pPr/>
              <a:t>11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52688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Maria Margeti - Web Marketing and Analytics- 2013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A5C5C62E-2DC0-5846-9571-C50B481E3E4D}" type="slidenum">
              <a:rPr lang="en-GB" altLang="en-US" sz="1200"/>
              <a:pPr/>
              <a:t>12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256772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>
                <a:ea typeface="MS PGothic" charset="-128"/>
              </a:rPr>
              <a:t>Two columns of columns with equal width so you can avoid emphasising the content on one column over the other.</a:t>
            </a:r>
            <a:endParaRPr lang="en-GB" altLang="en-US" sz="2000">
              <a:ea typeface="MS PGothic" charset="-128"/>
            </a:endParaRPr>
          </a:p>
          <a:p>
            <a:r>
              <a:rPr lang="en-US" altLang="en-US" sz="2000">
                <a:ea typeface="MS PGothic" charset="-128"/>
              </a:rPr>
              <a:t>Two columns where the left one has narrower width to emphasise the content to the right wider column</a:t>
            </a:r>
            <a:endParaRPr lang="en-GB" altLang="en-US" sz="2000">
              <a:ea typeface="MS PGothic" charset="-128"/>
            </a:endParaRPr>
          </a:p>
          <a:p>
            <a:r>
              <a:rPr lang="en-US" altLang="en-US" sz="2000">
                <a:ea typeface="MS PGothic" charset="-128"/>
              </a:rPr>
              <a:t>Two columns where the right one has narrower width to emphasise the content in the wider left column</a:t>
            </a:r>
          </a:p>
          <a:p>
            <a:endParaRPr lang="en-US" altLang="en-US" sz="2000">
              <a:ea typeface="MS PGothic" charset="-128"/>
            </a:endParaRPr>
          </a:p>
          <a:p>
            <a:endParaRPr lang="en-US" altLang="en-US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Maria Margeti - Web Marketing and Analytics- 2013</a:t>
            </a:r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EF9ADE36-531B-5A4E-9662-BCC0E38D9C21}" type="slidenum">
              <a:rPr lang="en-GB" altLang="en-US" sz="1200"/>
              <a:pPr/>
              <a:t>13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193611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MS PGothic" charset="-128"/>
              </a:rPr>
              <a:t>Very important to include: External links show that recipients have further interest and you can measure engagement based on this.</a:t>
            </a:r>
          </a:p>
          <a:p>
            <a:r>
              <a:rPr lang="en-US" altLang="en-US">
                <a:ea typeface="MS PGothic" charset="-128"/>
              </a:rPr>
              <a:t>General advice: Don’t put all content in the email!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Maria Margeti - Web Marketing and Analytics- 2013</a:t>
            </a:r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059A0EF2-DF74-134C-8268-EC6DA8C6580B}" type="slidenum">
              <a:rPr lang="en-GB" altLang="en-US" sz="1200"/>
              <a:pPr/>
              <a:t>14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2066691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MS PGothic" charset="-128"/>
              </a:rPr>
              <a:t>See emails from John Lewis for </a:t>
            </a:r>
            <a:r>
              <a:rPr lang="en-US" altLang="en-US" b="1">
                <a:ea typeface="MS PGothic" charset="-128"/>
              </a:rPr>
              <a:t>View email on browser </a:t>
            </a:r>
            <a:endParaRPr lang="en-US" altLang="en-US">
              <a:ea typeface="MS PGothic" charset="-128"/>
            </a:endParaRPr>
          </a:p>
          <a:p>
            <a:r>
              <a:rPr lang="en-US" altLang="en-US">
                <a:ea typeface="MS PGothic" charset="-128"/>
              </a:rPr>
              <a:t>See emails from Banana Republic for </a:t>
            </a:r>
            <a:r>
              <a:rPr lang="en-US" altLang="en-US" b="1">
                <a:ea typeface="MS PGothic" charset="-128"/>
              </a:rPr>
              <a:t>View mobile site</a:t>
            </a:r>
            <a:endParaRPr lang="en-US" altLang="en-US">
              <a:ea typeface="MS PGothic" charset="-128"/>
            </a:endParaRPr>
          </a:p>
          <a:p>
            <a:endParaRPr lang="en-US" altLang="en-US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Maria Margeti - Web Marketing and Analytics- 2013</a:t>
            </a:r>
          </a:p>
        </p:txBody>
      </p:sp>
      <p:sp>
        <p:nvSpPr>
          <p:cNvPr id="58372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40925D9F-07CD-284D-A8E0-BAFC4A4CA54C}" type="slidenum">
              <a:rPr lang="en-GB" altLang="en-US" sz="1200"/>
              <a:pPr/>
              <a:t>15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081409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MS PGothic" charset="-128"/>
              </a:rPr>
              <a:t>Call to Action = Get readers to perform a task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Maria Margeti - Web Marketing and Analytics- 2013</a:t>
            </a:r>
          </a:p>
        </p:txBody>
      </p:sp>
      <p:sp>
        <p:nvSpPr>
          <p:cNvPr id="60420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07D9A7C8-CFFB-6F49-8400-B0970B673832}" type="slidenum">
              <a:rPr lang="en-GB" altLang="en-US" sz="1200"/>
              <a:pPr/>
              <a:t>16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289502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>
                <a:ea typeface="MS PGothic" charset="-128"/>
              </a:rPr>
              <a:t>Usually, people read emails on mobile devices to sort out: what to open now, save for later, or delete immediately</a:t>
            </a:r>
            <a:endParaRPr lang="en-GB" altLang="en-US">
              <a:ea typeface="MS PGothic" charset="-128"/>
            </a:endParaRPr>
          </a:p>
          <a:p>
            <a:pPr lvl="2"/>
            <a:r>
              <a:rPr lang="en-US" altLang="en-US">
                <a:ea typeface="MS PGothic" charset="-128"/>
              </a:rPr>
              <a:t>If it is useful in a mobile context, it will be opened immediately or saved later in the mobile. For example, a coupon that they can show in a store to receive discount</a:t>
            </a:r>
            <a:endParaRPr lang="en-GB" altLang="en-US">
              <a:ea typeface="MS PGothic" charset="-128"/>
            </a:endParaRPr>
          </a:p>
          <a:p>
            <a:pPr lvl="2"/>
            <a:r>
              <a:rPr lang="en-US" altLang="en-US">
                <a:ea typeface="MS PGothic" charset="-128"/>
              </a:rPr>
              <a:t>If it is not useful in a mobile context, or require typing on keyboard for online order process, then it won’t be opened in the mobile</a:t>
            </a:r>
            <a:endParaRPr lang="en-GB" altLang="en-US">
              <a:ea typeface="MS PGothic" charset="-128"/>
            </a:endParaRPr>
          </a:p>
          <a:p>
            <a:endParaRPr lang="en-US" altLang="en-US" b="1">
              <a:ea typeface="MS PGothic" charset="-128"/>
            </a:endParaRPr>
          </a:p>
          <a:p>
            <a:r>
              <a:rPr lang="en-US" altLang="en-US">
                <a:ea typeface="MS PGothic" charset="-128"/>
              </a:rPr>
              <a:t>See how Amazon and John Lewis take advantage of the</a:t>
            </a:r>
            <a:r>
              <a:rPr lang="en-US" altLang="en-US" b="1">
                <a:ea typeface="MS PGothic" charset="-128"/>
              </a:rPr>
              <a:t> top-left corner from Amazon and John Lewis</a:t>
            </a:r>
          </a:p>
          <a:p>
            <a:endParaRPr lang="en-US" altLang="en-US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Maria Margeti - Web Marketing and Analytics- 2013</a:t>
            </a:r>
          </a:p>
        </p:txBody>
      </p:sp>
      <p:sp>
        <p:nvSpPr>
          <p:cNvPr id="62468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6142E729-73C2-D14C-9503-8EF871247409}" type="slidenum">
              <a:rPr lang="en-GB" altLang="en-US" sz="1200"/>
              <a:pPr/>
              <a:t>17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330687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Maria Margeti - Web Marketing and Analytics- 2013</a:t>
            </a:r>
          </a:p>
        </p:txBody>
      </p:sp>
      <p:sp>
        <p:nvSpPr>
          <p:cNvPr id="70660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B446A6C9-9703-2544-92E5-F938E16A9DAE}" type="slidenum">
              <a:rPr lang="en-GB" altLang="en-US" sz="1200"/>
              <a:pPr/>
              <a:t>18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54837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MS PGothic" charset="-128"/>
              </a:rPr>
              <a:t>Check how Amazon promotes offers</a:t>
            </a:r>
          </a:p>
          <a:p>
            <a:r>
              <a:rPr lang="en-US" altLang="en-US">
                <a:ea typeface="MS PGothic" charset="-128"/>
              </a:rPr>
              <a:t>Check how Fortnum and Mason promotes offers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Maria Margeti - Web Marketing and Analytics- 2013</a:t>
            </a:r>
          </a:p>
        </p:txBody>
      </p:sp>
      <p:sp>
        <p:nvSpPr>
          <p:cNvPr id="74756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6165F8BC-7CBF-F24B-9306-0891ED42623F}" type="slidenum">
              <a:rPr lang="en-GB" altLang="en-US" sz="1200"/>
              <a:pPr/>
              <a:t>19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759457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2"/>
            <a:endParaRPr lang="en-US" altLang="en-US" sz="2200">
              <a:ea typeface="MS PGothic" charset="-128"/>
            </a:endParaRPr>
          </a:p>
          <a:p>
            <a:r>
              <a:rPr lang="en-US" altLang="en-US" sz="2000">
                <a:ea typeface="MS PGothic" charset="-128"/>
              </a:rPr>
              <a:t>“Click here” or “Call us” in most cases are not enough (although Amazon does it sometimes!)</a:t>
            </a:r>
            <a:endParaRPr lang="en-GB" altLang="en-US" sz="2000">
              <a:ea typeface="MS PGothic" charset="-128"/>
            </a:endParaRPr>
          </a:p>
          <a:p>
            <a:r>
              <a:rPr lang="en-US" altLang="en-US" sz="2000">
                <a:ea typeface="MS PGothic" charset="-128"/>
              </a:rPr>
              <a:t>You have to explain why you want them to click or call you</a:t>
            </a:r>
          </a:p>
          <a:p>
            <a:endParaRPr lang="en-US" altLang="en-US" sz="2000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Maria Margeti - Web Marketing and Analytics- 2013</a:t>
            </a:r>
          </a:p>
        </p:txBody>
      </p:sp>
      <p:sp>
        <p:nvSpPr>
          <p:cNvPr id="78852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9DAD9F5C-FDE4-C14E-AB91-017BFABF84BB}" type="slidenum">
              <a:rPr lang="en-GB" altLang="en-US" sz="1200"/>
              <a:pPr/>
              <a:t>20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485417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Maria Margeti - Web Marketing and Analytics- 2013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837EF923-936D-114D-8CE8-9A8103851B85}" type="slidenum">
              <a:rPr lang="en-GB" altLang="en-US" sz="1200"/>
              <a:pPr/>
              <a:t>3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899701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altLang="en-US">
                <a:ea typeface="MS PGothic" charset="-128"/>
              </a:rPr>
              <a:t>E-mails can be shared, liked in Facebook, tweeted, rated and reviewed</a:t>
            </a:r>
          </a:p>
          <a:p>
            <a:pPr marL="0" lvl="1"/>
            <a:endParaRPr lang="en-US" altLang="en-US">
              <a:ea typeface="MS PGothic" charset="-128"/>
            </a:endParaRPr>
          </a:p>
          <a:p>
            <a:endParaRPr lang="en-US" altLang="en-US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Maria Margeti - Web Marketing and Analytics- 2013</a:t>
            </a:r>
          </a:p>
        </p:txBody>
      </p:sp>
      <p:sp>
        <p:nvSpPr>
          <p:cNvPr id="84996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896E04E6-F600-A34A-9AE1-4B79522DA203}" type="slidenum">
              <a:rPr lang="en-GB" altLang="en-US" sz="1200"/>
              <a:pPr/>
              <a:t>21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049586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2"/>
            <a:endParaRPr lang="en-US" altLang="en-US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Maria Margeti - Web Marketing and Analytics- 2013</a:t>
            </a:r>
          </a:p>
        </p:txBody>
      </p:sp>
      <p:sp>
        <p:nvSpPr>
          <p:cNvPr id="87044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2821B18C-A624-F045-88DC-F681FDC7F575}" type="slidenum">
              <a:rPr lang="en-GB" altLang="en-US" sz="1200"/>
              <a:pPr/>
              <a:t>22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7553821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2"/>
            <a:r>
              <a:rPr lang="en-US" altLang="en-US" b="1">
                <a:latin typeface="Arial" charset="0"/>
                <a:ea typeface="MS PGothic" charset="-128"/>
              </a:rPr>
              <a:t>email marketing provider can test the subject lines quite easily</a:t>
            </a:r>
            <a:endParaRPr lang="en-US" altLang="en-US">
              <a:ea typeface="MS PGothic" charset="-128"/>
            </a:endParaRPr>
          </a:p>
          <a:p>
            <a:pPr marL="0" lvl="2"/>
            <a:endParaRPr lang="en-US" altLang="en-US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Maria Margeti - Web Marketing and Analytics- 2013</a:t>
            </a:r>
          </a:p>
        </p:txBody>
      </p:sp>
      <p:sp>
        <p:nvSpPr>
          <p:cNvPr id="97284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D528ED09-57DF-CC42-B3F7-82EF43639EBB}" type="slidenum">
              <a:rPr lang="en-GB" altLang="en-US" sz="1200"/>
              <a:pPr/>
              <a:t>23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7648554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2"/>
            <a:r>
              <a:rPr lang="en-US" altLang="en-US">
                <a:ea typeface="MS PGothic" charset="-128"/>
              </a:rPr>
              <a:t>Hard bounce: wrong email or it has been changed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Maria Margeti - Web Marketing and Analytics- 2013</a:t>
            </a:r>
          </a:p>
        </p:txBody>
      </p:sp>
      <p:sp>
        <p:nvSpPr>
          <p:cNvPr id="103428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10273B14-E14B-0D40-B5E6-7AF843782513}" type="slidenum">
              <a:rPr lang="en-GB" altLang="en-US" sz="1200"/>
              <a:pPr/>
              <a:t>24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604918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2"/>
            <a:endParaRPr lang="en-US" altLang="en-US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Maria Margeti - Web Marketing and Analytics- 2013</a:t>
            </a:r>
          </a:p>
        </p:txBody>
      </p:sp>
      <p:sp>
        <p:nvSpPr>
          <p:cNvPr id="107524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08C68B7B-7E6B-5247-9B95-91192448FC29}" type="slidenum">
              <a:rPr lang="en-GB" altLang="en-US" sz="1200"/>
              <a:pPr/>
              <a:t>25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0032850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2"/>
            <a:endParaRPr lang="en-US" altLang="en-US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Maria Margeti - Web Marketing and Analytics- 2013</a:t>
            </a:r>
          </a:p>
        </p:txBody>
      </p:sp>
      <p:sp>
        <p:nvSpPr>
          <p:cNvPr id="109572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874B0729-E2F6-EB49-BAD5-F7CBAC465CE4}" type="slidenum">
              <a:rPr lang="en-GB" altLang="en-US" sz="1200"/>
              <a:pPr/>
              <a:t>26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8761138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MS PGothic" charset="-128"/>
              </a:rPr>
              <a:t>Good examples of companies with anti-spam elements in their emails: Google email, Banana Republic, John Lewis</a:t>
            </a:r>
          </a:p>
          <a:p>
            <a:endParaRPr lang="en-US" altLang="en-US" b="1">
              <a:ea typeface="MS PGothic" charset="-128"/>
            </a:endParaRPr>
          </a:p>
          <a:p>
            <a:r>
              <a:rPr lang="en-US" altLang="en-US" b="1">
                <a:ea typeface="MS PGothic" charset="-128"/>
              </a:rPr>
              <a:t>Source: http://kb.mailchimp.com/article/avoiding-the-spam-filters/</a:t>
            </a:r>
          </a:p>
          <a:p>
            <a:endParaRPr lang="en-US" altLang="en-US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Maria Margeti - Web Marketing and Analytics- 2013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47977CD9-C18A-684D-BC65-4A8B6BFF2B88}" type="slidenum">
              <a:rPr lang="en-GB" altLang="en-US" sz="1200"/>
              <a:pPr/>
              <a:t>27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5675269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Maria Margeti - Web Marketing and Analytics- 2013</a:t>
            </a:r>
          </a:p>
        </p:txBody>
      </p:sp>
      <p:sp>
        <p:nvSpPr>
          <p:cNvPr id="115716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75D0091C-26C7-0049-9156-34A991831FE9}" type="slidenum">
              <a:rPr lang="en-GB" altLang="en-US" sz="1200"/>
              <a:pPr/>
              <a:t>28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870283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98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Maria Margeti - Web Marketing and Analytics- 2013</a:t>
            </a:r>
          </a:p>
        </p:txBody>
      </p:sp>
      <p:sp>
        <p:nvSpPr>
          <p:cNvPr id="119812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C507C36D-2202-834D-9081-BD3CBEAF8D69}" type="slidenum">
              <a:rPr lang="en-GB" altLang="en-US" sz="1200"/>
              <a:pPr/>
              <a:t>29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512229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MS PGothic" charset="-128"/>
            </a:endParaRPr>
          </a:p>
          <a:p>
            <a:r>
              <a:rPr lang="en-US" altLang="en-US" b="1">
                <a:ea typeface="MS PGothic" charset="-128"/>
              </a:rPr>
              <a:t>Segmentation is about sending relevant emails to your subscribers according to their needs, preferences, activities and demographics </a:t>
            </a:r>
          </a:p>
          <a:p>
            <a:r>
              <a:rPr lang="en-US" altLang="en-US" b="1">
                <a:ea typeface="MS PGothic" charset="-128"/>
              </a:rPr>
              <a:t>It helps to send to your customers or subscribers content they are interested 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Maria Margeti - Web Marketing and Analytics- 2013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A8632CE1-522D-5A4D-AB4A-2E4F0CF7B1C9}" type="slidenum">
              <a:rPr lang="en-GB" altLang="en-US" sz="1200"/>
              <a:pPr/>
              <a:t>4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49816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2"/>
            <a:r>
              <a:rPr lang="en-US" altLang="en-US">
                <a:ea typeface="MS PGothic" charset="-128"/>
              </a:rPr>
              <a:t>See how to do this with email marketing provider software mail chimp: </a:t>
            </a:r>
          </a:p>
          <a:p>
            <a:pPr marL="0" lvl="2"/>
            <a:r>
              <a:rPr lang="en-US" altLang="en-US">
                <a:ea typeface="MS PGothic" charset="-128"/>
              </a:rPr>
              <a:t>http://kb.mailchimp.com/getting-started/getting-started-with-mailchimp#Create-a-List</a:t>
            </a:r>
          </a:p>
          <a:p>
            <a:pPr marL="0" lvl="2"/>
            <a:r>
              <a:rPr lang="en-US" altLang="en-US">
                <a:ea typeface="MS PGothic" charset="-128"/>
              </a:rPr>
              <a:t>http://kb.mailchimp.com/campaigns</a:t>
            </a:r>
          </a:p>
          <a:p>
            <a:pPr marL="0" lvl="2"/>
            <a:r>
              <a:rPr lang="en-US" altLang="en-US">
                <a:ea typeface="MS PGothic" charset="-128"/>
              </a:rPr>
              <a:t>http://kb.mailchimp.com/lists/segments/getting-started-with-segments</a:t>
            </a:r>
          </a:p>
          <a:p>
            <a:pPr marL="0" lvl="2"/>
            <a:endParaRPr lang="en-US" altLang="en-US">
              <a:ea typeface="MS PGothic" charset="-128"/>
            </a:endParaRPr>
          </a:p>
          <a:p>
            <a:pPr marL="0" lvl="2"/>
            <a:endParaRPr lang="en-US" altLang="en-US">
              <a:ea typeface="MS PGothic" charset="-128"/>
            </a:endParaRPr>
          </a:p>
          <a:p>
            <a:pPr marL="0" lvl="2"/>
            <a:endParaRPr lang="en-US" altLang="en-US">
              <a:ea typeface="MS PGothic" charset="-128"/>
            </a:endParaRPr>
          </a:p>
          <a:p>
            <a:pPr marL="0" lvl="2"/>
            <a:endParaRPr lang="en-US" altLang="en-US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Maria Margeti - Web Marketing and Analytics- 2013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F263159B-B022-C340-8A13-9515F9B8E61E}" type="slidenum">
              <a:rPr lang="en-GB" altLang="en-US" sz="1200"/>
              <a:pPr/>
              <a:t>5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714931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MS PGothic" charset="-128"/>
              </a:rPr>
              <a:t>It is important to understand what type of email is suitable for each customer in our email list (you have to consider customer needs, preferences, history of purchases, location etc.</a:t>
            </a:r>
          </a:p>
          <a:p>
            <a:endParaRPr lang="en-US" altLang="en-US">
              <a:ea typeface="MS PGothic" charset="-128"/>
            </a:endParaRPr>
          </a:p>
          <a:p>
            <a:r>
              <a:rPr lang="en-US" altLang="en-US">
                <a:ea typeface="MS PGothic" charset="-128"/>
              </a:rPr>
              <a:t>Examples of typical newsletters: NetMums, BCS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Maria Margeti - Web Marketing and Analytics- 2013</a:t>
            </a: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FA762152-A72C-DD45-9196-FCBC806837F0}" type="slidenum">
              <a:rPr lang="en-GB" altLang="en-US" sz="1200"/>
              <a:pPr/>
              <a:t>6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291986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MS PGothic" charset="-128"/>
              </a:rPr>
              <a:t>Amazon emails are good promotion examples in terms of </a:t>
            </a:r>
            <a:r>
              <a:rPr lang="en-US" altLang="en-US" b="1">
                <a:ea typeface="MS PGothic" charset="-128"/>
              </a:rPr>
              <a:t>segmentation</a:t>
            </a:r>
            <a:r>
              <a:rPr lang="en-US" altLang="en-US">
                <a:ea typeface="MS PGothic" charset="-128"/>
              </a:rPr>
              <a:t> and </a:t>
            </a:r>
            <a:r>
              <a:rPr lang="en-US" altLang="en-US" b="1">
                <a:ea typeface="MS PGothic" charset="-128"/>
              </a:rPr>
              <a:t>multiple or single offers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Maria Margeti - Web Marketing and Analytics- 2013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35FBCD34-CB54-D345-899C-5C76E5DE80AB}" type="slidenum">
              <a:rPr lang="en-GB" altLang="en-US" sz="1200"/>
              <a:pPr/>
              <a:t>7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672816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Maria Margeti - Web Marketing and Analytics- 2013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9EADDF20-0581-B740-8DEB-8BE7B65E41F7}" type="slidenum">
              <a:rPr lang="en-GB" altLang="en-US" sz="1200"/>
              <a:pPr/>
              <a:t>8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877835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altLang="en-US" sz="1800" b="1">
                <a:latin typeface="Arial" charset="0"/>
                <a:ea typeface="MS PGothic" charset="-128"/>
              </a:rPr>
              <a:t>Check guidelines in: </a:t>
            </a:r>
          </a:p>
          <a:p>
            <a:r>
              <a:rPr lang="en-US" altLang="en-US" b="1">
                <a:ea typeface="MS PGothic" charset="-128"/>
              </a:rPr>
              <a:t>https://mailchimp.com/resources/email-design-guide/</a:t>
            </a:r>
          </a:p>
          <a:p>
            <a:endParaRPr lang="en-US" altLang="en-US" b="1">
              <a:ea typeface="MS PGothic" charset="-128"/>
            </a:endParaRPr>
          </a:p>
          <a:p>
            <a:r>
              <a:rPr lang="en-US" altLang="en-US">
                <a:ea typeface="MS PGothic" charset="-128"/>
              </a:rPr>
              <a:t>Check good examples in terms of </a:t>
            </a:r>
            <a:r>
              <a:rPr lang="en-US" altLang="en-US" b="1">
                <a:ea typeface="MS PGothic" charset="-128"/>
              </a:rPr>
              <a:t>‘</a:t>
            </a:r>
            <a:r>
              <a:rPr lang="en-US" altLang="ja-JP" b="1">
                <a:ea typeface="MS PGothic" charset="-128"/>
              </a:rPr>
              <a:t>consistent branding’ </a:t>
            </a:r>
            <a:r>
              <a:rPr lang="en-US" altLang="ja-JP">
                <a:ea typeface="MS PGothic" charset="-128"/>
              </a:rPr>
              <a:t>in the emails of companies such as:</a:t>
            </a:r>
          </a:p>
          <a:p>
            <a:r>
              <a:rPr lang="en-US" altLang="en-US">
                <a:ea typeface="MS PGothic" charset="-128"/>
              </a:rPr>
              <a:t>-White Company</a:t>
            </a:r>
          </a:p>
          <a:p>
            <a:r>
              <a:rPr lang="en-US" altLang="en-US">
                <a:ea typeface="MS PGothic" charset="-128"/>
              </a:rPr>
              <a:t>-Fortmum and Mason</a:t>
            </a:r>
          </a:p>
          <a:p>
            <a:r>
              <a:rPr lang="en-US" altLang="en-US">
                <a:ea typeface="MS PGothic" charset="-128"/>
              </a:rPr>
              <a:t>-John Lewis</a:t>
            </a:r>
          </a:p>
          <a:p>
            <a:r>
              <a:rPr lang="en-US" altLang="en-US">
                <a:ea typeface="MS PGothic" charset="-128"/>
              </a:rPr>
              <a:t>-Royal Opera/National Theatre</a:t>
            </a:r>
          </a:p>
          <a:p>
            <a:endParaRPr lang="en-US" altLang="en-US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Maria Margeti - Web Marketing and Analytics- 2013</a:t>
            </a:r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08813B32-F7C8-CF4B-A204-638B4101887F}" type="slidenum">
              <a:rPr lang="en-GB" altLang="en-US" sz="1200"/>
              <a:pPr/>
              <a:t>9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941979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MS PGothic" charset="-128"/>
              </a:rPr>
              <a:t>Check the </a:t>
            </a:r>
            <a:r>
              <a:rPr lang="en-US" altLang="en-US" b="1">
                <a:ea typeface="MS PGothic" charset="-128"/>
              </a:rPr>
              <a:t>Layout Elements</a:t>
            </a:r>
            <a:r>
              <a:rPr lang="en-US" altLang="en-US">
                <a:ea typeface="MS PGothic" charset="-128"/>
              </a:rPr>
              <a:t> of emails from: Fortnum and Mason, John Lewis, and BCS</a:t>
            </a:r>
          </a:p>
          <a:p>
            <a:endParaRPr lang="en-US" altLang="en-US">
              <a:ea typeface="MS PGothic" charset="-128"/>
            </a:endParaRPr>
          </a:p>
          <a:p>
            <a:r>
              <a:rPr lang="en-US" altLang="en-US">
                <a:ea typeface="MS PGothic" charset="-128"/>
              </a:rPr>
              <a:t>Check more practical information in: http://kb.mailchimp.com/campaigns/design/view-and-edit-section-design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Maria Margeti - Web Marketing and Analytics- 2013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8F3F1ADF-205D-7F40-92D5-8566215062D0}" type="slidenum">
              <a:rPr lang="en-GB" altLang="en-US" sz="1200"/>
              <a:pPr/>
              <a:t>10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21688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F42011-4AD1-4EF9-A676-D47BBAD9EB9F}" type="datetime1">
              <a:rPr lang="en-US" smtClean="0"/>
              <a:pPr>
                <a:defRPr/>
              </a:pPr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E152-229D-468A-A19A-8FC84EA73F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1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929D2D-2F59-469E-A71E-C05B0F72F4A1}" type="datetime1">
              <a:rPr lang="en-US" smtClean="0"/>
              <a:pPr>
                <a:defRPr/>
              </a:pPr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9EC3A1-36F0-4673-B060-B75B803ABA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5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156F8D-6066-4025-BD03-6906345299FE}" type="datetime1">
              <a:rPr lang="en-US" smtClean="0"/>
              <a:pPr>
                <a:defRPr/>
              </a:pPr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B6FB1-D1B2-4886-A71B-4AC5B3ECAE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09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071546"/>
            <a:ext cx="8286808" cy="5286412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lnSpc>
                <a:spcPct val="100000"/>
              </a:lnSpc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42910" y="228600"/>
            <a:ext cx="8286808" cy="771508"/>
          </a:xfrm>
        </p:spPr>
        <p:txBody>
          <a:bodyPr/>
          <a:lstStyle>
            <a:lvl1pPr>
              <a:defRPr sz="3000" baseline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2A79B4-5490-D247-BBA9-0604D60B2F73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Maria Margeti – Web Marketing and Analytics- 2017</a:t>
            </a:r>
          </a:p>
        </p:txBody>
      </p:sp>
    </p:spTree>
    <p:extLst>
      <p:ext uri="{BB962C8B-B14F-4D97-AF65-F5344CB8AC3E}">
        <p14:creationId xmlns:p14="http://schemas.microsoft.com/office/powerpoint/2010/main" val="133074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59D25A-269D-42AC-A8A3-32263CDE0392}" type="datetime1">
              <a:rPr lang="en-US" smtClean="0"/>
              <a:pPr>
                <a:defRPr/>
              </a:pPr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16C0C-0E23-4EE1-86FD-5B65CBA391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6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76D507-AC38-44E8-9838-C027B2E6B61D}" type="datetime1">
              <a:rPr lang="en-US" smtClean="0"/>
              <a:pPr>
                <a:defRPr/>
              </a:pPr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20029-47AE-4DA6-9A76-130EDA8517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58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D211B7-77A8-49DF-86FD-743EAF6BDE28}" type="datetime1">
              <a:rPr lang="en-US" smtClean="0"/>
              <a:pPr>
                <a:defRPr/>
              </a:pPr>
              <a:t>2/26/22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75CAA-0118-4232-92EF-D3C4960D33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6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2D4EC6-E491-47B9-A1AA-FDE11EDD297C}" type="datetime1">
              <a:rPr lang="en-US" smtClean="0"/>
              <a:pPr>
                <a:defRPr/>
              </a:pPr>
              <a:t>2/26/22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DCDE47-2721-477B-A42A-2004976E78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9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C17072-9B17-4D1C-AF77-446FACAD2648}" type="datetime1">
              <a:rPr lang="en-US" smtClean="0"/>
              <a:pPr>
                <a:defRPr/>
              </a:pPr>
              <a:t>2/26/22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7E7FB1-CA21-4BF6-9B92-11AF69767D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6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3B768E-79C9-4C80-BFEF-3E70A96D7DB0}" type="datetime1">
              <a:rPr lang="en-US" smtClean="0"/>
              <a:pPr>
                <a:defRPr/>
              </a:pPr>
              <a:t>2/26/22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D1DE80-1C6A-4A91-AFF5-4B4B24609E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0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D3ADF0E-C882-4107-95FF-598E5586824C}" type="datetime1">
              <a:rPr lang="en-US" smtClean="0"/>
              <a:pPr>
                <a:defRPr/>
              </a:pPr>
              <a:t>2/26/22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4A53650-972B-4567-B7CC-AE150392E4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9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9D196B-91B0-4758-A9A3-88AF33481AA6}" type="datetime1">
              <a:rPr lang="en-US" smtClean="0"/>
              <a:pPr>
                <a:defRPr/>
              </a:pPr>
              <a:t>2/26/22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679B5C-A8B0-4B1F-A7C1-447E50CFA7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9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5AEAF04-42D0-4DB6-BF07-EDCEE9AF08FC}" type="datetime1">
              <a:rPr lang="en-US" smtClean="0"/>
              <a:pPr>
                <a:defRPr/>
              </a:pPr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BC50468-56BE-4625-A90D-8D2438F29F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oukiv@wmin.ac.uk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chimp.com/email-design-guide/" TargetMode="External"/><Relationship Id="rId4" Type="http://schemas.openxmlformats.org/officeDocument/2006/relationships/image" Target="../media/image5.jpeg"/><Relationship Id="rId5" Type="http://schemas.openxmlformats.org/officeDocument/2006/relationships/slide" Target="slide2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6.xml"/><Relationship Id="rId5" Type="http://schemas.openxmlformats.org/officeDocument/2006/relationships/slide" Target="slide9.xml"/><Relationship Id="rId6" Type="http://schemas.openxmlformats.org/officeDocument/2006/relationships/slide" Target="slide18.xml"/><Relationship Id="rId7" Type="http://schemas.openxmlformats.org/officeDocument/2006/relationships/slide" Target="slide24.xml"/><Relationship Id="rId8" Type="http://schemas.openxmlformats.org/officeDocument/2006/relationships/slide" Target="slide27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slide" Target="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slide" Target="slid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chimp.com/resources/email-design-guide/" TargetMode="External"/><Relationship Id="rId4" Type="http://schemas.openxmlformats.org/officeDocument/2006/relationships/hyperlink" Target="http://www.mailingmanager.co.uk/blog/how-to-create-an-engaging-promotional-offer" TargetMode="External"/><Relationship Id="rId5" Type="http://schemas.openxmlformats.org/officeDocument/2006/relationships/hyperlink" Target="http://www.campaignmonitor.com/guides/why-email/types/" TargetMode="External"/><Relationship Id="rId6" Type="http://schemas.openxmlformats.org/officeDocument/2006/relationships/hyperlink" Target="http://uk.marketo.com/ebooks/10-tips-for-successful-email-marketing-campaigns/#submit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ico.org.uk/for-organisations/guide-to-pecr/" TargetMode="External"/><Relationship Id="rId4" Type="http://schemas.openxmlformats.org/officeDocument/2006/relationships/hyperlink" Target="http://www.legislation.gov.uk/uksi/2003/2426/regulation/22/made" TargetMode="External"/><Relationship Id="rId5" Type="http://schemas.openxmlformats.org/officeDocument/2006/relationships/hyperlink" Target="http://kb.mailchimp.com/delivery/spam-filters/about-spam-filters" TargetMode="External"/><Relationship Id="rId6" Type="http://schemas.openxmlformats.org/officeDocument/2006/relationships/hyperlink" Target="http://kb.mailchimp.com/accounts/compliance-tips/terms-of-use-and-anti-spam-requirements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kb.mailchimp.com/" TargetMode="External"/><Relationship Id="rId4" Type="http://schemas.openxmlformats.org/officeDocument/2006/relationships/slide" Target="slide2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762" y="832987"/>
            <a:ext cx="8047037" cy="28241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6000" b="1" dirty="0" smtClean="0">
                <a:solidFill>
                  <a:srgbClr val="002060"/>
                </a:solidFill>
              </a:rPr>
              <a:t>6MMCS002W</a:t>
            </a:r>
            <a:r>
              <a:rPr lang="en-GB" sz="600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GB" sz="60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sz="6000" b="1" dirty="0" smtClean="0">
                <a:solidFill>
                  <a:srgbClr val="002060"/>
                </a:solidFill>
              </a:rPr>
              <a:t>Digital Marketing, Social Media and Web Analytics</a:t>
            </a:r>
            <a:endParaRPr lang="en-GB" sz="60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56113"/>
            <a:ext cx="7454900" cy="1465262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defRPr/>
            </a:pPr>
            <a:r>
              <a:rPr lang="en-GB" sz="4500" b="1" dirty="0" smtClean="0">
                <a:solidFill>
                  <a:srgbClr val="002060"/>
                </a:solidFill>
              </a:rPr>
              <a:t>Week </a:t>
            </a:r>
            <a:r>
              <a:rPr lang="en-GB" sz="4500" b="1" dirty="0" smtClean="0">
                <a:solidFill>
                  <a:srgbClr val="002060"/>
                </a:solidFill>
              </a:rPr>
              <a:t>11 </a:t>
            </a:r>
            <a:r>
              <a:rPr lang="en-GB" sz="4500" b="1" dirty="0" smtClean="0">
                <a:solidFill>
                  <a:srgbClr val="002060"/>
                </a:solidFill>
              </a:rPr>
              <a:t>– Email Marketing</a:t>
            </a:r>
          </a:p>
          <a:p>
            <a:pPr eaLnBrk="1" fontAlgn="auto" hangingPunct="1">
              <a:defRPr/>
            </a:pPr>
            <a:endParaRPr lang="en-GB" dirty="0" smtClean="0">
              <a:solidFill>
                <a:srgbClr val="002060"/>
              </a:solidFill>
            </a:endParaRPr>
          </a:p>
          <a:p>
            <a:pPr eaLnBrk="1" fontAlgn="auto" hangingPunct="1">
              <a:defRPr/>
            </a:pPr>
            <a:r>
              <a:rPr lang="en-GB" dirty="0" smtClean="0">
                <a:solidFill>
                  <a:srgbClr val="002060"/>
                </a:solidFill>
              </a:rPr>
              <a:t>Dr Vassiliki Bouki and M. </a:t>
            </a:r>
            <a:r>
              <a:rPr lang="en-GB" dirty="0" err="1" smtClean="0">
                <a:solidFill>
                  <a:srgbClr val="002060"/>
                </a:solidFill>
              </a:rPr>
              <a:t>Margeti</a:t>
            </a:r>
            <a:endParaRPr lang="en-GB" dirty="0" smtClean="0">
              <a:solidFill>
                <a:srgbClr val="002060"/>
              </a:solidFill>
            </a:endParaRPr>
          </a:p>
          <a:p>
            <a:pPr eaLnBrk="1" fontAlgn="auto" hangingPunct="1">
              <a:defRPr/>
            </a:pPr>
            <a:r>
              <a:rPr lang="en-GB" cap="none" dirty="0" smtClean="0">
                <a:solidFill>
                  <a:srgbClr val="002060"/>
                </a:solidFill>
                <a:hlinkClick r:id="rId2"/>
              </a:rPr>
              <a:t>boukiv@wmin.ac.uk</a:t>
            </a:r>
            <a:endParaRPr lang="en-GB" cap="none" dirty="0" smtClean="0">
              <a:solidFill>
                <a:srgbClr val="002060"/>
              </a:solidFill>
            </a:endParaRPr>
          </a:p>
          <a:p>
            <a:pPr eaLnBrk="1" fontAlgn="auto" hangingPunct="1">
              <a:defRPr/>
            </a:pPr>
            <a:endParaRPr lang="en-GB" cap="none" dirty="0">
              <a:solidFill>
                <a:srgbClr val="002060"/>
              </a:solidFill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CB1280-D23C-4137-9CB8-0430727260F6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Content Placeholder 1"/>
          <p:cNvSpPr>
            <a:spLocks noGrp="1"/>
          </p:cNvSpPr>
          <p:nvPr>
            <p:ph idx="1"/>
          </p:nvPr>
        </p:nvSpPr>
        <p:spPr>
          <a:xfrm>
            <a:off x="388938" y="1731963"/>
            <a:ext cx="6376987" cy="4408487"/>
          </a:xfrm>
        </p:spPr>
        <p:txBody>
          <a:bodyPr/>
          <a:lstStyle/>
          <a:p>
            <a:pPr algn="just"/>
            <a:r>
              <a:rPr lang="en-US" altLang="en-US" sz="2400" b="1" dirty="0" smtClean="0">
                <a:solidFill>
                  <a:srgbClr val="FF0000"/>
                </a:solidFill>
                <a:latin typeface="Arial" charset="0"/>
                <a:ea typeface="MS PGothic" charset="-128"/>
              </a:rPr>
              <a:t>Layout Elements</a:t>
            </a:r>
            <a:endParaRPr lang="en-US" altLang="en-US" sz="2400" b="1" dirty="0">
              <a:solidFill>
                <a:srgbClr val="FF0000"/>
              </a:solidFill>
              <a:latin typeface="Arial" charset="0"/>
              <a:ea typeface="MS PGothic" charset="-128"/>
            </a:endParaRPr>
          </a:p>
          <a:p>
            <a:pPr lvl="1" algn="just"/>
            <a:r>
              <a:rPr lang="en-US" altLang="en-US" b="1" dirty="0" smtClean="0">
                <a:latin typeface="Arial" charset="0"/>
                <a:ea typeface="MS PGothic" charset="-128"/>
              </a:rPr>
              <a:t>Pre-header</a:t>
            </a:r>
            <a:r>
              <a:rPr lang="en-US" altLang="en-US" b="1" dirty="0">
                <a:latin typeface="Arial" charset="0"/>
                <a:ea typeface="MS PGothic" charset="-128"/>
              </a:rPr>
              <a:t>:</a:t>
            </a:r>
          </a:p>
          <a:p>
            <a:pPr lvl="2" algn="just"/>
            <a:r>
              <a:rPr lang="en-US" altLang="en-US" sz="1800" dirty="0">
                <a:latin typeface="Arial" charset="0"/>
                <a:ea typeface="MS PGothic" charset="-128"/>
              </a:rPr>
              <a:t>It can contain: </a:t>
            </a:r>
          </a:p>
          <a:p>
            <a:pPr lvl="3" algn="just"/>
            <a:r>
              <a:rPr lang="en-US" altLang="en-US" sz="1800" dirty="0">
                <a:latin typeface="Arial" charset="0"/>
                <a:ea typeface="MS PGothic" charset="-128"/>
              </a:rPr>
              <a:t>information about the email</a:t>
            </a:r>
          </a:p>
          <a:p>
            <a:pPr lvl="3" algn="just"/>
            <a:r>
              <a:rPr lang="en-US" altLang="en-US" sz="1800" dirty="0">
                <a:latin typeface="Arial" charset="0"/>
                <a:ea typeface="MS PGothic" charset="-128"/>
              </a:rPr>
              <a:t>text links </a:t>
            </a:r>
            <a:r>
              <a:rPr lang="en-US" altLang="en-US" sz="1800" i="1" dirty="0">
                <a:latin typeface="Arial" charset="0"/>
                <a:ea typeface="MS PGothic" charset="-128"/>
              </a:rPr>
              <a:t>‘view in browser’ </a:t>
            </a:r>
            <a:r>
              <a:rPr lang="en-US" altLang="en-US" sz="1800" dirty="0">
                <a:latin typeface="Arial" charset="0"/>
                <a:ea typeface="MS PGothic" charset="-128"/>
              </a:rPr>
              <a:t>and </a:t>
            </a:r>
            <a:r>
              <a:rPr lang="en-US" altLang="en-US" sz="1800" i="1" dirty="0">
                <a:latin typeface="Arial" charset="0"/>
                <a:ea typeface="MS PGothic" charset="-128"/>
              </a:rPr>
              <a:t>‘go to mobile site’</a:t>
            </a:r>
          </a:p>
          <a:p>
            <a:pPr lvl="3" algn="just"/>
            <a:r>
              <a:rPr lang="en-US" altLang="en-US" sz="1800" dirty="0">
                <a:latin typeface="Arial" charset="0"/>
                <a:ea typeface="MS PGothic" charset="-128"/>
              </a:rPr>
              <a:t> recommendation to add the email address to customer’s address book (good anti-spam technique)</a:t>
            </a:r>
          </a:p>
          <a:p>
            <a:pPr lvl="1" algn="just"/>
            <a:r>
              <a:rPr lang="en-US" altLang="en-US" b="1" dirty="0">
                <a:latin typeface="Arial" charset="0"/>
                <a:ea typeface="MS PGothic" charset="-128"/>
              </a:rPr>
              <a:t>Header (or Masthead):</a:t>
            </a:r>
          </a:p>
          <a:p>
            <a:pPr lvl="2" algn="just"/>
            <a:r>
              <a:rPr lang="en-US" altLang="en-US" sz="1800" dirty="0">
                <a:latin typeface="Arial" charset="0"/>
                <a:ea typeface="MS PGothic" charset="-128"/>
              </a:rPr>
              <a:t>It must contain: Logo of company</a:t>
            </a:r>
          </a:p>
          <a:p>
            <a:pPr lvl="2" algn="just"/>
            <a:r>
              <a:rPr lang="en-US" altLang="en-US" sz="1800" dirty="0">
                <a:latin typeface="Arial" charset="0"/>
                <a:ea typeface="MS PGothic" charset="-128"/>
              </a:rPr>
              <a:t>It may contain: navigation links, CTA, etc. (see slide about </a:t>
            </a:r>
            <a:r>
              <a:rPr lang="en-US" altLang="en-US" sz="1800" i="1" dirty="0">
                <a:latin typeface="Arial" charset="0"/>
                <a:ea typeface="MS PGothic" charset="-128"/>
              </a:rPr>
              <a:t>‘top-left corner’</a:t>
            </a:r>
            <a:r>
              <a:rPr lang="en-US" altLang="ja-JP" sz="1800" dirty="0">
                <a:latin typeface="Arial" charset="0"/>
                <a:ea typeface="MS PGothic" charset="-128"/>
              </a:rPr>
              <a:t>)</a:t>
            </a:r>
          </a:p>
          <a:p>
            <a:pPr lvl="1" algn="just"/>
            <a:r>
              <a:rPr lang="en-US" altLang="en-US" b="1" dirty="0">
                <a:latin typeface="Arial" charset="0"/>
                <a:ea typeface="MS PGothic" charset="-128"/>
              </a:rPr>
              <a:t>Body:</a:t>
            </a:r>
          </a:p>
          <a:p>
            <a:pPr lvl="2" algn="just"/>
            <a:r>
              <a:rPr lang="en-US" altLang="en-US" sz="1800" dirty="0">
                <a:latin typeface="Arial" charset="0"/>
                <a:ea typeface="MS PGothic" charset="-128"/>
              </a:rPr>
              <a:t>It contains the main message of your email</a:t>
            </a:r>
          </a:p>
          <a:p>
            <a:pPr lvl="1" algn="just">
              <a:buFont typeface="Wingdings" charset="2"/>
              <a:buNone/>
            </a:pPr>
            <a:endParaRPr lang="en-US" altLang="en-US" b="1" dirty="0">
              <a:latin typeface="Arial" charset="0"/>
              <a:cs typeface="Arial" charset="0"/>
            </a:endParaRPr>
          </a:p>
          <a:p>
            <a:pPr lvl="1" algn="just">
              <a:buFont typeface="Wingdings" charset="2"/>
              <a:buNone/>
            </a:pPr>
            <a:endParaRPr lang="en-GB" altLang="en-US" dirty="0">
              <a:latin typeface="Arial" charset="0"/>
              <a:cs typeface="Arial" charset="0"/>
            </a:endParaRPr>
          </a:p>
          <a:p>
            <a:pPr lvl="1" algn="just"/>
            <a:endParaRPr lang="en-GB" altLang="en-US" sz="2400" dirty="0">
              <a:latin typeface="Arial" charset="0"/>
              <a:cs typeface="Arial" charset="0"/>
            </a:endParaRPr>
          </a:p>
          <a:p>
            <a:pPr lvl="1" algn="just"/>
            <a:endParaRPr lang="en-GB" altLang="en-US" sz="1800" dirty="0">
              <a:latin typeface="Arial" charset="0"/>
              <a:cs typeface="Arial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81C40A3A-6C5B-824C-AC10-DDCFF8DEA480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10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45061" name="Picture 8" descr="https://standards.aviva.com/static/library/images/email-guidelines/aviva-email-masthe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712" y="4991100"/>
            <a:ext cx="2649537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405" y="2057400"/>
            <a:ext cx="5802615" cy="54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36576" y="814388"/>
            <a:ext cx="8393112" cy="7715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 smtClean="0"/>
              <a:t>E-mail design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59569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Content Placeholder 1"/>
          <p:cNvSpPr>
            <a:spLocks noGrp="1"/>
          </p:cNvSpPr>
          <p:nvPr>
            <p:ph idx="1"/>
          </p:nvPr>
        </p:nvSpPr>
        <p:spPr>
          <a:xfrm>
            <a:off x="642938" y="1816100"/>
            <a:ext cx="8286750" cy="4470399"/>
          </a:xfrm>
        </p:spPr>
        <p:txBody>
          <a:bodyPr/>
          <a:lstStyle/>
          <a:p>
            <a:r>
              <a:rPr lang="en-US" altLang="en-US" sz="2400" b="1" dirty="0" smtClean="0">
                <a:solidFill>
                  <a:srgbClr val="FF0000"/>
                </a:solidFill>
                <a:latin typeface="Arial" charset="0"/>
                <a:ea typeface="MS PGothic" charset="-128"/>
              </a:rPr>
              <a:t>Layout Elements</a:t>
            </a:r>
            <a:endParaRPr lang="en-US" altLang="en-US" sz="2400" b="1" dirty="0">
              <a:solidFill>
                <a:srgbClr val="FF0000"/>
              </a:solidFill>
              <a:latin typeface="Arial" charset="0"/>
              <a:ea typeface="MS PGothic" charset="-128"/>
            </a:endParaRPr>
          </a:p>
          <a:p>
            <a:pPr lvl="1" algn="just"/>
            <a:r>
              <a:rPr lang="en-US" altLang="en-US" b="1" dirty="0">
                <a:latin typeface="Arial" charset="0"/>
                <a:ea typeface="MS PGothic" charset="-128"/>
              </a:rPr>
              <a:t>Sidebar: </a:t>
            </a:r>
          </a:p>
          <a:p>
            <a:pPr lvl="2" algn="just"/>
            <a:r>
              <a:rPr lang="en-US" altLang="en-US" sz="1800" dirty="0">
                <a:latin typeface="Arial" charset="0"/>
                <a:ea typeface="MS PGothic" charset="-128"/>
              </a:rPr>
              <a:t>It can contain secondary information </a:t>
            </a:r>
          </a:p>
          <a:p>
            <a:pPr lvl="2" algn="just"/>
            <a:r>
              <a:rPr lang="en-US" altLang="en-US" sz="1800" dirty="0">
                <a:latin typeface="Arial" charset="0"/>
                <a:ea typeface="MS PGothic" charset="-128"/>
              </a:rPr>
              <a:t>It is usually found in a ‘newsletter’ type of email</a:t>
            </a:r>
          </a:p>
          <a:p>
            <a:pPr lvl="1" algn="just"/>
            <a:r>
              <a:rPr lang="en-US" altLang="en-US" b="1" dirty="0">
                <a:latin typeface="Arial" charset="0"/>
                <a:ea typeface="MS PGothic" charset="-128"/>
              </a:rPr>
              <a:t>Footer:</a:t>
            </a:r>
          </a:p>
          <a:p>
            <a:pPr lvl="2" algn="just"/>
            <a:r>
              <a:rPr lang="en-US" altLang="en-US" sz="1800" dirty="0">
                <a:latin typeface="Arial" charset="0"/>
                <a:ea typeface="MS PGothic" charset="-128"/>
              </a:rPr>
              <a:t>It contains information required by the law!</a:t>
            </a:r>
          </a:p>
          <a:p>
            <a:pPr lvl="2" algn="just"/>
            <a:r>
              <a:rPr lang="en-US" altLang="en-US" sz="1800" dirty="0">
                <a:latin typeface="Arial" charset="0"/>
                <a:ea typeface="MS PGothic" charset="-128"/>
              </a:rPr>
              <a:t>information about company (e.g. address of company’s premises, domain name of website, company’s registration number)</a:t>
            </a:r>
          </a:p>
          <a:p>
            <a:pPr lvl="2" algn="just"/>
            <a:r>
              <a:rPr lang="en-US" altLang="en-US" sz="1800" dirty="0">
                <a:latin typeface="Arial" charset="0"/>
                <a:ea typeface="MS PGothic" charset="-128"/>
              </a:rPr>
              <a:t>declarations about products and prices </a:t>
            </a:r>
          </a:p>
          <a:p>
            <a:pPr lvl="2" algn="just"/>
            <a:r>
              <a:rPr lang="en-US" altLang="en-US" sz="1800" dirty="0">
                <a:latin typeface="Arial" charset="0"/>
                <a:ea typeface="MS PGothic" charset="-128"/>
              </a:rPr>
              <a:t>‘unsubscribe’ link</a:t>
            </a:r>
          </a:p>
          <a:p>
            <a:pPr lvl="2" algn="just"/>
            <a:r>
              <a:rPr lang="en-US" altLang="en-US" sz="1800" dirty="0">
                <a:latin typeface="Arial" charset="0"/>
                <a:ea typeface="MS PGothic" charset="-128"/>
              </a:rPr>
              <a:t>reminder about customer joined the email list</a:t>
            </a:r>
            <a:r>
              <a:rPr lang="en-US" altLang="en-US" sz="1800" dirty="0" smtClean="0">
                <a:latin typeface="Arial" charset="0"/>
                <a:ea typeface="MS PGothic" charset="-128"/>
              </a:rPr>
              <a:t>.</a:t>
            </a:r>
            <a:endParaRPr lang="en-GB" altLang="en-US" sz="1800" dirty="0">
              <a:latin typeface="Arial" charset="0"/>
              <a:cs typeface="Arial" charset="0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AC052C8D-1CD3-DE47-B585-4465916BABA8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11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6576" y="814388"/>
            <a:ext cx="8393112" cy="7715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 smtClean="0"/>
              <a:t>E-mail design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87627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Content Placeholder 1"/>
          <p:cNvSpPr>
            <a:spLocks noGrp="1"/>
          </p:cNvSpPr>
          <p:nvPr>
            <p:ph idx="1"/>
          </p:nvPr>
        </p:nvSpPr>
        <p:spPr>
          <a:xfrm>
            <a:off x="554038" y="1828800"/>
            <a:ext cx="8286750" cy="4394199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2400" b="1" dirty="0" smtClean="0">
                <a:solidFill>
                  <a:srgbClr val="FF0000"/>
                </a:solidFill>
                <a:latin typeface="Arial" charset="0"/>
                <a:ea typeface="MS PGothic" charset="-128"/>
              </a:rPr>
              <a:t>Attracting Attention</a:t>
            </a:r>
            <a:endParaRPr lang="en-GB" altLang="en-US" sz="2400" b="1" dirty="0">
              <a:solidFill>
                <a:srgbClr val="FF0000"/>
              </a:solidFill>
              <a:latin typeface="Arial" charset="0"/>
              <a:ea typeface="MS PGothic" charset="-128"/>
            </a:endParaRPr>
          </a:p>
          <a:p>
            <a:pPr lvl="1" algn="just"/>
            <a:r>
              <a:rPr lang="en-US" altLang="en-US" sz="2400" dirty="0">
                <a:latin typeface="Arial" charset="0"/>
                <a:cs typeface="Arial" charset="0"/>
              </a:rPr>
              <a:t>Elements that drive people’s attention when they scan an email:</a:t>
            </a:r>
            <a:endParaRPr lang="en-GB" altLang="en-US" sz="2400" dirty="0"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2400" dirty="0">
                <a:latin typeface="Arial" charset="0"/>
                <a:cs typeface="Arial" charset="0"/>
              </a:rPr>
              <a:t>Images/Icons/Graphics</a:t>
            </a:r>
            <a:endParaRPr lang="en-GB" altLang="en-US" sz="2400" dirty="0"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2400" dirty="0">
                <a:latin typeface="Arial" charset="0"/>
                <a:cs typeface="Arial" charset="0"/>
              </a:rPr>
              <a:t>Headlines</a:t>
            </a:r>
            <a:endParaRPr lang="en-GB" altLang="en-US" sz="2400" dirty="0"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2400" dirty="0">
                <a:latin typeface="Arial" charset="0"/>
                <a:cs typeface="Arial" charset="0"/>
              </a:rPr>
              <a:t>Links /Call to action</a:t>
            </a:r>
            <a:endParaRPr lang="en-GB" altLang="en-US" sz="2400" dirty="0"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2400" dirty="0">
                <a:latin typeface="Arial" charset="0"/>
                <a:cs typeface="Arial" charset="0"/>
              </a:rPr>
              <a:t>Dividing lines/borders</a:t>
            </a:r>
            <a:endParaRPr lang="en-GB" altLang="en-US" sz="2400" dirty="0"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2400" dirty="0">
                <a:latin typeface="Arial" charset="0"/>
                <a:cs typeface="Arial" charset="0"/>
              </a:rPr>
              <a:t>Background </a:t>
            </a:r>
            <a:r>
              <a:rPr lang="en-US" altLang="en-US" sz="2400" dirty="0" err="1">
                <a:latin typeface="Arial" charset="0"/>
                <a:cs typeface="Arial" charset="0"/>
              </a:rPr>
              <a:t>colours</a:t>
            </a:r>
            <a:r>
              <a:rPr lang="en-US" altLang="en-US" sz="2400" dirty="0">
                <a:latin typeface="Arial" charset="0"/>
                <a:cs typeface="Arial" charset="0"/>
              </a:rPr>
              <a:t> /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Whitespace</a:t>
            </a:r>
          </a:p>
          <a:p>
            <a:pPr lvl="1" algn="just"/>
            <a:r>
              <a:rPr lang="en-GB" altLang="en-US" sz="2400" dirty="0">
                <a:latin typeface="Arial" charset="0"/>
                <a:ea typeface="MS PGothic" charset="-128"/>
              </a:rPr>
              <a:t>Attributes of these elements which augment attention:</a:t>
            </a:r>
          </a:p>
          <a:p>
            <a:pPr lvl="2" algn="just"/>
            <a:r>
              <a:rPr lang="en-GB" altLang="en-US" sz="2400" dirty="0">
                <a:latin typeface="Arial" charset="0"/>
                <a:cs typeface="Arial" charset="0"/>
              </a:rPr>
              <a:t>Colour</a:t>
            </a:r>
          </a:p>
          <a:p>
            <a:pPr lvl="2" algn="just"/>
            <a:r>
              <a:rPr lang="en-GB" altLang="en-US" sz="2400" dirty="0">
                <a:latin typeface="Arial" charset="0"/>
                <a:cs typeface="Arial" charset="0"/>
              </a:rPr>
              <a:t>Size</a:t>
            </a:r>
          </a:p>
          <a:p>
            <a:pPr lvl="2" algn="just"/>
            <a:r>
              <a:rPr lang="en-GB" altLang="en-US" sz="2400" dirty="0">
                <a:latin typeface="Arial" charset="0"/>
                <a:cs typeface="Arial" charset="0"/>
              </a:rPr>
              <a:t>Position</a:t>
            </a:r>
          </a:p>
          <a:p>
            <a:pPr lvl="1" algn="just"/>
            <a:r>
              <a:rPr lang="en-US" altLang="en-US" sz="2400" b="1" dirty="0">
                <a:latin typeface="Arial" charset="0"/>
                <a:cs typeface="Arial" charset="0"/>
              </a:rPr>
              <a:t>Top-left</a:t>
            </a:r>
            <a:r>
              <a:rPr lang="en-US" altLang="en-US" sz="2400" dirty="0">
                <a:latin typeface="Arial" charset="0"/>
                <a:cs typeface="Arial" charset="0"/>
              </a:rPr>
              <a:t> attracts more attention</a:t>
            </a:r>
          </a:p>
          <a:p>
            <a:pPr lvl="1" algn="just"/>
            <a:r>
              <a:rPr lang="en-US" altLang="en-US" sz="2400" b="1" dirty="0">
                <a:latin typeface="Arial" charset="0"/>
                <a:cs typeface="Arial" charset="0"/>
              </a:rPr>
              <a:t>Avoid</a:t>
            </a:r>
            <a:r>
              <a:rPr lang="en-US" altLang="en-US" sz="2400" dirty="0">
                <a:latin typeface="Arial" charset="0"/>
                <a:cs typeface="Arial" charset="0"/>
              </a:rPr>
              <a:t> placing elements that attracts too much attention in all </a:t>
            </a:r>
            <a:r>
              <a:rPr lang="en-US" altLang="en-US" sz="2400" b="1" dirty="0">
                <a:latin typeface="Arial" charset="0"/>
                <a:cs typeface="Arial" charset="0"/>
              </a:rPr>
              <a:t>four corners </a:t>
            </a:r>
            <a:r>
              <a:rPr lang="en-US" altLang="en-US" sz="2400" dirty="0">
                <a:latin typeface="Arial" charset="0"/>
                <a:cs typeface="Arial" charset="0"/>
              </a:rPr>
              <a:t>of email. It is more difficult for the users to scan it and decide what is the most important element.</a:t>
            </a:r>
            <a:endParaRPr lang="en-GB" altLang="en-US" sz="2400" dirty="0">
              <a:latin typeface="Arial" charset="0"/>
              <a:cs typeface="Arial" charset="0"/>
            </a:endParaRPr>
          </a:p>
          <a:p>
            <a:pPr lvl="2" algn="just"/>
            <a:endParaRPr lang="en-GB" altLang="en-US" sz="2400" dirty="0">
              <a:latin typeface="Arial" charset="0"/>
              <a:cs typeface="Arial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3A4883BF-25AE-4B4B-BE4B-47A4CCA8BAAF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12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6576" y="814388"/>
            <a:ext cx="8393112" cy="7715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 smtClean="0"/>
              <a:t>E-mail design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13184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Content Placeholder 1"/>
          <p:cNvSpPr>
            <a:spLocks noGrp="1"/>
          </p:cNvSpPr>
          <p:nvPr>
            <p:ph idx="1"/>
          </p:nvPr>
        </p:nvSpPr>
        <p:spPr>
          <a:xfrm>
            <a:off x="453231" y="1852613"/>
            <a:ext cx="8286750" cy="3951287"/>
          </a:xfrm>
        </p:spPr>
        <p:txBody>
          <a:bodyPr>
            <a:normAutofit/>
          </a:bodyPr>
          <a:lstStyle/>
          <a:p>
            <a:pPr algn="just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ea typeface="MS PGothic" charset="-128"/>
              </a:rPr>
              <a:t>Attracting Attention</a:t>
            </a:r>
            <a:endParaRPr lang="en-GB" altLang="en-US" b="1" dirty="0">
              <a:solidFill>
                <a:srgbClr val="FF0000"/>
              </a:solidFill>
              <a:latin typeface="Arial" charset="0"/>
              <a:ea typeface="MS PGothic" charset="-128"/>
            </a:endParaRPr>
          </a:p>
          <a:p>
            <a:pPr lvl="1" algn="just"/>
            <a:r>
              <a:rPr lang="en-GB" altLang="en-US" sz="2000" dirty="0">
                <a:latin typeface="Arial" charset="0"/>
                <a:cs typeface="Arial" charset="0"/>
              </a:rPr>
              <a:t>Presentation and amount of main content:</a:t>
            </a:r>
          </a:p>
          <a:p>
            <a:pPr lvl="3" algn="just"/>
            <a:r>
              <a:rPr lang="en-US" altLang="en-US" sz="2000" dirty="0">
                <a:latin typeface="Arial" charset="0"/>
                <a:cs typeface="Arial" charset="0"/>
              </a:rPr>
              <a:t>Columns</a:t>
            </a:r>
          </a:p>
          <a:p>
            <a:pPr lvl="4" algn="just"/>
            <a:r>
              <a:rPr lang="en-US" altLang="en-US" sz="2000" dirty="0">
                <a:latin typeface="Arial" charset="0"/>
                <a:cs typeface="Arial" charset="0"/>
              </a:rPr>
              <a:t>It is easier to scan and </a:t>
            </a:r>
            <a:r>
              <a:rPr lang="en-US" altLang="en-US" sz="2000" dirty="0" err="1">
                <a:latin typeface="Arial" charset="0"/>
                <a:cs typeface="Arial" charset="0"/>
              </a:rPr>
              <a:t>organise</a:t>
            </a:r>
            <a:r>
              <a:rPr lang="en-US" altLang="en-US" sz="2000" dirty="0">
                <a:latin typeface="Arial" charset="0"/>
                <a:cs typeface="Arial" charset="0"/>
              </a:rPr>
              <a:t> content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4" algn="just"/>
            <a:r>
              <a:rPr lang="en-US" altLang="en-US" sz="2000" dirty="0">
                <a:latin typeface="Arial" charset="0"/>
                <a:cs typeface="Arial" charset="0"/>
              </a:rPr>
              <a:t>Two columns either of equal width, left one narrower or right one narrower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3" algn="just"/>
            <a:r>
              <a:rPr lang="en-US" altLang="en-US" sz="2000" dirty="0">
                <a:latin typeface="Arial" charset="0"/>
                <a:cs typeface="Arial" charset="0"/>
              </a:rPr>
              <a:t>Amount of information</a:t>
            </a:r>
          </a:p>
          <a:p>
            <a:pPr lvl="4" algn="just"/>
            <a:r>
              <a:rPr lang="en-US" altLang="en-US" sz="2000" dirty="0">
                <a:latin typeface="Arial" charset="0"/>
                <a:cs typeface="Arial" charset="0"/>
              </a:rPr>
              <a:t>Avoid too busy emails with too much information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4" algn="just"/>
            <a:r>
              <a:rPr lang="en-US" altLang="en-US" sz="2000" dirty="0">
                <a:latin typeface="Arial" charset="0"/>
                <a:cs typeface="Arial" charset="0"/>
              </a:rPr>
              <a:t>If there is too much content for two columns, then consider sending multiple shorter emails and with higher frequency.</a:t>
            </a:r>
          </a:p>
          <a:p>
            <a:pPr lvl="4" algn="just"/>
            <a:r>
              <a:rPr lang="en-US" altLang="en-US" sz="2000" dirty="0">
                <a:latin typeface="Arial" charset="0"/>
                <a:cs typeface="Arial" charset="0"/>
              </a:rPr>
              <a:t>Include links which lead to website for more </a:t>
            </a:r>
            <a:r>
              <a:rPr lang="en-US" altLang="en-US" sz="2000" dirty="0" smtClean="0">
                <a:latin typeface="Arial" charset="0"/>
                <a:cs typeface="Arial" charset="0"/>
              </a:rPr>
              <a:t>information</a:t>
            </a:r>
            <a:endParaRPr lang="en-GB" altLang="en-US" sz="2000" dirty="0">
              <a:latin typeface="Arial" charset="0"/>
              <a:cs typeface="Arial" charset="0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FE716BEC-C5BA-3640-959E-054FDE601D38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13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6576" y="814388"/>
            <a:ext cx="8393112" cy="7715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 smtClean="0"/>
              <a:t>E-mail design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0621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Content Placeholder 1"/>
          <p:cNvSpPr>
            <a:spLocks noGrp="1"/>
          </p:cNvSpPr>
          <p:nvPr>
            <p:ph idx="1"/>
          </p:nvPr>
        </p:nvSpPr>
        <p:spPr>
          <a:xfrm>
            <a:off x="453231" y="1903413"/>
            <a:ext cx="8286750" cy="4192587"/>
          </a:xfrm>
        </p:spPr>
        <p:txBody>
          <a:bodyPr/>
          <a:lstStyle/>
          <a:p>
            <a:pPr algn="just"/>
            <a:r>
              <a:rPr lang="en-US" altLang="en-US" sz="2400" b="1" dirty="0" smtClean="0">
                <a:solidFill>
                  <a:srgbClr val="FF0000"/>
                </a:solidFill>
                <a:latin typeface="Arial" charset="0"/>
                <a:ea typeface="MS PGothic" charset="-128"/>
              </a:rPr>
              <a:t>Links</a:t>
            </a:r>
            <a:endParaRPr lang="en-GB" altLang="en-US" sz="2400" b="1" dirty="0">
              <a:solidFill>
                <a:srgbClr val="FF0000"/>
              </a:solidFill>
              <a:latin typeface="Arial" charset="0"/>
              <a:ea typeface="MS PGothic" charset="-128"/>
            </a:endParaRPr>
          </a:p>
          <a:p>
            <a:pPr marL="201168" lvl="1" indent="0" algn="just">
              <a:buNone/>
            </a:pPr>
            <a:r>
              <a:rPr lang="en-US" alt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External links:</a:t>
            </a:r>
            <a:endParaRPr lang="en-US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3" algn="just"/>
            <a:r>
              <a:rPr lang="en-US" altLang="en-US" sz="2400" dirty="0">
                <a:latin typeface="Arial" charset="0"/>
                <a:cs typeface="Arial" charset="0"/>
              </a:rPr>
              <a:t>Links opening a different browser window that can be a page of website (</a:t>
            </a:r>
            <a:r>
              <a:rPr lang="en-US" altLang="en-US" sz="2400" b="1" dirty="0">
                <a:latin typeface="Arial" charset="0"/>
                <a:cs typeface="Arial" charset="0"/>
              </a:rPr>
              <a:t>call-to-action(CTA), logo</a:t>
            </a:r>
            <a:r>
              <a:rPr lang="en-US" altLang="en-US" sz="2400" dirty="0">
                <a:latin typeface="Arial" charset="0"/>
                <a:cs typeface="Arial" charset="0"/>
              </a:rPr>
              <a:t>)</a:t>
            </a:r>
          </a:p>
          <a:p>
            <a:pPr lvl="3" algn="just"/>
            <a:r>
              <a:rPr lang="en-US" altLang="en-US" sz="2400" dirty="0">
                <a:latin typeface="Arial" charset="0"/>
                <a:cs typeface="Arial" charset="0"/>
              </a:rPr>
              <a:t>Links opening videos and files</a:t>
            </a:r>
            <a:endParaRPr lang="en-GB" altLang="en-US" sz="2400" dirty="0">
              <a:latin typeface="Arial" charset="0"/>
              <a:cs typeface="Arial" charset="0"/>
            </a:endParaRPr>
          </a:p>
          <a:p>
            <a:pPr lvl="3" algn="just"/>
            <a:r>
              <a:rPr lang="en-US" altLang="en-US" sz="2400" dirty="0">
                <a:latin typeface="Arial" charset="0"/>
                <a:cs typeface="Arial" charset="0"/>
              </a:rPr>
              <a:t>External links help to avoid too busy emails and also they serve tracking purposes, </a:t>
            </a:r>
            <a:r>
              <a:rPr lang="en-US" altLang="en-US" sz="2400" b="1" dirty="0">
                <a:latin typeface="Arial" charset="0"/>
                <a:cs typeface="Arial" charset="0"/>
              </a:rPr>
              <a:t>as clicking implies further interest</a:t>
            </a:r>
          </a:p>
          <a:p>
            <a:pPr lvl="3" algn="just"/>
            <a:r>
              <a:rPr lang="en-US" altLang="en-US" sz="2400" b="1" dirty="0">
                <a:latin typeface="Arial" charset="0"/>
                <a:cs typeface="Arial" charset="0"/>
              </a:rPr>
              <a:t>Avoid attachments </a:t>
            </a:r>
            <a:r>
              <a:rPr lang="en-US" altLang="en-US" sz="2400" dirty="0">
                <a:latin typeface="Arial" charset="0"/>
                <a:cs typeface="Arial" charset="0"/>
              </a:rPr>
              <a:t>as email filters can bounce an email with an attachment and put it in the junk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folder</a:t>
            </a:r>
            <a:endParaRPr lang="en-GB" altLang="en-US" sz="1800" dirty="0">
              <a:latin typeface="Arial" charset="0"/>
              <a:cs typeface="Arial" charset="0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F7D7D8CD-63EF-9D4E-AA4A-73FC4A6E4226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14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6576" y="814388"/>
            <a:ext cx="8393112" cy="7715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 smtClean="0"/>
              <a:t>E-mail design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38045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Content Placeholder 1"/>
          <p:cNvSpPr>
            <a:spLocks noGrp="1"/>
          </p:cNvSpPr>
          <p:nvPr>
            <p:ph idx="1"/>
          </p:nvPr>
        </p:nvSpPr>
        <p:spPr>
          <a:xfrm>
            <a:off x="453231" y="1827213"/>
            <a:ext cx="8286750" cy="4040187"/>
          </a:xfrm>
        </p:spPr>
        <p:txBody>
          <a:bodyPr>
            <a:normAutofit/>
          </a:bodyPr>
          <a:lstStyle/>
          <a:p>
            <a:pPr algn="just"/>
            <a:r>
              <a:rPr lang="en-GB" altLang="en-US" sz="2400" b="1" dirty="0" smtClean="0">
                <a:solidFill>
                  <a:srgbClr val="FF0000"/>
                </a:solidFill>
                <a:latin typeface="Arial" charset="0"/>
                <a:ea typeface="MS PGothic" charset="-128"/>
              </a:rPr>
              <a:t>Links:</a:t>
            </a:r>
          </a:p>
          <a:p>
            <a:pPr marL="201168" lvl="1" indent="0" algn="just">
              <a:buNone/>
            </a:pPr>
            <a:r>
              <a:rPr lang="en-GB" altLang="en-US" sz="2200" dirty="0" smtClean="0">
                <a:solidFill>
                  <a:srgbClr val="FF0000"/>
                </a:solidFill>
                <a:latin typeface="Arial" charset="0"/>
                <a:ea typeface="MS PGothic" charset="-128"/>
                <a:cs typeface="Arial" charset="0"/>
              </a:rPr>
              <a:t>Internal Links:</a:t>
            </a:r>
            <a:endParaRPr lang="en-US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3" algn="just"/>
            <a:r>
              <a:rPr lang="en-US" altLang="en-US" sz="2400" dirty="0">
                <a:latin typeface="Arial" charset="0"/>
                <a:cs typeface="Arial" charset="0"/>
              </a:rPr>
              <a:t>Links at the top or bottom of page which help user to jump at different points in your email (Table of Contents)</a:t>
            </a:r>
          </a:p>
          <a:p>
            <a:pPr lvl="3" algn="just"/>
            <a:r>
              <a:rPr lang="en-US" altLang="en-US" sz="2400" dirty="0">
                <a:latin typeface="Arial" charset="0"/>
                <a:cs typeface="Arial" charset="0"/>
              </a:rPr>
              <a:t>TOC links are recommended to be formatted as text (source: </a:t>
            </a:r>
            <a:r>
              <a:rPr lang="en-US" altLang="en-US" sz="2400" dirty="0" err="1">
                <a:latin typeface="Arial" charset="0"/>
                <a:cs typeface="Arial" charset="0"/>
              </a:rPr>
              <a:t>Econsultancy</a:t>
            </a:r>
            <a:r>
              <a:rPr lang="en-US" altLang="en-US" sz="2400" dirty="0" smtClean="0">
                <a:latin typeface="Arial" charset="0"/>
                <a:cs typeface="Arial" charset="0"/>
              </a:rPr>
              <a:t>)</a:t>
            </a:r>
          </a:p>
          <a:p>
            <a:pPr lvl="3" algn="just"/>
            <a:r>
              <a:rPr lang="en-US" altLang="en-US" sz="2400" dirty="0" smtClean="0">
                <a:latin typeface="Arial" charset="0"/>
                <a:cs typeface="Arial" charset="0"/>
              </a:rPr>
              <a:t>Other examples:</a:t>
            </a:r>
            <a:endParaRPr lang="en-GB" altLang="en-US" dirty="0">
              <a:latin typeface="Arial" charset="0"/>
              <a:cs typeface="Arial" charset="0"/>
            </a:endParaRPr>
          </a:p>
          <a:p>
            <a:pPr lvl="5" algn="just"/>
            <a:r>
              <a:rPr lang="en-US" altLang="en-US" sz="2400" dirty="0">
                <a:latin typeface="Arial" charset="0"/>
                <a:cs typeface="Arial" charset="0"/>
              </a:rPr>
              <a:t>Link to ‘</a:t>
            </a:r>
            <a:r>
              <a:rPr lang="en-US" altLang="ja-JP" sz="2400" b="1" u="sng" dirty="0">
                <a:latin typeface="Arial" charset="0"/>
                <a:ea typeface="MS PGothic" charset="-128"/>
              </a:rPr>
              <a:t>view email on the browser</a:t>
            </a:r>
            <a:r>
              <a:rPr lang="en-US" altLang="en-US" sz="2400" dirty="0">
                <a:latin typeface="Arial" charset="0"/>
                <a:cs typeface="Arial" charset="0"/>
              </a:rPr>
              <a:t>’</a:t>
            </a:r>
            <a:endParaRPr lang="en-US" altLang="ja-JP" sz="2400" dirty="0">
              <a:latin typeface="Arial" charset="0"/>
              <a:ea typeface="MS PGothic" charset="-128"/>
            </a:endParaRPr>
          </a:p>
          <a:p>
            <a:pPr lvl="5" algn="just"/>
            <a:r>
              <a:rPr lang="en-US" altLang="ja-JP" sz="2400" dirty="0">
                <a:latin typeface="Arial" charset="0"/>
                <a:ea typeface="MS PGothic" charset="-128"/>
              </a:rPr>
              <a:t>Link to ‘</a:t>
            </a:r>
            <a:r>
              <a:rPr lang="en-US" altLang="ja-JP" sz="2400" b="1" u="sng" dirty="0">
                <a:latin typeface="Arial" charset="0"/>
                <a:ea typeface="MS PGothic" charset="-128"/>
              </a:rPr>
              <a:t>view mobile site</a:t>
            </a:r>
            <a:r>
              <a:rPr lang="en-US" altLang="ja-JP" sz="2400" b="1" dirty="0" smtClean="0">
                <a:latin typeface="Arial" charset="0"/>
                <a:ea typeface="MS PGothic" charset="-128"/>
              </a:rPr>
              <a:t>’</a:t>
            </a:r>
            <a:endParaRPr lang="en-GB" altLang="en-US" sz="1800" dirty="0">
              <a:latin typeface="Arial" charset="0"/>
              <a:cs typeface="Arial" charset="0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399DF8FD-6196-F844-9EB6-6FF663C284D4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15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6576" y="814388"/>
            <a:ext cx="8393112" cy="7715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 smtClean="0"/>
              <a:t>E-mail design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48210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Content Placeholder 1"/>
          <p:cNvSpPr>
            <a:spLocks noGrp="1"/>
          </p:cNvSpPr>
          <p:nvPr>
            <p:ph idx="1"/>
          </p:nvPr>
        </p:nvSpPr>
        <p:spPr>
          <a:xfrm>
            <a:off x="642938" y="1828800"/>
            <a:ext cx="8286750" cy="4667250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b="1" dirty="0" smtClean="0">
                <a:solidFill>
                  <a:srgbClr val="FF0000"/>
                </a:solidFill>
                <a:latin typeface="Arial" charset="0"/>
                <a:ea typeface="MS PGothic" charset="-128"/>
              </a:rPr>
              <a:t>Links:</a:t>
            </a:r>
          </a:p>
          <a:p>
            <a:pPr marL="201168" lvl="1" indent="0" algn="just">
              <a:buNone/>
            </a:pPr>
            <a:r>
              <a:rPr lang="en-US" altLang="en-US" sz="2200" dirty="0" smtClean="0">
                <a:solidFill>
                  <a:srgbClr val="FF0000"/>
                </a:solidFill>
                <a:latin typeface="Arial" charset="0"/>
                <a:ea typeface="MS PGothic" charset="-128"/>
              </a:rPr>
              <a:t>Graphical links</a:t>
            </a:r>
            <a:endParaRPr lang="en-GB" altLang="en-US" sz="2200" dirty="0">
              <a:solidFill>
                <a:srgbClr val="FF0000"/>
              </a:solidFill>
              <a:latin typeface="Arial" charset="0"/>
              <a:ea typeface="MS PGothic" charset="-128"/>
            </a:endParaRPr>
          </a:p>
          <a:p>
            <a:pPr lvl="3" algn="just"/>
            <a:r>
              <a:rPr lang="en-US" altLang="en-US" sz="2000" dirty="0" smtClean="0">
                <a:latin typeface="Arial" charset="0"/>
                <a:cs typeface="Arial" charset="0"/>
              </a:rPr>
              <a:t>Combination </a:t>
            </a:r>
            <a:r>
              <a:rPr lang="en-US" altLang="en-US" sz="2000" dirty="0">
                <a:latin typeface="Arial" charset="0"/>
                <a:cs typeface="Arial" charset="0"/>
              </a:rPr>
              <a:t>of an image and text explaining where the image points too. For example:</a:t>
            </a:r>
          </a:p>
          <a:p>
            <a:pPr lvl="4" algn="just"/>
            <a:r>
              <a:rPr lang="en-US" altLang="en-US" sz="2000" dirty="0">
                <a:latin typeface="Arial" charset="0"/>
                <a:cs typeface="Arial" charset="0"/>
              </a:rPr>
              <a:t>Key elements such as links to website, and especially the main</a:t>
            </a:r>
            <a:r>
              <a:rPr lang="en-US" altLang="en-US" sz="2000" b="1" dirty="0">
                <a:latin typeface="Arial" charset="0"/>
                <a:cs typeface="Arial" charset="0"/>
              </a:rPr>
              <a:t> Call-to-Action (CTA) </a:t>
            </a:r>
            <a:r>
              <a:rPr lang="en-US" altLang="en-US" sz="2000" dirty="0">
                <a:latin typeface="Arial" charset="0"/>
                <a:cs typeface="Arial" charset="0"/>
              </a:rPr>
              <a:t>(source: </a:t>
            </a:r>
            <a:r>
              <a:rPr lang="en-US" altLang="en-US" sz="2000" dirty="0" err="1">
                <a:latin typeface="Arial" charset="0"/>
                <a:cs typeface="Arial" charset="0"/>
              </a:rPr>
              <a:t>Econsultancy</a:t>
            </a:r>
            <a:r>
              <a:rPr lang="en-US" altLang="en-US" sz="2000" dirty="0">
                <a:latin typeface="Arial" charset="0"/>
                <a:cs typeface="Arial" charset="0"/>
              </a:rPr>
              <a:t>)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3" algn="just"/>
            <a:r>
              <a:rPr lang="en-US" altLang="en-US" sz="2000" dirty="0">
                <a:latin typeface="Arial" charset="0"/>
                <a:cs typeface="Arial" charset="0"/>
              </a:rPr>
              <a:t>But, some marketers suggest that if an icon represents well an action, then it does not need to be accompanied by text. For example: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4" algn="just"/>
            <a:r>
              <a:rPr lang="en-US" altLang="en-US" sz="2000" dirty="0">
                <a:latin typeface="Arial" charset="0"/>
                <a:cs typeface="Arial" charset="0"/>
              </a:rPr>
              <a:t>Logo leading to homepage of website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4" algn="just"/>
            <a:r>
              <a:rPr lang="en-US" altLang="en-US" sz="2000" dirty="0">
                <a:latin typeface="Arial" charset="0"/>
                <a:cs typeface="Arial" charset="0"/>
              </a:rPr>
              <a:t>Audio buttons with the icon of speaker </a:t>
            </a:r>
          </a:p>
          <a:p>
            <a:pPr lvl="4" algn="just"/>
            <a:r>
              <a:rPr lang="en-US" altLang="en-US" sz="2000" dirty="0">
                <a:latin typeface="Arial" charset="0"/>
                <a:cs typeface="Arial" charset="0"/>
              </a:rPr>
              <a:t>Thumbnails/images of products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 algn="just">
              <a:buFont typeface="Wingdings" charset="2"/>
              <a:buNone/>
            </a:pPr>
            <a:endParaRPr lang="en-GB" altLang="en-US" dirty="0">
              <a:latin typeface="Arial" charset="0"/>
              <a:cs typeface="Arial" charset="0"/>
            </a:endParaRPr>
          </a:p>
          <a:p>
            <a:pPr lvl="2" algn="just"/>
            <a:endParaRPr lang="en-US" altLang="en-US" sz="2000" dirty="0">
              <a:latin typeface="Arial" charset="0"/>
              <a:cs typeface="Arial" charset="0"/>
            </a:endParaRPr>
          </a:p>
          <a:p>
            <a:pPr lvl="3" algn="just"/>
            <a:endParaRPr lang="en-US" altLang="en-US" sz="2000" dirty="0">
              <a:latin typeface="Arial" charset="0"/>
              <a:cs typeface="Arial" charset="0"/>
            </a:endParaRPr>
          </a:p>
          <a:p>
            <a:pPr lvl="2" algn="just">
              <a:buFont typeface="Wingdings" charset="2"/>
              <a:buNone/>
            </a:pPr>
            <a:endParaRPr lang="en-GB" altLang="en-US" dirty="0">
              <a:latin typeface="Arial" charset="0"/>
              <a:cs typeface="Arial" charset="0"/>
            </a:endParaRPr>
          </a:p>
          <a:p>
            <a:pPr lvl="1" algn="just"/>
            <a:endParaRPr lang="en-GB" altLang="en-US" sz="2400" dirty="0">
              <a:latin typeface="Arial" charset="0"/>
              <a:cs typeface="Arial" charset="0"/>
            </a:endParaRPr>
          </a:p>
          <a:p>
            <a:pPr lvl="1" algn="just"/>
            <a:endParaRPr lang="en-GB" altLang="en-US" sz="1800" dirty="0">
              <a:latin typeface="Arial" charset="0"/>
              <a:cs typeface="Arial" charset="0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8A904A4C-7255-864A-A11B-094F8544791A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16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59397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663" y="4478338"/>
            <a:ext cx="2236787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36576" y="814388"/>
            <a:ext cx="8393112" cy="7715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 smtClean="0"/>
              <a:t>E-mail design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09260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Content Placeholder 1"/>
          <p:cNvSpPr>
            <a:spLocks noGrp="1"/>
          </p:cNvSpPr>
          <p:nvPr>
            <p:ph idx="1"/>
          </p:nvPr>
        </p:nvSpPr>
        <p:spPr>
          <a:xfrm>
            <a:off x="642938" y="1828801"/>
            <a:ext cx="5719762" cy="443865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altLang="en-US" sz="2200" b="1" dirty="0" smtClean="0">
                <a:solidFill>
                  <a:srgbClr val="FF0000"/>
                </a:solidFill>
                <a:latin typeface="Arial" charset="0"/>
                <a:ea typeface="MS PGothic" charset="-128"/>
              </a:rPr>
              <a:t>Top-left corner</a:t>
            </a:r>
            <a:endParaRPr lang="en-GB" altLang="en-US" sz="2200" b="1" dirty="0">
              <a:solidFill>
                <a:srgbClr val="FF0000"/>
              </a:solidFill>
              <a:latin typeface="Arial" charset="0"/>
              <a:ea typeface="MS PGothic" charset="-128"/>
            </a:endParaRPr>
          </a:p>
          <a:p>
            <a:pPr lvl="1" algn="just"/>
            <a:r>
              <a:rPr lang="en-US" altLang="en-US" sz="2200" dirty="0">
                <a:latin typeface="Arial" charset="0"/>
                <a:cs typeface="Arial" charset="0"/>
              </a:rPr>
              <a:t>First thing people see when opening an email is the top-left corner </a:t>
            </a:r>
          </a:p>
          <a:p>
            <a:pPr lvl="2" algn="just"/>
            <a:r>
              <a:rPr lang="en-US" altLang="en-US" sz="2200" dirty="0">
                <a:latin typeface="Arial" charset="0"/>
                <a:cs typeface="Arial" charset="0"/>
              </a:rPr>
              <a:t>How do we design that corner?</a:t>
            </a:r>
            <a:endParaRPr lang="en-GB" altLang="en-US" sz="2200" dirty="0">
              <a:latin typeface="Arial" charset="0"/>
              <a:cs typeface="Arial" charset="0"/>
            </a:endParaRPr>
          </a:p>
          <a:p>
            <a:pPr lvl="3" algn="just"/>
            <a:r>
              <a:rPr lang="en-US" altLang="en-US" sz="2200" dirty="0">
                <a:latin typeface="Arial" charset="0"/>
                <a:cs typeface="Arial" charset="0"/>
              </a:rPr>
              <a:t>Logo/Name of business</a:t>
            </a:r>
            <a:endParaRPr lang="en-GB" altLang="en-US" sz="2200" dirty="0">
              <a:latin typeface="Arial" charset="0"/>
              <a:cs typeface="Arial" charset="0"/>
            </a:endParaRPr>
          </a:p>
          <a:p>
            <a:pPr lvl="3" algn="just"/>
            <a:r>
              <a:rPr lang="en-US" altLang="en-US" sz="2200" dirty="0">
                <a:latin typeface="Arial" charset="0"/>
                <a:cs typeface="Arial" charset="0"/>
              </a:rPr>
              <a:t>Main headline</a:t>
            </a:r>
            <a:endParaRPr lang="en-GB" altLang="en-US" sz="2200" dirty="0">
              <a:latin typeface="Arial" charset="0"/>
              <a:cs typeface="Arial" charset="0"/>
            </a:endParaRPr>
          </a:p>
          <a:p>
            <a:pPr lvl="3" algn="just"/>
            <a:r>
              <a:rPr lang="en-US" altLang="en-US" sz="2200" dirty="0">
                <a:latin typeface="Arial" charset="0"/>
                <a:cs typeface="Arial" charset="0"/>
              </a:rPr>
              <a:t>Images</a:t>
            </a:r>
          </a:p>
          <a:p>
            <a:pPr lvl="4" algn="just"/>
            <a:r>
              <a:rPr lang="en-US" altLang="en-US" sz="2200" dirty="0">
                <a:latin typeface="Arial" charset="0"/>
                <a:cs typeface="Arial" charset="0"/>
              </a:rPr>
              <a:t>They should be small enough to fit some text to encourage people to </a:t>
            </a:r>
            <a:r>
              <a:rPr lang="en-US" altLang="en-US" sz="2200" dirty="0" smtClean="0">
                <a:latin typeface="Arial" charset="0"/>
                <a:cs typeface="Arial" charset="0"/>
              </a:rPr>
              <a:t>scroll</a:t>
            </a:r>
          </a:p>
          <a:p>
            <a:pPr lvl="2" algn="just"/>
            <a:r>
              <a:rPr lang="en-US" altLang="en-US" sz="2200" dirty="0">
                <a:latin typeface="Arial" charset="0"/>
                <a:cs typeface="Arial" charset="0"/>
              </a:rPr>
              <a:t>Call-To-Action (CTA) (e.g., read more on the blog, download the app, etc.)</a:t>
            </a:r>
          </a:p>
          <a:p>
            <a:pPr lvl="2" algn="just"/>
            <a:r>
              <a:rPr lang="en-US" altLang="en-US" sz="2200" dirty="0">
                <a:latin typeface="Arial" charset="0"/>
                <a:cs typeface="Arial" charset="0"/>
              </a:rPr>
              <a:t>Navigation links (e.g. TOC)</a:t>
            </a:r>
            <a:endParaRPr lang="en-GB" altLang="en-US" sz="2200" dirty="0">
              <a:latin typeface="Arial" charset="0"/>
              <a:cs typeface="Arial" charset="0"/>
            </a:endParaRPr>
          </a:p>
          <a:p>
            <a:pPr lvl="3" algn="just"/>
            <a:r>
              <a:rPr lang="en-US" altLang="en-US" sz="2200" dirty="0">
                <a:latin typeface="Arial" charset="0"/>
                <a:cs typeface="Arial" charset="0"/>
              </a:rPr>
              <a:t>Try to fit them in that corner if users have to  a lot of content to view; or if they have to visit the website</a:t>
            </a:r>
            <a:r>
              <a:rPr lang="en-US" altLang="en-US" sz="2200" dirty="0">
                <a:latin typeface="Arial" charset="0"/>
                <a:ea typeface="MS PGothic" charset="-128"/>
              </a:rPr>
              <a:t> </a:t>
            </a:r>
            <a:endParaRPr lang="en-GB" altLang="en-US" sz="2200" dirty="0">
              <a:latin typeface="Arial" charset="0"/>
              <a:ea typeface="MS PGothic" charset="-128"/>
            </a:endParaRPr>
          </a:p>
          <a:p>
            <a:pPr marL="0" algn="just">
              <a:buNone/>
            </a:pPr>
            <a:r>
              <a:rPr lang="en-US" sz="2600" dirty="0">
                <a:hlinkClick r:id="rId3"/>
              </a:rPr>
              <a:t>https://mailchimp.com/email-design-guide</a:t>
            </a:r>
            <a:r>
              <a:rPr lang="en-US" sz="2600" dirty="0" smtClean="0">
                <a:hlinkClick r:id="rId3"/>
              </a:rPr>
              <a:t>/</a:t>
            </a:r>
            <a:endParaRPr lang="en-GB" altLang="en-US" sz="2600" dirty="0">
              <a:latin typeface="Arial" charset="0"/>
              <a:cs typeface="Arial" charset="0"/>
            </a:endParaRPr>
          </a:p>
          <a:p>
            <a:pPr lvl="1" algn="just"/>
            <a:endParaRPr lang="en-GB" altLang="en-US" dirty="0">
              <a:latin typeface="Arial" charset="0"/>
              <a:cs typeface="Arial" charset="0"/>
            </a:endParaRPr>
          </a:p>
          <a:p>
            <a:pPr lvl="2" algn="just"/>
            <a:endParaRPr lang="en-US" altLang="en-US" sz="2000" dirty="0">
              <a:latin typeface="Arial" charset="0"/>
              <a:cs typeface="Arial" charset="0"/>
            </a:endParaRPr>
          </a:p>
          <a:p>
            <a:pPr lvl="3" algn="just"/>
            <a:endParaRPr lang="en-US" altLang="en-US" sz="2000" dirty="0">
              <a:latin typeface="Arial" charset="0"/>
              <a:cs typeface="Arial" charset="0"/>
            </a:endParaRPr>
          </a:p>
          <a:p>
            <a:pPr lvl="2" algn="just">
              <a:buFont typeface="Wingdings" charset="2"/>
              <a:buNone/>
            </a:pPr>
            <a:endParaRPr lang="en-GB" altLang="en-US" dirty="0">
              <a:latin typeface="Arial" charset="0"/>
              <a:cs typeface="Arial" charset="0"/>
            </a:endParaRPr>
          </a:p>
          <a:p>
            <a:pPr lvl="1" algn="just"/>
            <a:endParaRPr lang="en-GB" altLang="en-US" sz="2400" dirty="0">
              <a:latin typeface="Arial" charset="0"/>
              <a:cs typeface="Arial" charset="0"/>
            </a:endParaRPr>
          </a:p>
          <a:p>
            <a:pPr lvl="1" algn="just"/>
            <a:endParaRPr lang="en-GB" altLang="en-US" sz="1800" dirty="0">
              <a:latin typeface="Arial" charset="0"/>
              <a:cs typeface="Arial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A113AB4A-4158-124F-942F-C267303D06FC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17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61445" name="Picture 8" descr="Image result for email top left corne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0" y="1705998"/>
            <a:ext cx="2319338" cy="456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36576" y="814388"/>
            <a:ext cx="8393112" cy="7715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 smtClean="0"/>
              <a:t>E-mail design</a:t>
            </a:r>
            <a:endParaRPr lang="en-GB" sz="4400" dirty="0"/>
          </a:p>
        </p:txBody>
      </p:sp>
      <p:sp>
        <p:nvSpPr>
          <p:cNvPr id="6" name="Left Arrow 5">
            <a:hlinkClick r:id="rId5" action="ppaction://hlinksldjump"/>
          </p:cNvPr>
          <p:cNvSpPr/>
          <p:nvPr/>
        </p:nvSpPr>
        <p:spPr>
          <a:xfrm>
            <a:off x="6858000" y="6400800"/>
            <a:ext cx="1041400" cy="419100"/>
          </a:xfrm>
          <a:prstGeom prst="lef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BACK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4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1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Content Placeholder 1"/>
          <p:cNvSpPr>
            <a:spLocks noGrp="1"/>
          </p:cNvSpPr>
          <p:nvPr>
            <p:ph idx="1"/>
          </p:nvPr>
        </p:nvSpPr>
        <p:spPr>
          <a:xfrm>
            <a:off x="453231" y="1790701"/>
            <a:ext cx="8286750" cy="4368800"/>
          </a:xfrm>
        </p:spPr>
        <p:txBody>
          <a:bodyPr>
            <a:normAutofit fontScale="92500"/>
          </a:bodyPr>
          <a:lstStyle/>
          <a:p>
            <a:pPr marL="201168" lvl="1" indent="0" algn="just">
              <a:buNone/>
            </a:pPr>
            <a:r>
              <a:rPr lang="en-GB" altLang="en-US" sz="2200" b="1" dirty="0" smtClean="0">
                <a:latin typeface="Arial" charset="0"/>
                <a:cs typeface="Arial" charset="0"/>
              </a:rPr>
              <a:t>In </a:t>
            </a:r>
            <a:r>
              <a:rPr lang="en-GB" altLang="en-US" sz="2200" b="1" dirty="0">
                <a:latin typeface="Arial" charset="0"/>
                <a:cs typeface="Arial" charset="0"/>
              </a:rPr>
              <a:t>general:</a:t>
            </a:r>
          </a:p>
          <a:p>
            <a:pPr marL="384048" lvl="2" indent="0" algn="just">
              <a:buNone/>
            </a:pPr>
            <a:r>
              <a:rPr lang="en-US" altLang="en-US" sz="2200" dirty="0">
                <a:latin typeface="Arial" charset="0"/>
                <a:cs typeface="Arial" charset="0"/>
              </a:rPr>
              <a:t>An email is effective when it generates an </a:t>
            </a:r>
            <a:r>
              <a:rPr lang="en-US" altLang="en-US" sz="2200" b="1" dirty="0">
                <a:latin typeface="Arial" charset="0"/>
                <a:cs typeface="Arial" charset="0"/>
              </a:rPr>
              <a:t>immediate action </a:t>
            </a:r>
            <a:r>
              <a:rPr lang="en-US" altLang="en-US" sz="2200" dirty="0">
                <a:latin typeface="Arial" charset="0"/>
                <a:cs typeface="Arial" charset="0"/>
              </a:rPr>
              <a:t>or move people </a:t>
            </a:r>
            <a:r>
              <a:rPr lang="en-US" altLang="en-US" sz="2200" b="1" dirty="0">
                <a:latin typeface="Arial" charset="0"/>
                <a:cs typeface="Arial" charset="0"/>
              </a:rPr>
              <a:t>closer to that action</a:t>
            </a:r>
            <a:r>
              <a:rPr lang="en-US" altLang="en-US" sz="2200" dirty="0">
                <a:latin typeface="Arial" charset="0"/>
                <a:cs typeface="Arial" charset="0"/>
              </a:rPr>
              <a:t> (e.g. purchase decision). So, emails should probe people to action –as desired by the senders-</a:t>
            </a:r>
            <a:r>
              <a:rPr lang="en-US" altLang="en-US" sz="2200" dirty="0" smtClean="0">
                <a:latin typeface="Arial" charset="0"/>
                <a:cs typeface="Arial" charset="0"/>
              </a:rPr>
              <a:t>.</a:t>
            </a:r>
          </a:p>
          <a:p>
            <a:pPr marL="384048" lvl="2" indent="0" algn="just">
              <a:buNone/>
            </a:pPr>
            <a:endParaRPr lang="en-GB" altLang="en-US" sz="2200" dirty="0" smtClean="0">
              <a:latin typeface="Arial" charset="0"/>
              <a:cs typeface="Arial" charset="0"/>
            </a:endParaRPr>
          </a:p>
          <a:p>
            <a:pPr marL="201168" lvl="1" indent="0" algn="just">
              <a:buNone/>
              <a:defRPr/>
            </a:pPr>
            <a:r>
              <a:rPr lang="en-GB" sz="2200" b="1" dirty="0">
                <a:latin typeface="Arial" charset="0"/>
                <a:cs typeface="Arial" charset="0"/>
              </a:rPr>
              <a:t>Type of Content:</a:t>
            </a:r>
            <a:endParaRPr lang="en-US" sz="2200" b="1" dirty="0">
              <a:latin typeface="Arial" charset="0"/>
              <a:cs typeface="Arial" charset="0"/>
            </a:endParaRPr>
          </a:p>
          <a:p>
            <a:pPr lvl="2" algn="just">
              <a:buFont typeface="Wingdings" charset="2"/>
              <a:buChar char="Ø"/>
              <a:defRPr/>
            </a:pPr>
            <a:r>
              <a:rPr lang="en-US" sz="2200" dirty="0">
                <a:latin typeface="Arial" charset="0"/>
                <a:cs typeface="Arial" charset="0"/>
              </a:rPr>
              <a:t>News, Events, Announcements, Promotions</a:t>
            </a:r>
          </a:p>
          <a:p>
            <a:pPr lvl="2" algn="just">
              <a:buFont typeface="Wingdings" charset="2"/>
              <a:buChar char="Ø"/>
              <a:defRPr/>
            </a:pPr>
            <a:r>
              <a:rPr lang="en-US" sz="2200" dirty="0">
                <a:latin typeface="Arial" charset="0"/>
                <a:cs typeface="Arial" charset="0"/>
              </a:rPr>
              <a:t>Tips and Advice: Especially, before buying a product, there may be a need for research, facts and  expertise. For example, advice about the purchase of video camera car, computer, mobile etc.</a:t>
            </a:r>
          </a:p>
          <a:p>
            <a:pPr lvl="2" algn="just">
              <a:buFont typeface="Wingdings" charset="2"/>
              <a:buChar char="Ø"/>
              <a:defRPr/>
            </a:pPr>
            <a:r>
              <a:rPr lang="en-US" sz="2200" dirty="0">
                <a:latin typeface="Arial" charset="0"/>
                <a:cs typeface="Arial" charset="0"/>
              </a:rPr>
              <a:t>Instructions and directions: how to use best the products or services after sale</a:t>
            </a:r>
            <a:endParaRPr lang="en-GB" sz="2200" dirty="0">
              <a:latin typeface="Arial" charset="0"/>
              <a:cs typeface="Arial" charset="0"/>
            </a:endParaRPr>
          </a:p>
          <a:p>
            <a:pPr lvl="2" algn="just"/>
            <a:endParaRPr lang="en-GB" altLang="en-US" dirty="0">
              <a:latin typeface="Arial" charset="0"/>
              <a:cs typeface="Arial" charset="0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4C18BFCC-AB0D-834A-A138-4B9FB413AAC0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18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36576" y="814388"/>
            <a:ext cx="8393112" cy="7715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b="1" dirty="0" smtClean="0"/>
              <a:t>E-mail Content</a:t>
            </a:r>
            <a:endParaRPr lang="en-GB" sz="4400" b="1" dirty="0"/>
          </a:p>
        </p:txBody>
      </p:sp>
    </p:spTree>
    <p:extLst>
      <p:ext uri="{BB962C8B-B14F-4D97-AF65-F5344CB8AC3E}">
        <p14:creationId xmlns:p14="http://schemas.microsoft.com/office/powerpoint/2010/main" val="208935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Content Placeholder 1"/>
          <p:cNvSpPr>
            <a:spLocks noGrp="1"/>
          </p:cNvSpPr>
          <p:nvPr>
            <p:ph idx="1"/>
          </p:nvPr>
        </p:nvSpPr>
        <p:spPr>
          <a:xfrm>
            <a:off x="453231" y="1738313"/>
            <a:ext cx="8286750" cy="4459287"/>
          </a:xfrm>
        </p:spPr>
        <p:txBody>
          <a:bodyPr/>
          <a:lstStyle/>
          <a:p>
            <a:pPr algn="just"/>
            <a:r>
              <a:rPr lang="en-US" alt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Valuable offers:</a:t>
            </a:r>
            <a:endParaRPr lang="en-GB" altLang="en-US" sz="24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2000" dirty="0">
                <a:latin typeface="Arial" charset="0"/>
                <a:cs typeface="Arial" charset="0"/>
              </a:rPr>
              <a:t>They help to overcome purchase hesitation</a:t>
            </a:r>
          </a:p>
          <a:p>
            <a:pPr lvl="2" algn="just"/>
            <a:r>
              <a:rPr lang="en-US" altLang="en-US" sz="2000" dirty="0">
                <a:latin typeface="Arial" charset="0"/>
                <a:cs typeface="Arial" charset="0"/>
              </a:rPr>
              <a:t>Give different offers and present them differently according to customer profile. For example: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3" algn="just"/>
            <a:r>
              <a:rPr lang="en-US" altLang="en-US" sz="2000" dirty="0" smtClean="0">
                <a:latin typeface="Arial" charset="0"/>
                <a:cs typeface="Arial" charset="0"/>
              </a:rPr>
              <a:t>save </a:t>
            </a:r>
            <a:r>
              <a:rPr lang="en-US" altLang="en-US" sz="2000" dirty="0">
                <a:latin typeface="Arial" charset="0"/>
                <a:cs typeface="Arial" charset="0"/>
              </a:rPr>
              <a:t>money. </a:t>
            </a:r>
            <a:endParaRPr lang="en-US" altLang="en-US" sz="2000" dirty="0" smtClean="0">
              <a:latin typeface="Arial" charset="0"/>
              <a:cs typeface="Arial" charset="0"/>
            </a:endParaRPr>
          </a:p>
          <a:p>
            <a:pPr lvl="3" algn="just"/>
            <a:r>
              <a:rPr lang="en-US" altLang="en-US" sz="2000" dirty="0" smtClean="0">
                <a:latin typeface="Arial" charset="0"/>
                <a:cs typeface="Arial" charset="0"/>
              </a:rPr>
              <a:t>exclusive </a:t>
            </a:r>
            <a:r>
              <a:rPr lang="en-US" altLang="en-US" sz="2000" dirty="0">
                <a:latin typeface="Arial" charset="0"/>
                <a:cs typeface="Arial" charset="0"/>
              </a:rPr>
              <a:t>preview or </a:t>
            </a:r>
            <a:r>
              <a:rPr lang="en-US" altLang="en-US" sz="2000" dirty="0" smtClean="0">
                <a:latin typeface="Arial" charset="0"/>
                <a:cs typeface="Arial" charset="0"/>
              </a:rPr>
              <a:t>a </a:t>
            </a:r>
            <a:r>
              <a:rPr lang="en-US" altLang="en-US" sz="2000" dirty="0">
                <a:latin typeface="Arial" charset="0"/>
                <a:cs typeface="Arial" charset="0"/>
              </a:rPr>
              <a:t>product which is not available to the general public. 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3" algn="just"/>
            <a:r>
              <a:rPr lang="en-US" altLang="en-US" sz="2000" dirty="0" smtClean="0">
                <a:latin typeface="Arial" charset="0"/>
                <a:cs typeface="Arial" charset="0"/>
              </a:rPr>
              <a:t>Coupons </a:t>
            </a:r>
            <a:r>
              <a:rPr lang="en-US" altLang="en-US" sz="2000" dirty="0">
                <a:latin typeface="Arial" charset="0"/>
                <a:cs typeface="Arial" charset="0"/>
              </a:rPr>
              <a:t>with </a:t>
            </a:r>
            <a:r>
              <a:rPr lang="en-US" altLang="en-US" sz="2000" dirty="0" smtClean="0">
                <a:latin typeface="Arial" charset="0"/>
                <a:cs typeface="Arial" charset="0"/>
              </a:rPr>
              <a:t>customers’ name </a:t>
            </a:r>
            <a:r>
              <a:rPr lang="en-US" altLang="en-US" sz="2000" dirty="0">
                <a:latin typeface="Arial" charset="0"/>
                <a:cs typeface="Arial" charset="0"/>
              </a:rPr>
              <a:t>on which can be: printed out; shown in a mobile phone for in-store redemption; linked to an item in an online commercial website</a:t>
            </a:r>
            <a:r>
              <a:rPr lang="en-US" altLang="en-US" sz="2000" dirty="0" smtClean="0">
                <a:latin typeface="Arial" charset="0"/>
                <a:cs typeface="Arial" charset="0"/>
              </a:rPr>
              <a:t>. </a:t>
            </a:r>
            <a:r>
              <a:rPr lang="en-US" altLang="en-US" sz="1800" i="1" dirty="0">
                <a:latin typeface="Arial" charset="0"/>
                <a:cs typeface="Arial" charset="0"/>
              </a:rPr>
              <a:t>The “</a:t>
            </a:r>
            <a:r>
              <a:rPr lang="en-US" altLang="ja-JP" sz="1800" i="1" dirty="0" err="1">
                <a:latin typeface="Arial" charset="0"/>
                <a:ea typeface="MS PGothic" charset="-128"/>
              </a:rPr>
              <a:t>personalised</a:t>
            </a:r>
            <a:r>
              <a:rPr lang="en-US" altLang="en-US" sz="1800" i="1" dirty="0">
                <a:latin typeface="Arial" charset="0"/>
                <a:cs typeface="Arial" charset="0"/>
              </a:rPr>
              <a:t>”</a:t>
            </a:r>
            <a:r>
              <a:rPr lang="en-US" altLang="ja-JP" sz="1800" i="1" dirty="0">
                <a:latin typeface="Arial" charset="0"/>
                <a:ea typeface="MS PGothic" charset="-128"/>
              </a:rPr>
              <a:t> offer sometimes is placed at the bottom of the page rather at the top of it! Why?</a:t>
            </a:r>
            <a:endParaRPr lang="en-GB" altLang="en-US" sz="1800" i="1" dirty="0">
              <a:latin typeface="Arial" charset="0"/>
              <a:cs typeface="Arial" charset="0"/>
            </a:endParaRPr>
          </a:p>
          <a:p>
            <a:pPr lvl="3" algn="just"/>
            <a:endParaRPr lang="en-GB" altLang="en-US" sz="1800" dirty="0">
              <a:latin typeface="Arial" charset="0"/>
              <a:cs typeface="Arial" charset="0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D7D9E131-BB1F-6A40-8C8F-0294877A342A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19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6576" y="814388"/>
            <a:ext cx="8393112" cy="7715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 smtClean="0"/>
              <a:t>E-mail Content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54755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1"/>
          <p:cNvSpPr>
            <a:spLocks noGrp="1"/>
          </p:cNvSpPr>
          <p:nvPr>
            <p:ph idx="1"/>
          </p:nvPr>
        </p:nvSpPr>
        <p:spPr>
          <a:xfrm>
            <a:off x="546100" y="1765300"/>
            <a:ext cx="8383588" cy="4864100"/>
          </a:xfrm>
        </p:spPr>
        <p:txBody>
          <a:bodyPr>
            <a:normAutofit fontScale="92500"/>
          </a:bodyPr>
          <a:lstStyle/>
          <a:p>
            <a:pPr marL="823595" lvl="1" indent="-285750" algn="just">
              <a:buFont typeface="Wingdings" charset="2"/>
              <a:buChar char="Ø"/>
              <a:defRPr/>
            </a:pPr>
            <a:r>
              <a:rPr lang="en-US" altLang="en-US" dirty="0" smtClean="0">
                <a:ea typeface="Arial" panose="020B0604020202020204" pitchFamily="34" charset="0"/>
                <a:hlinkClick r:id="rId3" action="ppaction://hlinksldjump"/>
              </a:rPr>
              <a:t>Email marketing: why</a:t>
            </a:r>
            <a:r>
              <a:rPr lang="en-US" altLang="en-US" dirty="0">
                <a:ea typeface="Arial" panose="020B0604020202020204" pitchFamily="34" charset="0"/>
                <a:hlinkClick r:id="rId3" action="ppaction://hlinksldjump"/>
              </a:rPr>
              <a:t>, when and </a:t>
            </a:r>
            <a:r>
              <a:rPr lang="en-US" altLang="en-US" dirty="0" smtClean="0">
                <a:ea typeface="Arial" panose="020B0604020202020204" pitchFamily="34" charset="0"/>
                <a:hlinkClick r:id="rId3" action="ppaction://hlinksldjump"/>
              </a:rPr>
              <a:t>how</a:t>
            </a:r>
            <a:endParaRPr lang="en-US" altLang="en-US" dirty="0">
              <a:ea typeface="Arial" panose="020B0604020202020204" pitchFamily="34" charset="0"/>
            </a:endParaRPr>
          </a:p>
          <a:p>
            <a:pPr marL="823595" lvl="1" indent="-285750" algn="just">
              <a:buFont typeface="Wingdings" charset="2"/>
              <a:buChar char="Ø"/>
              <a:defRPr/>
            </a:pPr>
            <a:r>
              <a:rPr lang="en-US" altLang="en-US" dirty="0" smtClean="0">
                <a:hlinkClick r:id="rId4" action="ppaction://hlinksldjump"/>
              </a:rPr>
              <a:t>Types </a:t>
            </a:r>
            <a:r>
              <a:rPr lang="en-US" altLang="en-US" dirty="0">
                <a:hlinkClick r:id="rId4" action="ppaction://hlinksldjump"/>
              </a:rPr>
              <a:t>of </a:t>
            </a:r>
            <a:r>
              <a:rPr lang="en-US" altLang="en-US" dirty="0" smtClean="0">
                <a:hlinkClick r:id="rId4" action="ppaction://hlinksldjump"/>
              </a:rPr>
              <a:t>emails: </a:t>
            </a:r>
            <a:r>
              <a:rPr lang="en-US" altLang="en-US" dirty="0" smtClean="0">
                <a:ea typeface="Arial" panose="020B0604020202020204" pitchFamily="34" charset="0"/>
              </a:rPr>
              <a:t>Newsletters</a:t>
            </a:r>
            <a:r>
              <a:rPr lang="en-US" altLang="en-US" dirty="0"/>
              <a:t>, Promotion, Invitation to events, </a:t>
            </a:r>
            <a:r>
              <a:rPr lang="en-US" altLang="en-US" dirty="0" smtClean="0"/>
              <a:t>Announcements</a:t>
            </a:r>
            <a:endParaRPr lang="en-US" altLang="en-US" dirty="0"/>
          </a:p>
          <a:p>
            <a:pPr marL="823595" lvl="1" indent="-285750" algn="just">
              <a:buFont typeface="Wingdings" charset="2"/>
              <a:buChar char="Ø"/>
              <a:defRPr/>
            </a:pPr>
            <a:r>
              <a:rPr lang="en-US" altLang="en-US" dirty="0">
                <a:hlinkClick r:id="rId5" action="ppaction://hlinksldjump"/>
              </a:rPr>
              <a:t>Email </a:t>
            </a:r>
            <a:r>
              <a:rPr lang="en-US" altLang="en-US" dirty="0" smtClean="0">
                <a:hlinkClick r:id="rId5" action="ppaction://hlinksldjump"/>
              </a:rPr>
              <a:t>design:</a:t>
            </a:r>
            <a:endParaRPr lang="en-US" altLang="en-US" dirty="0" smtClean="0"/>
          </a:p>
          <a:p>
            <a:pPr marL="1006475" lvl="2" indent="-285750" algn="just">
              <a:buFont typeface="Wingdings" charset="2"/>
              <a:buChar char="ü"/>
              <a:defRPr/>
            </a:pPr>
            <a:r>
              <a:rPr lang="en-US" altLang="en-US" dirty="0" smtClean="0"/>
              <a:t>Consistent branding </a:t>
            </a:r>
          </a:p>
          <a:p>
            <a:pPr marL="1006475" lvl="2" indent="-285750" algn="just">
              <a:buFont typeface="Wingdings" charset="2"/>
              <a:buChar char="ü"/>
              <a:defRPr/>
            </a:pPr>
            <a:r>
              <a:rPr lang="en-US" altLang="en-US" dirty="0" smtClean="0"/>
              <a:t>Layout elements </a:t>
            </a:r>
          </a:p>
          <a:p>
            <a:pPr marL="1006475" lvl="2" indent="-285750" algn="just">
              <a:buFont typeface="Wingdings" charset="2"/>
              <a:buChar char="ü"/>
              <a:defRPr/>
            </a:pPr>
            <a:r>
              <a:rPr lang="en-US" altLang="en-US" dirty="0" smtClean="0"/>
              <a:t>Attracting attention </a:t>
            </a:r>
          </a:p>
          <a:p>
            <a:pPr marL="1006475" lvl="2" indent="-285750" algn="just">
              <a:buFont typeface="Wingdings" charset="2"/>
              <a:buChar char="ü"/>
              <a:defRPr/>
            </a:pPr>
            <a:r>
              <a:rPr lang="en-US" altLang="en-US" dirty="0" smtClean="0"/>
              <a:t>Links: external – internal – graphical  </a:t>
            </a:r>
          </a:p>
          <a:p>
            <a:pPr marL="1006475" lvl="2" indent="-285750" algn="just">
              <a:buFont typeface="Wingdings" charset="2"/>
              <a:buChar char="ü"/>
              <a:defRPr/>
            </a:pPr>
            <a:r>
              <a:rPr lang="en-US" altLang="en-US" dirty="0" smtClean="0"/>
              <a:t>Top left corner</a:t>
            </a:r>
          </a:p>
          <a:p>
            <a:pPr marL="823595" lvl="1" indent="-285750" algn="just">
              <a:buFont typeface="Wingdings" charset="2"/>
              <a:buChar char="Ø"/>
              <a:defRPr/>
            </a:pPr>
            <a:r>
              <a:rPr lang="en-US" altLang="en-US" dirty="0" smtClean="0">
                <a:hlinkClick r:id="rId6" action="ppaction://hlinksldjump"/>
              </a:rPr>
              <a:t>Email content: </a:t>
            </a:r>
            <a:endParaRPr lang="en-US" altLang="en-US" dirty="0" smtClean="0"/>
          </a:p>
          <a:p>
            <a:pPr marL="1006475" lvl="2" indent="-285750" algn="just">
              <a:buFont typeface="Wingdings" charset="2"/>
              <a:buChar char="ü"/>
              <a:defRPr/>
            </a:pPr>
            <a:r>
              <a:rPr lang="en-US" altLang="en-US" dirty="0" smtClean="0"/>
              <a:t>Valuable Offers</a:t>
            </a:r>
          </a:p>
          <a:p>
            <a:pPr marL="1006475" lvl="2" indent="-285750" algn="just">
              <a:buFont typeface="Wingdings" charset="2"/>
              <a:buChar char="ü"/>
              <a:defRPr/>
            </a:pPr>
            <a:r>
              <a:rPr lang="en-US" altLang="en-US" dirty="0" smtClean="0"/>
              <a:t>Call-To-Action (CTA) </a:t>
            </a:r>
          </a:p>
          <a:p>
            <a:pPr marL="1006475" lvl="2" indent="-285750" algn="just">
              <a:buFont typeface="Wingdings" charset="2"/>
              <a:buChar char="ü"/>
              <a:defRPr/>
            </a:pPr>
            <a:r>
              <a:rPr lang="en-US" altLang="en-US" dirty="0" smtClean="0"/>
              <a:t>Social media aspects</a:t>
            </a:r>
          </a:p>
          <a:p>
            <a:pPr marL="1006475" lvl="2" indent="-285750" algn="just">
              <a:buFont typeface="Wingdings" charset="2"/>
              <a:buChar char="ü"/>
              <a:defRPr/>
            </a:pPr>
            <a:r>
              <a:rPr lang="en-US" altLang="en-US" dirty="0" smtClean="0"/>
              <a:t>‘From’ and ‘Subject’ lines</a:t>
            </a:r>
          </a:p>
          <a:p>
            <a:pPr marL="823595" lvl="1" indent="-285750" algn="just">
              <a:buFont typeface="Wingdings" charset="2"/>
              <a:buChar char="Ø"/>
              <a:defRPr/>
            </a:pPr>
            <a:r>
              <a:rPr lang="en-US" altLang="en-US" dirty="0" smtClean="0">
                <a:hlinkClick r:id="rId7" action="ppaction://hlinksldjump"/>
              </a:rPr>
              <a:t>Output of e-mail campaign</a:t>
            </a:r>
            <a:r>
              <a:rPr lang="en-US" altLang="en-US" dirty="0" smtClean="0"/>
              <a:t>: bounced </a:t>
            </a:r>
            <a:r>
              <a:rPr lang="en-US" altLang="en-US" dirty="0"/>
              <a:t>and blocked emails, evaluation of click-through </a:t>
            </a:r>
            <a:r>
              <a:rPr lang="en-US" altLang="en-US" dirty="0" smtClean="0"/>
              <a:t>data</a:t>
            </a:r>
          </a:p>
          <a:p>
            <a:pPr marL="823595" lvl="1" indent="-285750" algn="just">
              <a:buFont typeface="Wingdings" charset="2"/>
              <a:buChar char="Ø"/>
              <a:defRPr/>
            </a:pPr>
            <a:r>
              <a:rPr lang="en-US" altLang="en-US" dirty="0" smtClean="0">
                <a:hlinkClick r:id="rId8" action="ppaction://hlinksldjump"/>
              </a:rPr>
              <a:t>Final remarks</a:t>
            </a:r>
            <a:r>
              <a:rPr lang="en-US" altLang="en-US" dirty="0" smtClean="0"/>
              <a:t>: Avoiding </a:t>
            </a:r>
            <a:r>
              <a:rPr lang="en-US" altLang="en-US" dirty="0"/>
              <a:t>spam, Asking permission, Collecting email </a:t>
            </a:r>
            <a:r>
              <a:rPr lang="en-US" altLang="en-US" dirty="0" smtClean="0"/>
              <a:t>addresses</a:t>
            </a:r>
            <a:endParaRPr lang="en-US" altLang="en-US" dirty="0"/>
          </a:p>
          <a:p>
            <a:pPr marL="720725" lvl="1" algn="just">
              <a:buFont typeface="Wingdings" panose="05000000000000000000" pitchFamily="2" charset="2"/>
              <a:buChar char=""/>
              <a:defRPr/>
            </a:pPr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6838" y="228600"/>
            <a:ext cx="8983662" cy="134118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400" smtClean="0">
                <a:latin typeface="Arial" charset="0"/>
                <a:ea typeface="MS PGothic" charset="0"/>
                <a:cs typeface="Arial" charset="0"/>
              </a:rPr>
              <a:t>E-mail Marketing: </a:t>
            </a:r>
            <a:r>
              <a:rPr lang="en-US" sz="4400" dirty="0" smtClean="0">
                <a:latin typeface="Arial" charset="0"/>
                <a:ea typeface="MS PGothic" charset="0"/>
                <a:cs typeface="Arial" charset="0"/>
              </a:rPr>
              <a:t>what we’ll discuss</a:t>
            </a:r>
            <a:endParaRPr lang="en-GB" sz="4400" dirty="0">
              <a:latin typeface="Arial" charset="0"/>
              <a:ea typeface="MS PGothic" charset="0"/>
              <a:cs typeface="Arial" charset="0"/>
            </a:endParaRP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9D54CE19-2ADB-964E-89D7-8D2BCC9C1A23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2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6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Content Placeholder 1"/>
          <p:cNvSpPr>
            <a:spLocks noGrp="1"/>
          </p:cNvSpPr>
          <p:nvPr>
            <p:ph idx="1"/>
          </p:nvPr>
        </p:nvSpPr>
        <p:spPr>
          <a:xfrm>
            <a:off x="642938" y="1814513"/>
            <a:ext cx="8286750" cy="4319587"/>
          </a:xfrm>
        </p:spPr>
        <p:txBody>
          <a:bodyPr/>
          <a:lstStyle/>
          <a:p>
            <a:pPr marL="201168" lvl="1" indent="0" algn="just">
              <a:buNone/>
            </a:pPr>
            <a:r>
              <a:rPr lang="en-US" alt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Writing </a:t>
            </a:r>
            <a:r>
              <a:rPr lang="en-US" altLang="en-US" sz="2400" b="1" dirty="0">
                <a:solidFill>
                  <a:srgbClr val="FF0000"/>
                </a:solidFill>
                <a:latin typeface="Arial" charset="0"/>
                <a:cs typeface="Arial" charset="0"/>
              </a:rPr>
              <a:t>a call-to-action (CTA):</a:t>
            </a:r>
            <a:endParaRPr lang="en-GB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2000" b="1" dirty="0">
                <a:latin typeface="Arial" charset="0"/>
                <a:cs typeface="Arial" charset="0"/>
              </a:rPr>
              <a:t>Begin with a verb </a:t>
            </a:r>
            <a:r>
              <a:rPr lang="en-US" altLang="en-US" sz="2000" dirty="0">
                <a:latin typeface="Arial" charset="0"/>
                <a:cs typeface="Arial" charset="0"/>
              </a:rPr>
              <a:t>that describes the action, such as: visit, call, download, read, print, buy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2000" dirty="0">
                <a:latin typeface="Arial" charset="0"/>
                <a:cs typeface="Arial" charset="0"/>
              </a:rPr>
              <a:t>Then, to make clear what you want them to do, combine the action-verbs with: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3" algn="just"/>
            <a:r>
              <a:rPr lang="en-US" altLang="en-US" sz="2000" dirty="0">
                <a:latin typeface="Arial" charset="0"/>
                <a:cs typeface="Arial" charset="0"/>
              </a:rPr>
              <a:t>Links</a:t>
            </a:r>
            <a:r>
              <a:rPr lang="en-GB" altLang="en-US" sz="2000" dirty="0">
                <a:latin typeface="Arial" charset="0"/>
                <a:cs typeface="Arial" charset="0"/>
              </a:rPr>
              <a:t> </a:t>
            </a:r>
            <a:r>
              <a:rPr lang="en-US" altLang="en-US" sz="2000" dirty="0">
                <a:latin typeface="Arial" charset="0"/>
                <a:cs typeface="Arial" charset="0"/>
              </a:rPr>
              <a:t>to do an immediate purchase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3" algn="just"/>
            <a:r>
              <a:rPr lang="en-US" altLang="en-US" sz="2000" dirty="0" smtClean="0">
                <a:latin typeface="Arial" charset="0"/>
                <a:cs typeface="Arial" charset="0"/>
              </a:rPr>
              <a:t>Specific </a:t>
            </a:r>
            <a:r>
              <a:rPr lang="en-US" altLang="en-US" sz="2000" dirty="0">
                <a:latin typeface="Arial" charset="0"/>
                <a:cs typeface="Arial" charset="0"/>
              </a:rPr>
              <a:t>instructions. For example: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4" algn="just"/>
            <a:r>
              <a:rPr lang="en-US" altLang="en-US" sz="2000" dirty="0">
                <a:latin typeface="Arial" charset="0"/>
                <a:cs typeface="Arial" charset="0"/>
              </a:rPr>
              <a:t>Scroll done for a valuable coupon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4" algn="just"/>
            <a:r>
              <a:rPr lang="en-US" altLang="en-US" sz="2000" dirty="0">
                <a:latin typeface="Arial" charset="0"/>
                <a:cs typeface="Arial" charset="0"/>
              </a:rPr>
              <a:t>Print this email to get a 10% discount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4" algn="just"/>
            <a:r>
              <a:rPr lang="en-US" altLang="en-US" sz="2000" dirty="0">
                <a:latin typeface="Arial" charset="0"/>
                <a:cs typeface="Arial" charset="0"/>
              </a:rPr>
              <a:t>Share this email with a </a:t>
            </a:r>
            <a:r>
              <a:rPr lang="en-US" altLang="en-US" sz="2000" dirty="0" smtClean="0">
                <a:latin typeface="Arial" charset="0"/>
                <a:cs typeface="Arial" charset="0"/>
              </a:rPr>
              <a:t>friend</a:t>
            </a:r>
          </a:p>
          <a:p>
            <a:pPr lvl="2" algn="just"/>
            <a:r>
              <a:rPr lang="en-US" altLang="en-US" sz="2000" dirty="0" smtClean="0">
                <a:latin typeface="Arial" charset="0"/>
                <a:cs typeface="Arial" charset="0"/>
              </a:rPr>
              <a:t>Mobile friendly actions</a:t>
            </a:r>
          </a:p>
          <a:p>
            <a:pPr lvl="2" algn="just"/>
            <a:r>
              <a:rPr lang="en-US" altLang="en-US" sz="2000" dirty="0" smtClean="0">
                <a:latin typeface="Arial" charset="0"/>
                <a:cs typeface="Arial" charset="0"/>
              </a:rPr>
              <a:t>Multiple or single actions?</a:t>
            </a:r>
            <a:endParaRPr lang="en-GB" altLang="en-US" sz="2000" dirty="0">
              <a:latin typeface="Arial" charset="0"/>
              <a:cs typeface="Arial" charset="0"/>
            </a:endParaRP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F71C6CA1-D4B8-CC41-8A09-58A733531337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20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6576" y="814388"/>
            <a:ext cx="8393112" cy="7715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 smtClean="0"/>
              <a:t>E-mail Content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63320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Content Placeholder 1"/>
          <p:cNvSpPr>
            <a:spLocks noGrp="1"/>
          </p:cNvSpPr>
          <p:nvPr>
            <p:ph idx="1"/>
          </p:nvPr>
        </p:nvSpPr>
        <p:spPr>
          <a:xfrm>
            <a:off x="490538" y="1839913"/>
            <a:ext cx="8286750" cy="4306887"/>
          </a:xfrm>
        </p:spPr>
        <p:txBody>
          <a:bodyPr/>
          <a:lstStyle/>
          <a:p>
            <a:pPr lvl="1" algn="just"/>
            <a:r>
              <a:rPr lang="en-US" altLang="en-US" sz="2400" b="1" dirty="0">
                <a:solidFill>
                  <a:srgbClr val="FF0000"/>
                </a:solidFill>
                <a:latin typeface="Arial" charset="0"/>
                <a:cs typeface="Arial" charset="0"/>
              </a:rPr>
              <a:t>S</a:t>
            </a:r>
            <a:r>
              <a:rPr lang="en-US" alt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ocial </a:t>
            </a:r>
            <a:r>
              <a:rPr lang="en-US" altLang="en-US" sz="2400" b="1" dirty="0">
                <a:solidFill>
                  <a:srgbClr val="FF0000"/>
                </a:solidFill>
                <a:latin typeface="Arial" charset="0"/>
                <a:cs typeface="Arial" charset="0"/>
              </a:rPr>
              <a:t>media </a:t>
            </a:r>
            <a:r>
              <a:rPr lang="en-US" alt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aspects:</a:t>
            </a:r>
            <a:endParaRPr lang="en-GB" altLang="en-US" sz="2400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2000" dirty="0">
                <a:latin typeface="Arial" charset="0"/>
                <a:cs typeface="Arial" charset="0"/>
              </a:rPr>
              <a:t>Use basic media features to promote the social media content to your email subscribers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3" algn="just"/>
            <a:r>
              <a:rPr lang="en-US" altLang="en-US" sz="2000" dirty="0">
                <a:latin typeface="Arial" charset="0"/>
                <a:cs typeface="Arial" charset="0"/>
              </a:rPr>
              <a:t>Include a Facebook icon leading to your Facebook business page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2000" dirty="0">
                <a:latin typeface="Arial" charset="0"/>
                <a:cs typeface="Arial" charset="0"/>
              </a:rPr>
              <a:t>Use advanced social media features so your social media followers can view your email without receiving them in an email box.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3" algn="just"/>
            <a:r>
              <a:rPr lang="en-US" altLang="en-US" sz="2000" dirty="0">
                <a:latin typeface="Arial" charset="0"/>
                <a:cs typeface="Arial" charset="0"/>
              </a:rPr>
              <a:t>Email marketing provider tools can send the emails on </a:t>
            </a:r>
            <a:r>
              <a:rPr lang="en-US" altLang="en-US" sz="2000" b="1" dirty="0">
                <a:latin typeface="Arial" charset="0"/>
                <a:cs typeface="Arial" charset="0"/>
              </a:rPr>
              <a:t>Facebook wall </a:t>
            </a:r>
            <a:r>
              <a:rPr lang="en-US" altLang="en-US" sz="2000" dirty="0">
                <a:latin typeface="Arial" charset="0"/>
                <a:cs typeface="Arial" charset="0"/>
              </a:rPr>
              <a:t>and </a:t>
            </a:r>
            <a:r>
              <a:rPr lang="en-US" altLang="en-US" sz="2000" b="1" dirty="0">
                <a:latin typeface="Arial" charset="0"/>
                <a:cs typeface="Arial" charset="0"/>
              </a:rPr>
              <a:t>Twitter pages</a:t>
            </a:r>
            <a:r>
              <a:rPr lang="en-US" altLang="en-US" sz="2000" dirty="0">
                <a:latin typeface="Arial" charset="0"/>
                <a:cs typeface="Arial" charset="0"/>
              </a:rPr>
              <a:t>, as well as your subscribers’ Inbox</a:t>
            </a:r>
            <a:r>
              <a:rPr lang="en-GB" altLang="en-US" sz="2000" dirty="0">
                <a:latin typeface="Arial" charset="0"/>
                <a:cs typeface="Arial" charset="0"/>
              </a:rPr>
              <a:t>. </a:t>
            </a:r>
          </a:p>
          <a:p>
            <a:pPr lvl="3" algn="just"/>
            <a:r>
              <a:rPr lang="en-GB" altLang="en-US" sz="2000" dirty="0">
                <a:latin typeface="Arial" charset="0"/>
                <a:cs typeface="Arial" charset="0"/>
              </a:rPr>
              <a:t>I</a:t>
            </a:r>
            <a:r>
              <a:rPr lang="en-US" altLang="en-US" sz="2000" dirty="0">
                <a:latin typeface="Arial" charset="0"/>
                <a:cs typeface="Arial" charset="0"/>
              </a:rPr>
              <a:t>n this way it is possible to publish the email content in </a:t>
            </a:r>
            <a:r>
              <a:rPr lang="en-US" altLang="en-US" sz="2000" b="1" dirty="0">
                <a:latin typeface="Arial" charset="0"/>
                <a:cs typeface="Arial" charset="0"/>
              </a:rPr>
              <a:t>different media </a:t>
            </a:r>
            <a:r>
              <a:rPr lang="en-US" altLang="en-US" sz="2000" dirty="0">
                <a:latin typeface="Arial" charset="0"/>
                <a:cs typeface="Arial" charset="0"/>
              </a:rPr>
              <a:t>but as part of the same campaign.</a:t>
            </a:r>
          </a:p>
          <a:p>
            <a:pPr lvl="3" algn="just">
              <a:buFont typeface="Wingdings" charset="2"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(source: </a:t>
            </a:r>
            <a:r>
              <a:rPr lang="en-US" altLang="en-US" sz="2000" dirty="0" err="1">
                <a:latin typeface="Arial" charset="0"/>
                <a:cs typeface="Arial" charset="0"/>
              </a:rPr>
              <a:t>MailChimp</a:t>
            </a:r>
            <a:r>
              <a:rPr lang="en-US" altLang="en-US" sz="2000" dirty="0" smtClean="0">
                <a:latin typeface="Arial" charset="0"/>
                <a:cs typeface="Arial" charset="0"/>
              </a:rPr>
              <a:t>)</a:t>
            </a:r>
            <a:endParaRPr lang="en-GB" altLang="en-US" sz="1800" dirty="0">
              <a:latin typeface="Arial" charset="0"/>
              <a:cs typeface="Arial" charset="0"/>
            </a:endParaRP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E4701709-F445-A643-B2DF-62B6E3F3D36C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21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6576" y="814388"/>
            <a:ext cx="8393112" cy="7715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 smtClean="0"/>
              <a:t>E-mail Content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5110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Content Placeholder 1"/>
          <p:cNvSpPr>
            <a:spLocks noGrp="1"/>
          </p:cNvSpPr>
          <p:nvPr>
            <p:ph idx="1"/>
          </p:nvPr>
        </p:nvSpPr>
        <p:spPr>
          <a:xfrm>
            <a:off x="642938" y="1892300"/>
            <a:ext cx="6016625" cy="3771899"/>
          </a:xfrm>
        </p:spPr>
        <p:txBody>
          <a:bodyPr>
            <a:normAutofit lnSpcReduction="10000"/>
          </a:bodyPr>
          <a:lstStyle/>
          <a:p>
            <a:pPr marL="201168" lvl="1" indent="0" algn="just">
              <a:buNone/>
            </a:pPr>
            <a:r>
              <a:rPr lang="en-US" alt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“</a:t>
            </a:r>
            <a:r>
              <a:rPr lang="en-US" altLang="en-US" sz="2400" b="1" dirty="0">
                <a:solidFill>
                  <a:srgbClr val="FF0000"/>
                </a:solidFill>
                <a:latin typeface="Arial" charset="0"/>
                <a:cs typeface="Arial" charset="0"/>
              </a:rPr>
              <a:t>From” line:</a:t>
            </a:r>
          </a:p>
          <a:p>
            <a:pPr lvl="2" algn="just"/>
            <a:r>
              <a:rPr lang="ja-JP" altLang="en-GB" sz="2000" dirty="0">
                <a:latin typeface="Arial" charset="0"/>
                <a:ea typeface="MS PGothic" charset="-128"/>
              </a:rPr>
              <a:t>“</a:t>
            </a:r>
            <a:r>
              <a:rPr lang="en-GB" altLang="ja-JP" sz="2000" dirty="0">
                <a:latin typeface="Arial" charset="0"/>
                <a:ea typeface="MS PGothic" charset="-128"/>
              </a:rPr>
              <a:t>Your from line is your branding in the inbox. It sparks instant recognition of your business. And since it</a:t>
            </a:r>
            <a:r>
              <a:rPr lang="ja-JP" altLang="en-GB" sz="2000" dirty="0">
                <a:latin typeface="Arial" charset="0"/>
                <a:ea typeface="MS PGothic" charset="-128"/>
              </a:rPr>
              <a:t>’</a:t>
            </a:r>
            <a:r>
              <a:rPr lang="en-GB" altLang="ja-JP" sz="2000" dirty="0">
                <a:latin typeface="Arial" charset="0"/>
                <a:ea typeface="MS PGothic" charset="-128"/>
              </a:rPr>
              <a:t>s the very first thing subscribers see, it may be the biggest factor in getting your emails opened</a:t>
            </a:r>
            <a:r>
              <a:rPr lang="ja-JP" altLang="en-GB" sz="2000" dirty="0">
                <a:latin typeface="Arial" charset="0"/>
                <a:ea typeface="MS PGothic" charset="-128"/>
              </a:rPr>
              <a:t>”</a:t>
            </a:r>
            <a:r>
              <a:rPr lang="en-GB" altLang="ja-JP" sz="2000" dirty="0">
                <a:latin typeface="Arial" charset="0"/>
                <a:ea typeface="MS PGothic" charset="-128"/>
              </a:rPr>
              <a:t>. (source: </a:t>
            </a:r>
            <a:r>
              <a:rPr lang="en-GB" altLang="ja-JP" sz="2000" dirty="0" err="1">
                <a:latin typeface="Arial" charset="0"/>
                <a:ea typeface="MS PGothic" charset="-128"/>
              </a:rPr>
              <a:t>Aweber</a:t>
            </a:r>
            <a:r>
              <a:rPr lang="en-GB" altLang="ja-JP" sz="2000" dirty="0">
                <a:latin typeface="Arial" charset="0"/>
                <a:ea typeface="MS PGothic" charset="-128"/>
              </a:rPr>
              <a:t> Communications)</a:t>
            </a:r>
          </a:p>
          <a:p>
            <a:pPr lvl="2" algn="just"/>
            <a:r>
              <a:rPr lang="en-US" altLang="en-US" sz="2000" dirty="0">
                <a:latin typeface="Arial" charset="0"/>
                <a:cs typeface="Arial" charset="0"/>
              </a:rPr>
              <a:t>Create familiar ‘from’ lines to avoid spam complaints, even if you have people explicitly signed up to your email list</a:t>
            </a:r>
            <a:r>
              <a:rPr lang="en-US" altLang="en-US" sz="2000" dirty="0" smtClean="0">
                <a:latin typeface="Arial" charset="0"/>
                <a:cs typeface="Arial" charset="0"/>
              </a:rPr>
              <a:t>.</a:t>
            </a:r>
          </a:p>
          <a:p>
            <a:pPr lvl="2" algn="just"/>
            <a:r>
              <a:rPr lang="en-US" altLang="en-US" sz="2000" dirty="0" smtClean="0">
                <a:latin typeface="Arial" charset="0"/>
                <a:cs typeface="Arial" charset="0"/>
              </a:rPr>
              <a:t>Acronyms</a:t>
            </a:r>
          </a:p>
          <a:p>
            <a:pPr lvl="2" algn="just"/>
            <a:r>
              <a:rPr lang="en-US" altLang="en-US" sz="2000" dirty="0" smtClean="0">
                <a:latin typeface="Arial" charset="0"/>
                <a:cs typeface="Arial" charset="0"/>
              </a:rPr>
              <a:t>Be consistent and do not change the ‘from’ line (at least do not change it often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2" algn="just">
              <a:buFont typeface="Wingdings" charset="2"/>
              <a:buNone/>
            </a:pPr>
            <a:endParaRPr lang="en-GB" altLang="en-US" sz="2000" dirty="0">
              <a:latin typeface="Arial" charset="0"/>
              <a:cs typeface="Arial" charset="0"/>
            </a:endParaRPr>
          </a:p>
          <a:p>
            <a:pPr lvl="2" algn="just"/>
            <a:endParaRPr lang="en-GB" altLang="en-US" dirty="0">
              <a:latin typeface="Arial" charset="0"/>
              <a:cs typeface="Arial" charset="0"/>
            </a:endParaRPr>
          </a:p>
          <a:p>
            <a:pPr lvl="1" algn="just"/>
            <a:endParaRPr lang="en-GB" altLang="en-US" dirty="0">
              <a:latin typeface="Arial" charset="0"/>
              <a:cs typeface="Arial" charset="0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40248253-4CAF-8642-83D8-7C6D88695E57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22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86021" name="Picture 6" descr="https://blog.aweber.com/wp-content/uploads/2011/06/thumb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853" y="2568575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36576" y="814388"/>
            <a:ext cx="8393112" cy="7715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 smtClean="0"/>
              <a:t>E-mail Content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96517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Content Placeholder 1"/>
          <p:cNvSpPr>
            <a:spLocks noGrp="1"/>
          </p:cNvSpPr>
          <p:nvPr>
            <p:ph idx="1"/>
          </p:nvPr>
        </p:nvSpPr>
        <p:spPr>
          <a:xfrm>
            <a:off x="642938" y="1851695"/>
            <a:ext cx="8286750" cy="3621087"/>
          </a:xfrm>
        </p:spPr>
        <p:txBody>
          <a:bodyPr/>
          <a:lstStyle/>
          <a:p>
            <a:pPr marL="201168" lvl="1" indent="0" algn="just">
              <a:buNone/>
            </a:pPr>
            <a:r>
              <a:rPr lang="en-US" alt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“</a:t>
            </a:r>
            <a:r>
              <a:rPr lang="en-US" altLang="en-US" sz="2400" b="1" dirty="0">
                <a:solidFill>
                  <a:srgbClr val="FF0000"/>
                </a:solidFill>
                <a:latin typeface="Arial" charset="0"/>
                <a:cs typeface="Arial" charset="0"/>
              </a:rPr>
              <a:t>Subject” line:</a:t>
            </a:r>
          </a:p>
          <a:p>
            <a:pPr lvl="2" algn="just"/>
            <a:r>
              <a:rPr lang="en-US" altLang="en-US" sz="2000" dirty="0">
                <a:latin typeface="Arial" charset="0"/>
                <a:cs typeface="Arial" charset="0"/>
              </a:rPr>
              <a:t>A well-thought out </a:t>
            </a:r>
            <a:r>
              <a:rPr lang="en-US" altLang="en-US" sz="2000" i="1" dirty="0">
                <a:latin typeface="Arial" charset="0"/>
                <a:cs typeface="Arial" charset="0"/>
              </a:rPr>
              <a:t>‘subject’ </a:t>
            </a:r>
            <a:r>
              <a:rPr lang="en-US" altLang="en-US" sz="2000" dirty="0">
                <a:latin typeface="Arial" charset="0"/>
                <a:cs typeface="Arial" charset="0"/>
              </a:rPr>
              <a:t>line is another factor of getting the emails opened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2000" dirty="0">
                <a:latin typeface="Arial" charset="0"/>
                <a:cs typeface="Arial" charset="0"/>
              </a:rPr>
              <a:t>General advice: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3" algn="just"/>
            <a:r>
              <a:rPr lang="en-US" altLang="en-US" sz="2000" dirty="0">
                <a:latin typeface="Arial" charset="0"/>
                <a:cs typeface="Arial" charset="0"/>
              </a:rPr>
              <a:t>Describe the immediate benefit of opening the email with the </a:t>
            </a:r>
            <a:r>
              <a:rPr lang="en-US" altLang="en-US" sz="2000" b="1" dirty="0">
                <a:latin typeface="Arial" charset="0"/>
                <a:cs typeface="Arial" charset="0"/>
              </a:rPr>
              <a:t>fewest</a:t>
            </a:r>
            <a:r>
              <a:rPr lang="en-US" altLang="en-US" sz="2000" dirty="0">
                <a:latin typeface="Arial" charset="0"/>
                <a:cs typeface="Arial" charset="0"/>
              </a:rPr>
              <a:t> words as possible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3" algn="just"/>
            <a:r>
              <a:rPr lang="en-US" altLang="en-US" sz="2000" dirty="0">
                <a:latin typeface="Arial" charset="0"/>
                <a:cs typeface="Arial" charset="0"/>
              </a:rPr>
              <a:t>Subject lines get cut-off after 40-50 characters</a:t>
            </a:r>
          </a:p>
          <a:p>
            <a:pPr lvl="3" algn="just"/>
            <a:r>
              <a:rPr lang="en-US" altLang="en-US" sz="2000" dirty="0">
                <a:latin typeface="Arial" charset="0"/>
                <a:cs typeface="Arial" charset="0"/>
              </a:rPr>
              <a:t>Test one subject line against another with two different samples from your email </a:t>
            </a:r>
            <a:r>
              <a:rPr lang="en-US" altLang="en-US" sz="2000" dirty="0" smtClean="0">
                <a:latin typeface="Arial" charset="0"/>
                <a:cs typeface="Arial" charset="0"/>
              </a:rPr>
              <a:t>list</a:t>
            </a:r>
            <a:endParaRPr lang="en-GB" altLang="en-US" dirty="0">
              <a:latin typeface="Arial" charset="0"/>
              <a:cs typeface="Arial" charset="0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A7B29AAC-6362-854C-8C26-1ECDED0DD5EA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23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6576" y="814388"/>
            <a:ext cx="8393112" cy="7715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 smtClean="0"/>
              <a:t>E-mail Content</a:t>
            </a:r>
            <a:endParaRPr lang="en-GB" sz="4400" dirty="0"/>
          </a:p>
        </p:txBody>
      </p:sp>
      <p:sp>
        <p:nvSpPr>
          <p:cNvPr id="6" name="Left Arrow 5">
            <a:hlinkClick r:id="rId3" action="ppaction://hlinksldjump"/>
          </p:cNvPr>
          <p:cNvSpPr/>
          <p:nvPr/>
        </p:nvSpPr>
        <p:spPr>
          <a:xfrm>
            <a:off x="6858000" y="6400800"/>
            <a:ext cx="1041400" cy="419100"/>
          </a:xfrm>
          <a:prstGeom prst="lef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BACK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3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7" grpId="0" uiExpand="1" build="p"/>
      <p:bldP spid="9625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Content Placeholder 1"/>
          <p:cNvSpPr>
            <a:spLocks noGrp="1"/>
          </p:cNvSpPr>
          <p:nvPr>
            <p:ph idx="1"/>
          </p:nvPr>
        </p:nvSpPr>
        <p:spPr>
          <a:xfrm>
            <a:off x="453231" y="1816100"/>
            <a:ext cx="8286750" cy="448309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en-US" sz="2200" b="1" dirty="0">
                <a:latin typeface="Arial" charset="0"/>
                <a:ea typeface="MS PGothic" charset="-128"/>
              </a:rPr>
              <a:t>How your email marketing campaign was received</a:t>
            </a:r>
          </a:p>
          <a:p>
            <a:pPr lvl="1" algn="just"/>
            <a:r>
              <a:rPr lang="en-US" altLang="en-US" sz="2200" dirty="0">
                <a:latin typeface="Arial" charset="0"/>
                <a:cs typeface="Arial" charset="0"/>
              </a:rPr>
              <a:t>Email marketing provider software can</a:t>
            </a:r>
            <a:r>
              <a:rPr lang="en-GB" altLang="en-US" sz="2200" dirty="0">
                <a:latin typeface="Arial" charset="0"/>
                <a:cs typeface="Arial" charset="0"/>
              </a:rPr>
              <a:t> </a:t>
            </a:r>
            <a:r>
              <a:rPr lang="en-US" altLang="en-US" sz="2200" dirty="0">
                <a:latin typeface="Arial" charset="0"/>
                <a:cs typeface="Arial" charset="0"/>
              </a:rPr>
              <a:t>show a report with</a:t>
            </a:r>
            <a:r>
              <a:rPr lang="en-US" altLang="en-US" sz="2200" b="1" dirty="0">
                <a:solidFill>
                  <a:srgbClr val="FF0000"/>
                </a:solidFill>
                <a:latin typeface="Arial" charset="0"/>
                <a:cs typeface="Arial" charset="0"/>
              </a:rPr>
              <a:t> bounced and blocked </a:t>
            </a:r>
            <a:r>
              <a:rPr lang="en-US" altLang="en-US" sz="2200" dirty="0">
                <a:latin typeface="Arial" charset="0"/>
                <a:cs typeface="Arial" charset="0"/>
              </a:rPr>
              <a:t>emails</a:t>
            </a:r>
          </a:p>
          <a:p>
            <a:pPr marL="0" indent="0" algn="just"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Two types</a:t>
            </a:r>
            <a:endParaRPr lang="en-GB" altLang="en-US" sz="2400" dirty="0"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2200" b="1" dirty="0">
                <a:latin typeface="Arial" charset="0"/>
                <a:cs typeface="Arial" charset="0"/>
              </a:rPr>
              <a:t>Hard bounce</a:t>
            </a:r>
            <a:r>
              <a:rPr lang="en-US" altLang="en-US" sz="2200" dirty="0">
                <a:latin typeface="Arial" charset="0"/>
                <a:cs typeface="Arial" charset="0"/>
              </a:rPr>
              <a:t>: email address does not exist</a:t>
            </a:r>
            <a:endParaRPr lang="en-GB" altLang="en-US" sz="2200" dirty="0">
              <a:latin typeface="Arial" charset="0"/>
              <a:cs typeface="Arial" charset="0"/>
            </a:endParaRPr>
          </a:p>
          <a:p>
            <a:pPr lvl="3" algn="just"/>
            <a:r>
              <a:rPr lang="en-US" altLang="en-US" sz="2200" dirty="0">
                <a:latin typeface="Arial" charset="0"/>
                <a:cs typeface="Arial" charset="0"/>
              </a:rPr>
              <a:t>In this case you should:</a:t>
            </a:r>
          </a:p>
          <a:p>
            <a:pPr lvl="4" algn="just"/>
            <a:r>
              <a:rPr lang="en-US" altLang="en-US" sz="2200" dirty="0">
                <a:latin typeface="Arial" charset="0"/>
                <a:cs typeface="Arial" charset="0"/>
              </a:rPr>
              <a:t>Contact your subscribers</a:t>
            </a:r>
            <a:endParaRPr lang="en-GB" altLang="en-US" sz="2200" dirty="0">
              <a:latin typeface="Arial" charset="0"/>
              <a:cs typeface="Arial" charset="0"/>
            </a:endParaRPr>
          </a:p>
          <a:p>
            <a:pPr lvl="4" algn="just"/>
            <a:r>
              <a:rPr lang="en-US" altLang="en-US" sz="2200" dirty="0">
                <a:latin typeface="Arial" charset="0"/>
                <a:cs typeface="Arial" charset="0"/>
              </a:rPr>
              <a:t>Delete email from </a:t>
            </a:r>
            <a:r>
              <a:rPr lang="en-US" altLang="en-US" sz="2200" dirty="0" smtClean="0">
                <a:latin typeface="Arial" charset="0"/>
                <a:cs typeface="Arial" charset="0"/>
              </a:rPr>
              <a:t>email-list</a:t>
            </a:r>
          </a:p>
          <a:p>
            <a:pPr lvl="2" algn="just">
              <a:buFont typeface="Wingdings" panose="05000000000000000000" pitchFamily="2" charset="2"/>
              <a:buChar char=""/>
              <a:defRPr/>
            </a:pPr>
            <a:r>
              <a:rPr lang="en-US" sz="2200" b="1" dirty="0"/>
              <a:t>Soft bounce</a:t>
            </a:r>
            <a:r>
              <a:rPr lang="en-GB" sz="2200" dirty="0"/>
              <a:t>: email bounces because it is</a:t>
            </a:r>
            <a:r>
              <a:rPr lang="en-US" sz="2200" dirty="0"/>
              <a:t> temporarily undeliverable (e.g. full Inbox) or it is blocked permanently</a:t>
            </a:r>
            <a:endParaRPr lang="en-GB" sz="2200" dirty="0"/>
          </a:p>
          <a:p>
            <a:pPr lvl="4" algn="just">
              <a:buFont typeface="Wingdings" panose="05000000000000000000" pitchFamily="2" charset="2"/>
              <a:buChar char=""/>
              <a:defRPr/>
            </a:pPr>
            <a:r>
              <a:rPr lang="en-US" sz="2200" dirty="0"/>
              <a:t>In this case you should check your email report</a:t>
            </a:r>
            <a:endParaRPr lang="en-GB" sz="2200" dirty="0"/>
          </a:p>
          <a:p>
            <a:pPr lvl="5" algn="just"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If there are 3 or more continuous soft bounces, then treated as a 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hard bounce</a:t>
            </a:r>
            <a:endParaRPr lang="en-GB" sz="2200" b="1" dirty="0">
              <a:latin typeface="Arial" pitchFamily="34" charset="0"/>
              <a:cs typeface="Arial" pitchFamily="34" charset="0"/>
            </a:endParaRPr>
          </a:p>
          <a:p>
            <a:pPr lvl="5" algn="just"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If there are irregular soft bounces, try again at a different day</a:t>
            </a:r>
            <a:endParaRPr lang="en-GB" sz="2200" dirty="0">
              <a:latin typeface="Arial" charset="0"/>
              <a:cs typeface="Arial" charset="0"/>
            </a:endParaRPr>
          </a:p>
          <a:p>
            <a:pPr lvl="4" algn="just"/>
            <a:endParaRPr lang="en-GB" altLang="en-US" dirty="0">
              <a:latin typeface="Arial" charset="0"/>
              <a:cs typeface="Arial" charset="0"/>
            </a:endParaRPr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697E9BF3-17D0-5F4B-886F-7B6524766274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24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6576" y="814388"/>
            <a:ext cx="8393112" cy="7715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b="1" dirty="0" smtClean="0"/>
              <a:t>Output of E-mail campaign </a:t>
            </a:r>
            <a:endParaRPr lang="en-GB" sz="4400" b="1" dirty="0"/>
          </a:p>
        </p:txBody>
      </p:sp>
    </p:spTree>
    <p:extLst>
      <p:ext uri="{BB962C8B-B14F-4D97-AF65-F5344CB8AC3E}">
        <p14:creationId xmlns:p14="http://schemas.microsoft.com/office/powerpoint/2010/main" val="33544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1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Content Placeholder 1"/>
          <p:cNvSpPr>
            <a:spLocks noGrp="1"/>
          </p:cNvSpPr>
          <p:nvPr>
            <p:ph idx="1"/>
          </p:nvPr>
        </p:nvSpPr>
        <p:spPr>
          <a:xfrm>
            <a:off x="642938" y="2043113"/>
            <a:ext cx="8286750" cy="3748087"/>
          </a:xfrm>
        </p:spPr>
        <p:txBody>
          <a:bodyPr/>
          <a:lstStyle/>
          <a:p>
            <a:pPr lvl="1" algn="just"/>
            <a:r>
              <a:rPr lang="en-US" altLang="en-US" dirty="0" smtClean="0">
                <a:latin typeface="Arial" charset="0"/>
                <a:cs typeface="Arial" charset="0"/>
              </a:rPr>
              <a:t>Email </a:t>
            </a:r>
            <a:r>
              <a:rPr lang="en-US" altLang="en-US" dirty="0">
                <a:latin typeface="Arial" charset="0"/>
                <a:cs typeface="Arial" charset="0"/>
              </a:rPr>
              <a:t>marketing provider tools can</a:t>
            </a:r>
            <a:r>
              <a:rPr lang="en-GB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provide a report which shows whether the sender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opened or clicked o</a:t>
            </a:r>
            <a:r>
              <a:rPr lang="en-US" altLang="en-US" dirty="0">
                <a:latin typeface="Arial" charset="0"/>
                <a:cs typeface="Arial" charset="0"/>
              </a:rPr>
              <a:t>n your email</a:t>
            </a:r>
          </a:p>
          <a:p>
            <a:pPr lvl="1" algn="just"/>
            <a:r>
              <a:rPr lang="en-US" altLang="en-US" b="1" dirty="0">
                <a:latin typeface="Arial" charset="0"/>
                <a:cs typeface="Arial" charset="0"/>
              </a:rPr>
              <a:t>Opened email: </a:t>
            </a:r>
            <a:r>
              <a:rPr lang="en-US" altLang="en-US" dirty="0">
                <a:latin typeface="Arial" charset="0"/>
                <a:cs typeface="Arial" charset="0"/>
              </a:rPr>
              <a:t>Recipient enabled the images in the email to display or clicked a link on the email</a:t>
            </a:r>
            <a:endParaRPr lang="en-GB" altLang="en-US" dirty="0"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2000" dirty="0">
                <a:latin typeface="Arial" charset="0"/>
                <a:cs typeface="Arial" charset="0"/>
              </a:rPr>
              <a:t>An email is not considered opened unless recipients have clicked or enabled images. </a:t>
            </a:r>
          </a:p>
          <a:p>
            <a:pPr lvl="2" algn="just"/>
            <a:r>
              <a:rPr lang="en-US" altLang="en-US" sz="2000" dirty="0">
                <a:latin typeface="Arial" charset="0"/>
                <a:cs typeface="Arial" charset="0"/>
              </a:rPr>
              <a:t>A </a:t>
            </a:r>
            <a:r>
              <a:rPr lang="en-US" altLang="en-US" sz="2000" i="1" dirty="0">
                <a:latin typeface="Arial" charset="0"/>
                <a:cs typeface="Arial" charset="0"/>
              </a:rPr>
              <a:t>‘not opened email’ </a:t>
            </a:r>
            <a:r>
              <a:rPr lang="en-US" altLang="en-US" sz="2000" dirty="0">
                <a:latin typeface="Arial" charset="0"/>
                <a:cs typeface="Arial" charset="0"/>
              </a:rPr>
              <a:t>means usually recipients are not interested enough to do these actions.</a:t>
            </a:r>
          </a:p>
          <a:p>
            <a:pPr lvl="3" algn="just"/>
            <a:r>
              <a:rPr lang="en-US" altLang="en-US" sz="2000" dirty="0">
                <a:latin typeface="Arial" charset="0"/>
                <a:cs typeface="Arial" charset="0"/>
              </a:rPr>
              <a:t>But, the recipient may have scanned through them without taking a further action</a:t>
            </a:r>
            <a:endParaRPr lang="en-GB" altLang="en-US" sz="2000" dirty="0">
              <a:latin typeface="Arial" charset="0"/>
              <a:cs typeface="Arial" charset="0"/>
            </a:endParaRP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3E5D0896-B87F-7B42-A27D-A8A5C701E202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25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6576" y="814388"/>
            <a:ext cx="8393112" cy="7715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 smtClean="0"/>
              <a:t>Output of E-mail campaign 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0718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Content Placeholder 1"/>
          <p:cNvSpPr>
            <a:spLocks noGrp="1"/>
          </p:cNvSpPr>
          <p:nvPr>
            <p:ph idx="1"/>
          </p:nvPr>
        </p:nvSpPr>
        <p:spPr>
          <a:xfrm>
            <a:off x="642938" y="1890713"/>
            <a:ext cx="8286750" cy="4154487"/>
          </a:xfrm>
        </p:spPr>
        <p:txBody>
          <a:bodyPr>
            <a:normAutofit/>
          </a:bodyPr>
          <a:lstStyle/>
          <a:p>
            <a:pPr algn="just"/>
            <a:r>
              <a:rPr lang="en-US" altLang="en-US" b="1" dirty="0">
                <a:latin typeface="Arial" charset="0"/>
                <a:ea typeface="MS PGothic" charset="-128"/>
              </a:rPr>
              <a:t>How your email marketing campaign was received</a:t>
            </a:r>
          </a:p>
          <a:p>
            <a:pPr lvl="1" algn="just"/>
            <a:r>
              <a:rPr lang="en-US" altLang="en-US" sz="2000" dirty="0">
                <a:latin typeface="Arial" charset="0"/>
                <a:cs typeface="Arial" charset="0"/>
              </a:rPr>
              <a:t>Email reports of email marketing provider software (EMPS) can track and show:</a:t>
            </a:r>
          </a:p>
          <a:p>
            <a:pPr lvl="2" algn="just"/>
            <a:r>
              <a:rPr lang="en-US" altLang="en-US" sz="2000" dirty="0">
                <a:latin typeface="Arial" charset="0"/>
                <a:cs typeface="Arial" charset="0"/>
              </a:rPr>
              <a:t> </a:t>
            </a:r>
            <a:r>
              <a:rPr lang="en-US" altLang="en-US" sz="2000" b="1" dirty="0">
                <a:latin typeface="Arial" charset="0"/>
                <a:cs typeface="Arial" charset="0"/>
              </a:rPr>
              <a:t>Who</a:t>
            </a:r>
            <a:r>
              <a:rPr lang="en-US" altLang="en-US" sz="2000" dirty="0">
                <a:latin typeface="Arial" charset="0"/>
                <a:cs typeface="Arial" charset="0"/>
              </a:rPr>
              <a:t> clicked on </a:t>
            </a:r>
            <a:r>
              <a:rPr lang="en-US" altLang="en-US" sz="2000" b="1" dirty="0">
                <a:latin typeface="Arial" charset="0"/>
                <a:cs typeface="Arial" charset="0"/>
              </a:rPr>
              <a:t>which</a:t>
            </a:r>
            <a:r>
              <a:rPr lang="en-US" altLang="en-US" sz="2000" dirty="0">
                <a:latin typeface="Arial" charset="0"/>
                <a:cs typeface="Arial" charset="0"/>
              </a:rPr>
              <a:t> link and </a:t>
            </a:r>
            <a:r>
              <a:rPr lang="en-US" altLang="en-US" sz="2000" b="1" dirty="0">
                <a:latin typeface="Arial" charset="0"/>
                <a:cs typeface="Arial" charset="0"/>
              </a:rPr>
              <a:t>how many </a:t>
            </a:r>
            <a:r>
              <a:rPr lang="en-US" altLang="en-US" sz="2000" dirty="0">
                <a:latin typeface="Arial" charset="0"/>
                <a:cs typeface="Arial" charset="0"/>
              </a:rPr>
              <a:t>people clicked on each link. </a:t>
            </a:r>
          </a:p>
          <a:p>
            <a:pPr lvl="1" algn="just"/>
            <a:r>
              <a:rPr lang="en-US" altLang="en-US" sz="2000" dirty="0">
                <a:latin typeface="Arial" charset="0"/>
                <a:cs typeface="Arial" charset="0"/>
              </a:rPr>
              <a:t>If people click to view your website, watch a video, download information, then this means that they are engaging with the content </a:t>
            </a:r>
          </a:p>
          <a:p>
            <a:pPr lvl="2" algn="just"/>
            <a:r>
              <a:rPr lang="en-US" altLang="en-US" sz="2000" dirty="0">
                <a:latin typeface="Arial" charset="0"/>
                <a:cs typeface="Arial" charset="0"/>
              </a:rPr>
              <a:t>So, leave some content out of your email and create links to it instead. Clicking in an email means interest.</a:t>
            </a: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6545D3F6-769E-344C-B6AB-E30A9C29978E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26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6576" y="814388"/>
            <a:ext cx="8393112" cy="7715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 smtClean="0"/>
              <a:t>Output of E-mail campaign </a:t>
            </a:r>
            <a:endParaRPr lang="en-GB" sz="4400" dirty="0"/>
          </a:p>
        </p:txBody>
      </p:sp>
      <p:sp>
        <p:nvSpPr>
          <p:cNvPr id="5" name="Left Arrow 4">
            <a:hlinkClick r:id="rId3" action="ppaction://hlinksldjump"/>
          </p:cNvPr>
          <p:cNvSpPr/>
          <p:nvPr/>
        </p:nvSpPr>
        <p:spPr>
          <a:xfrm>
            <a:off x="6858000" y="6400800"/>
            <a:ext cx="1041400" cy="419100"/>
          </a:xfrm>
          <a:prstGeom prst="lef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BACK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5" grpId="0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Content Placeholder 1"/>
          <p:cNvSpPr>
            <a:spLocks noGrp="1"/>
          </p:cNvSpPr>
          <p:nvPr>
            <p:ph idx="1"/>
          </p:nvPr>
        </p:nvSpPr>
        <p:spPr>
          <a:xfrm>
            <a:off x="453231" y="1734889"/>
            <a:ext cx="8476457" cy="512311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600" b="1" dirty="0" smtClean="0">
                <a:latin typeface="Arial" charset="0"/>
                <a:ea typeface="MS PGothic" charset="-128"/>
              </a:rPr>
              <a:t>Avoiding SPAM</a:t>
            </a:r>
            <a:r>
              <a:rPr lang="en-US" altLang="en-US" sz="1600" b="1" dirty="0">
                <a:latin typeface="Arial" charset="0"/>
                <a:ea typeface="MS PGothic" charset="-128"/>
              </a:rPr>
              <a:t> </a:t>
            </a:r>
            <a:r>
              <a:rPr lang="en-US" altLang="en-US" sz="1600" b="1" dirty="0" smtClean="0">
                <a:latin typeface="Arial" charset="0"/>
                <a:ea typeface="MS PGothic" charset="-128"/>
              </a:rPr>
              <a:t>- </a:t>
            </a:r>
            <a:r>
              <a:rPr lang="en-US" altLang="en-US" sz="1600" dirty="0" smtClean="0">
                <a:latin typeface="Arial" charset="0"/>
                <a:cs typeface="Arial" charset="0"/>
              </a:rPr>
              <a:t>Guidelines:</a:t>
            </a:r>
            <a:endParaRPr lang="en-GB" altLang="en-US" sz="1600" dirty="0">
              <a:latin typeface="Arial" charset="0"/>
              <a:cs typeface="Arial" charset="0"/>
            </a:endParaRPr>
          </a:p>
          <a:p>
            <a:pPr lvl="2" algn="just">
              <a:spcBef>
                <a:spcPts val="0"/>
              </a:spcBef>
              <a:spcAft>
                <a:spcPts val="0"/>
              </a:spcAft>
            </a:pPr>
            <a:r>
              <a:rPr lang="en-US" altLang="en-US" sz="1600" dirty="0">
                <a:latin typeface="Arial" charset="0"/>
                <a:cs typeface="Arial" charset="0"/>
              </a:rPr>
              <a:t>Do not send your subscribers email they have not asked for </a:t>
            </a:r>
          </a:p>
          <a:p>
            <a:pPr lvl="2" algn="just">
              <a:spcBef>
                <a:spcPts val="0"/>
              </a:spcBef>
              <a:spcAft>
                <a:spcPts val="0"/>
              </a:spcAft>
            </a:pPr>
            <a:r>
              <a:rPr lang="en-US" altLang="en-US" sz="1600" dirty="0">
                <a:latin typeface="Arial" charset="0"/>
                <a:cs typeface="Arial" charset="0"/>
              </a:rPr>
              <a:t>Remind people, at the bottom of the email (i.e. footer), how they got on your list </a:t>
            </a:r>
          </a:p>
          <a:p>
            <a:pPr lvl="2" algn="just">
              <a:spcBef>
                <a:spcPts val="0"/>
              </a:spcBef>
              <a:spcAft>
                <a:spcPts val="0"/>
              </a:spcAft>
            </a:pPr>
            <a:r>
              <a:rPr lang="en-US" altLang="en-US" sz="1600" dirty="0">
                <a:latin typeface="Arial" charset="0"/>
                <a:cs typeface="Arial" charset="0"/>
              </a:rPr>
              <a:t>Ask them to add you at their address book (at pre-header) </a:t>
            </a:r>
          </a:p>
          <a:p>
            <a:pPr lvl="2" algn="just">
              <a:spcBef>
                <a:spcPts val="0"/>
              </a:spcBef>
              <a:spcAft>
                <a:spcPts val="0"/>
              </a:spcAft>
            </a:pPr>
            <a:r>
              <a:rPr lang="en-US" altLang="en-US" sz="1600" dirty="0">
                <a:latin typeface="Arial" charset="0"/>
                <a:cs typeface="Arial" charset="0"/>
              </a:rPr>
              <a:t>Protect your email list and don’t give it to someone else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600" dirty="0">
                <a:latin typeface="Arial" charset="0"/>
                <a:cs typeface="Arial" charset="0"/>
              </a:rPr>
              <a:t>Give the opportunity to the recipient not to receive any more emails from you, or unsubscribe</a:t>
            </a:r>
            <a:r>
              <a:rPr lang="en-US" altLang="en-US" sz="1600" dirty="0" smtClean="0">
                <a:latin typeface="Arial" charset="0"/>
                <a:cs typeface="Arial" charset="0"/>
              </a:rPr>
              <a:t>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sz="1600" dirty="0" smtClean="0">
              <a:latin typeface="Arial" charset="0"/>
              <a:cs typeface="Arial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600" b="1" dirty="0" smtClean="0">
                <a:latin typeface="Arial" charset="0"/>
                <a:ea typeface="MS PGothic" charset="-128"/>
              </a:rPr>
              <a:t>Asking permission</a:t>
            </a:r>
            <a:endParaRPr lang="en-US" altLang="en-US" sz="1600" b="1" dirty="0">
              <a:latin typeface="Arial" charset="0"/>
              <a:ea typeface="MS PGothic" charset="-128"/>
            </a:endParaRP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altLang="en-US" sz="1600" dirty="0">
                <a:latin typeface="Arial" charset="0"/>
                <a:cs typeface="Arial" charset="0"/>
              </a:rPr>
              <a:t>Implied </a:t>
            </a:r>
            <a:r>
              <a:rPr lang="en-US" altLang="en-US" sz="1600" dirty="0" smtClean="0">
                <a:latin typeface="Arial" charset="0"/>
                <a:cs typeface="Arial" charset="0"/>
              </a:rPr>
              <a:t>permission: Someone </a:t>
            </a:r>
            <a:r>
              <a:rPr lang="en-US" altLang="en-US" sz="1600" dirty="0">
                <a:latin typeface="Arial" charset="0"/>
                <a:cs typeface="Arial" charset="0"/>
              </a:rPr>
              <a:t>gives you his/her business card.</a:t>
            </a:r>
            <a:r>
              <a:rPr lang="en-GB" altLang="en-US" sz="1600" dirty="0">
                <a:latin typeface="Arial" charset="0"/>
                <a:cs typeface="Arial" charset="0"/>
              </a:rPr>
              <a:t> </a:t>
            </a:r>
            <a:r>
              <a:rPr lang="en-US" altLang="en-US" sz="1600" dirty="0" smtClean="0">
                <a:latin typeface="Arial" charset="0"/>
                <a:cs typeface="Arial" charset="0"/>
              </a:rPr>
              <a:t>Send </a:t>
            </a:r>
            <a:r>
              <a:rPr lang="en-US" altLang="en-US" sz="1600" dirty="0">
                <a:latin typeface="Arial" charset="0"/>
                <a:cs typeface="Arial" charset="0"/>
              </a:rPr>
              <a:t>this person an email to confirm that you have added him in your emailing list. Include a link along the lines: </a:t>
            </a:r>
            <a:r>
              <a:rPr lang="en-US" altLang="en-US" sz="1600" i="1" dirty="0">
                <a:latin typeface="Arial" charset="0"/>
                <a:cs typeface="Arial" charset="0"/>
              </a:rPr>
              <a:t>“If you don’t want to be in our email list anymore click here to unsubscribe”</a:t>
            </a:r>
            <a:endParaRPr lang="en-GB" altLang="ja-JP" sz="1600" i="1" dirty="0">
              <a:latin typeface="Arial" charset="0"/>
              <a:ea typeface="MS PGothic" charset="-128"/>
            </a:endParaRP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altLang="en-US" sz="1600" dirty="0">
                <a:latin typeface="Arial" charset="0"/>
                <a:cs typeface="Arial" charset="0"/>
              </a:rPr>
              <a:t>Explicit permission</a:t>
            </a:r>
            <a:r>
              <a:rPr lang="en-US" altLang="en-US" sz="1600" dirty="0" smtClean="0">
                <a:latin typeface="Arial" charset="0"/>
                <a:cs typeface="Arial" charset="0"/>
              </a:rPr>
              <a:t>: A </a:t>
            </a:r>
            <a:r>
              <a:rPr lang="en-US" altLang="en-US" sz="1600" dirty="0">
                <a:latin typeface="Arial" charset="0"/>
                <a:cs typeface="Arial" charset="0"/>
              </a:rPr>
              <a:t>box in the end of a form which says: </a:t>
            </a:r>
            <a:r>
              <a:rPr lang="en-US" altLang="en-US" sz="1600" i="1" dirty="0">
                <a:latin typeface="Arial" charset="0"/>
                <a:cs typeface="Arial" charset="0"/>
              </a:rPr>
              <a:t>“Please send me more news about future products, events etc</a:t>
            </a:r>
            <a:r>
              <a:rPr lang="en-US" altLang="en-US" sz="1600" i="1" dirty="0" smtClean="0">
                <a:latin typeface="Arial" charset="0"/>
                <a:cs typeface="Arial" charset="0"/>
              </a:rPr>
              <a:t>.”</a:t>
            </a:r>
            <a:r>
              <a:rPr lang="en-GB" altLang="en-US" sz="1600" i="1" dirty="0">
                <a:latin typeface="Arial" charset="0"/>
                <a:ea typeface="MS PGothic" charset="-128"/>
              </a:rPr>
              <a:t> </a:t>
            </a:r>
            <a:r>
              <a:rPr lang="en-US" altLang="en-US" sz="1600" dirty="0" smtClean="0">
                <a:latin typeface="Arial" charset="0"/>
                <a:cs typeface="Arial" charset="0"/>
              </a:rPr>
              <a:t>It </a:t>
            </a:r>
            <a:r>
              <a:rPr lang="en-US" altLang="en-US" sz="1600" dirty="0">
                <a:latin typeface="Arial" charset="0"/>
                <a:cs typeface="Arial" charset="0"/>
              </a:rPr>
              <a:t>is the standard kind of permission and the one </a:t>
            </a:r>
            <a:r>
              <a:rPr lang="en-US" altLang="en-US" sz="1600" b="1" dirty="0">
                <a:latin typeface="Arial" charset="0"/>
                <a:cs typeface="Arial" charset="0"/>
              </a:rPr>
              <a:t>recommended</a:t>
            </a:r>
            <a:r>
              <a:rPr lang="en-US" altLang="en-US" sz="1600" dirty="0">
                <a:latin typeface="Arial" charset="0"/>
                <a:cs typeface="Arial" charset="0"/>
              </a:rPr>
              <a:t> by most marketers.</a:t>
            </a:r>
            <a:endParaRPr lang="en-GB" altLang="en-US" sz="1600" dirty="0">
              <a:latin typeface="Arial" charset="0"/>
              <a:cs typeface="Arial" charset="0"/>
            </a:endParaRP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altLang="en-US" sz="1600" dirty="0">
                <a:latin typeface="Arial" charset="0"/>
                <a:cs typeface="Arial" charset="0"/>
              </a:rPr>
              <a:t>Confirmed </a:t>
            </a:r>
            <a:r>
              <a:rPr lang="en-US" altLang="en-US" sz="1600" dirty="0" smtClean="0">
                <a:latin typeface="Arial" charset="0"/>
                <a:cs typeface="Arial" charset="0"/>
              </a:rPr>
              <a:t>permission: Someone </a:t>
            </a:r>
            <a:r>
              <a:rPr lang="en-US" altLang="en-US" sz="1600" dirty="0">
                <a:latin typeface="Arial" charset="0"/>
                <a:cs typeface="Arial" charset="0"/>
              </a:rPr>
              <a:t>is sending you an email to join your list and you are sending him back a confirmed message. </a:t>
            </a:r>
            <a:endParaRPr lang="en-US" altLang="en-US" sz="1600" dirty="0" smtClean="0">
              <a:latin typeface="Arial" charset="0"/>
              <a:cs typeface="Arial" charset="0"/>
            </a:endParaRP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endParaRPr lang="en-US" altLang="en-US" sz="1600" dirty="0" smtClean="0">
              <a:latin typeface="Arial" charset="0"/>
              <a:cs typeface="Arial" charset="0"/>
            </a:endParaRPr>
          </a:p>
          <a:p>
            <a:pPr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b="1" dirty="0" smtClean="0">
                <a:latin typeface="Arial" charset="0"/>
                <a:cs typeface="Arial" charset="0"/>
              </a:rPr>
              <a:t>Collect email addresses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54EFE9A5-D1CD-E142-8F79-5D88CB7281D7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27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6576" y="814388"/>
            <a:ext cx="8393112" cy="7715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 smtClean="0"/>
              <a:t>Final remarks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78917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Content Placeholder 1"/>
          <p:cNvSpPr>
            <a:spLocks noGrp="1"/>
          </p:cNvSpPr>
          <p:nvPr>
            <p:ph idx="1"/>
          </p:nvPr>
        </p:nvSpPr>
        <p:spPr>
          <a:xfrm>
            <a:off x="453231" y="1905919"/>
            <a:ext cx="8286750" cy="3557587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n-US" altLang="en-US" sz="2400" dirty="0" smtClean="0">
                <a:latin typeface="Arial" charset="0"/>
                <a:ea typeface="MS PGothic" charset="-128"/>
              </a:rPr>
              <a:t>Design, content and general information</a:t>
            </a:r>
            <a:endParaRPr lang="en-US" altLang="en-US" sz="2400" dirty="0">
              <a:latin typeface="Arial" charset="0"/>
              <a:ea typeface="MS PGothic" charset="-128"/>
            </a:endParaRPr>
          </a:p>
          <a:p>
            <a:pPr lvl="1" algn="just">
              <a:spcAft>
                <a:spcPts val="600"/>
              </a:spcAft>
            </a:pPr>
            <a:r>
              <a:rPr lang="en-US" altLang="en-US" sz="2400" dirty="0">
                <a:latin typeface="Arial" charset="0"/>
                <a:ea typeface="MS PGothic" charset="-128"/>
                <a:hlinkClick r:id="rId3"/>
              </a:rPr>
              <a:t>https://mailchimp.com/resources/email-design-guide</a:t>
            </a:r>
            <a:r>
              <a:rPr lang="en-US" altLang="en-US" sz="2400" dirty="0" smtClean="0">
                <a:latin typeface="Arial" charset="0"/>
                <a:ea typeface="MS PGothic" charset="-128"/>
                <a:hlinkClick r:id="rId3"/>
              </a:rPr>
              <a:t>/</a:t>
            </a:r>
            <a:endParaRPr lang="en-US" altLang="en-US" sz="2400" dirty="0" smtClean="0">
              <a:latin typeface="Arial" charset="0"/>
              <a:ea typeface="MS PGothic" charset="-128"/>
            </a:endParaRPr>
          </a:p>
          <a:p>
            <a:pPr lvl="1" algn="just">
              <a:lnSpc>
                <a:spcPct val="110000"/>
              </a:lnSpc>
              <a:spcAft>
                <a:spcPts val="600"/>
              </a:spcAft>
            </a:pPr>
            <a:r>
              <a:rPr lang="en-GB" altLang="en-US" sz="2400" dirty="0" smtClean="0">
                <a:latin typeface="Arial" charset="0"/>
                <a:cs typeface="Arial" charset="0"/>
                <a:hlinkClick r:id="rId4"/>
              </a:rPr>
              <a:t>http</a:t>
            </a:r>
            <a:r>
              <a:rPr lang="en-GB" altLang="en-US" sz="2400" dirty="0">
                <a:latin typeface="Arial" charset="0"/>
                <a:cs typeface="Arial" charset="0"/>
                <a:hlinkClick r:id="rId4"/>
              </a:rPr>
              <a:t>://</a:t>
            </a:r>
            <a:r>
              <a:rPr lang="en-GB" altLang="en-US" sz="2400" dirty="0" smtClean="0">
                <a:latin typeface="Arial" charset="0"/>
                <a:cs typeface="Arial" charset="0"/>
                <a:hlinkClick r:id="rId4"/>
              </a:rPr>
              <a:t>www.mailingmanager.co.uk/blog/how-to-create-an-engaging-promotional-offer</a:t>
            </a:r>
            <a:r>
              <a:rPr lang="en-US" altLang="en-US" sz="2400" dirty="0" smtClean="0">
                <a:latin typeface="Arial" charset="0"/>
                <a:ea typeface="MS PGothic" charset="-128"/>
              </a:rPr>
              <a:t> </a:t>
            </a:r>
            <a:endParaRPr lang="en-US" altLang="en-US" sz="2400" dirty="0">
              <a:latin typeface="Arial" charset="0"/>
              <a:cs typeface="Arial" charset="0"/>
            </a:endParaRPr>
          </a:p>
          <a:p>
            <a:pPr lvl="1" algn="just">
              <a:spcAft>
                <a:spcPts val="600"/>
              </a:spcAft>
            </a:pPr>
            <a:r>
              <a:rPr lang="en-US" altLang="en-US" sz="2400" b="1" dirty="0">
                <a:latin typeface="Arial" charset="0"/>
                <a:cs typeface="Arial" charset="0"/>
                <a:hlinkClick r:id="rId5"/>
              </a:rPr>
              <a:t>http://www.campaignmonitor.com/guides/why-email/types/</a:t>
            </a:r>
            <a:r>
              <a:rPr lang="en-US" altLang="en-US" sz="2400" b="1" dirty="0">
                <a:latin typeface="Arial" charset="0"/>
                <a:cs typeface="Arial" charset="0"/>
              </a:rPr>
              <a:t> </a:t>
            </a:r>
            <a:endParaRPr lang="en-US" altLang="en-US" sz="2400" b="1" dirty="0" smtClean="0">
              <a:latin typeface="Arial" charset="0"/>
              <a:cs typeface="Arial" charset="0"/>
            </a:endParaRPr>
          </a:p>
          <a:p>
            <a:pPr lvl="1" algn="just">
              <a:spcAft>
                <a:spcPts val="600"/>
              </a:spcAft>
            </a:pPr>
            <a:r>
              <a:rPr lang="en-US" altLang="en-US" sz="2400" b="1" dirty="0">
                <a:latin typeface="Arial" charset="0"/>
                <a:cs typeface="Arial" charset="0"/>
                <a:hlinkClick r:id="rId6"/>
              </a:rPr>
              <a:t>https://help.campaignmonitor.com/bounced-email-types</a:t>
            </a:r>
            <a:endParaRPr lang="en-GB" altLang="en-US" sz="2400" b="1" dirty="0">
              <a:latin typeface="Arial" charset="0"/>
              <a:cs typeface="Arial" charset="0"/>
              <a:hlinkClick r:id="rId6"/>
            </a:endParaRPr>
          </a:p>
          <a:p>
            <a:pPr lvl="1" algn="just"/>
            <a:endParaRPr lang="en-GB" altLang="en-US" sz="1800" dirty="0">
              <a:latin typeface="Arial" charset="0"/>
              <a:cs typeface="Arial" charset="0"/>
            </a:endParaRPr>
          </a:p>
          <a:p>
            <a:pPr lvl="1" algn="just"/>
            <a:endParaRPr lang="en-GB" altLang="en-US" sz="1800" dirty="0">
              <a:latin typeface="Arial" charset="0"/>
              <a:cs typeface="Arial" charset="0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FD2FCFB6-D9FB-C14A-912B-B8DC7E0610DD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28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10" y="636271"/>
            <a:ext cx="8286808" cy="771508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Useful </a:t>
            </a:r>
            <a:r>
              <a:rPr lang="en-US" sz="4800" b="1" dirty="0"/>
              <a:t>A</a:t>
            </a:r>
            <a:r>
              <a:rPr lang="en-US" sz="4800" b="1" dirty="0" smtClean="0"/>
              <a:t>ddresses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54542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8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Content Placeholder 1"/>
          <p:cNvSpPr>
            <a:spLocks noGrp="1"/>
          </p:cNvSpPr>
          <p:nvPr>
            <p:ph idx="1"/>
          </p:nvPr>
        </p:nvSpPr>
        <p:spPr>
          <a:xfrm>
            <a:off x="393700" y="1841501"/>
            <a:ext cx="8535988" cy="4292600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en-GB" altLang="en-US" sz="2400" dirty="0" smtClean="0">
                <a:latin typeface="Arial" charset="0"/>
                <a:cs typeface="Arial" charset="0"/>
              </a:rPr>
              <a:t>Sources </a:t>
            </a:r>
            <a:r>
              <a:rPr lang="en-GB" altLang="en-US" sz="2400" dirty="0">
                <a:latin typeface="Arial" charset="0"/>
                <a:cs typeface="Arial" charset="0"/>
              </a:rPr>
              <a:t>for </a:t>
            </a:r>
            <a:r>
              <a:rPr lang="en-GB" altLang="en-US" sz="2400" b="1" dirty="0" smtClean="0">
                <a:latin typeface="Arial" charset="0"/>
                <a:cs typeface="Arial" charset="0"/>
              </a:rPr>
              <a:t>email communication regulations and anti-spam</a:t>
            </a:r>
            <a:endParaRPr lang="en-GB" altLang="en-US" sz="2400" b="1" dirty="0">
              <a:latin typeface="Arial" charset="0"/>
              <a:cs typeface="Arial" charset="0"/>
            </a:endParaRPr>
          </a:p>
          <a:p>
            <a:pPr lvl="2" algn="just"/>
            <a:r>
              <a:rPr lang="en-GB" altLang="en-US" sz="2400" dirty="0" smtClean="0">
                <a:latin typeface="Arial" charset="0"/>
                <a:cs typeface="Arial" charset="0"/>
                <a:hlinkClick r:id="rId3"/>
              </a:rPr>
              <a:t>https</a:t>
            </a:r>
            <a:r>
              <a:rPr lang="en-GB" altLang="en-US" sz="2400" dirty="0">
                <a:latin typeface="Arial" charset="0"/>
                <a:cs typeface="Arial" charset="0"/>
                <a:hlinkClick r:id="rId3"/>
              </a:rPr>
              <a:t>://ico.org.uk/for-organisations/guide-to-pecr</a:t>
            </a:r>
            <a:r>
              <a:rPr lang="en-GB" altLang="en-US" sz="2400" dirty="0" smtClean="0">
                <a:latin typeface="Arial" charset="0"/>
                <a:cs typeface="Arial" charset="0"/>
                <a:hlinkClick r:id="rId3"/>
              </a:rPr>
              <a:t>/</a:t>
            </a:r>
            <a:endParaRPr lang="en-GB" altLang="en-US" sz="2400" dirty="0">
              <a:latin typeface="Arial" charset="0"/>
              <a:cs typeface="Arial" charset="0"/>
            </a:endParaRPr>
          </a:p>
          <a:p>
            <a:pPr lvl="2" algn="just"/>
            <a:r>
              <a:rPr lang="en-GB" altLang="en-US" sz="2400" dirty="0">
                <a:latin typeface="Arial" charset="0"/>
                <a:cs typeface="Arial" charset="0"/>
                <a:hlinkClick r:id="rId4"/>
              </a:rPr>
              <a:t>http://</a:t>
            </a:r>
            <a:r>
              <a:rPr lang="en-GB" altLang="en-US" sz="2400" dirty="0" smtClean="0">
                <a:latin typeface="Arial" charset="0"/>
                <a:cs typeface="Arial" charset="0"/>
                <a:hlinkClick r:id="rId4"/>
              </a:rPr>
              <a:t>www.legislation.gov.uk/uksi/2003/2426/regulation/22/made</a:t>
            </a:r>
            <a:r>
              <a:rPr lang="en-GB" altLang="en-US" sz="2400" dirty="0" smtClean="0">
                <a:latin typeface="Arial" charset="0"/>
                <a:cs typeface="Arial" charset="0"/>
              </a:rPr>
              <a:t> (amendments 2016)</a:t>
            </a:r>
            <a:endParaRPr lang="en-GB" altLang="en-US" sz="2400" dirty="0">
              <a:latin typeface="Arial" charset="0"/>
              <a:cs typeface="Arial" charset="0"/>
            </a:endParaRPr>
          </a:p>
          <a:p>
            <a:pPr lvl="2" algn="just"/>
            <a:r>
              <a:rPr lang="en-GB" altLang="en-US" sz="2400" dirty="0">
                <a:latin typeface="Arial" charset="0"/>
                <a:cs typeface="Arial" charset="0"/>
                <a:hlinkClick r:id="rId5"/>
              </a:rPr>
              <a:t>http://</a:t>
            </a:r>
            <a:r>
              <a:rPr lang="en-GB" altLang="en-US" sz="2400" dirty="0" smtClean="0">
                <a:latin typeface="Arial" charset="0"/>
                <a:cs typeface="Arial" charset="0"/>
                <a:hlinkClick r:id="rId5"/>
              </a:rPr>
              <a:t>kb.mailchimp.com/delivery/spam-filters/about-spam-filters</a:t>
            </a:r>
            <a:endParaRPr lang="en-GB" altLang="en-US" sz="2400" dirty="0" smtClean="0">
              <a:latin typeface="Arial" charset="0"/>
              <a:cs typeface="Arial" charset="0"/>
            </a:endParaRPr>
          </a:p>
          <a:p>
            <a:pPr lvl="2" algn="just"/>
            <a:r>
              <a:rPr lang="en-GB" altLang="en-US" sz="2400" dirty="0">
                <a:latin typeface="Arial" charset="0"/>
                <a:cs typeface="Arial" charset="0"/>
                <a:hlinkClick r:id="rId6"/>
              </a:rPr>
              <a:t>http://kb.mailchimp.com/accounts/compliance-tips/terms-of-use-and-anti-spam-requirements</a:t>
            </a:r>
            <a:r>
              <a:rPr lang="en-GB" altLang="en-US" sz="2400" dirty="0">
                <a:latin typeface="Arial" charset="0"/>
                <a:cs typeface="Arial" charset="0"/>
              </a:rPr>
              <a:t> (‘What am I responsible for’)</a:t>
            </a:r>
          </a:p>
          <a:p>
            <a:pPr lvl="2" algn="just"/>
            <a:endParaRPr lang="en-GB" altLang="en-US" sz="2000" dirty="0" smtClean="0">
              <a:latin typeface="Arial" charset="0"/>
              <a:cs typeface="Arial" charset="0"/>
            </a:endParaRPr>
          </a:p>
          <a:p>
            <a:pPr lvl="2" algn="just"/>
            <a:endParaRPr lang="en-GB" altLang="en-US" sz="2000" dirty="0">
              <a:latin typeface="Arial" charset="0"/>
              <a:cs typeface="Arial" charset="0"/>
            </a:endParaRPr>
          </a:p>
          <a:p>
            <a:pPr lvl="1" algn="just"/>
            <a:endParaRPr lang="en-GB" altLang="en-US" sz="1800" dirty="0">
              <a:latin typeface="Arial" charset="0"/>
              <a:cs typeface="Arial" charset="0"/>
            </a:endParaRPr>
          </a:p>
          <a:p>
            <a:pPr lvl="1" algn="just"/>
            <a:endParaRPr lang="en-GB" altLang="en-US" sz="1800" dirty="0">
              <a:latin typeface="Arial" charset="0"/>
              <a:cs typeface="Arial" charset="0"/>
            </a:endParaRPr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72770192-571B-2D41-B44B-64D8B0F1527D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29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66710" y="636271"/>
            <a:ext cx="8286808" cy="771508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Useful Addresses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04035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Content Placeholder 1"/>
          <p:cNvSpPr>
            <a:spLocks noGrp="1"/>
          </p:cNvSpPr>
          <p:nvPr>
            <p:ph idx="1"/>
          </p:nvPr>
        </p:nvSpPr>
        <p:spPr>
          <a:xfrm>
            <a:off x="642938" y="1752600"/>
            <a:ext cx="8286750" cy="478789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altLang="en-US" sz="2800" dirty="0">
                <a:solidFill>
                  <a:srgbClr val="FF0000"/>
                </a:solidFill>
                <a:latin typeface="Arial" charset="0"/>
                <a:ea typeface="MS PGothic" charset="-128"/>
              </a:rPr>
              <a:t> </a:t>
            </a:r>
            <a:r>
              <a:rPr lang="en-GB" altLang="en-US" sz="2800" b="1" dirty="0" smtClean="0">
                <a:solidFill>
                  <a:srgbClr val="FF0000"/>
                </a:solidFill>
                <a:latin typeface="Arial" charset="0"/>
                <a:ea typeface="MS PGothic" charset="-128"/>
              </a:rPr>
              <a:t>Why?</a:t>
            </a:r>
            <a:endParaRPr lang="en-GB" altLang="en-US" sz="2800" dirty="0">
              <a:solidFill>
                <a:srgbClr val="FF0000"/>
              </a:solidFill>
              <a:latin typeface="Arial" charset="0"/>
              <a:ea typeface="MS PGothic" charset="-128"/>
            </a:endParaRPr>
          </a:p>
          <a:p>
            <a:pPr lvl="1" algn="just"/>
            <a:r>
              <a:rPr lang="en-US" altLang="en-US" sz="2400" dirty="0">
                <a:latin typeface="Arial" charset="0"/>
                <a:cs typeface="Arial" charset="0"/>
              </a:rPr>
              <a:t>It builds relationships for your customer in an affordable way</a:t>
            </a:r>
            <a:endParaRPr lang="en-GB" altLang="en-US" sz="2400" dirty="0">
              <a:latin typeface="Arial" charset="0"/>
              <a:cs typeface="Arial" charset="0"/>
            </a:endParaRPr>
          </a:p>
          <a:p>
            <a:pPr lvl="1" algn="just"/>
            <a:r>
              <a:rPr lang="en-US" altLang="en-US" sz="2400" dirty="0">
                <a:latin typeface="Arial" charset="0"/>
                <a:cs typeface="Arial" charset="0"/>
              </a:rPr>
              <a:t>High return on investment (ROI). In other words, it generates lots of sales for a relatively small investment of money and time.</a:t>
            </a:r>
          </a:p>
          <a:p>
            <a:pPr lvl="1" algn="just"/>
            <a:r>
              <a:rPr lang="en-US" altLang="en-US" sz="2400" dirty="0">
                <a:latin typeface="Arial" charset="0"/>
                <a:cs typeface="Arial" charset="0"/>
              </a:rPr>
              <a:t>It is a familiar way to communicate with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customers</a:t>
            </a:r>
          </a:p>
          <a:p>
            <a:r>
              <a:rPr lang="en-US" altLang="en-US" sz="2800" dirty="0">
                <a:solidFill>
                  <a:srgbClr val="FF0000"/>
                </a:solidFill>
                <a:latin typeface="Arial" charset="0"/>
                <a:ea typeface="MS PGothic" charset="-128"/>
              </a:rPr>
              <a:t> </a:t>
            </a:r>
            <a:r>
              <a:rPr lang="en-US" altLang="en-US" sz="2800" b="1" dirty="0" smtClean="0">
                <a:solidFill>
                  <a:srgbClr val="FF0000"/>
                </a:solidFill>
                <a:latin typeface="Arial" charset="0"/>
                <a:ea typeface="MS PGothic" charset="-128"/>
              </a:rPr>
              <a:t>When</a:t>
            </a:r>
            <a:endParaRPr lang="en-GB" altLang="en-US" sz="2800" dirty="0">
              <a:solidFill>
                <a:srgbClr val="FF0000"/>
              </a:solidFill>
              <a:latin typeface="Arial" charset="0"/>
              <a:ea typeface="MS PGothic" charset="-128"/>
            </a:endParaRPr>
          </a:p>
          <a:p>
            <a:pPr lvl="1" algn="just"/>
            <a:r>
              <a:rPr lang="en-US" altLang="en-US" sz="2400" dirty="0">
                <a:latin typeface="Arial" charset="0"/>
                <a:cs typeface="Arial" charset="0"/>
              </a:rPr>
              <a:t>Educate people about features and benefits of products or services</a:t>
            </a:r>
            <a:endParaRPr lang="en-GB" altLang="en-US" sz="2400" dirty="0">
              <a:latin typeface="Arial" charset="0"/>
              <a:cs typeface="Arial" charset="0"/>
            </a:endParaRPr>
          </a:p>
          <a:p>
            <a:pPr lvl="1" algn="just"/>
            <a:r>
              <a:rPr lang="en-US" altLang="en-US" sz="2400" dirty="0">
                <a:latin typeface="Arial" charset="0"/>
                <a:cs typeface="Arial" charset="0"/>
              </a:rPr>
              <a:t>Differentiate yourself from the competition</a:t>
            </a:r>
            <a:endParaRPr lang="en-GB" altLang="en-US" sz="2400" dirty="0">
              <a:latin typeface="Arial" charset="0"/>
              <a:cs typeface="Arial" charset="0"/>
            </a:endParaRPr>
          </a:p>
          <a:p>
            <a:pPr lvl="1" algn="just"/>
            <a:r>
              <a:rPr lang="en-US" altLang="en-US" sz="2400" dirty="0">
                <a:latin typeface="Arial" charset="0"/>
                <a:cs typeface="Arial" charset="0"/>
              </a:rPr>
              <a:t>Inform about a sale of a product or service</a:t>
            </a:r>
            <a:endParaRPr lang="en-GB" altLang="en-US" sz="2400" dirty="0">
              <a:latin typeface="Arial" charset="0"/>
              <a:cs typeface="Arial" charset="0"/>
            </a:endParaRPr>
          </a:p>
          <a:p>
            <a:pPr lvl="1" algn="just"/>
            <a:r>
              <a:rPr lang="en-US" altLang="en-US" sz="2400" dirty="0">
                <a:latin typeface="Arial" charset="0"/>
                <a:cs typeface="Arial" charset="0"/>
              </a:rPr>
              <a:t>Strengthen customer relationships</a:t>
            </a:r>
          </a:p>
          <a:p>
            <a:pPr lvl="1" algn="just"/>
            <a:r>
              <a:rPr lang="en-US" altLang="en-US" sz="2400" dirty="0">
                <a:latin typeface="Arial" charset="0"/>
                <a:cs typeface="Arial" charset="0"/>
              </a:rPr>
              <a:t>Increase customer loyalty and referrals</a:t>
            </a:r>
            <a:endParaRPr lang="en-GB" altLang="en-US" sz="2400" dirty="0">
              <a:latin typeface="Arial" charset="0"/>
              <a:cs typeface="Arial" charset="0"/>
            </a:endParaRPr>
          </a:p>
          <a:p>
            <a:pPr lvl="1" algn="just"/>
            <a:r>
              <a:rPr lang="en-US" altLang="en-US" sz="2400" dirty="0">
                <a:latin typeface="Arial" charset="0"/>
                <a:cs typeface="Arial" charset="0"/>
              </a:rPr>
              <a:t>Send thank you emails</a:t>
            </a:r>
            <a:endParaRPr lang="en-GB" altLang="en-US" sz="2400" dirty="0">
              <a:latin typeface="Arial" charset="0"/>
              <a:cs typeface="Arial" charset="0"/>
            </a:endParaRPr>
          </a:p>
          <a:p>
            <a:pPr lvl="1" algn="just"/>
            <a:r>
              <a:rPr lang="en-US" altLang="en-US" sz="2400" dirty="0" smtClean="0">
                <a:latin typeface="Arial" charset="0"/>
                <a:cs typeface="Arial" charset="0"/>
              </a:rPr>
              <a:t>Offer </a:t>
            </a:r>
            <a:r>
              <a:rPr lang="en-US" altLang="en-US" sz="2400" dirty="0">
                <a:latin typeface="Arial" charset="0"/>
                <a:cs typeface="Arial" charset="0"/>
              </a:rPr>
              <a:t>special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privileges</a:t>
            </a:r>
            <a:endParaRPr lang="en-GB" altLang="en-US" sz="2400" dirty="0">
              <a:latin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6576" y="814388"/>
            <a:ext cx="8393112" cy="7715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smtClean="0"/>
              <a:t>Email </a:t>
            </a:r>
            <a:r>
              <a:rPr lang="en-US" sz="4400" dirty="0"/>
              <a:t>Marketing</a:t>
            </a:r>
            <a:endParaRPr lang="en-GB" sz="4400" dirty="0"/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64BCE0D8-F8BA-034B-9F7A-A3ECBD3D8A96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3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20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“Email marketing” is the last new topic we introduce in this module.</a:t>
            </a:r>
          </a:p>
          <a:p>
            <a:r>
              <a:rPr lang="en-GB" sz="2800" dirty="0" smtClean="0"/>
              <a:t>Next week (week 12) is the last week of the semester.</a:t>
            </a:r>
          </a:p>
          <a:p>
            <a:r>
              <a:rPr lang="en-GB" sz="2800" dirty="0" smtClean="0"/>
              <a:t>We will go through a summary of the topics we discussed in this module and you will have time to ask questions on the coursework that is due on Wednesday 13/04/2022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16C0C-0E23-4EE1-86FD-5B65CBA3913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>
          <a:xfrm>
            <a:off x="457200" y="1763713"/>
            <a:ext cx="8472488" cy="4586287"/>
          </a:xfrm>
        </p:spPr>
        <p:txBody>
          <a:bodyPr>
            <a:normAutofit fontScale="92500"/>
          </a:bodyPr>
          <a:lstStyle/>
          <a:p>
            <a:r>
              <a:rPr lang="en-US" altLang="en-US" sz="2400" b="1" dirty="0" smtClean="0">
                <a:solidFill>
                  <a:srgbClr val="FF0000"/>
                </a:solidFill>
                <a:latin typeface="Arial" charset="0"/>
                <a:ea typeface="MS PGothic" charset="-128"/>
              </a:rPr>
              <a:t>How – What is needed:</a:t>
            </a:r>
            <a:endParaRPr lang="en-GB" altLang="en-US" sz="2400" dirty="0">
              <a:solidFill>
                <a:srgbClr val="FF0000"/>
              </a:solidFill>
              <a:latin typeface="Arial" charset="0"/>
              <a:ea typeface="MS PGothic" charset="-128"/>
            </a:endParaRPr>
          </a:p>
          <a:p>
            <a:pPr lvl="1" algn="just"/>
            <a:r>
              <a:rPr lang="en-US" altLang="en-US" dirty="0">
                <a:latin typeface="Arial" charset="0"/>
                <a:cs typeface="Arial" charset="0"/>
              </a:rPr>
              <a:t>An </a:t>
            </a:r>
            <a:r>
              <a:rPr lang="en-US" altLang="en-US" b="1" dirty="0">
                <a:latin typeface="Arial" charset="0"/>
                <a:cs typeface="Arial" charset="0"/>
              </a:rPr>
              <a:t>authoring technology </a:t>
            </a:r>
            <a:r>
              <a:rPr lang="en-US" altLang="en-US" dirty="0">
                <a:latin typeface="Arial" charset="0"/>
                <a:cs typeface="Arial" charset="0"/>
              </a:rPr>
              <a:t>to create the content of emails in HTML and inline CSS.</a:t>
            </a:r>
            <a:endParaRPr lang="en-GB" altLang="en-US" dirty="0">
              <a:latin typeface="Arial" charset="0"/>
              <a:cs typeface="Arial" charset="0"/>
            </a:endParaRPr>
          </a:p>
          <a:p>
            <a:pPr lvl="1" algn="just"/>
            <a:r>
              <a:rPr lang="en-US" altLang="en-US" dirty="0">
                <a:latin typeface="Arial" charset="0"/>
                <a:cs typeface="Arial" charset="0"/>
              </a:rPr>
              <a:t>A </a:t>
            </a:r>
            <a:r>
              <a:rPr lang="en-US" altLang="en-US" b="1" dirty="0">
                <a:latin typeface="Arial" charset="0"/>
                <a:cs typeface="Arial" charset="0"/>
              </a:rPr>
              <a:t>delivery technology </a:t>
            </a:r>
            <a:r>
              <a:rPr lang="en-US" altLang="en-US" dirty="0">
                <a:latin typeface="Arial" charset="0"/>
                <a:cs typeface="Arial" charset="0"/>
              </a:rPr>
              <a:t>that has the ability to send the emails to a large email list.</a:t>
            </a:r>
            <a:endParaRPr lang="en-GB" altLang="en-US" dirty="0">
              <a:latin typeface="Arial" charset="0"/>
              <a:cs typeface="Arial" charset="0"/>
            </a:endParaRPr>
          </a:p>
          <a:p>
            <a:pPr lvl="1" algn="just"/>
            <a:r>
              <a:rPr lang="en-US" altLang="en-US" dirty="0">
                <a:latin typeface="Arial" charset="0"/>
                <a:cs typeface="Arial" charset="0"/>
              </a:rPr>
              <a:t>An </a:t>
            </a:r>
            <a:r>
              <a:rPr lang="en-US" altLang="en-US" b="1" dirty="0">
                <a:latin typeface="Arial" charset="0"/>
                <a:cs typeface="Arial" charset="0"/>
              </a:rPr>
              <a:t>email marketing provider (software) </a:t>
            </a:r>
            <a:r>
              <a:rPr lang="en-US" altLang="en-US" dirty="0">
                <a:latin typeface="Arial" charset="0"/>
                <a:cs typeface="Arial" charset="0"/>
              </a:rPr>
              <a:t>offers the above tools and also the </a:t>
            </a:r>
            <a:r>
              <a:rPr lang="en-US" altLang="en-US" b="1" dirty="0">
                <a:latin typeface="Arial" charset="0"/>
                <a:cs typeface="Arial" charset="0"/>
              </a:rPr>
              <a:t>email server</a:t>
            </a:r>
            <a:r>
              <a:rPr lang="en-US" altLang="en-US" dirty="0">
                <a:latin typeface="Arial" charset="0"/>
                <a:cs typeface="Arial" charset="0"/>
              </a:rPr>
              <a:t>. A provider has also tools for:</a:t>
            </a:r>
            <a:endParaRPr lang="en-GB" altLang="en-US" dirty="0">
              <a:latin typeface="Arial" charset="0"/>
              <a:cs typeface="Arial" charset="0"/>
            </a:endParaRPr>
          </a:p>
          <a:p>
            <a:pPr lvl="3" algn="just"/>
            <a:r>
              <a:rPr lang="en-US" altLang="en-US" sz="1900" b="1" dirty="0">
                <a:latin typeface="Arial" charset="0"/>
                <a:cs typeface="Arial" charset="0"/>
              </a:rPr>
              <a:t>Tracking</a:t>
            </a:r>
            <a:r>
              <a:rPr lang="en-US" altLang="en-US" sz="1900" dirty="0">
                <a:latin typeface="Arial" charset="0"/>
                <a:cs typeface="Arial" charset="0"/>
              </a:rPr>
              <a:t> the recipient’s actions and creating tracking reports</a:t>
            </a:r>
          </a:p>
          <a:p>
            <a:pPr lvl="3" algn="just"/>
            <a:r>
              <a:rPr lang="en-US" altLang="en-US" sz="1900" dirty="0">
                <a:latin typeface="Arial" charset="0"/>
                <a:cs typeface="Arial" charset="0"/>
              </a:rPr>
              <a:t>Managing your email lists</a:t>
            </a:r>
            <a:endParaRPr lang="en-GB" altLang="en-US" sz="1900" dirty="0">
              <a:latin typeface="Arial" charset="0"/>
              <a:cs typeface="Arial" charset="0"/>
            </a:endParaRPr>
          </a:p>
          <a:p>
            <a:pPr lvl="3" algn="just"/>
            <a:r>
              <a:rPr lang="en-US" altLang="en-US" sz="1900" b="1" dirty="0">
                <a:latin typeface="Arial" charset="0"/>
                <a:cs typeface="Arial" charset="0"/>
              </a:rPr>
              <a:t>Segmenting</a:t>
            </a:r>
            <a:r>
              <a:rPr lang="en-US" altLang="en-US" sz="1900" dirty="0">
                <a:latin typeface="Arial" charset="0"/>
                <a:cs typeface="Arial" charset="0"/>
              </a:rPr>
              <a:t> your email list based on recipients’ activity,  demographics etc.</a:t>
            </a:r>
          </a:p>
          <a:p>
            <a:pPr lvl="3" algn="just"/>
            <a:r>
              <a:rPr lang="en-US" altLang="en-US" sz="1900" dirty="0">
                <a:latin typeface="Arial" charset="0"/>
                <a:cs typeface="Arial" charset="0"/>
              </a:rPr>
              <a:t>Arranging email automation</a:t>
            </a:r>
          </a:p>
          <a:p>
            <a:pPr lvl="3" algn="just"/>
            <a:r>
              <a:rPr lang="en-US" altLang="en-US" sz="1900" dirty="0">
                <a:latin typeface="Arial" charset="0"/>
                <a:cs typeface="Arial" charset="0"/>
              </a:rPr>
              <a:t>Sending campaign to a social network </a:t>
            </a:r>
            <a:r>
              <a:rPr lang="en-US" altLang="en-US" sz="1900" dirty="0" smtClean="0">
                <a:latin typeface="Arial" charset="0"/>
                <a:cs typeface="Arial" charset="0"/>
              </a:rPr>
              <a:t>websites</a:t>
            </a:r>
          </a:p>
          <a:p>
            <a:pPr lvl="3"/>
            <a:r>
              <a:rPr lang="en-US" altLang="en-US" sz="1900" dirty="0">
                <a:latin typeface="Arial" charset="0"/>
                <a:cs typeface="Arial" charset="0"/>
              </a:rPr>
              <a:t>Adding a QR coupon in an email for a specific campaign</a:t>
            </a:r>
          </a:p>
          <a:p>
            <a:pPr lvl="3"/>
            <a:r>
              <a:rPr lang="en-US" altLang="en-US" sz="1900" dirty="0">
                <a:latin typeface="Arial" charset="0"/>
                <a:cs typeface="Arial" charset="0"/>
              </a:rPr>
              <a:t>A/B testing for  subject lines, from lines, call to action etc.</a:t>
            </a:r>
          </a:p>
          <a:p>
            <a:pPr lvl="3"/>
            <a:r>
              <a:rPr lang="en-US" altLang="en-US" sz="1900" dirty="0">
                <a:latin typeface="Arial" charset="0"/>
                <a:cs typeface="Arial" charset="0"/>
              </a:rPr>
              <a:t>Testing email, before sending it, in  different browsers and mobile </a:t>
            </a:r>
            <a:r>
              <a:rPr lang="en-US" altLang="en-US" sz="1900" dirty="0" smtClean="0">
                <a:latin typeface="Arial" charset="0"/>
                <a:cs typeface="Arial" charset="0"/>
              </a:rPr>
              <a:t>devices</a:t>
            </a:r>
            <a:endParaRPr lang="en-GB" altLang="en-US" sz="1900" dirty="0">
              <a:latin typeface="Arial" charset="0"/>
              <a:cs typeface="Arial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BAE3F2C2-4864-614D-9038-7392224167E9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4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6576" y="814388"/>
            <a:ext cx="8393112" cy="7715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smtClean="0"/>
              <a:t>Email </a:t>
            </a:r>
            <a:r>
              <a:rPr lang="en-US" sz="4400" dirty="0"/>
              <a:t>Marketing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4154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1"/>
          <p:cNvSpPr>
            <a:spLocks noGrp="1"/>
          </p:cNvSpPr>
          <p:nvPr>
            <p:ph idx="1"/>
          </p:nvPr>
        </p:nvSpPr>
        <p:spPr>
          <a:xfrm>
            <a:off x="642938" y="1824038"/>
            <a:ext cx="8286750" cy="4624387"/>
          </a:xfrm>
        </p:spPr>
        <p:txBody>
          <a:bodyPr/>
          <a:lstStyle/>
          <a:p>
            <a:r>
              <a:rPr lang="en-US" altLang="en-US" sz="2400" b="1" dirty="0" smtClean="0">
                <a:solidFill>
                  <a:srgbClr val="FF0000"/>
                </a:solidFill>
                <a:latin typeface="Arial" charset="0"/>
                <a:ea typeface="MS PGothic" charset="-128"/>
              </a:rPr>
              <a:t>How? </a:t>
            </a:r>
            <a:endParaRPr lang="en-GB" altLang="en-US" sz="2400" dirty="0">
              <a:solidFill>
                <a:srgbClr val="FF0000"/>
              </a:solidFill>
              <a:latin typeface="Arial" charset="0"/>
              <a:ea typeface="MS PGothic" charset="-128"/>
            </a:endParaRPr>
          </a:p>
          <a:p>
            <a:pPr lvl="1" algn="just"/>
            <a:r>
              <a:rPr lang="en-US" altLang="en-US" dirty="0">
                <a:latin typeface="Arial" charset="0"/>
                <a:cs typeface="Arial" charset="0"/>
              </a:rPr>
              <a:t>Common process used by email marketing provider </a:t>
            </a:r>
            <a:r>
              <a:rPr lang="en-US" altLang="en-US" b="1" dirty="0">
                <a:latin typeface="Arial" charset="0"/>
                <a:cs typeface="Arial" charset="0"/>
              </a:rPr>
              <a:t>software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 lvl="2" algn="just"/>
            <a:r>
              <a:rPr lang="en-US" altLang="en-US" sz="2000" dirty="0">
                <a:latin typeface="Arial" charset="0"/>
                <a:cs typeface="Arial" charset="0"/>
              </a:rPr>
              <a:t>Create email list  (add manually or import email addresses of subscribers)</a:t>
            </a:r>
          </a:p>
          <a:p>
            <a:pPr lvl="2" algn="just"/>
            <a:r>
              <a:rPr lang="en-US" altLang="en-US" sz="2000" dirty="0">
                <a:latin typeface="Arial" charset="0"/>
                <a:cs typeface="Arial" charset="0"/>
              </a:rPr>
              <a:t>Create a campaign </a:t>
            </a:r>
          </a:p>
          <a:p>
            <a:pPr lvl="2" algn="just"/>
            <a:r>
              <a:rPr lang="en-US" altLang="en-US" sz="2000" dirty="0">
                <a:latin typeface="Arial" charset="0"/>
                <a:cs typeface="Arial" charset="0"/>
              </a:rPr>
              <a:t>Craft the email message itself:</a:t>
            </a:r>
          </a:p>
          <a:p>
            <a:pPr lvl="3" algn="just"/>
            <a:r>
              <a:rPr lang="en-US" altLang="en-US" sz="2000" dirty="0">
                <a:latin typeface="Arial" charset="0"/>
                <a:cs typeface="Arial" charset="0"/>
              </a:rPr>
              <a:t>using your own code in HTML and inline CSS  </a:t>
            </a:r>
          </a:p>
          <a:p>
            <a:pPr lvl="3" algn="just"/>
            <a:r>
              <a:rPr lang="en-US" altLang="en-US" sz="2000" dirty="0">
                <a:latin typeface="Arial" charset="0"/>
                <a:cs typeface="Arial" charset="0"/>
              </a:rPr>
              <a:t>using templates from email marketing provider</a:t>
            </a:r>
          </a:p>
          <a:p>
            <a:pPr lvl="2" algn="just"/>
            <a:r>
              <a:rPr lang="en-US" altLang="en-US" sz="2000" dirty="0">
                <a:latin typeface="Arial" charset="0"/>
                <a:cs typeface="Arial" charset="0"/>
              </a:rPr>
              <a:t>Assign email to the campaign</a:t>
            </a:r>
          </a:p>
          <a:p>
            <a:pPr lvl="2" algn="just"/>
            <a:r>
              <a:rPr lang="en-US" altLang="en-US" sz="2000" dirty="0">
                <a:latin typeface="Arial" charset="0"/>
                <a:cs typeface="Arial" charset="0"/>
              </a:rPr>
              <a:t>Connect email list and campaign and send it</a:t>
            </a:r>
          </a:p>
          <a:p>
            <a:pPr lvl="1" algn="just"/>
            <a:r>
              <a:rPr lang="en-US" altLang="en-US" dirty="0">
                <a:latin typeface="Arial" charset="0"/>
                <a:cs typeface="Arial" charset="0"/>
              </a:rPr>
              <a:t>Example of email marketing provider tools: Mail chimp</a:t>
            </a:r>
          </a:p>
          <a:p>
            <a:pPr lvl="2" algn="just"/>
            <a:r>
              <a:rPr lang="en-GB" altLang="en-US" sz="2000" dirty="0">
                <a:latin typeface="Arial" charset="0"/>
                <a:cs typeface="Arial" charset="0"/>
              </a:rPr>
              <a:t>See what tools an email marketing provider software can offer in: </a:t>
            </a:r>
            <a:r>
              <a:rPr lang="en-GB" altLang="en-US" sz="2000" dirty="0">
                <a:latin typeface="Arial" charset="0"/>
                <a:cs typeface="Arial" charset="0"/>
                <a:hlinkClick r:id="rId3"/>
              </a:rPr>
              <a:t>http://kb.mailchimp.com</a:t>
            </a:r>
            <a:r>
              <a:rPr lang="en-GB" altLang="en-US" sz="2000" dirty="0" smtClean="0">
                <a:latin typeface="Arial" charset="0"/>
                <a:cs typeface="Arial" charset="0"/>
                <a:hlinkClick r:id="rId3"/>
              </a:rPr>
              <a:t>/</a:t>
            </a:r>
            <a:endParaRPr lang="en-GB" altLang="en-US" sz="2000" dirty="0" smtClean="0">
              <a:latin typeface="Arial" charset="0"/>
              <a:cs typeface="Arial" charset="0"/>
            </a:endParaRPr>
          </a:p>
          <a:p>
            <a:pPr lvl="2" algn="just"/>
            <a:endParaRPr lang="en-GB" altLang="en-US" sz="1800" dirty="0">
              <a:latin typeface="Arial" charset="0"/>
              <a:cs typeface="Arial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0101DA0A-3C49-4F42-BA0B-CC8CB1597665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5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6576" y="814388"/>
            <a:ext cx="8393112" cy="7715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smtClean="0"/>
              <a:t>Email </a:t>
            </a:r>
            <a:r>
              <a:rPr lang="en-US" sz="4400" dirty="0"/>
              <a:t>Marketing</a:t>
            </a:r>
            <a:endParaRPr lang="en-GB" sz="4400" dirty="0"/>
          </a:p>
        </p:txBody>
      </p:sp>
      <p:sp>
        <p:nvSpPr>
          <p:cNvPr id="2" name="Left Arrow 1">
            <a:hlinkClick r:id="rId4" action="ppaction://hlinksldjump"/>
          </p:cNvPr>
          <p:cNvSpPr/>
          <p:nvPr/>
        </p:nvSpPr>
        <p:spPr>
          <a:xfrm>
            <a:off x="6858000" y="6400800"/>
            <a:ext cx="1041400" cy="419100"/>
          </a:xfrm>
          <a:prstGeom prst="lef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BACK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2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" grpId="0" uiExpand="1" build="p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Content Placeholder 1"/>
          <p:cNvSpPr>
            <a:spLocks noGrp="1"/>
          </p:cNvSpPr>
          <p:nvPr>
            <p:ph idx="1"/>
          </p:nvPr>
        </p:nvSpPr>
        <p:spPr>
          <a:xfrm>
            <a:off x="642938" y="1778000"/>
            <a:ext cx="8286750" cy="4838699"/>
          </a:xfrm>
        </p:spPr>
        <p:txBody>
          <a:bodyPr>
            <a:normAutofit lnSpcReduction="10000"/>
          </a:bodyPr>
          <a:lstStyle/>
          <a:p>
            <a:pPr marL="20116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Different </a:t>
            </a:r>
            <a:r>
              <a:rPr lang="en-US" altLang="en-US" dirty="0">
                <a:latin typeface="Arial" charset="0"/>
                <a:cs typeface="Arial" charset="0"/>
              </a:rPr>
              <a:t>type of email require different type of content and layout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Newsletters:</a:t>
            </a:r>
            <a:endParaRPr lang="en-GB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2"/>
            <a:r>
              <a:rPr lang="en-US" altLang="en-US" sz="2000" dirty="0">
                <a:latin typeface="Arial" charset="0"/>
                <a:cs typeface="Arial" charset="0"/>
              </a:rPr>
              <a:t>It is more about information, company’s news, rather than promotion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2"/>
            <a:r>
              <a:rPr lang="en-US" altLang="en-US" sz="2000" dirty="0">
                <a:latin typeface="Arial" charset="0"/>
                <a:cs typeface="Arial" charset="0"/>
              </a:rPr>
              <a:t>It can have columns to resemble a paper newsletter</a:t>
            </a:r>
          </a:p>
          <a:p>
            <a:pPr lvl="2"/>
            <a:r>
              <a:rPr lang="en-US" altLang="en-US" sz="2000" dirty="0">
                <a:latin typeface="Arial" charset="0"/>
                <a:ea typeface="MS PGothic" charset="-128"/>
              </a:rPr>
              <a:t>You have to have enough content to compile a regular newsletter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2"/>
            <a:r>
              <a:rPr lang="en-US" altLang="en-US" sz="2000" dirty="0">
                <a:latin typeface="Arial" charset="0"/>
                <a:cs typeface="Arial" charset="0"/>
              </a:rPr>
              <a:t>It is a good format for sending different pieces of information which are not necessarily related (e.g. university news)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2"/>
            <a:r>
              <a:rPr lang="en-US" altLang="en-US" sz="2000" dirty="0">
                <a:latin typeface="Arial" charset="0"/>
                <a:cs typeface="Arial" charset="0"/>
              </a:rPr>
              <a:t>It is sent periodically (e.g. weekly or monthly)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2"/>
            <a:r>
              <a:rPr lang="en-US" altLang="en-US" sz="2000" b="1" dirty="0">
                <a:latin typeface="Arial" charset="0"/>
                <a:cs typeface="Arial" charset="0"/>
              </a:rPr>
              <a:t>It is not necessarily date driven like ‘promotion’ or ‘event’ </a:t>
            </a:r>
            <a:r>
              <a:rPr lang="en-US" altLang="en-US" sz="2000" b="1" dirty="0" smtClean="0">
                <a:latin typeface="Arial" charset="0"/>
                <a:cs typeface="Arial" charset="0"/>
              </a:rPr>
              <a:t>emails</a:t>
            </a:r>
          </a:p>
          <a:p>
            <a:pPr lvl="2" algn="just"/>
            <a:r>
              <a:rPr lang="en-US" altLang="en-US" sz="2000" dirty="0" smtClean="0">
                <a:latin typeface="Arial" charset="0"/>
                <a:cs typeface="Arial" charset="0"/>
              </a:rPr>
              <a:t>It </a:t>
            </a:r>
            <a:r>
              <a:rPr lang="en-US" altLang="en-US" sz="2000" dirty="0">
                <a:latin typeface="Arial" charset="0"/>
                <a:cs typeface="Arial" charset="0"/>
              </a:rPr>
              <a:t>should not contain too much promotional content </a:t>
            </a:r>
          </a:p>
          <a:p>
            <a:pPr lvl="3" algn="just"/>
            <a:r>
              <a:rPr lang="en-US" altLang="en-US" sz="2000" dirty="0">
                <a:latin typeface="Arial" charset="0"/>
                <a:cs typeface="Arial" charset="0"/>
              </a:rPr>
              <a:t>It should be no more than 20% of content in newsletter). If there is more than that then </a:t>
            </a:r>
            <a:r>
              <a:rPr lang="en-US" altLang="en-US" sz="2000" i="1" u="sng" dirty="0">
                <a:solidFill>
                  <a:schemeClr val="bg2">
                    <a:lumMod val="50000"/>
                  </a:schemeClr>
                </a:solidFill>
                <a:latin typeface="Arial" charset="0"/>
                <a:cs typeface="Arial" charset="0"/>
              </a:rPr>
              <a:t>use promotional email</a:t>
            </a:r>
          </a:p>
          <a:p>
            <a:pPr lvl="2" algn="just"/>
            <a:r>
              <a:rPr lang="en-US" altLang="en-US" sz="2000" dirty="0">
                <a:latin typeface="Arial" charset="0"/>
                <a:cs typeface="Arial" charset="0"/>
              </a:rPr>
              <a:t>It is good for customer retention and brand awareness</a:t>
            </a:r>
          </a:p>
          <a:p>
            <a:pPr lvl="2" algn="just"/>
            <a:r>
              <a:rPr lang="en-US" altLang="en-US" sz="2000" b="1" dirty="0">
                <a:latin typeface="Arial" charset="0"/>
                <a:cs typeface="Arial" charset="0"/>
              </a:rPr>
              <a:t>Target: </a:t>
            </a:r>
            <a:r>
              <a:rPr lang="en-US" altLang="en-US" sz="2000" dirty="0">
                <a:latin typeface="Arial" charset="0"/>
                <a:cs typeface="Arial" charset="0"/>
              </a:rPr>
              <a:t>Inform (but a further action may be required: </a:t>
            </a:r>
            <a:r>
              <a:rPr lang="en-US" altLang="en-US" sz="2000" i="1" dirty="0">
                <a:latin typeface="Arial" charset="0"/>
                <a:cs typeface="Arial" charset="0"/>
              </a:rPr>
              <a:t>“Further news”</a:t>
            </a:r>
            <a:r>
              <a:rPr lang="en-US" altLang="ja-JP" sz="2000" dirty="0">
                <a:latin typeface="Arial" charset="0"/>
                <a:cs typeface="Arial" charset="0"/>
              </a:rPr>
              <a:t>)</a:t>
            </a:r>
            <a:endParaRPr lang="en-GB" altLang="ja-JP" sz="2000" dirty="0">
              <a:latin typeface="Arial" charset="0"/>
              <a:cs typeface="Arial" charset="0"/>
            </a:endParaRPr>
          </a:p>
          <a:p>
            <a:pPr lvl="2"/>
            <a:endParaRPr lang="en-GB" altLang="en-US" sz="1800" dirty="0">
              <a:latin typeface="Arial" charset="0"/>
              <a:cs typeface="Arial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9733E8C6-0CEA-5049-853F-98E03EC3A695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6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6576" y="814388"/>
            <a:ext cx="8393112" cy="7715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 smtClean="0"/>
              <a:t>Types of e-mail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60214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Content Placeholder 1"/>
          <p:cNvSpPr>
            <a:spLocks noGrp="1"/>
          </p:cNvSpPr>
          <p:nvPr>
            <p:ph idx="1"/>
          </p:nvPr>
        </p:nvSpPr>
        <p:spPr>
          <a:xfrm>
            <a:off x="554038" y="1789113"/>
            <a:ext cx="8132762" cy="4383087"/>
          </a:xfrm>
        </p:spPr>
        <p:txBody>
          <a:bodyPr/>
          <a:lstStyle/>
          <a:p>
            <a:pPr algn="just"/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Promotion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:</a:t>
            </a:r>
            <a:endParaRPr lang="en-GB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2000" dirty="0">
                <a:latin typeface="Arial" charset="0"/>
                <a:cs typeface="Arial" charset="0"/>
              </a:rPr>
              <a:t>Focus is on: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3" algn="just"/>
            <a:r>
              <a:rPr lang="en-US" altLang="en-US" sz="2000" dirty="0">
                <a:latin typeface="Arial" charset="0"/>
                <a:cs typeface="Arial" charset="0"/>
              </a:rPr>
              <a:t>a </a:t>
            </a:r>
            <a:r>
              <a:rPr lang="en-US" altLang="en-US" sz="2000" b="1" dirty="0">
                <a:latin typeface="Arial" charset="0"/>
                <a:cs typeface="Arial" charset="0"/>
              </a:rPr>
              <a:t>single</a:t>
            </a:r>
            <a:r>
              <a:rPr lang="en-US" altLang="en-US" sz="2000" dirty="0">
                <a:latin typeface="Arial" charset="0"/>
                <a:cs typeface="Arial" charset="0"/>
              </a:rPr>
              <a:t> product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3" algn="just"/>
            <a:r>
              <a:rPr lang="en-US" altLang="en-US" sz="2000" dirty="0">
                <a:latin typeface="Arial" charset="0"/>
                <a:cs typeface="Arial" charset="0"/>
              </a:rPr>
              <a:t>a </a:t>
            </a:r>
            <a:r>
              <a:rPr lang="en-US" altLang="en-US" sz="2000" b="1" dirty="0">
                <a:latin typeface="Arial" charset="0"/>
                <a:cs typeface="Arial" charset="0"/>
              </a:rPr>
              <a:t>group</a:t>
            </a:r>
            <a:r>
              <a:rPr lang="en-US" altLang="en-US" sz="2000" dirty="0">
                <a:latin typeface="Arial" charset="0"/>
                <a:cs typeface="Arial" charset="0"/>
              </a:rPr>
              <a:t> of related products (such as a catalogue)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3" algn="just"/>
            <a:r>
              <a:rPr lang="en-US" altLang="en-US" sz="2000" dirty="0">
                <a:latin typeface="Arial" charset="0"/>
                <a:cs typeface="Arial" charset="0"/>
              </a:rPr>
              <a:t>a </a:t>
            </a:r>
            <a:r>
              <a:rPr lang="en-US" altLang="en-US" sz="2000" b="1" dirty="0">
                <a:latin typeface="Arial" charset="0"/>
                <a:cs typeface="Arial" charset="0"/>
              </a:rPr>
              <a:t>theme</a:t>
            </a:r>
            <a:r>
              <a:rPr lang="en-US" altLang="en-US" sz="2000" dirty="0">
                <a:latin typeface="Arial" charset="0"/>
                <a:cs typeface="Arial" charset="0"/>
              </a:rPr>
              <a:t>, such as a sale or a </a:t>
            </a:r>
            <a:r>
              <a:rPr lang="en-US" altLang="en-US" sz="2000" dirty="0" smtClean="0">
                <a:latin typeface="Arial" charset="0"/>
                <a:cs typeface="Arial" charset="0"/>
              </a:rPr>
              <a:t>specific celebration </a:t>
            </a:r>
            <a:r>
              <a:rPr lang="en-US" altLang="en-US" sz="2000" dirty="0" err="1" smtClean="0">
                <a:latin typeface="Arial" charset="0"/>
                <a:cs typeface="Arial" charset="0"/>
              </a:rPr>
              <a:t>e.g</a:t>
            </a:r>
            <a:r>
              <a:rPr lang="en-US" altLang="en-US" sz="2000" dirty="0" smtClean="0">
                <a:latin typeface="Arial" charset="0"/>
                <a:cs typeface="Arial" charset="0"/>
              </a:rPr>
              <a:t> Easter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2000" dirty="0">
                <a:latin typeface="Arial" charset="0"/>
                <a:cs typeface="Arial" charset="0"/>
              </a:rPr>
              <a:t>They are sent because of a previous purchase (e.g. amazon), a previous </a:t>
            </a:r>
            <a:r>
              <a:rPr lang="en-US" altLang="en-US" sz="2000" dirty="0" smtClean="0">
                <a:latin typeface="Arial" charset="0"/>
                <a:cs typeface="Arial" charset="0"/>
              </a:rPr>
              <a:t>inquiry or</a:t>
            </a:r>
            <a:r>
              <a:rPr lang="en-US" altLang="en-US" sz="2000" dirty="0">
                <a:latin typeface="Arial" charset="0"/>
                <a:cs typeface="Arial" charset="0"/>
              </a:rPr>
              <a:t>, they are date-driven (e.g. winter sale, </a:t>
            </a:r>
            <a:r>
              <a:rPr lang="en-US" altLang="en-US" sz="2000" dirty="0" smtClean="0">
                <a:latin typeface="Arial" charset="0"/>
                <a:cs typeface="Arial" charset="0"/>
              </a:rPr>
              <a:t>Easter’s </a:t>
            </a:r>
            <a:r>
              <a:rPr lang="en-US" altLang="en-US" sz="2000" dirty="0">
                <a:latin typeface="Arial" charset="0"/>
                <a:cs typeface="Arial" charset="0"/>
              </a:rPr>
              <a:t>celebration)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2000" dirty="0">
                <a:latin typeface="Arial" charset="0"/>
                <a:cs typeface="Arial" charset="0"/>
              </a:rPr>
              <a:t>Do not display all information about promotions (keep the rest for the website so you can see who is really interested for more information.)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2000" b="1" dirty="0">
                <a:latin typeface="Arial" charset="0"/>
                <a:cs typeface="Arial" charset="0"/>
              </a:rPr>
              <a:t>Target: </a:t>
            </a:r>
            <a:r>
              <a:rPr lang="en-US" altLang="en-US" sz="2000" dirty="0">
                <a:latin typeface="Arial" charset="0"/>
                <a:cs typeface="Arial" charset="0"/>
              </a:rPr>
              <a:t>Get them to </a:t>
            </a:r>
            <a:r>
              <a:rPr lang="en-US" altLang="en-US" sz="2000" dirty="0" smtClean="0">
                <a:latin typeface="Arial" charset="0"/>
                <a:cs typeface="Arial" charset="0"/>
              </a:rPr>
              <a:t>buy</a:t>
            </a:r>
            <a:endParaRPr lang="en-GB" altLang="en-US" sz="1800" dirty="0">
              <a:latin typeface="Arial" charset="0"/>
              <a:cs typeface="Arial" charset="0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0A993B3E-5EF3-6346-A23D-A635C9409BEA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7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6576" y="814388"/>
            <a:ext cx="8393112" cy="7715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smtClean="0"/>
              <a:t>Types of e-mail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62965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Content Placeholder 1"/>
          <p:cNvSpPr>
            <a:spLocks noGrp="1"/>
          </p:cNvSpPr>
          <p:nvPr>
            <p:ph idx="1"/>
          </p:nvPr>
        </p:nvSpPr>
        <p:spPr>
          <a:xfrm>
            <a:off x="642938" y="1892300"/>
            <a:ext cx="8286750" cy="4419599"/>
          </a:xfrm>
        </p:spPr>
        <p:txBody>
          <a:bodyPr>
            <a:normAutofit lnSpcReduction="10000"/>
          </a:bodyPr>
          <a:lstStyle/>
          <a:p>
            <a:pPr marL="201168" lvl="1" indent="0" algn="just">
              <a:buNone/>
            </a:pPr>
            <a:r>
              <a:rPr lang="en-US" altLang="en-US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Invitations </a:t>
            </a:r>
            <a:r>
              <a:rPr lang="en-US" alt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to events:</a:t>
            </a:r>
            <a:endParaRPr lang="en-GB" altLang="en-US" sz="2000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2000" dirty="0">
                <a:latin typeface="Arial" charset="0"/>
                <a:cs typeface="Arial" charset="0"/>
              </a:rPr>
              <a:t>They focus on one or more events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2000" dirty="0">
                <a:latin typeface="Arial" charset="0"/>
                <a:cs typeface="Arial" charset="0"/>
              </a:rPr>
              <a:t>They are date-driven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2000" dirty="0">
                <a:latin typeface="Arial" charset="0"/>
                <a:cs typeface="Arial" charset="0"/>
              </a:rPr>
              <a:t>Send a series of similar email formats to get a good response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2000" dirty="0">
                <a:latin typeface="Arial" charset="0"/>
                <a:cs typeface="Arial" charset="0"/>
              </a:rPr>
              <a:t>Plan them in a calendar to avoid over-communicating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2000" b="1" dirty="0">
                <a:latin typeface="Arial" charset="0"/>
                <a:cs typeface="Arial" charset="0"/>
              </a:rPr>
              <a:t>Target: </a:t>
            </a:r>
            <a:r>
              <a:rPr lang="en-US" altLang="en-US" sz="2000" dirty="0">
                <a:latin typeface="Arial" charset="0"/>
                <a:cs typeface="Arial" charset="0"/>
              </a:rPr>
              <a:t>Get them to come to </a:t>
            </a:r>
            <a:r>
              <a:rPr lang="en-US" altLang="en-US" sz="2000" dirty="0" smtClean="0">
                <a:latin typeface="Arial" charset="0"/>
                <a:cs typeface="Arial" charset="0"/>
              </a:rPr>
              <a:t>event</a:t>
            </a:r>
          </a:p>
          <a:p>
            <a:pPr lvl="2" algn="just"/>
            <a:endParaRPr lang="en-US" altLang="en-US" sz="2000" dirty="0">
              <a:latin typeface="Arial" charset="0"/>
              <a:cs typeface="Arial" charset="0"/>
            </a:endParaRPr>
          </a:p>
          <a:p>
            <a:pPr marL="201168" lvl="1" indent="0" algn="just"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Announcement:</a:t>
            </a:r>
            <a:endParaRPr lang="en-GB" altLang="en-US" sz="2000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2000" dirty="0">
                <a:latin typeface="Arial" charset="0"/>
                <a:cs typeface="Arial" charset="0"/>
              </a:rPr>
              <a:t>The focus is on relationship building rather than generating sales or leads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2000" dirty="0">
                <a:latin typeface="Arial" charset="0"/>
                <a:cs typeface="Arial" charset="0"/>
              </a:rPr>
              <a:t>Examples: greetings, thank you messages, press releases, order confirmation, subscription confirmation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2000" b="1" dirty="0">
                <a:latin typeface="Arial" charset="0"/>
                <a:cs typeface="Arial" charset="0"/>
              </a:rPr>
              <a:t>Target: </a:t>
            </a:r>
            <a:r>
              <a:rPr lang="en-US" altLang="en-US" sz="2000" dirty="0">
                <a:latin typeface="Arial" charset="0"/>
                <a:cs typeface="Arial" charset="0"/>
              </a:rPr>
              <a:t>Simply inform them, no specific action is required (which is nice from the client’s perspective not to be asked to do something)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2" algn="just"/>
            <a:endParaRPr lang="en-GB" altLang="en-US" dirty="0">
              <a:latin typeface="Arial" charset="0"/>
              <a:cs typeface="Arial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03231A3F-B51F-3145-A499-A098D1DB1DF5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8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6576" y="814388"/>
            <a:ext cx="8393112" cy="7715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smtClean="0"/>
              <a:t>Types of e-mail</a:t>
            </a:r>
            <a:endParaRPr lang="en-GB" sz="4400" dirty="0"/>
          </a:p>
        </p:txBody>
      </p:sp>
      <p:sp>
        <p:nvSpPr>
          <p:cNvPr id="5" name="Left Arrow 4">
            <a:hlinkClick r:id="rId3" action="ppaction://hlinksldjump"/>
          </p:cNvPr>
          <p:cNvSpPr/>
          <p:nvPr/>
        </p:nvSpPr>
        <p:spPr>
          <a:xfrm>
            <a:off x="6858000" y="6400800"/>
            <a:ext cx="1041400" cy="419100"/>
          </a:xfrm>
          <a:prstGeom prst="lef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BACK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3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Content Placeholder 1"/>
          <p:cNvSpPr>
            <a:spLocks noGrp="1"/>
          </p:cNvSpPr>
          <p:nvPr>
            <p:ph idx="1"/>
          </p:nvPr>
        </p:nvSpPr>
        <p:spPr>
          <a:xfrm>
            <a:off x="642938" y="1790701"/>
            <a:ext cx="8286750" cy="4508500"/>
          </a:xfrm>
        </p:spPr>
        <p:txBody>
          <a:bodyPr/>
          <a:lstStyle/>
          <a:p>
            <a:pPr algn="just"/>
            <a:r>
              <a:rPr lang="en-US" altLang="en-US" sz="2400" b="1" dirty="0" smtClean="0">
                <a:solidFill>
                  <a:srgbClr val="FF0000"/>
                </a:solidFill>
                <a:latin typeface="Arial" charset="0"/>
                <a:ea typeface="MS PGothic" charset="-128"/>
              </a:rPr>
              <a:t>Consistent Branding</a:t>
            </a:r>
            <a:endParaRPr lang="en-GB" altLang="en-US" sz="2400" b="1" dirty="0">
              <a:solidFill>
                <a:srgbClr val="FF0000"/>
              </a:solidFill>
              <a:latin typeface="Arial" charset="0"/>
              <a:ea typeface="MS PGothic" charset="-128"/>
            </a:endParaRPr>
          </a:p>
          <a:p>
            <a:pPr lvl="1" algn="just"/>
            <a:r>
              <a:rPr lang="en-US" altLang="en-US" sz="2000" dirty="0">
                <a:latin typeface="Arial" charset="0"/>
                <a:cs typeface="Arial" charset="0"/>
              </a:rPr>
              <a:t>Design of email should match design of your website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2000" dirty="0">
                <a:latin typeface="Arial" charset="0"/>
                <a:cs typeface="Arial" charset="0"/>
              </a:rPr>
              <a:t>Include your logo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2000" dirty="0">
                <a:latin typeface="Arial" charset="0"/>
                <a:cs typeface="Arial" charset="0"/>
              </a:rPr>
              <a:t>Use </a:t>
            </a:r>
            <a:r>
              <a:rPr lang="en-US" altLang="en-US" sz="2000" b="1" dirty="0">
                <a:latin typeface="Arial" charset="0"/>
                <a:cs typeface="Arial" charset="0"/>
              </a:rPr>
              <a:t>consistent</a:t>
            </a:r>
            <a:r>
              <a:rPr lang="en-US" altLang="en-US" sz="2000" dirty="0">
                <a:latin typeface="Arial" charset="0"/>
                <a:cs typeface="Arial" charset="0"/>
              </a:rPr>
              <a:t> colors and font style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2000" dirty="0">
                <a:latin typeface="Arial" charset="0"/>
                <a:cs typeface="Arial" charset="0"/>
              </a:rPr>
              <a:t>Use </a:t>
            </a:r>
            <a:r>
              <a:rPr lang="en-US" altLang="en-US" sz="2000" b="1" dirty="0">
                <a:latin typeface="Arial" charset="0"/>
                <a:cs typeface="Arial" charset="0"/>
              </a:rPr>
              <a:t>consistent</a:t>
            </a:r>
            <a:r>
              <a:rPr lang="en-US" altLang="en-US" sz="2000" dirty="0">
                <a:latin typeface="Arial" charset="0"/>
                <a:cs typeface="Arial" charset="0"/>
              </a:rPr>
              <a:t> image </a:t>
            </a:r>
            <a:r>
              <a:rPr lang="en-US" altLang="en-US" sz="2000" dirty="0" smtClean="0">
                <a:latin typeface="Arial" charset="0"/>
                <a:cs typeface="Arial" charset="0"/>
              </a:rPr>
              <a:t>types</a:t>
            </a:r>
          </a:p>
          <a:p>
            <a:pPr lvl="2" algn="just"/>
            <a:endParaRPr lang="en-GB" altLang="en-US" sz="2000" dirty="0">
              <a:latin typeface="Arial" charset="0"/>
              <a:cs typeface="Arial" charset="0"/>
            </a:endParaRPr>
          </a:p>
          <a:p>
            <a:pPr lvl="1" algn="just"/>
            <a:r>
              <a:rPr lang="en-US" altLang="en-US" sz="2000" dirty="0">
                <a:latin typeface="Arial" charset="0"/>
                <a:cs typeface="Arial" charset="0"/>
              </a:rPr>
              <a:t>Design between types of emails belonging to the same brand should be </a:t>
            </a:r>
            <a:r>
              <a:rPr lang="en-US" altLang="en-US" sz="2000" b="1" dirty="0">
                <a:latin typeface="Arial" charset="0"/>
                <a:cs typeface="Arial" charset="0"/>
              </a:rPr>
              <a:t>consistent</a:t>
            </a:r>
            <a:endParaRPr lang="en-GB" altLang="en-US" sz="2000" b="1" dirty="0"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2000" dirty="0">
                <a:latin typeface="Arial" charset="0"/>
                <a:cs typeface="Arial" charset="0"/>
              </a:rPr>
              <a:t>They should look similar but not </a:t>
            </a:r>
            <a:r>
              <a:rPr lang="en-US" altLang="en-US" sz="2000" dirty="0" smtClean="0">
                <a:latin typeface="Arial" charset="0"/>
                <a:cs typeface="Arial" charset="0"/>
              </a:rPr>
              <a:t>identical</a:t>
            </a:r>
            <a:endParaRPr lang="en-GB" altLang="en-US" sz="2000" dirty="0">
              <a:latin typeface="Arial" charset="0"/>
              <a:cs typeface="Arial" charset="0"/>
            </a:endParaRPr>
          </a:p>
          <a:p>
            <a:pPr lvl="2" algn="just"/>
            <a:r>
              <a:rPr lang="en-US" altLang="en-US" sz="2000" dirty="0" smtClean="0">
                <a:latin typeface="Arial" charset="0"/>
                <a:cs typeface="Arial" charset="0"/>
              </a:rPr>
              <a:t>So</a:t>
            </a:r>
            <a:r>
              <a:rPr lang="en-US" altLang="en-US" sz="2000" dirty="0">
                <a:latin typeface="Arial" charset="0"/>
                <a:cs typeface="Arial" charset="0"/>
              </a:rPr>
              <a:t>, people recognize the brand but also realize that each type of email has a different purpose (it requires from them to do different things</a:t>
            </a:r>
            <a:r>
              <a:rPr lang="en-US" altLang="en-US" sz="2000" dirty="0" smtClean="0">
                <a:latin typeface="Arial" charset="0"/>
                <a:cs typeface="Arial" charset="0"/>
              </a:rPr>
              <a:t>).</a:t>
            </a:r>
            <a:endParaRPr lang="en-GB" altLang="en-US" sz="2000" dirty="0">
              <a:latin typeface="Arial" charset="0"/>
              <a:cs typeface="Arial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D5F9D172-BFE9-B44E-9DA3-2A3605694046}" type="slidenum">
              <a:rPr lang="en-GB" altLang="en-US" sz="1200">
                <a:solidFill>
                  <a:schemeClr val="tx2"/>
                </a:solidFill>
                <a:latin typeface="Arial" charset="0"/>
              </a:rPr>
              <a:pPr/>
              <a:t>9</a:t>
            </a:fld>
            <a:endParaRPr lang="en-GB" altLang="en-US" sz="1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6576" y="814388"/>
            <a:ext cx="8393112" cy="7715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 smtClean="0"/>
              <a:t>E-mail design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69833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9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6629228ae3b5b3b665ef07ba63e5b516eeda6d"/>
  <p:tag name="ISPRING_RESOURCE_PATHS_HASH_PRESENTER" val="9158d899ee6703f7a88a824282f0e9d6728e94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4901</TotalTime>
  <Words>3425</Words>
  <Application>Microsoft Macintosh PowerPoint</Application>
  <PresentationFormat>On-screen Show (4:3)</PresentationFormat>
  <Paragraphs>439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Calibri</vt:lpstr>
      <vt:lpstr>Calibri Light</vt:lpstr>
      <vt:lpstr>MS PGothic</vt:lpstr>
      <vt:lpstr>ＭＳ Ｐゴシック</vt:lpstr>
      <vt:lpstr>Times New Roman</vt:lpstr>
      <vt:lpstr>Wingdings</vt:lpstr>
      <vt:lpstr>Arial</vt:lpstr>
      <vt:lpstr>Retrospect</vt:lpstr>
      <vt:lpstr>6MMCS002W Digital Marketing, Social Media and Web Analytics</vt:lpstr>
      <vt:lpstr>E-mail Marketing: what we’ll discuss</vt:lpstr>
      <vt:lpstr>Email Marketing</vt:lpstr>
      <vt:lpstr>Email Marketing</vt:lpstr>
      <vt:lpstr>Email Marketing</vt:lpstr>
      <vt:lpstr>Types of e-mail</vt:lpstr>
      <vt:lpstr>Types of e-mail</vt:lpstr>
      <vt:lpstr>Types of e-mail</vt:lpstr>
      <vt:lpstr>E-mail design</vt:lpstr>
      <vt:lpstr>E-mail design</vt:lpstr>
      <vt:lpstr>E-mail design</vt:lpstr>
      <vt:lpstr>E-mail design</vt:lpstr>
      <vt:lpstr>E-mail design</vt:lpstr>
      <vt:lpstr>E-mail design</vt:lpstr>
      <vt:lpstr>E-mail design</vt:lpstr>
      <vt:lpstr>E-mail design</vt:lpstr>
      <vt:lpstr>E-mail design</vt:lpstr>
      <vt:lpstr>E-mail Content</vt:lpstr>
      <vt:lpstr>E-mail Content</vt:lpstr>
      <vt:lpstr>E-mail Content</vt:lpstr>
      <vt:lpstr>E-mail Content</vt:lpstr>
      <vt:lpstr>E-mail Content</vt:lpstr>
      <vt:lpstr>E-mail Content</vt:lpstr>
      <vt:lpstr>Output of E-mail campaign </vt:lpstr>
      <vt:lpstr>Output of E-mail campaign </vt:lpstr>
      <vt:lpstr>Output of E-mail campaign </vt:lpstr>
      <vt:lpstr>Final remarks</vt:lpstr>
      <vt:lpstr>Useful Addresses</vt:lpstr>
      <vt:lpstr>Useful Addresses</vt:lpstr>
      <vt:lpstr>Next week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EBSY512  web &amp; social media analytics</dc:title>
  <dc:creator>Vassiliki Bouki</dc:creator>
  <cp:lastModifiedBy>Vassiliki Bouki</cp:lastModifiedBy>
  <cp:revision>675</cp:revision>
  <dcterms:created xsi:type="dcterms:W3CDTF">2013-12-30T11:11:02Z</dcterms:created>
  <dcterms:modified xsi:type="dcterms:W3CDTF">2022-02-26T09:30:22Z</dcterms:modified>
</cp:coreProperties>
</file>