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1" r:id="rId1"/>
  </p:sldMasterIdLst>
  <p:notesMasterIdLst>
    <p:notesMasterId r:id="rId29"/>
  </p:notesMasterIdLst>
  <p:sldIdLst>
    <p:sldId id="402" r:id="rId2"/>
    <p:sldId id="435" r:id="rId3"/>
    <p:sldId id="436" r:id="rId4"/>
    <p:sldId id="434" r:id="rId5"/>
    <p:sldId id="458" r:id="rId6"/>
    <p:sldId id="459" r:id="rId7"/>
    <p:sldId id="424" r:id="rId8"/>
    <p:sldId id="438" r:id="rId9"/>
    <p:sldId id="440" r:id="rId10"/>
    <p:sldId id="441" r:id="rId11"/>
    <p:sldId id="403" r:id="rId12"/>
    <p:sldId id="442" r:id="rId13"/>
    <p:sldId id="461" r:id="rId14"/>
    <p:sldId id="405" r:id="rId15"/>
    <p:sldId id="443" r:id="rId16"/>
    <p:sldId id="444" r:id="rId17"/>
    <p:sldId id="437" r:id="rId18"/>
    <p:sldId id="445" r:id="rId19"/>
    <p:sldId id="414" r:id="rId20"/>
    <p:sldId id="460" r:id="rId21"/>
    <p:sldId id="450" r:id="rId22"/>
    <p:sldId id="448" r:id="rId23"/>
    <p:sldId id="452" r:id="rId24"/>
    <p:sldId id="451" r:id="rId25"/>
    <p:sldId id="457" r:id="rId26"/>
    <p:sldId id="453" r:id="rId27"/>
    <p:sldId id="454" r:id="rId28"/>
  </p:sldIdLst>
  <p:sldSz cx="9144000" cy="6858000" type="screen4x3"/>
  <p:notesSz cx="6858000" cy="9144000"/>
  <p:custDataLst>
    <p:tags r:id="rId30"/>
  </p:custDataLst>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8312"/>
    <a:srgbClr val="35EB39"/>
    <a:srgbClr val="F07F09"/>
    <a:srgbClr val="0033CC"/>
    <a:srgbClr val="3B6431"/>
    <a:srgbClr val="4E8542"/>
    <a:srgbClr val="001132"/>
    <a:srgbClr val="00153E"/>
    <a:srgbClr val="3C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9" autoAdjust="0"/>
    <p:restoredTop sz="94660"/>
  </p:normalViewPr>
  <p:slideViewPr>
    <p:cSldViewPr snapToGrid="0">
      <p:cViewPr varScale="1">
        <p:scale>
          <a:sx n="90" d="100"/>
          <a:sy n="90" d="100"/>
        </p:scale>
        <p:origin x="1152" y="20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tags" Target="tags/tag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976C2BA4-CC5D-411D-BCED-4F04BFF447AC}" type="datetimeFigureOut">
              <a:rPr lang="en-US"/>
              <a:pPr>
                <a:defRPr/>
              </a:pPr>
              <a:t>3/3/22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7B0D5C14-F8FB-4D7D-9FDA-3869F129BF78}" type="slidenum">
              <a:rPr lang="en-GB"/>
              <a:pPr>
                <a:defRPr/>
              </a:pPr>
              <a:t>‹#›</a:t>
            </a:fld>
            <a:endParaRPr lang="en-GB"/>
          </a:p>
        </p:txBody>
      </p:sp>
    </p:spTree>
    <p:extLst>
      <p:ext uri="{BB962C8B-B14F-4D97-AF65-F5344CB8AC3E}">
        <p14:creationId xmlns:p14="http://schemas.microsoft.com/office/powerpoint/2010/main" val="10646198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pPr>
              <a:defRPr/>
            </a:pPr>
            <a:fld id="{25F42011-4AD1-4EF9-A676-D47BBAD9EB9F}" type="datetime1">
              <a:rPr lang="en-US" smtClean="0"/>
              <a:pPr>
                <a:defRPr/>
              </a:pPr>
              <a:t>3/3/22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498E152-229D-468A-A19A-8FC84EA73FE8}"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75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fld id="{94929D2D-2F59-469E-A71E-C05B0F72F4A1}" type="datetime1">
              <a:rPr lang="en-US" smtClean="0"/>
              <a:pPr>
                <a:defRPr/>
              </a:pPr>
              <a:t>3/3/22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79EC3A1-36F0-4673-B060-B75B803ABAC0}" type="slidenum">
              <a:rPr lang="en-US" smtClean="0"/>
              <a:pPr>
                <a:defRPr/>
              </a:pPr>
              <a:t>‹#›</a:t>
            </a:fld>
            <a:endParaRPr lang="en-US"/>
          </a:p>
        </p:txBody>
      </p:sp>
    </p:spTree>
    <p:extLst>
      <p:ext uri="{BB962C8B-B14F-4D97-AF65-F5344CB8AC3E}">
        <p14:creationId xmlns:p14="http://schemas.microsoft.com/office/powerpoint/2010/main" val="125001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fld id="{7B156F8D-6066-4025-BD03-6906345299FE}" type="datetime1">
              <a:rPr lang="en-US" smtClean="0"/>
              <a:pPr>
                <a:defRPr/>
              </a:pPr>
              <a:t>3/3/22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D5B6FB1-D1B2-4886-A71B-4AC5B3ECAE7F}" type="slidenum">
              <a:rPr lang="en-US" smtClean="0"/>
              <a:pPr>
                <a:defRPr/>
              </a:pPr>
              <a:t>‹#›</a:t>
            </a:fld>
            <a:endParaRPr lang="en-US"/>
          </a:p>
        </p:txBody>
      </p:sp>
    </p:spTree>
    <p:extLst>
      <p:ext uri="{BB962C8B-B14F-4D97-AF65-F5344CB8AC3E}">
        <p14:creationId xmlns:p14="http://schemas.microsoft.com/office/powerpoint/2010/main" val="92593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a:defRPr/>
            </a:pPr>
            <a:fld id="{6C59D25A-269D-42AC-A8A3-32263CDE0392}" type="datetime1">
              <a:rPr lang="en-US" smtClean="0"/>
              <a:pPr>
                <a:defRPr/>
              </a:pPr>
              <a:t>3/3/22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0616C0C-0E23-4EE1-86FD-5B65CBA39133}" type="slidenum">
              <a:rPr lang="en-US" smtClean="0"/>
              <a:pPr>
                <a:defRPr/>
              </a:pPr>
              <a:t>‹#›</a:t>
            </a:fld>
            <a:endParaRPr lang="en-US"/>
          </a:p>
        </p:txBody>
      </p:sp>
    </p:spTree>
    <p:extLst>
      <p:ext uri="{BB962C8B-B14F-4D97-AF65-F5344CB8AC3E}">
        <p14:creationId xmlns:p14="http://schemas.microsoft.com/office/powerpoint/2010/main" val="85149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fld id="{EC76D507-AC38-44E8-9838-C027B2E6B61D}" type="datetime1">
              <a:rPr lang="en-US" smtClean="0"/>
              <a:pPr>
                <a:defRPr/>
              </a:pPr>
              <a:t>3/3/22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AB20029-47AE-4DA6-9A76-130EDA8517E8}"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3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pPr>
              <a:defRPr/>
            </a:pPr>
            <a:fld id="{C1D211B7-77A8-49DF-86FD-743EAF6BDE28}" type="datetime1">
              <a:rPr lang="en-US" smtClean="0"/>
              <a:pPr>
                <a:defRPr/>
              </a:pPr>
              <a:t>3/3/22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D075CAA-0118-4232-92EF-D3C4960D3383}" type="slidenum">
              <a:rPr lang="en-US" smtClean="0"/>
              <a:pPr>
                <a:defRPr/>
              </a:pPr>
              <a:t>‹#›</a:t>
            </a:fld>
            <a:endParaRPr lang="en-US"/>
          </a:p>
        </p:txBody>
      </p:sp>
    </p:spTree>
    <p:extLst>
      <p:ext uri="{BB962C8B-B14F-4D97-AF65-F5344CB8AC3E}">
        <p14:creationId xmlns:p14="http://schemas.microsoft.com/office/powerpoint/2010/main" val="605497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pPr>
              <a:defRPr/>
            </a:pPr>
            <a:fld id="{702D4EC6-E491-47B9-A1AA-FDE11EDD297C}" type="datetime1">
              <a:rPr lang="en-US" smtClean="0"/>
              <a:pPr>
                <a:defRPr/>
              </a:pPr>
              <a:t>3/3/22</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1DCDE47-2721-477B-A42A-2004976E783E}" type="slidenum">
              <a:rPr lang="en-US" smtClean="0"/>
              <a:pPr>
                <a:defRPr/>
              </a:pPr>
              <a:t>‹#›</a:t>
            </a:fld>
            <a:endParaRPr lang="en-US"/>
          </a:p>
        </p:txBody>
      </p:sp>
    </p:spTree>
    <p:extLst>
      <p:ext uri="{BB962C8B-B14F-4D97-AF65-F5344CB8AC3E}">
        <p14:creationId xmlns:p14="http://schemas.microsoft.com/office/powerpoint/2010/main" val="1824156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pPr>
              <a:defRPr/>
            </a:pPr>
            <a:fld id="{ACC17072-9B17-4D1C-AF77-446FACAD2648}" type="datetime1">
              <a:rPr lang="en-US" smtClean="0"/>
              <a:pPr>
                <a:defRPr/>
              </a:pPr>
              <a:t>3/3/22</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77E7FB1-CA21-4BF6-9B92-11AF69767DF5}" type="slidenum">
              <a:rPr lang="en-US" smtClean="0"/>
              <a:pPr>
                <a:defRPr/>
              </a:pPr>
              <a:t>‹#›</a:t>
            </a:fld>
            <a:endParaRPr lang="en-US"/>
          </a:p>
        </p:txBody>
      </p:sp>
    </p:spTree>
    <p:extLst>
      <p:ext uri="{BB962C8B-B14F-4D97-AF65-F5344CB8AC3E}">
        <p14:creationId xmlns:p14="http://schemas.microsoft.com/office/powerpoint/2010/main" val="111968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543B768E-79C9-4C80-BFEF-3E70A96D7DB0}" type="datetime1">
              <a:rPr lang="en-US" smtClean="0"/>
              <a:pPr>
                <a:defRPr/>
              </a:pPr>
              <a:t>3/3/22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ABD1DE80-1C6A-4A91-AFF5-4B4B24609E67}" type="slidenum">
              <a:rPr lang="en-US" smtClean="0"/>
              <a:pPr>
                <a:defRPr/>
              </a:pPr>
              <a:t>‹#›</a:t>
            </a:fld>
            <a:endParaRPr lang="en-US"/>
          </a:p>
        </p:txBody>
      </p:sp>
    </p:spTree>
    <p:extLst>
      <p:ext uri="{BB962C8B-B14F-4D97-AF65-F5344CB8AC3E}">
        <p14:creationId xmlns:p14="http://schemas.microsoft.com/office/powerpoint/2010/main" val="12419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fld id="{0D3ADF0E-C882-4107-95FF-598E5586824C}" type="datetime1">
              <a:rPr lang="en-US" smtClean="0"/>
              <a:pPr>
                <a:defRPr/>
              </a:pPr>
              <a:t>3/3/22</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74A53650-972B-4567-B7CC-AE150392E4E0}" type="slidenum">
              <a:rPr lang="en-US" smtClean="0"/>
              <a:pPr>
                <a:defRPr/>
              </a:pPr>
              <a:t>‹#›</a:t>
            </a:fld>
            <a:endParaRPr lang="en-US"/>
          </a:p>
        </p:txBody>
      </p:sp>
    </p:spTree>
    <p:extLst>
      <p:ext uri="{BB962C8B-B14F-4D97-AF65-F5344CB8AC3E}">
        <p14:creationId xmlns:p14="http://schemas.microsoft.com/office/powerpoint/2010/main" val="209854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fld id="{0F9D196B-91B0-4758-A9A3-88AF33481AA6}" type="datetime1">
              <a:rPr lang="en-US" smtClean="0"/>
              <a:pPr>
                <a:defRPr/>
              </a:pPr>
              <a:t>3/3/22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E679B5C-A8B0-4B1F-A7C1-447E50CFA701}" type="slidenum">
              <a:rPr lang="en-US" smtClean="0"/>
              <a:pPr>
                <a:defRPr/>
              </a:pPr>
              <a:t>‹#›</a:t>
            </a:fld>
            <a:endParaRPr lang="en-US"/>
          </a:p>
        </p:txBody>
      </p:sp>
    </p:spTree>
    <p:extLst>
      <p:ext uri="{BB962C8B-B14F-4D97-AF65-F5344CB8AC3E}">
        <p14:creationId xmlns:p14="http://schemas.microsoft.com/office/powerpoint/2010/main" val="20616944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35AEAF04-42D0-4DB6-BF07-EDCEE9AF08FC}" type="datetime1">
              <a:rPr lang="en-US" smtClean="0"/>
              <a:pPr>
                <a:defRPr/>
              </a:pPr>
              <a:t>3/3/22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9BC50468-56BE-4625-A90D-8D2438F29FE5}"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887320"/>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oukiv@wmin.ac.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lovesdata.com/blog/google-analytics-glossary#convers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upport.google.com/analytics/answer/9964640?hl=en#zippy=%2Cin-this-articl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upport.google.com/analytics/answer/9143382?hl=en" TargetMode="External"/><Relationship Id="rId3" Type="http://schemas.openxmlformats.org/officeDocument/2006/relationships/hyperlink" Target="https://ga-dev-tools.web.app/ga4/dimensions-metrics-explor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hyperlink" Target="https://support.google.com/analytics/answer/10269537?hl=e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upport.google.com/analytics/answer/6367342?hl=en#zippy=%2Cin-this-artic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763" y="832987"/>
            <a:ext cx="7593012" cy="2824162"/>
          </a:xfrm>
        </p:spPr>
        <p:txBody>
          <a:bodyPr>
            <a:noAutofit/>
          </a:bodyPr>
          <a:lstStyle/>
          <a:p>
            <a:pPr>
              <a:defRPr/>
            </a:pPr>
            <a:r>
              <a:rPr lang="en-GB" sz="5400" b="1" dirty="0">
                <a:solidFill>
                  <a:srgbClr val="002060"/>
                </a:solidFill>
              </a:rPr>
              <a:t>6MMCS002W</a:t>
            </a:r>
            <a:r>
              <a:rPr lang="en-GB" sz="5400" b="1" dirty="0">
                <a:solidFill>
                  <a:schemeClr val="accent6">
                    <a:lumMod val="75000"/>
                  </a:schemeClr>
                </a:solidFill>
              </a:rPr>
              <a:t/>
            </a:r>
            <a:br>
              <a:rPr lang="en-GB" sz="5400" b="1" dirty="0">
                <a:solidFill>
                  <a:schemeClr val="accent6">
                    <a:lumMod val="75000"/>
                  </a:schemeClr>
                </a:solidFill>
              </a:rPr>
            </a:br>
            <a:r>
              <a:rPr lang="en-GB" sz="5400" b="1" dirty="0">
                <a:solidFill>
                  <a:srgbClr val="002060"/>
                </a:solidFill>
              </a:rPr>
              <a:t>Digital Marketing, Social Media and Web Analytics</a:t>
            </a:r>
          </a:p>
        </p:txBody>
      </p:sp>
      <p:sp>
        <p:nvSpPr>
          <p:cNvPr id="3" name="Subtitle 2"/>
          <p:cNvSpPr>
            <a:spLocks noGrp="1"/>
          </p:cNvSpPr>
          <p:nvPr>
            <p:ph type="subTitle" idx="1"/>
          </p:nvPr>
        </p:nvSpPr>
        <p:spPr>
          <a:xfrm>
            <a:off x="914400" y="4456113"/>
            <a:ext cx="7454900" cy="1465262"/>
          </a:xfrm>
        </p:spPr>
        <p:txBody>
          <a:bodyPr rtlCol="0">
            <a:normAutofit fontScale="62500" lnSpcReduction="20000"/>
          </a:bodyPr>
          <a:lstStyle/>
          <a:p>
            <a:pPr eaLnBrk="1" fontAlgn="auto" hangingPunct="1">
              <a:defRPr/>
            </a:pPr>
            <a:r>
              <a:rPr lang="en-GB" sz="4500" b="1" dirty="0">
                <a:solidFill>
                  <a:srgbClr val="002060"/>
                </a:solidFill>
              </a:rPr>
              <a:t>Week </a:t>
            </a:r>
            <a:r>
              <a:rPr lang="en-GB" sz="4500" b="1" dirty="0" smtClean="0">
                <a:solidFill>
                  <a:srgbClr val="002060"/>
                </a:solidFill>
              </a:rPr>
              <a:t>8 </a:t>
            </a:r>
            <a:r>
              <a:rPr lang="en-GB" sz="4500" b="1" dirty="0">
                <a:solidFill>
                  <a:srgbClr val="002060"/>
                </a:solidFill>
              </a:rPr>
              <a:t>– Google </a:t>
            </a:r>
            <a:r>
              <a:rPr lang="en-GB" sz="4500" b="1" dirty="0" err="1" smtClean="0">
                <a:solidFill>
                  <a:srgbClr val="002060"/>
                </a:solidFill>
              </a:rPr>
              <a:t>analyticS</a:t>
            </a:r>
            <a:r>
              <a:rPr lang="en-GB" sz="4500" b="1" dirty="0" smtClean="0">
                <a:solidFill>
                  <a:srgbClr val="002060"/>
                </a:solidFill>
              </a:rPr>
              <a:t>, Part A</a:t>
            </a:r>
            <a:endParaRPr lang="en-GB" sz="4500" b="1" dirty="0">
              <a:solidFill>
                <a:srgbClr val="002060"/>
              </a:solidFill>
            </a:endParaRPr>
          </a:p>
          <a:p>
            <a:pPr eaLnBrk="1" fontAlgn="auto" hangingPunct="1">
              <a:defRPr/>
            </a:pPr>
            <a:endParaRPr lang="en-GB" dirty="0">
              <a:solidFill>
                <a:srgbClr val="002060"/>
              </a:solidFill>
            </a:endParaRPr>
          </a:p>
          <a:p>
            <a:pPr eaLnBrk="1" fontAlgn="auto" hangingPunct="1">
              <a:defRPr/>
            </a:pPr>
            <a:r>
              <a:rPr lang="en-GB" dirty="0">
                <a:solidFill>
                  <a:srgbClr val="002060"/>
                </a:solidFill>
              </a:rPr>
              <a:t>Dr Vassiliki Bouki</a:t>
            </a:r>
          </a:p>
          <a:p>
            <a:pPr eaLnBrk="1" fontAlgn="auto" hangingPunct="1">
              <a:defRPr/>
            </a:pPr>
            <a:r>
              <a:rPr lang="en-GB" cap="none" dirty="0">
                <a:solidFill>
                  <a:srgbClr val="002060"/>
                </a:solidFill>
                <a:hlinkClick r:id="rId2"/>
              </a:rPr>
              <a:t>boukiv@wmin.ac.uk</a:t>
            </a:r>
            <a:endParaRPr lang="en-GB" cap="none" dirty="0">
              <a:solidFill>
                <a:srgbClr val="002060"/>
              </a:solidFill>
            </a:endParaRPr>
          </a:p>
          <a:p>
            <a:pPr eaLnBrk="1" fontAlgn="auto" hangingPunct="1">
              <a:defRPr/>
            </a:pPr>
            <a:endParaRPr lang="en-GB" cap="none" dirty="0">
              <a:solidFill>
                <a:srgbClr val="002060"/>
              </a:solidFill>
            </a:endParaRPr>
          </a:p>
        </p:txBody>
      </p:sp>
      <p:sp>
        <p:nvSpPr>
          <p:cNvPr id="8196" name="Slide Number Placeholder 3"/>
          <p:cNvSpPr>
            <a:spLocks noGrp="1"/>
          </p:cNvSpPr>
          <p:nvPr>
            <p:ph type="sldNum" sz="quarter" idx="12"/>
          </p:nvPr>
        </p:nvSpPr>
        <p:spPr bwMode="auto">
          <a:noFill/>
          <a:ln>
            <a:miter lim="800000"/>
            <a:headEnd/>
            <a:tailEnd/>
          </a:ln>
        </p:spPr>
        <p:txBody>
          <a:bodyPr/>
          <a:lstStyle/>
          <a:p>
            <a:fld id="{0CCB1280-D23C-4137-9CB8-0430727260F6}" type="slidenum">
              <a:rPr lang="en-US" smtClean="0"/>
              <a:pPr/>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 Terminology</a:t>
            </a:r>
          </a:p>
        </p:txBody>
      </p:sp>
      <p:sp>
        <p:nvSpPr>
          <p:cNvPr id="3" name="Content Placeholder 2"/>
          <p:cNvSpPr>
            <a:spLocks noGrp="1"/>
          </p:cNvSpPr>
          <p:nvPr>
            <p:ph idx="1"/>
          </p:nvPr>
        </p:nvSpPr>
        <p:spPr>
          <a:xfrm>
            <a:off x="822959" y="1845733"/>
            <a:ext cx="7908086" cy="4437079"/>
          </a:xfrm>
        </p:spPr>
        <p:txBody>
          <a:bodyPr>
            <a:normAutofit fontScale="92500" lnSpcReduction="20000"/>
          </a:bodyPr>
          <a:lstStyle/>
          <a:p>
            <a:r>
              <a:rPr lang="en-US" b="1" dirty="0">
                <a:solidFill>
                  <a:srgbClr val="C00000"/>
                </a:solidFill>
              </a:rPr>
              <a:t>Session</a:t>
            </a:r>
          </a:p>
          <a:p>
            <a:r>
              <a:rPr lang="en-US" dirty="0"/>
              <a:t>A single visit to your website, consisting of one or more events, including page views, purchases, or other events. A session is reported when the </a:t>
            </a:r>
            <a:r>
              <a:rPr lang="en-US" dirty="0" err="1"/>
              <a:t>session_start</a:t>
            </a:r>
            <a:r>
              <a:rPr lang="en-US" dirty="0"/>
              <a:t> event is automatically collected by Google Analytics. The default session timeout is </a:t>
            </a:r>
            <a:r>
              <a:rPr lang="en-US" b="1" dirty="0"/>
              <a:t>30 minutes</a:t>
            </a:r>
            <a:r>
              <a:rPr lang="en-US" dirty="0"/>
              <a:t>, which means that if someone is inactive on your website for over 30 minutes, a new session will be reported if they perform another action, for example, viewing another page</a:t>
            </a:r>
            <a:r>
              <a:rPr lang="en-US" dirty="0" smtClean="0"/>
              <a:t>.</a:t>
            </a:r>
          </a:p>
          <a:p>
            <a:r>
              <a:rPr lang="en-US" b="1" dirty="0">
                <a:solidFill>
                  <a:srgbClr val="C00000"/>
                </a:solidFill>
              </a:rPr>
              <a:t>Views</a:t>
            </a:r>
          </a:p>
          <a:p>
            <a:r>
              <a:rPr lang="en-US" dirty="0"/>
              <a:t>Reports the total number of times events have been collected. For example, a user who navigates to the ‘about us’ page, then the ‘contact us’ page, and then back to the ‘about us’ page will result in two views of the ‘about us’ page and one view of the ‘contact us’ page</a:t>
            </a:r>
            <a:r>
              <a:rPr lang="en-US" dirty="0" smtClean="0"/>
              <a:t>.</a:t>
            </a:r>
            <a:endParaRPr lang="en-US" dirty="0"/>
          </a:p>
          <a:p>
            <a:r>
              <a:rPr lang="en-US" b="1" dirty="0">
                <a:solidFill>
                  <a:srgbClr val="C00000"/>
                </a:solidFill>
              </a:rPr>
              <a:t>Views per User</a:t>
            </a:r>
          </a:p>
          <a:p>
            <a:r>
              <a:rPr lang="en-US" dirty="0"/>
              <a:t>This metric is calculated by dividing the total number of views by the total number of users</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10</a:t>
            </a:fld>
            <a:endParaRPr lang="en-US"/>
          </a:p>
        </p:txBody>
      </p:sp>
    </p:spTree>
    <p:extLst>
      <p:ext uri="{BB962C8B-B14F-4D97-AF65-F5344CB8AC3E}">
        <p14:creationId xmlns:p14="http://schemas.microsoft.com/office/powerpoint/2010/main" val="87536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 Terminology</a:t>
            </a:r>
            <a:endParaRPr lang="en-GB" dirty="0"/>
          </a:p>
        </p:txBody>
      </p:sp>
      <p:sp>
        <p:nvSpPr>
          <p:cNvPr id="3" name="Content Placeholder 2"/>
          <p:cNvSpPr>
            <a:spLocks noGrp="1"/>
          </p:cNvSpPr>
          <p:nvPr>
            <p:ph idx="1"/>
          </p:nvPr>
        </p:nvSpPr>
        <p:spPr>
          <a:xfrm>
            <a:off x="457201" y="1766857"/>
            <a:ext cx="8450826" cy="4692929"/>
          </a:xfrm>
        </p:spPr>
        <p:txBody>
          <a:bodyPr>
            <a:normAutofit lnSpcReduction="10000"/>
          </a:bodyPr>
          <a:lstStyle/>
          <a:p>
            <a:pPr>
              <a:spcBef>
                <a:spcPts val="600"/>
              </a:spcBef>
              <a:buFont typeface="Courier New" pitchFamily="49" charset="0"/>
              <a:buChar char="o"/>
            </a:pPr>
            <a:r>
              <a:rPr lang="en-GB" b="1" dirty="0">
                <a:solidFill>
                  <a:srgbClr val="C00000"/>
                </a:solidFill>
              </a:rPr>
              <a:t> Bounce </a:t>
            </a:r>
            <a:r>
              <a:rPr lang="en-GB" b="1" dirty="0" smtClean="0">
                <a:solidFill>
                  <a:srgbClr val="C00000"/>
                </a:solidFill>
              </a:rPr>
              <a:t>and / Bounce Rate</a:t>
            </a:r>
            <a:r>
              <a:rPr lang="en-GB" dirty="0">
                <a:solidFill>
                  <a:srgbClr val="C00000"/>
                </a:solidFill>
              </a:rPr>
              <a:t>:</a:t>
            </a:r>
            <a:r>
              <a:rPr lang="en-GB" dirty="0"/>
              <a:t> The percentage of visits in which the visitor only views one page of your website before leaving</a:t>
            </a:r>
            <a:r>
              <a:rPr lang="en-GB" dirty="0" smtClean="0"/>
              <a:t>.</a:t>
            </a:r>
          </a:p>
          <a:p>
            <a:pPr marL="0" indent="0">
              <a:spcBef>
                <a:spcPts val="600"/>
              </a:spcBef>
              <a:buNone/>
            </a:pPr>
            <a:r>
              <a:rPr lang="en-GB" b="1" u="sng" dirty="0" smtClean="0"/>
              <a:t>GA 4 replaced the above terms with “engagement”</a:t>
            </a:r>
            <a:r>
              <a:rPr lang="en-GB" dirty="0" smtClean="0"/>
              <a:t> – still the above terms are used by most analytics tools.</a:t>
            </a:r>
          </a:p>
          <a:p>
            <a:r>
              <a:rPr lang="en-GB" b="1" dirty="0">
                <a:solidFill>
                  <a:srgbClr val="C00000"/>
                </a:solidFill>
              </a:rPr>
              <a:t>Engaged Sessions</a:t>
            </a:r>
          </a:p>
          <a:p>
            <a:r>
              <a:rPr lang="en-GB" dirty="0"/>
              <a:t>Google Analytics will report an engaged session when a session </a:t>
            </a:r>
            <a:r>
              <a:rPr lang="en-GB" b="1" dirty="0"/>
              <a:t>lasts longer than ten seconds</a:t>
            </a:r>
            <a:r>
              <a:rPr lang="en-GB" dirty="0"/>
              <a:t>, when a session includes </a:t>
            </a:r>
            <a:r>
              <a:rPr lang="en-GB" b="1" dirty="0"/>
              <a:t>at least one conversion</a:t>
            </a:r>
            <a:r>
              <a:rPr lang="en-GB" dirty="0"/>
              <a:t>, </a:t>
            </a:r>
            <a:r>
              <a:rPr lang="en-GB" b="1" u="sng" dirty="0">
                <a:solidFill>
                  <a:srgbClr val="C00000"/>
                </a:solidFill>
              </a:rPr>
              <a:t>or </a:t>
            </a:r>
            <a:r>
              <a:rPr lang="en-GB" dirty="0"/>
              <a:t>when a session includes </a:t>
            </a:r>
            <a:r>
              <a:rPr lang="en-GB" b="1" dirty="0"/>
              <a:t>two or more page views</a:t>
            </a:r>
            <a:r>
              <a:rPr lang="en-GB" dirty="0"/>
              <a:t>. You can adjust the amount of time for a session to be considered engaged. To do this, you need to open the data stream, select ‘More Tagging Settings’ and then choose ‘Adjust Session Timeout’. </a:t>
            </a:r>
          </a:p>
          <a:p>
            <a:r>
              <a:rPr lang="en-GB" b="1" dirty="0" smtClean="0">
                <a:solidFill>
                  <a:srgbClr val="C00000"/>
                </a:solidFill>
              </a:rPr>
              <a:t>Engagement </a:t>
            </a:r>
            <a:r>
              <a:rPr lang="en-GB" b="1" dirty="0">
                <a:solidFill>
                  <a:srgbClr val="C00000"/>
                </a:solidFill>
              </a:rPr>
              <a:t>Rate</a:t>
            </a:r>
          </a:p>
          <a:p>
            <a:r>
              <a:rPr lang="en-GB" dirty="0"/>
              <a:t>The engagement rate metric is calculated by dividing the number of engaged sessions by the total number of sessions. For example, if there were 70 engaged sessions and a total of 100 sessions, then the engagement rate would be 70%. </a:t>
            </a:r>
          </a:p>
          <a:p>
            <a:pPr>
              <a:spcBef>
                <a:spcPts val="600"/>
              </a:spcBef>
              <a:buFont typeface="Courier New" pitchFamily="49" charset="0"/>
              <a:buChar char="o"/>
            </a:pPr>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 Terminology</a:t>
            </a:r>
          </a:p>
        </p:txBody>
      </p:sp>
      <p:sp>
        <p:nvSpPr>
          <p:cNvPr id="3" name="Content Placeholder 2"/>
          <p:cNvSpPr>
            <a:spLocks noGrp="1"/>
          </p:cNvSpPr>
          <p:nvPr>
            <p:ph idx="1"/>
          </p:nvPr>
        </p:nvSpPr>
        <p:spPr>
          <a:xfrm>
            <a:off x="822959" y="1845733"/>
            <a:ext cx="7819596" cy="4481325"/>
          </a:xfrm>
        </p:spPr>
        <p:txBody>
          <a:bodyPr>
            <a:normAutofit/>
          </a:bodyPr>
          <a:lstStyle/>
          <a:p>
            <a:r>
              <a:rPr lang="en-US" sz="2400" b="1" dirty="0" smtClean="0">
                <a:solidFill>
                  <a:srgbClr val="C00000"/>
                </a:solidFill>
              </a:rPr>
              <a:t>Source</a:t>
            </a:r>
            <a:endParaRPr lang="en-US" sz="2400" b="1" dirty="0">
              <a:solidFill>
                <a:srgbClr val="C00000"/>
              </a:solidFill>
            </a:endParaRPr>
          </a:p>
          <a:p>
            <a:r>
              <a:rPr lang="en-US" sz="2400" dirty="0"/>
              <a:t>Source is one of the dimensions (along with medium, campaign and channel) for reporting and analyzing </a:t>
            </a:r>
            <a:r>
              <a:rPr lang="en-US" sz="2400" b="1" u="sng" dirty="0"/>
              <a:t>how people found your website</a:t>
            </a:r>
            <a:r>
              <a:rPr lang="en-US" sz="2400" dirty="0"/>
              <a:t>. Source tells you where the message was seen. For example, a source of ‘google’ would indicate that someone found your website after searching on Google. Source can be used in combination with medium for more granular insights. For example, a source of ‘google’ and a medium of ‘</a:t>
            </a:r>
            <a:r>
              <a:rPr lang="en-US" sz="2400" dirty="0" err="1"/>
              <a:t>cpc</a:t>
            </a:r>
            <a:r>
              <a:rPr lang="en-US" sz="2400" dirty="0"/>
              <a:t>’ would be reported for paid clicks from your Google Ads campaigns. </a:t>
            </a:r>
            <a:endParaRPr lang="en-US" sz="2400" dirty="0" smtClean="0"/>
          </a:p>
          <a:p>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12</a:t>
            </a:fld>
            <a:endParaRPr lang="en-US"/>
          </a:p>
        </p:txBody>
      </p:sp>
    </p:spTree>
    <p:extLst>
      <p:ext uri="{BB962C8B-B14F-4D97-AF65-F5344CB8AC3E}">
        <p14:creationId xmlns:p14="http://schemas.microsoft.com/office/powerpoint/2010/main" val="98124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 Terminology</a:t>
            </a:r>
          </a:p>
        </p:txBody>
      </p:sp>
      <p:sp>
        <p:nvSpPr>
          <p:cNvPr id="3" name="Content Placeholder 2"/>
          <p:cNvSpPr>
            <a:spLocks noGrp="1"/>
          </p:cNvSpPr>
          <p:nvPr>
            <p:ph idx="1"/>
          </p:nvPr>
        </p:nvSpPr>
        <p:spPr>
          <a:xfrm>
            <a:off x="822959" y="1845733"/>
            <a:ext cx="7819596" cy="4481325"/>
          </a:xfrm>
        </p:spPr>
        <p:txBody>
          <a:bodyPr>
            <a:normAutofit/>
          </a:bodyPr>
          <a:lstStyle/>
          <a:p>
            <a:r>
              <a:rPr lang="en-US" sz="2400" b="1" dirty="0" smtClean="0">
                <a:solidFill>
                  <a:srgbClr val="C00000"/>
                </a:solidFill>
              </a:rPr>
              <a:t>Conversion</a:t>
            </a:r>
            <a:endParaRPr lang="en-US" sz="2400" b="1" dirty="0">
              <a:solidFill>
                <a:srgbClr val="C00000"/>
              </a:solidFill>
            </a:endParaRPr>
          </a:p>
          <a:p>
            <a:r>
              <a:rPr lang="en-US" sz="2400" dirty="0"/>
              <a:t>A conversion is reported whenever a user triggers an event that has been defined as a conversion</a:t>
            </a:r>
            <a:r>
              <a:rPr lang="en-US" sz="2400" dirty="0" smtClean="0"/>
              <a:t>.</a:t>
            </a:r>
          </a:p>
          <a:p>
            <a:r>
              <a:rPr lang="en-US" sz="2400" dirty="0" smtClean="0"/>
              <a:t>Which events are defined as conversion, depends on company’s policy. Most common conversion event: purchase</a:t>
            </a:r>
          </a:p>
          <a:p>
            <a:endParaRPr lang="en-US" sz="2400" dirty="0"/>
          </a:p>
          <a:p>
            <a:r>
              <a:rPr lang="en-US" sz="2400" b="1" dirty="0" smtClean="0">
                <a:solidFill>
                  <a:srgbClr val="C00000"/>
                </a:solidFill>
              </a:rPr>
              <a:t>Retention</a:t>
            </a:r>
            <a:endParaRPr lang="en-US" sz="2400" b="1" dirty="0">
              <a:solidFill>
                <a:srgbClr val="C00000"/>
              </a:solidFill>
            </a:endParaRPr>
          </a:p>
          <a:p>
            <a:r>
              <a:rPr lang="en-US" sz="2400" dirty="0"/>
              <a:t>The Retention topic helps you understand </a:t>
            </a:r>
            <a:r>
              <a:rPr lang="en-US" sz="2400" b="1" dirty="0"/>
              <a:t>how frequently and for how long </a:t>
            </a:r>
            <a:r>
              <a:rPr lang="en-US" sz="2400" dirty="0"/>
              <a:t>(over a period of time) </a:t>
            </a:r>
            <a:r>
              <a:rPr lang="en-US" sz="2400" dirty="0">
                <a:solidFill>
                  <a:schemeClr val="tx1"/>
                </a:solidFill>
              </a:rPr>
              <a:t>users engage </a:t>
            </a:r>
            <a:r>
              <a:rPr lang="en-US" sz="2400" dirty="0"/>
              <a:t>with your website or mobile app </a:t>
            </a:r>
            <a:r>
              <a:rPr lang="en-US" sz="2400" b="1" dirty="0">
                <a:solidFill>
                  <a:srgbClr val="C00000"/>
                </a:solidFill>
              </a:rPr>
              <a:t>after</a:t>
            </a:r>
            <a:r>
              <a:rPr lang="en-US" sz="2400" b="1" dirty="0"/>
              <a:t> their first visit</a:t>
            </a:r>
            <a:r>
              <a:rPr lang="en-US" sz="2400" dirty="0"/>
              <a:t>.</a:t>
            </a:r>
            <a:endParaRPr lang="en-US" sz="2400" dirty="0"/>
          </a:p>
          <a:p>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13</a:t>
            </a:fld>
            <a:endParaRPr lang="en-US"/>
          </a:p>
        </p:txBody>
      </p:sp>
    </p:spTree>
    <p:extLst>
      <p:ext uri="{BB962C8B-B14F-4D97-AF65-F5344CB8AC3E}">
        <p14:creationId xmlns:p14="http://schemas.microsoft.com/office/powerpoint/2010/main" val="27195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 Reports – terminology </a:t>
            </a:r>
          </a:p>
        </p:txBody>
      </p:sp>
      <p:sp>
        <p:nvSpPr>
          <p:cNvPr id="3" name="Content Placeholder 2"/>
          <p:cNvSpPr>
            <a:spLocks noGrp="1"/>
          </p:cNvSpPr>
          <p:nvPr>
            <p:ph idx="1"/>
          </p:nvPr>
        </p:nvSpPr>
        <p:spPr>
          <a:xfrm>
            <a:off x="822959" y="1845734"/>
            <a:ext cx="7952331" cy="4023360"/>
          </a:xfrm>
        </p:spPr>
        <p:txBody>
          <a:bodyPr/>
          <a:lstStyle/>
          <a:p>
            <a:pPr marL="0" lvl="0" indent="0">
              <a:lnSpc>
                <a:spcPct val="100000"/>
              </a:lnSpc>
              <a:spcBef>
                <a:spcPts val="0"/>
              </a:spcBef>
              <a:spcAft>
                <a:spcPts val="0"/>
              </a:spcAft>
              <a:buClrTx/>
              <a:buSzTx/>
              <a:buNone/>
            </a:pPr>
            <a:r>
              <a:rPr lang="en-GB" sz="2800" dirty="0" smtClean="0"/>
              <a:t>Definitions of terms can be found in GA site. </a:t>
            </a:r>
          </a:p>
          <a:p>
            <a:pPr marL="0" lvl="0" indent="0">
              <a:lnSpc>
                <a:spcPct val="100000"/>
              </a:lnSpc>
              <a:spcBef>
                <a:spcPts val="0"/>
              </a:spcBef>
              <a:spcAft>
                <a:spcPts val="0"/>
              </a:spcAft>
              <a:buClrTx/>
              <a:buSzTx/>
              <a:buNone/>
            </a:pPr>
            <a:r>
              <a:rPr lang="en-GB" sz="2800" dirty="0" smtClean="0"/>
              <a:t>I found the following </a:t>
            </a:r>
            <a:r>
              <a:rPr lang="en-GB" sz="2800" b="1" dirty="0" smtClean="0">
                <a:solidFill>
                  <a:srgbClr val="C00000"/>
                </a:solidFill>
              </a:rPr>
              <a:t>“Google Analytics Glossary 2022 Edition” </a:t>
            </a:r>
            <a:r>
              <a:rPr lang="en-GB" sz="2800" dirty="0" smtClean="0"/>
              <a:t>very clear and detailed.</a:t>
            </a:r>
          </a:p>
          <a:p>
            <a:pPr marL="0" lvl="0" indent="0">
              <a:lnSpc>
                <a:spcPct val="100000"/>
              </a:lnSpc>
              <a:spcBef>
                <a:spcPts val="0"/>
              </a:spcBef>
              <a:spcAft>
                <a:spcPts val="0"/>
              </a:spcAft>
              <a:buClrTx/>
              <a:buSzTx/>
              <a:buNone/>
            </a:pPr>
            <a:r>
              <a:rPr lang="en-GB" sz="2800" dirty="0" smtClean="0"/>
              <a:t>Most of the definitions in the previous slides (5-10) are from the following source</a:t>
            </a:r>
            <a:endParaRPr lang="en-GB" sz="2800" dirty="0" smtClean="0">
              <a:hlinkClick r:id="rId2"/>
            </a:endParaRPr>
          </a:p>
          <a:p>
            <a:pPr marL="0" lvl="0" indent="0">
              <a:lnSpc>
                <a:spcPct val="100000"/>
              </a:lnSpc>
              <a:spcBef>
                <a:spcPts val="0"/>
              </a:spcBef>
              <a:spcAft>
                <a:spcPts val="0"/>
              </a:spcAft>
              <a:buClrTx/>
              <a:buSzTx/>
              <a:buNone/>
            </a:pPr>
            <a:endParaRPr lang="en-GB" sz="2800" dirty="0">
              <a:hlinkClick r:id="rId2"/>
            </a:endParaRPr>
          </a:p>
          <a:p>
            <a:pPr marL="0" lvl="0" indent="0">
              <a:lnSpc>
                <a:spcPct val="100000"/>
              </a:lnSpc>
              <a:spcBef>
                <a:spcPts val="0"/>
              </a:spcBef>
              <a:spcAft>
                <a:spcPts val="0"/>
              </a:spcAft>
              <a:buClrTx/>
              <a:buSzTx/>
              <a:buNone/>
            </a:pPr>
            <a:r>
              <a:rPr lang="en-GB" sz="2800" dirty="0" smtClean="0">
                <a:hlinkClick r:id="rId2"/>
              </a:rPr>
              <a:t>https</a:t>
            </a:r>
            <a:r>
              <a:rPr lang="en-GB" sz="2800" dirty="0">
                <a:hlinkClick r:id="rId2"/>
              </a:rPr>
              <a:t>://</a:t>
            </a:r>
            <a:r>
              <a:rPr lang="en-GB" sz="2800" dirty="0" smtClean="0">
                <a:hlinkClick r:id="rId2"/>
              </a:rPr>
              <a:t>www.lovesdata.com/blog/google-analytics-glossary#conversion</a:t>
            </a:r>
            <a:endParaRPr lang="en-GB" sz="2800" dirty="0" smtClean="0"/>
          </a:p>
          <a:p>
            <a:pPr marL="0" lvl="0" indent="0">
              <a:lnSpc>
                <a:spcPct val="100000"/>
              </a:lnSpc>
              <a:spcBef>
                <a:spcPts val="0"/>
              </a:spcBef>
              <a:spcAft>
                <a:spcPts val="0"/>
              </a:spcAft>
              <a:buClrTx/>
              <a:buSzTx/>
              <a:buNone/>
            </a:pPr>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 – general layout – actions</a:t>
            </a:r>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05" y="1737361"/>
            <a:ext cx="8511374" cy="4542963"/>
          </a:xfrm>
          <a:prstGeom prst="rect">
            <a:avLst/>
          </a:prstGeom>
        </p:spPr>
      </p:pic>
      <p:sp>
        <p:nvSpPr>
          <p:cNvPr id="6" name="Rectangle 5"/>
          <p:cNvSpPr/>
          <p:nvPr/>
        </p:nvSpPr>
        <p:spPr>
          <a:xfrm>
            <a:off x="1342103" y="1557898"/>
            <a:ext cx="2315497" cy="580617"/>
          </a:xfrm>
          <a:prstGeom prst="rect">
            <a:avLst/>
          </a:prstGeom>
          <a:solidFill>
            <a:srgbClr val="E48312">
              <a:alpha val="2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rgbClr val="002060"/>
                </a:solidFill>
              </a:rPr>
              <a:t>The account</a:t>
            </a:r>
            <a:endParaRPr lang="en-US" b="1" dirty="0">
              <a:solidFill>
                <a:srgbClr val="002060"/>
              </a:solidFill>
            </a:endParaRPr>
          </a:p>
        </p:txBody>
      </p:sp>
      <p:sp>
        <p:nvSpPr>
          <p:cNvPr id="7" name="Rectangle 6"/>
          <p:cNvSpPr/>
          <p:nvPr/>
        </p:nvSpPr>
        <p:spPr>
          <a:xfrm>
            <a:off x="5899354" y="1946787"/>
            <a:ext cx="1525990" cy="516193"/>
          </a:xfrm>
          <a:prstGeom prst="rect">
            <a:avLst/>
          </a:prstGeom>
          <a:solidFill>
            <a:srgbClr val="E48312">
              <a:alpha val="2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rgbClr val="002060"/>
                </a:solidFill>
              </a:rPr>
              <a:t>Time</a:t>
            </a:r>
            <a:endParaRPr lang="en-US" b="1" dirty="0">
              <a:solidFill>
                <a:srgbClr val="002060"/>
              </a:solidFill>
            </a:endParaRPr>
          </a:p>
        </p:txBody>
      </p:sp>
      <p:sp>
        <p:nvSpPr>
          <p:cNvPr id="8" name="Rectangle 7"/>
          <p:cNvSpPr/>
          <p:nvPr/>
        </p:nvSpPr>
        <p:spPr>
          <a:xfrm>
            <a:off x="6810802" y="2569165"/>
            <a:ext cx="1956877" cy="1191673"/>
          </a:xfrm>
          <a:prstGeom prst="rect">
            <a:avLst/>
          </a:prstGeom>
          <a:solidFill>
            <a:srgbClr val="E48312">
              <a:alpha val="2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2060"/>
                </a:solidFill>
              </a:rPr>
              <a:t>Edit comparisons</a:t>
            </a:r>
          </a:p>
          <a:p>
            <a:r>
              <a:rPr lang="en-US" b="1" dirty="0" smtClean="0">
                <a:solidFill>
                  <a:srgbClr val="002060"/>
                </a:solidFill>
              </a:rPr>
              <a:t>Share this report</a:t>
            </a:r>
          </a:p>
          <a:p>
            <a:r>
              <a:rPr lang="en-US" b="1" dirty="0" smtClean="0">
                <a:solidFill>
                  <a:srgbClr val="002060"/>
                </a:solidFill>
              </a:rPr>
              <a:t>Insights</a:t>
            </a:r>
          </a:p>
          <a:p>
            <a:r>
              <a:rPr lang="en-US" b="1" dirty="0" smtClean="0">
                <a:solidFill>
                  <a:srgbClr val="002060"/>
                </a:solidFill>
              </a:rPr>
              <a:t>Customize report</a:t>
            </a:r>
            <a:endParaRPr lang="en-US" b="1" dirty="0">
              <a:solidFill>
                <a:srgbClr val="002060"/>
              </a:solidFill>
            </a:endParaRPr>
          </a:p>
        </p:txBody>
      </p:sp>
      <p:sp>
        <p:nvSpPr>
          <p:cNvPr id="9" name="Rectangle 8"/>
          <p:cNvSpPr/>
          <p:nvPr/>
        </p:nvSpPr>
        <p:spPr>
          <a:xfrm>
            <a:off x="184354" y="5648632"/>
            <a:ext cx="907027" cy="616943"/>
          </a:xfrm>
          <a:prstGeom prst="rect">
            <a:avLst/>
          </a:prstGeom>
          <a:solidFill>
            <a:srgbClr val="E48312">
              <a:alpha val="2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smtClean="0">
                <a:solidFill>
                  <a:srgbClr val="002060"/>
                </a:solidFill>
              </a:rPr>
              <a:t>Admin</a:t>
            </a:r>
            <a:endParaRPr lang="en-US" b="1" dirty="0">
              <a:solidFill>
                <a:srgbClr val="002060"/>
              </a:solidFill>
            </a:endParaRPr>
          </a:p>
        </p:txBody>
      </p:sp>
      <p:sp>
        <p:nvSpPr>
          <p:cNvPr id="10" name="Oval Callout 9"/>
          <p:cNvSpPr/>
          <p:nvPr/>
        </p:nvSpPr>
        <p:spPr>
          <a:xfrm>
            <a:off x="1800224" y="2462980"/>
            <a:ext cx="2587655" cy="1250056"/>
          </a:xfrm>
          <a:prstGeom prst="wedgeEllipseCallout">
            <a:avLst>
              <a:gd name="adj1" fmla="val -14324"/>
              <a:gd name="adj2" fmla="val -769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This is the “account locator” – slide 6</a:t>
            </a:r>
            <a:endParaRPr lang="en-US"/>
          </a:p>
        </p:txBody>
      </p:sp>
    </p:spTree>
    <p:extLst>
      <p:ext uri="{BB962C8B-B14F-4D97-AF65-F5344CB8AC3E}">
        <p14:creationId xmlns:p14="http://schemas.microsoft.com/office/powerpoint/2010/main" val="74430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 - Admin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325" y="1998238"/>
            <a:ext cx="7543800" cy="3718774"/>
          </a:xfrm>
        </p:spPr>
      </p:pic>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16</a:t>
            </a:fld>
            <a:endParaRPr lang="en-US"/>
          </a:p>
        </p:txBody>
      </p:sp>
      <p:sp>
        <p:nvSpPr>
          <p:cNvPr id="6" name="Rectangle 5"/>
          <p:cNvSpPr/>
          <p:nvPr/>
        </p:nvSpPr>
        <p:spPr>
          <a:xfrm>
            <a:off x="988141" y="1998237"/>
            <a:ext cx="2979175" cy="1084175"/>
          </a:xfrm>
          <a:prstGeom prst="rect">
            <a:avLst/>
          </a:prstGeom>
          <a:solidFill>
            <a:srgbClr val="E48312">
              <a:alpha val="2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rgbClr val="002060"/>
                </a:solidFill>
              </a:rPr>
              <a:t>Create account</a:t>
            </a:r>
          </a:p>
          <a:p>
            <a:r>
              <a:rPr lang="en-US" b="1" dirty="0" smtClean="0">
                <a:solidFill>
                  <a:srgbClr val="002060"/>
                </a:solidFill>
              </a:rPr>
              <a:t>Change / Select Account</a:t>
            </a:r>
            <a:endParaRPr lang="en-US" b="1" dirty="0">
              <a:solidFill>
                <a:srgbClr val="002060"/>
              </a:solidFill>
            </a:endParaRPr>
          </a:p>
        </p:txBody>
      </p:sp>
      <p:sp>
        <p:nvSpPr>
          <p:cNvPr id="7" name="Rectangle 6"/>
          <p:cNvSpPr/>
          <p:nvPr/>
        </p:nvSpPr>
        <p:spPr>
          <a:xfrm>
            <a:off x="4306529" y="1998237"/>
            <a:ext cx="2315497" cy="1084175"/>
          </a:xfrm>
          <a:prstGeom prst="rect">
            <a:avLst/>
          </a:prstGeom>
          <a:solidFill>
            <a:srgbClr val="E48312">
              <a:alpha val="2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rgbClr val="002060"/>
                </a:solidFill>
              </a:rPr>
              <a:t>Property with code</a:t>
            </a:r>
          </a:p>
          <a:p>
            <a:r>
              <a:rPr lang="en-US" b="1" dirty="0" smtClean="0">
                <a:solidFill>
                  <a:srgbClr val="002060"/>
                </a:solidFill>
              </a:rPr>
              <a:t>Create Property</a:t>
            </a:r>
            <a:endParaRPr lang="en-US" b="1" dirty="0">
              <a:solidFill>
                <a:srgbClr val="002060"/>
              </a:solidFill>
            </a:endParaRPr>
          </a:p>
        </p:txBody>
      </p:sp>
      <p:sp>
        <p:nvSpPr>
          <p:cNvPr id="8" name="Rectangle 7"/>
          <p:cNvSpPr/>
          <p:nvPr/>
        </p:nvSpPr>
        <p:spPr>
          <a:xfrm>
            <a:off x="4424516" y="4262285"/>
            <a:ext cx="4159045" cy="663676"/>
          </a:xfrm>
          <a:prstGeom prst="rect">
            <a:avLst/>
          </a:prstGeom>
          <a:solidFill>
            <a:srgbClr val="E48312">
              <a:alpha val="2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b="1" dirty="0" smtClean="0">
                <a:solidFill>
                  <a:srgbClr val="002060"/>
                </a:solidFill>
              </a:rPr>
              <a:t>In ‘Data Streams’ you can </a:t>
            </a:r>
            <a:r>
              <a:rPr lang="en-US" b="1" smtClean="0">
                <a:solidFill>
                  <a:srgbClr val="002060"/>
                </a:solidFill>
              </a:rPr>
              <a:t>add streams and also get the tag/code</a:t>
            </a:r>
            <a:endParaRPr lang="en-US" b="1" dirty="0">
              <a:solidFill>
                <a:srgbClr val="002060"/>
              </a:solidFill>
            </a:endParaRPr>
          </a:p>
        </p:txBody>
      </p:sp>
    </p:spTree>
    <p:extLst>
      <p:ext uri="{BB962C8B-B14F-4D97-AF65-F5344CB8AC3E}">
        <p14:creationId xmlns:p14="http://schemas.microsoft.com/office/powerpoint/2010/main" val="205634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05" y="1737361"/>
            <a:ext cx="8511374" cy="4542963"/>
          </a:xfrm>
          <a:prstGeom prst="rect">
            <a:avLst/>
          </a:prstGeom>
        </p:spPr>
      </p:pic>
      <p:sp>
        <p:nvSpPr>
          <p:cNvPr id="6" name="Oval 5"/>
          <p:cNvSpPr/>
          <p:nvPr/>
        </p:nvSpPr>
        <p:spPr>
          <a:xfrm>
            <a:off x="85728" y="2043113"/>
            <a:ext cx="822960" cy="17802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 y="1737361"/>
            <a:ext cx="2260600" cy="2616200"/>
          </a:xfrm>
          <a:prstGeom prst="rect">
            <a:avLst/>
          </a:prstGeom>
        </p:spPr>
      </p:pic>
      <p:sp>
        <p:nvSpPr>
          <p:cNvPr id="8" name="Oval Callout 7"/>
          <p:cNvSpPr/>
          <p:nvPr/>
        </p:nvSpPr>
        <p:spPr>
          <a:xfrm>
            <a:off x="6030063" y="903848"/>
            <a:ext cx="2993922" cy="1308101"/>
          </a:xfrm>
          <a:prstGeom prst="wedgeEllipseCallout">
            <a:avLst>
              <a:gd name="adj1" fmla="val -11278"/>
              <a:gd name="adj2" fmla="val 817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 you have connected your site, you get a similar layout</a:t>
            </a:r>
            <a:endParaRPr lang="en-US" dirty="0"/>
          </a:p>
        </p:txBody>
      </p:sp>
      <p:sp>
        <p:nvSpPr>
          <p:cNvPr id="9" name="Oval Callout 8"/>
          <p:cNvSpPr/>
          <p:nvPr/>
        </p:nvSpPr>
        <p:spPr>
          <a:xfrm>
            <a:off x="3038168" y="107143"/>
            <a:ext cx="2448232" cy="881000"/>
          </a:xfrm>
          <a:prstGeom prst="wedgeEllipseCallout">
            <a:avLst>
              <a:gd name="adj1" fmla="val -88519"/>
              <a:gd name="adj2" fmla="val 163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We will focus on the REPORTS</a:t>
            </a:r>
            <a:endParaRPr lang="en-US"/>
          </a:p>
        </p:txBody>
      </p:sp>
    </p:spTree>
    <p:extLst>
      <p:ext uri="{BB962C8B-B14F-4D97-AF65-F5344CB8AC3E}">
        <p14:creationId xmlns:p14="http://schemas.microsoft.com/office/powerpoint/2010/main" val="201330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 - Reports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60" y="1861012"/>
            <a:ext cx="5577840" cy="4022725"/>
          </a:xfrm>
        </p:spPr>
      </p:pic>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18</a:t>
            </a:fld>
            <a:endParaRPr lang="en-US"/>
          </a:p>
        </p:txBody>
      </p:sp>
      <p:sp>
        <p:nvSpPr>
          <p:cNvPr id="6" name="TextBox 5"/>
          <p:cNvSpPr txBox="1"/>
          <p:nvPr/>
        </p:nvSpPr>
        <p:spPr>
          <a:xfrm>
            <a:off x="6463017" y="1976284"/>
            <a:ext cx="2790132" cy="3323987"/>
          </a:xfrm>
          <a:prstGeom prst="rect">
            <a:avLst/>
          </a:prstGeom>
          <a:noFill/>
        </p:spPr>
        <p:txBody>
          <a:bodyPr wrap="square" rtlCol="0">
            <a:spAutoFit/>
          </a:bodyPr>
          <a:lstStyle/>
          <a:p>
            <a:r>
              <a:rPr lang="en-US" sz="2800" b="1" dirty="0" smtClean="0">
                <a:solidFill>
                  <a:srgbClr val="C00000"/>
                </a:solidFill>
              </a:rPr>
              <a:t>Reports</a:t>
            </a:r>
            <a:r>
              <a:rPr lang="en-US" sz="2800" dirty="0" smtClean="0">
                <a:solidFill>
                  <a:srgbClr val="C00000"/>
                </a:solidFill>
              </a:rPr>
              <a:t>:</a:t>
            </a:r>
          </a:p>
          <a:p>
            <a:endParaRPr lang="en-US" sz="2800" dirty="0"/>
          </a:p>
          <a:p>
            <a:r>
              <a:rPr lang="en-US" sz="2800" b="1" dirty="0" smtClean="0">
                <a:solidFill>
                  <a:srgbClr val="C00000"/>
                </a:solidFill>
              </a:rPr>
              <a:t>Reports snapshot</a:t>
            </a:r>
          </a:p>
          <a:p>
            <a:pPr lvl="1"/>
            <a:r>
              <a:rPr lang="en-US" sz="2800" dirty="0" err="1" smtClean="0"/>
              <a:t>Unsampled</a:t>
            </a:r>
            <a:r>
              <a:rPr lang="en-US" sz="2800" dirty="0" smtClean="0"/>
              <a:t> report </a:t>
            </a:r>
            <a:r>
              <a:rPr lang="en-US" sz="1600" dirty="0" smtClean="0"/>
              <a:t>(we’ll return to this again next week)</a:t>
            </a:r>
          </a:p>
          <a:p>
            <a:endParaRPr lang="en-US" sz="2800" dirty="0" smtClean="0"/>
          </a:p>
          <a:p>
            <a:r>
              <a:rPr lang="en-US" sz="2800" b="1" dirty="0" err="1" smtClean="0">
                <a:solidFill>
                  <a:srgbClr val="C00000"/>
                </a:solidFill>
              </a:rPr>
              <a:t>Realtime</a:t>
            </a:r>
            <a:endParaRPr lang="en-US" sz="2800" b="1" dirty="0" smtClean="0">
              <a:solidFill>
                <a:srgbClr val="C00000"/>
              </a:solidFill>
            </a:endParaRPr>
          </a:p>
        </p:txBody>
      </p:sp>
      <p:sp>
        <p:nvSpPr>
          <p:cNvPr id="8" name="Rectangle 7"/>
          <p:cNvSpPr/>
          <p:nvPr/>
        </p:nvSpPr>
        <p:spPr>
          <a:xfrm>
            <a:off x="822960" y="1737361"/>
            <a:ext cx="3675298" cy="489645"/>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0727" y="2183681"/>
            <a:ext cx="1123827" cy="39820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756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 </a:t>
            </a:r>
            <a:r>
              <a:rPr lang="en-US" dirty="0" smtClean="0"/>
              <a:t>– Reports – Real Time</a:t>
            </a:r>
            <a:endParaRPr lang="en-GB" b="1" dirty="0">
              <a:solidFill>
                <a:schemeClr val="accent3">
                  <a:lumMod val="60000"/>
                  <a:lumOff val="40000"/>
                </a:schemeClr>
              </a:solidFill>
            </a:endParaRPr>
          </a:p>
        </p:txBody>
      </p:sp>
      <p:sp>
        <p:nvSpPr>
          <p:cNvPr id="3" name="Content Placeholder 2"/>
          <p:cNvSpPr>
            <a:spLocks noGrp="1"/>
          </p:cNvSpPr>
          <p:nvPr>
            <p:ph idx="1"/>
          </p:nvPr>
        </p:nvSpPr>
        <p:spPr>
          <a:xfrm>
            <a:off x="822324" y="1846263"/>
            <a:ext cx="8321675" cy="4613523"/>
          </a:xfrm>
        </p:spPr>
        <p:txBody>
          <a:bodyPr>
            <a:normAutofit fontScale="92500" lnSpcReduction="10000"/>
          </a:bodyPr>
          <a:lstStyle/>
          <a:p>
            <a:r>
              <a:rPr lang="en-GB" b="1" dirty="0">
                <a:solidFill>
                  <a:srgbClr val="C00000"/>
                </a:solidFill>
              </a:rPr>
              <a:t>‘Real-Time’ </a:t>
            </a:r>
            <a:r>
              <a:rPr lang="en-GB" dirty="0"/>
              <a:t>allows you to monitor visitors’ activity as it happens on your site. Reports are updated continuously: each page view is reported seconds after it occurs. </a:t>
            </a:r>
          </a:p>
          <a:p>
            <a:pPr>
              <a:spcBef>
                <a:spcPts val="600"/>
              </a:spcBef>
            </a:pPr>
            <a:r>
              <a:rPr lang="en-GB" dirty="0"/>
              <a:t>You can see:</a:t>
            </a:r>
          </a:p>
          <a:p>
            <a:pPr lvl="1">
              <a:spcAft>
                <a:spcPts val="0"/>
              </a:spcAft>
              <a:buFont typeface="Courier New" pitchFamily="49" charset="0"/>
              <a:buChar char="o"/>
            </a:pPr>
            <a:r>
              <a:rPr lang="en-GB" sz="2000" dirty="0"/>
              <a:t>how many people are on your site right now,</a:t>
            </a:r>
          </a:p>
          <a:p>
            <a:pPr lvl="1">
              <a:spcAft>
                <a:spcPts val="0"/>
              </a:spcAft>
              <a:buFont typeface="Courier New" pitchFamily="49" charset="0"/>
              <a:buChar char="o"/>
            </a:pPr>
            <a:r>
              <a:rPr lang="en-GB" sz="2000" dirty="0"/>
              <a:t>their geographic locations and the traffic sources that referred them,</a:t>
            </a:r>
          </a:p>
          <a:p>
            <a:pPr lvl="1">
              <a:spcAft>
                <a:spcPts val="0"/>
              </a:spcAft>
              <a:buFont typeface="Courier New" pitchFamily="49" charset="0"/>
              <a:buChar char="o"/>
            </a:pPr>
            <a:r>
              <a:rPr lang="en-GB" sz="2000" dirty="0"/>
              <a:t>which pages or events they're interacting with, </a:t>
            </a:r>
          </a:p>
          <a:p>
            <a:pPr>
              <a:spcAft>
                <a:spcPts val="0"/>
              </a:spcAft>
              <a:buFont typeface="Courier New" pitchFamily="49" charset="0"/>
              <a:buChar char="o"/>
            </a:pPr>
            <a:r>
              <a:rPr lang="en-GB" dirty="0" smtClean="0"/>
              <a:t>With </a:t>
            </a:r>
            <a:r>
              <a:rPr lang="en-GB" dirty="0"/>
              <a:t>Real-Time, you can immediately and continuously monitor the effects of actions / policies on your traffic. Here are a few of the ways you might use Real-Time:</a:t>
            </a:r>
          </a:p>
          <a:p>
            <a:pPr lvl="1">
              <a:spcAft>
                <a:spcPts val="0"/>
              </a:spcAft>
              <a:buFont typeface="Courier New" pitchFamily="49" charset="0"/>
              <a:buChar char="o"/>
            </a:pPr>
            <a:r>
              <a:rPr lang="en-GB" sz="2000" dirty="0" smtClean="0"/>
              <a:t>see </a:t>
            </a:r>
            <a:r>
              <a:rPr lang="en-GB" sz="2000" dirty="0"/>
              <a:t>whether a one-day promotion is driving traffic to your site or app, and which pages these visitors are viewing</a:t>
            </a:r>
          </a:p>
          <a:p>
            <a:pPr lvl="1">
              <a:spcAft>
                <a:spcPts val="0"/>
              </a:spcAft>
              <a:buFont typeface="Courier New" pitchFamily="49" charset="0"/>
              <a:buChar char="o"/>
            </a:pPr>
            <a:r>
              <a:rPr lang="en-GB" sz="2000" dirty="0"/>
              <a:t>monitor the immediate effects on traffic from a blog/social network post or tweet</a:t>
            </a:r>
          </a:p>
          <a:p>
            <a:pPr lvl="1">
              <a:spcAft>
                <a:spcPts val="0"/>
              </a:spcAft>
              <a:buFont typeface="Courier New" pitchFamily="49" charset="0"/>
              <a:buChar char="o"/>
            </a:pPr>
            <a:r>
              <a:rPr lang="en-GB" sz="2000" b="1" u="sng" dirty="0">
                <a:solidFill>
                  <a:srgbClr val="C00000"/>
                </a:solidFill>
              </a:rPr>
              <a:t>verify that the tracking code is working on your site or app</a:t>
            </a:r>
          </a:p>
          <a:p>
            <a:pPr>
              <a:spcBef>
                <a:spcPts val="600"/>
              </a:spcBef>
              <a:spcAft>
                <a:spcPts val="0"/>
              </a:spcAft>
              <a:buNone/>
            </a:pPr>
            <a:r>
              <a:rPr lang="en-GB" sz="1800" dirty="0"/>
              <a:t> </a:t>
            </a:r>
            <a:r>
              <a:rPr lang="en-GB" dirty="0"/>
              <a:t>A user is active if s/he has triggered an event or </a:t>
            </a:r>
            <a:r>
              <a:rPr lang="en-GB" dirty="0" err="1"/>
              <a:t>pageview</a:t>
            </a:r>
            <a:r>
              <a:rPr lang="en-GB" dirty="0"/>
              <a:t> within the past 5 minutes</a:t>
            </a:r>
          </a:p>
          <a:p>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19</a:t>
            </a:fld>
            <a:endParaRPr lang="en-US"/>
          </a:p>
        </p:txBody>
      </p:sp>
      <p:sp>
        <p:nvSpPr>
          <p:cNvPr id="5" name="Left Arrow 4">
            <a:hlinkClick r:id="" action="ppaction://noaction"/>
          </p:cNvPr>
          <p:cNvSpPr/>
          <p:nvPr/>
        </p:nvSpPr>
        <p:spPr>
          <a:xfrm>
            <a:off x="8516938" y="6559550"/>
            <a:ext cx="373062" cy="165100"/>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Analytics (GA)</a:t>
            </a:r>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a:t>
            </a:fld>
            <a:endParaRPr lang="en-US"/>
          </a:p>
        </p:txBody>
      </p:sp>
      <p:sp>
        <p:nvSpPr>
          <p:cNvPr id="5" name="Content Placeholder 2"/>
          <p:cNvSpPr>
            <a:spLocks noGrp="1"/>
          </p:cNvSpPr>
          <p:nvPr>
            <p:ph idx="1"/>
          </p:nvPr>
        </p:nvSpPr>
        <p:spPr>
          <a:xfrm>
            <a:off x="400051" y="1737361"/>
            <a:ext cx="8443912" cy="4506277"/>
          </a:xfrm>
        </p:spPr>
        <p:txBody>
          <a:bodyPr>
            <a:noAutofit/>
          </a:bodyPr>
          <a:lstStyle/>
          <a:p>
            <a:pPr>
              <a:spcBef>
                <a:spcPts val="0"/>
              </a:spcBef>
              <a:buFont typeface="Wingdings" pitchFamily="2" charset="2"/>
              <a:buChar char="Ø"/>
            </a:pPr>
            <a:r>
              <a:rPr lang="en-GB" sz="2400" b="1" dirty="0" smtClean="0">
                <a:solidFill>
                  <a:srgbClr val="FF0000"/>
                </a:solidFill>
              </a:rPr>
              <a:t>How does GA collect information from a website?</a:t>
            </a:r>
          </a:p>
          <a:p>
            <a:pPr marL="566928" lvl="3" indent="0">
              <a:spcBef>
                <a:spcPts val="0"/>
              </a:spcBef>
              <a:buNone/>
            </a:pPr>
            <a:r>
              <a:rPr lang="en-GB" sz="2400" b="1" dirty="0" smtClean="0">
                <a:solidFill>
                  <a:srgbClr val="FF0000"/>
                </a:solidFill>
                <a:sym typeface="Wingdings"/>
              </a:rPr>
              <a:t> Google Analytics code</a:t>
            </a:r>
            <a:endParaRPr lang="en-GB" sz="2400" b="1" dirty="0" smtClean="0">
              <a:solidFill>
                <a:srgbClr val="FF0000"/>
              </a:solidFill>
            </a:endParaRPr>
          </a:p>
          <a:p>
            <a:pPr>
              <a:spcBef>
                <a:spcPts val="0"/>
              </a:spcBef>
              <a:buFont typeface="Wingdings" pitchFamily="2" charset="2"/>
              <a:buChar char="Ø"/>
            </a:pPr>
            <a:endParaRPr lang="en-GB" sz="800" dirty="0"/>
          </a:p>
          <a:p>
            <a:pPr>
              <a:spcBef>
                <a:spcPts val="0"/>
              </a:spcBef>
              <a:buFont typeface="Wingdings" pitchFamily="2" charset="2"/>
              <a:buChar char="Ø"/>
            </a:pPr>
            <a:r>
              <a:rPr lang="en-GB" sz="2400" dirty="0" smtClean="0"/>
              <a:t>The current Google Analytics code is: </a:t>
            </a:r>
            <a:r>
              <a:rPr lang="en-GB" sz="2400" b="1" dirty="0" smtClean="0"/>
              <a:t>Google Analytics 4 (GA4)</a:t>
            </a:r>
          </a:p>
          <a:p>
            <a:pPr marL="0" indent="0">
              <a:spcBef>
                <a:spcPts val="0"/>
              </a:spcBef>
              <a:buNone/>
            </a:pPr>
            <a:r>
              <a:rPr lang="en-GB" sz="2400" dirty="0" smtClean="0"/>
              <a:t>ID format: </a:t>
            </a:r>
            <a:r>
              <a:rPr lang="en-GB" sz="2400" b="1" dirty="0" smtClean="0">
                <a:solidFill>
                  <a:srgbClr val="FF0000"/>
                </a:solidFill>
              </a:rPr>
              <a:t>G-XXXXXXXX</a:t>
            </a:r>
            <a:endParaRPr lang="en-GB" sz="2400" dirty="0" smtClean="0"/>
          </a:p>
          <a:p>
            <a:r>
              <a:rPr lang="en-GB" sz="2400" dirty="0" smtClean="0"/>
              <a:t>Universal Analytics (UA) code (previous version). </a:t>
            </a:r>
          </a:p>
          <a:p>
            <a:pPr lvl="0">
              <a:buClr>
                <a:srgbClr val="E48312"/>
              </a:buClr>
            </a:pPr>
            <a:r>
              <a:rPr lang="en-GB" sz="2400" dirty="0" smtClean="0">
                <a:solidFill>
                  <a:srgbClr val="000000">
                    <a:lumMod val="75000"/>
                    <a:lumOff val="25000"/>
                  </a:srgbClr>
                </a:solidFill>
              </a:rPr>
              <a:t>For lectures-tutorials </a:t>
            </a:r>
            <a:r>
              <a:rPr lang="en-GB" sz="2400" dirty="0">
                <a:solidFill>
                  <a:srgbClr val="000000">
                    <a:lumMod val="75000"/>
                    <a:lumOff val="25000"/>
                  </a:srgbClr>
                </a:solidFill>
              </a:rPr>
              <a:t>and the coursework we will use </a:t>
            </a:r>
            <a:r>
              <a:rPr lang="en-GB" sz="2400" b="1" u="sng" dirty="0" smtClean="0">
                <a:solidFill>
                  <a:srgbClr val="000000">
                    <a:lumMod val="75000"/>
                    <a:lumOff val="25000"/>
                  </a:srgbClr>
                </a:solidFill>
              </a:rPr>
              <a:t>GA4 code.</a:t>
            </a:r>
            <a:endParaRPr lang="en-GB" sz="2400" b="1" u="sng" dirty="0">
              <a:solidFill>
                <a:srgbClr val="000000">
                  <a:lumMod val="75000"/>
                  <a:lumOff val="25000"/>
                </a:srgbClr>
              </a:solidFill>
            </a:endParaRPr>
          </a:p>
          <a:p>
            <a:r>
              <a:rPr lang="en-GB" sz="2400" dirty="0" smtClean="0"/>
              <a:t>For differences between GA4 and UA read the following article: </a:t>
            </a:r>
            <a:r>
              <a:rPr lang="en-GB" sz="1600" dirty="0" smtClean="0">
                <a:hlinkClick r:id="rId2"/>
              </a:rPr>
              <a:t>https</a:t>
            </a:r>
            <a:r>
              <a:rPr lang="en-GB" sz="1600" dirty="0">
                <a:hlinkClick r:id="rId2"/>
              </a:rPr>
              <a:t>://support.google.com/analytics/answer/9964640?hl=en#zippy=%</a:t>
            </a:r>
            <a:r>
              <a:rPr lang="en-GB" sz="1600" dirty="0" smtClean="0">
                <a:hlinkClick r:id="rId2"/>
              </a:rPr>
              <a:t>2Cin-this-article</a:t>
            </a:r>
            <a:endParaRPr lang="en-GB" sz="1600" dirty="0" smtClean="0"/>
          </a:p>
          <a:p>
            <a:r>
              <a:rPr lang="en-GB" sz="2400" dirty="0" smtClean="0"/>
              <a:t>What is the main advantage of GA4?</a:t>
            </a:r>
          </a:p>
          <a:p>
            <a:r>
              <a:rPr lang="en-GB" sz="2400" b="1" dirty="0" smtClean="0"/>
              <a:t>Data streams in the same property</a:t>
            </a:r>
          </a:p>
        </p:txBody>
      </p:sp>
    </p:spTree>
    <p:extLst>
      <p:ext uri="{BB962C8B-B14F-4D97-AF65-F5344CB8AC3E}">
        <p14:creationId xmlns:p14="http://schemas.microsoft.com/office/powerpoint/2010/main" val="148992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GA – Reports – Real Time</a:t>
            </a:r>
          </a:p>
        </p:txBody>
      </p:sp>
      <p:sp>
        <p:nvSpPr>
          <p:cNvPr id="3" name="Content Placeholder 2"/>
          <p:cNvSpPr>
            <a:spLocks noGrp="1"/>
          </p:cNvSpPr>
          <p:nvPr>
            <p:ph idx="1"/>
          </p:nvPr>
        </p:nvSpPr>
        <p:spPr>
          <a:xfrm>
            <a:off x="672946" y="5570230"/>
            <a:ext cx="8129587" cy="657226"/>
          </a:xfrm>
        </p:spPr>
        <p:txBody>
          <a:bodyPr>
            <a:normAutofit fontScale="85000" lnSpcReduction="20000"/>
          </a:bodyPr>
          <a:lstStyle/>
          <a:p>
            <a:r>
              <a:rPr lang="en-US" dirty="0" smtClean="0"/>
              <a:t>Example of “real time” report.</a:t>
            </a:r>
          </a:p>
          <a:p>
            <a:r>
              <a:rPr lang="en-US" dirty="0" smtClean="0"/>
              <a:t>Use “real time” to confirm you have correctly connected  your site with Google Analytics</a:t>
            </a:r>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1764809"/>
            <a:ext cx="7235190" cy="3790673"/>
          </a:xfrm>
          <a:prstGeom prst="rect">
            <a:avLst/>
          </a:prstGeom>
        </p:spPr>
      </p:pic>
      <p:sp>
        <p:nvSpPr>
          <p:cNvPr id="6" name="Oval 5"/>
          <p:cNvSpPr/>
          <p:nvPr/>
        </p:nvSpPr>
        <p:spPr>
          <a:xfrm>
            <a:off x="3629024" y="4120517"/>
            <a:ext cx="885825" cy="78009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6938" y="2357439"/>
            <a:ext cx="1276349" cy="102173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53026" y="2928939"/>
            <a:ext cx="742950" cy="54490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259806" y="3616030"/>
            <a:ext cx="1276349" cy="52528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843461" y="4069873"/>
            <a:ext cx="1405889" cy="83074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57263" y="1969691"/>
            <a:ext cx="742950" cy="54490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249351" y="4212788"/>
            <a:ext cx="1608774" cy="135744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700337" y="4212788"/>
            <a:ext cx="742950" cy="54490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441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8" grpId="0" animBg="1"/>
      <p:bldP spid="9" grpId="0" animBg="1"/>
      <p:bldP spid="10" grpId="0" animBg="1"/>
      <p:bldP spid="11" grpId="0" animBg="1"/>
      <p:bldP spid="12" grpId="0" animBg="1"/>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 </a:t>
            </a:r>
            <a:r>
              <a:rPr lang="en-US" dirty="0" smtClean="0"/>
              <a:t>– Reports</a:t>
            </a:r>
            <a:br>
              <a:rPr lang="en-US" dirty="0" smtClean="0"/>
            </a:br>
            <a:endParaRPr lang="en-US" dirty="0"/>
          </a:p>
        </p:txBody>
      </p:sp>
      <p:sp>
        <p:nvSpPr>
          <p:cNvPr id="3" name="Content Placeholder 2"/>
          <p:cNvSpPr>
            <a:spLocks noGrp="1"/>
          </p:cNvSpPr>
          <p:nvPr>
            <p:ph idx="1"/>
          </p:nvPr>
        </p:nvSpPr>
        <p:spPr>
          <a:xfrm>
            <a:off x="822959" y="3864075"/>
            <a:ext cx="8049579" cy="2536722"/>
          </a:xfrm>
        </p:spPr>
        <p:txBody>
          <a:bodyPr>
            <a:normAutofit lnSpcReduction="10000"/>
          </a:bodyPr>
          <a:lstStyle/>
          <a:p>
            <a:r>
              <a:rPr lang="en-US" dirty="0" smtClean="0"/>
              <a:t>The above is a very basic report. </a:t>
            </a:r>
          </a:p>
          <a:p>
            <a:r>
              <a:rPr lang="en-US" dirty="0" smtClean="0"/>
              <a:t>It tells us how many users and new users visited the site during the period of one month. </a:t>
            </a:r>
            <a:r>
              <a:rPr lang="en-US" b="1" i="1" u="sng" dirty="0" smtClean="0"/>
              <a:t>This is just one, basic metric</a:t>
            </a:r>
            <a:r>
              <a:rPr lang="en-US" dirty="0" smtClean="0"/>
              <a:t>.</a:t>
            </a:r>
          </a:p>
          <a:p>
            <a:r>
              <a:rPr lang="en-US" dirty="0" smtClean="0"/>
              <a:t>This is very basic and not very useful.</a:t>
            </a:r>
          </a:p>
          <a:p>
            <a:r>
              <a:rPr lang="en-US" dirty="0" smtClean="0"/>
              <a:t>In order to get a better understanding we need more information</a:t>
            </a:r>
          </a:p>
          <a:p>
            <a:r>
              <a:rPr lang="en-GB" dirty="0"/>
              <a:t>Two types of data are represented in Google Analytics reports, </a:t>
            </a:r>
            <a:r>
              <a:rPr lang="en-GB" b="1" dirty="0">
                <a:solidFill>
                  <a:srgbClr val="C00000"/>
                </a:solidFill>
              </a:rPr>
              <a:t>dimensions</a:t>
            </a:r>
            <a:r>
              <a:rPr lang="en-GB" dirty="0"/>
              <a:t> and </a:t>
            </a:r>
            <a:r>
              <a:rPr lang="en-GB" b="1" dirty="0">
                <a:solidFill>
                  <a:srgbClr val="C00000"/>
                </a:solidFill>
              </a:rPr>
              <a:t>metrics</a:t>
            </a:r>
            <a:r>
              <a:rPr lang="en-GB" dirty="0"/>
              <a:t>.</a:t>
            </a:r>
            <a:endParaRPr lang="en-GB" b="1" dirty="0">
              <a:solidFill>
                <a:srgbClr val="C00000"/>
              </a:solidFill>
            </a:endParaRPr>
          </a:p>
          <a:p>
            <a:endParaRPr lang="en-US" b="1" dirty="0">
              <a:solidFill>
                <a:srgbClr val="C00000"/>
              </a:solidFill>
            </a:endParaRP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1106129"/>
            <a:ext cx="7586404" cy="2757946"/>
          </a:xfrm>
          <a:prstGeom prst="rect">
            <a:avLst/>
          </a:prstGeom>
        </p:spPr>
      </p:pic>
    </p:spTree>
    <p:extLst>
      <p:ext uri="{BB962C8B-B14F-4D97-AF65-F5344CB8AC3E}">
        <p14:creationId xmlns:p14="http://schemas.microsoft.com/office/powerpoint/2010/main" val="38015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 </a:t>
            </a:r>
            <a:r>
              <a:rPr lang="en-US" dirty="0" smtClean="0"/>
              <a:t>– Reports – Dimensions </a:t>
            </a:r>
            <a:endParaRPr lang="en-GB" dirty="0"/>
          </a:p>
        </p:txBody>
      </p:sp>
      <p:sp>
        <p:nvSpPr>
          <p:cNvPr id="3" name="Content Placeholder 2"/>
          <p:cNvSpPr>
            <a:spLocks noGrp="1"/>
          </p:cNvSpPr>
          <p:nvPr>
            <p:ph idx="1"/>
          </p:nvPr>
        </p:nvSpPr>
        <p:spPr>
          <a:xfrm>
            <a:off x="822959" y="1742497"/>
            <a:ext cx="7967080" cy="4732047"/>
          </a:xfrm>
        </p:spPr>
        <p:txBody>
          <a:bodyPr>
            <a:normAutofit fontScale="92500" lnSpcReduction="20000"/>
          </a:bodyPr>
          <a:lstStyle/>
          <a:p>
            <a:pPr>
              <a:spcAft>
                <a:spcPts val="800"/>
              </a:spcAft>
            </a:pPr>
            <a:r>
              <a:rPr lang="en-GB" sz="2200" b="1" dirty="0" smtClean="0">
                <a:solidFill>
                  <a:srgbClr val="C00000"/>
                </a:solidFill>
              </a:rPr>
              <a:t>Dimension</a:t>
            </a:r>
            <a:endParaRPr lang="en-GB" sz="2200" b="1" dirty="0">
              <a:solidFill>
                <a:srgbClr val="C00000"/>
              </a:solidFill>
            </a:endParaRPr>
          </a:p>
          <a:p>
            <a:pPr>
              <a:spcAft>
                <a:spcPts val="800"/>
              </a:spcAft>
            </a:pPr>
            <a:r>
              <a:rPr lang="en-GB" sz="2200" dirty="0" smtClean="0"/>
              <a:t>“Dimension” is one </a:t>
            </a:r>
            <a:r>
              <a:rPr lang="en-GB" sz="2200" dirty="0"/>
              <a:t>of two types of data that makes up reports in Google Analytics. </a:t>
            </a:r>
            <a:endParaRPr lang="en-GB" sz="2200" dirty="0" smtClean="0"/>
          </a:p>
          <a:p>
            <a:pPr>
              <a:spcAft>
                <a:spcPts val="800"/>
              </a:spcAft>
            </a:pPr>
            <a:r>
              <a:rPr lang="en-GB" sz="2200" dirty="0" smtClean="0"/>
              <a:t>A </a:t>
            </a:r>
            <a:r>
              <a:rPr lang="en-GB" sz="2200" dirty="0"/>
              <a:t>dimension is </a:t>
            </a:r>
            <a:r>
              <a:rPr lang="en-GB" sz="2200" i="1" dirty="0" smtClean="0"/>
              <a:t>a </a:t>
            </a:r>
            <a:r>
              <a:rPr lang="en-GB" sz="2200" i="1" dirty="0"/>
              <a:t>descriptive attribute or characteristic </a:t>
            </a:r>
            <a:r>
              <a:rPr lang="en-GB" sz="2200" dirty="0" smtClean="0"/>
              <a:t>of </a:t>
            </a:r>
            <a:r>
              <a:rPr lang="en-GB" sz="2200" dirty="0"/>
              <a:t>your users and their interactions with your website</a:t>
            </a:r>
            <a:r>
              <a:rPr lang="en-GB" sz="2200" dirty="0" smtClean="0"/>
              <a:t>.</a:t>
            </a:r>
            <a:r>
              <a:rPr lang="en-GB" sz="2200" i="1" dirty="0" smtClean="0"/>
              <a:t> </a:t>
            </a:r>
            <a:r>
              <a:rPr lang="en-GB" sz="2200" dirty="0"/>
              <a:t>E.g. a geographical location could have as dimensions</a:t>
            </a:r>
            <a:r>
              <a:rPr lang="en-GB" sz="2200"/>
              <a:t>: </a:t>
            </a:r>
            <a:r>
              <a:rPr lang="en-GB" sz="2200" smtClean="0"/>
              <a:t>country</a:t>
            </a:r>
            <a:r>
              <a:rPr lang="en-GB" sz="2200" smtClean="0"/>
              <a:t>, </a:t>
            </a:r>
            <a:r>
              <a:rPr lang="en-GB" sz="2200" dirty="0"/>
              <a:t>city name. Values for ‘city name’ dimension could be: London, Paris etc.</a:t>
            </a:r>
            <a:r>
              <a:rPr lang="en-GB" sz="2200" i="1" dirty="0"/>
              <a:t> </a:t>
            </a:r>
          </a:p>
          <a:p>
            <a:pPr>
              <a:spcBef>
                <a:spcPts val="0"/>
              </a:spcBef>
              <a:spcAft>
                <a:spcPts val="800"/>
              </a:spcAft>
            </a:pPr>
            <a:r>
              <a:rPr lang="en-GB" sz="2200" dirty="0"/>
              <a:t>Dimensions are text strings that describe an item. </a:t>
            </a:r>
            <a:r>
              <a:rPr lang="en-GB" sz="2200" b="1" dirty="0">
                <a:solidFill>
                  <a:srgbClr val="C00000"/>
                </a:solidFill>
              </a:rPr>
              <a:t>Think of them as </a:t>
            </a:r>
            <a:r>
              <a:rPr lang="en-GB" sz="2200" b="1" u="sng" dirty="0">
                <a:solidFill>
                  <a:srgbClr val="C00000"/>
                </a:solidFill>
              </a:rPr>
              <a:t>names</a:t>
            </a:r>
            <a:r>
              <a:rPr lang="en-GB" sz="2200" b="1" dirty="0" smtClean="0">
                <a:solidFill>
                  <a:srgbClr val="C00000"/>
                </a:solidFill>
              </a:rPr>
              <a:t>.</a:t>
            </a:r>
          </a:p>
          <a:p>
            <a:pPr>
              <a:spcAft>
                <a:spcPts val="800"/>
              </a:spcAft>
            </a:pPr>
            <a:r>
              <a:rPr lang="en-GB" sz="2200" dirty="0" smtClean="0"/>
              <a:t>Dimensions </a:t>
            </a:r>
            <a:r>
              <a:rPr lang="en-GB" sz="2200" dirty="0"/>
              <a:t>are typically presented </a:t>
            </a:r>
            <a:r>
              <a:rPr lang="en-GB" sz="2200" b="1" dirty="0">
                <a:solidFill>
                  <a:srgbClr val="C00000"/>
                </a:solidFill>
              </a:rPr>
              <a:t>as a row </a:t>
            </a:r>
            <a:r>
              <a:rPr lang="en-GB" sz="2200" dirty="0"/>
              <a:t>of information in reports. </a:t>
            </a:r>
            <a:endParaRPr lang="en-GB" sz="2200" dirty="0" smtClean="0"/>
          </a:p>
          <a:p>
            <a:pPr>
              <a:spcAft>
                <a:spcPts val="800"/>
              </a:spcAft>
            </a:pPr>
            <a:r>
              <a:rPr lang="en-GB" sz="2200" dirty="0" smtClean="0"/>
              <a:t>You’ll </a:t>
            </a:r>
            <a:r>
              <a:rPr lang="en-GB" sz="2200" dirty="0"/>
              <a:t>find the dimension presented in the first column inside the standard Google Analytics reports</a:t>
            </a:r>
            <a:r>
              <a:rPr lang="en-GB" sz="2200" dirty="0" smtClean="0"/>
              <a:t>.</a:t>
            </a:r>
            <a:endParaRPr lang="en-GB" sz="2200" dirty="0"/>
          </a:p>
          <a:p>
            <a:pPr>
              <a:spcAft>
                <a:spcPts val="800"/>
              </a:spcAft>
            </a:pPr>
            <a:r>
              <a:rPr lang="en-GB" sz="2200" dirty="0" smtClean="0"/>
              <a:t>Primary </a:t>
            </a:r>
            <a:r>
              <a:rPr lang="en-GB" sz="2200" dirty="0"/>
              <a:t>&amp; secondary dimensions: in order to get more detailed data we are allowed to select a secondary dimension – this increases the rows in the </a:t>
            </a:r>
            <a:r>
              <a:rPr lang="en-GB" sz="2200" dirty="0" smtClean="0"/>
              <a:t>report (</a:t>
            </a:r>
            <a:r>
              <a:rPr lang="en-GB" sz="2200" dirty="0" err="1" smtClean="0"/>
              <a:t>eg</a:t>
            </a:r>
            <a:r>
              <a:rPr lang="en-GB" sz="2200" dirty="0" smtClean="0"/>
              <a:t> Country and City).</a:t>
            </a:r>
            <a:endParaRPr lang="en-GB" sz="2200" dirty="0"/>
          </a:p>
          <a:p>
            <a:endParaRPr lang="en-GB" sz="14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22</a:t>
            </a:fld>
            <a:endParaRPr lang="en-US"/>
          </a:p>
        </p:txBody>
      </p:sp>
    </p:spTree>
    <p:extLst>
      <p:ext uri="{BB962C8B-B14F-4D97-AF65-F5344CB8AC3E}">
        <p14:creationId xmlns:p14="http://schemas.microsoft.com/office/powerpoint/2010/main" val="38824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 </a:t>
            </a:r>
            <a:r>
              <a:rPr lang="en-US" dirty="0" smtClean="0"/>
              <a:t>– Reports – Dimensions </a:t>
            </a:r>
            <a:endParaRPr lang="en-US" dirty="0"/>
          </a:p>
        </p:txBody>
      </p:sp>
      <p:sp>
        <p:nvSpPr>
          <p:cNvPr id="3" name="Content Placeholder 2"/>
          <p:cNvSpPr>
            <a:spLocks noGrp="1"/>
          </p:cNvSpPr>
          <p:nvPr>
            <p:ph idx="1"/>
          </p:nvPr>
        </p:nvSpPr>
        <p:spPr>
          <a:xfrm>
            <a:off x="822959" y="1845734"/>
            <a:ext cx="2937880" cy="4023360"/>
          </a:xfrm>
        </p:spPr>
        <p:txBody>
          <a:bodyPr>
            <a:noAutofit/>
          </a:bodyPr>
          <a:lstStyle/>
          <a:p>
            <a:r>
              <a:rPr lang="en-US" sz="2800" dirty="0" smtClean="0"/>
              <a:t>For example:</a:t>
            </a:r>
          </a:p>
          <a:p>
            <a:r>
              <a:rPr lang="en-US" sz="2800" dirty="0" smtClean="0"/>
              <a:t>The city by which users accessed my site</a:t>
            </a:r>
          </a:p>
          <a:p>
            <a:r>
              <a:rPr lang="en-US" sz="2800" dirty="0" smtClean="0"/>
              <a:t>OR</a:t>
            </a:r>
            <a:endParaRPr lang="en-US" sz="2800" dirty="0"/>
          </a:p>
          <a:p>
            <a:r>
              <a:rPr lang="en-US" sz="2800" dirty="0" smtClean="0"/>
              <a:t>The device users used to access my site</a:t>
            </a:r>
            <a:endParaRPr lang="en-US" sz="28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343" y="1845734"/>
            <a:ext cx="4540947" cy="217810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4343" y="3857414"/>
            <a:ext cx="4737100" cy="2387600"/>
          </a:xfrm>
          <a:prstGeom prst="rect">
            <a:avLst/>
          </a:prstGeom>
        </p:spPr>
      </p:pic>
    </p:spTree>
    <p:extLst>
      <p:ext uri="{BB962C8B-B14F-4D97-AF65-F5344CB8AC3E}">
        <p14:creationId xmlns:p14="http://schemas.microsoft.com/office/powerpoint/2010/main" val="88594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 </a:t>
            </a:r>
            <a:r>
              <a:rPr lang="en-US" dirty="0" smtClean="0"/>
              <a:t>– Reports – Metric </a:t>
            </a:r>
            <a:endParaRPr lang="en-GB" dirty="0"/>
          </a:p>
        </p:txBody>
      </p:sp>
      <p:sp>
        <p:nvSpPr>
          <p:cNvPr id="3" name="Content Placeholder 2"/>
          <p:cNvSpPr>
            <a:spLocks noGrp="1"/>
          </p:cNvSpPr>
          <p:nvPr>
            <p:ph idx="1"/>
          </p:nvPr>
        </p:nvSpPr>
        <p:spPr>
          <a:xfrm>
            <a:off x="600075" y="1845734"/>
            <a:ext cx="8429625" cy="4023360"/>
          </a:xfrm>
        </p:spPr>
        <p:txBody>
          <a:bodyPr>
            <a:noAutofit/>
          </a:bodyPr>
          <a:lstStyle/>
          <a:p>
            <a:r>
              <a:rPr lang="en-GB" sz="2200" dirty="0" smtClean="0"/>
              <a:t>The other type </a:t>
            </a:r>
            <a:r>
              <a:rPr lang="en-GB" sz="2200" dirty="0"/>
              <a:t>of data </a:t>
            </a:r>
            <a:r>
              <a:rPr lang="en-GB" sz="2200" dirty="0" smtClean="0"/>
              <a:t>in </a:t>
            </a:r>
            <a:r>
              <a:rPr lang="en-GB" sz="2200" dirty="0"/>
              <a:t>Google Analytics </a:t>
            </a:r>
            <a:r>
              <a:rPr lang="en-GB" sz="2200" dirty="0" smtClean="0"/>
              <a:t>reports is: </a:t>
            </a:r>
            <a:r>
              <a:rPr lang="en-GB" sz="2200" b="1" dirty="0" smtClean="0">
                <a:solidFill>
                  <a:srgbClr val="C00000"/>
                </a:solidFill>
              </a:rPr>
              <a:t>metric</a:t>
            </a:r>
            <a:r>
              <a:rPr lang="en-GB" sz="2200" dirty="0" smtClean="0"/>
              <a:t>.</a:t>
            </a:r>
            <a:endParaRPr lang="en-GB" sz="2200" b="1" dirty="0">
              <a:solidFill>
                <a:srgbClr val="C00000"/>
              </a:solidFill>
            </a:endParaRPr>
          </a:p>
          <a:p>
            <a:r>
              <a:rPr lang="en-GB" sz="2200" b="1" dirty="0" smtClean="0">
                <a:solidFill>
                  <a:srgbClr val="C00000"/>
                </a:solidFill>
              </a:rPr>
              <a:t>Metric</a:t>
            </a:r>
            <a:r>
              <a:rPr lang="en-GB" sz="2200" dirty="0" smtClean="0"/>
              <a:t>: </a:t>
            </a:r>
            <a:r>
              <a:rPr lang="en-GB" sz="2200" dirty="0"/>
              <a:t>individual elements of a dimension which can be </a:t>
            </a:r>
            <a:r>
              <a:rPr lang="en-GB" sz="2200" b="1" dirty="0" smtClean="0"/>
              <a:t>measured.</a:t>
            </a:r>
          </a:p>
          <a:p>
            <a:r>
              <a:rPr lang="en-GB" sz="2200" dirty="0"/>
              <a:t>A metric is typically a number, like a count, percentage, or </a:t>
            </a:r>
            <a:r>
              <a:rPr lang="en-GB" sz="2200" dirty="0" smtClean="0"/>
              <a:t>ratio; metrics</a:t>
            </a:r>
            <a:r>
              <a:rPr lang="en-GB" sz="2200" dirty="0"/>
              <a:t> are the </a:t>
            </a:r>
            <a:r>
              <a:rPr lang="en-GB" sz="2200" b="1" u="sng" dirty="0"/>
              <a:t>numbers</a:t>
            </a:r>
            <a:r>
              <a:rPr lang="en-GB" sz="2200" dirty="0"/>
              <a:t> associated with a dimension. </a:t>
            </a:r>
            <a:endParaRPr lang="en-GB" sz="2200" b="1" dirty="0" smtClean="0"/>
          </a:p>
          <a:p>
            <a:r>
              <a:rPr lang="en-GB" sz="2200" dirty="0" smtClean="0"/>
              <a:t>For </a:t>
            </a:r>
            <a:r>
              <a:rPr lang="en-GB" sz="2200" dirty="0"/>
              <a:t>example, the dimension </a:t>
            </a:r>
            <a:r>
              <a:rPr lang="en-GB" sz="2200" i="1" dirty="0"/>
              <a:t>City </a:t>
            </a:r>
            <a:r>
              <a:rPr lang="en-GB" sz="2200" dirty="0"/>
              <a:t>can be associated with a metrics like </a:t>
            </a:r>
            <a:r>
              <a:rPr lang="en-GB" sz="2200" i="1" dirty="0"/>
              <a:t>Population</a:t>
            </a:r>
            <a:r>
              <a:rPr lang="en-GB" sz="2200" dirty="0"/>
              <a:t>, which would have a sum value of all the residents of the specific city.</a:t>
            </a:r>
            <a:r>
              <a:rPr lang="en-GB" sz="2200" i="1" dirty="0"/>
              <a:t> </a:t>
            </a:r>
          </a:p>
          <a:p>
            <a:r>
              <a:rPr lang="en-GB" sz="2200" dirty="0" smtClean="0"/>
              <a:t>In GA, examples of metrics include </a:t>
            </a:r>
            <a:r>
              <a:rPr lang="en-GB" sz="2200" b="1" dirty="0" smtClean="0"/>
              <a:t>page views</a:t>
            </a:r>
            <a:r>
              <a:rPr lang="en-GB" sz="2200" dirty="0" smtClean="0"/>
              <a:t>, which tell you the total number of pages viewed and </a:t>
            </a:r>
            <a:r>
              <a:rPr lang="en-GB" sz="2200" b="1" dirty="0" smtClean="0"/>
              <a:t>total users</a:t>
            </a:r>
            <a:r>
              <a:rPr lang="en-GB" sz="2200" dirty="0" smtClean="0"/>
              <a:t>, which tell you how many people visited your website. Other example: </a:t>
            </a:r>
            <a:r>
              <a:rPr lang="en-GB" sz="2200" b="1" dirty="0" smtClean="0"/>
              <a:t>engagement time</a:t>
            </a:r>
            <a:r>
              <a:rPr lang="en-GB" sz="2200" dirty="0" smtClean="0"/>
              <a:t>.</a:t>
            </a:r>
          </a:p>
          <a:p>
            <a:r>
              <a:rPr lang="en-GB" sz="2200" dirty="0" smtClean="0"/>
              <a:t>Metrics </a:t>
            </a:r>
            <a:r>
              <a:rPr lang="en-GB" sz="2200" dirty="0"/>
              <a:t>are typically presented </a:t>
            </a:r>
            <a:r>
              <a:rPr lang="en-GB" sz="2200" b="1" dirty="0">
                <a:solidFill>
                  <a:srgbClr val="C00000"/>
                </a:solidFill>
              </a:rPr>
              <a:t>as columns </a:t>
            </a:r>
            <a:r>
              <a:rPr lang="en-GB" sz="2200" dirty="0"/>
              <a:t>of data in reports. </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24</a:t>
            </a:fld>
            <a:endParaRPr lang="en-US"/>
          </a:p>
        </p:txBody>
      </p:sp>
    </p:spTree>
    <p:extLst>
      <p:ext uri="{BB962C8B-B14F-4D97-AF65-F5344CB8AC3E}">
        <p14:creationId xmlns:p14="http://schemas.microsoft.com/office/powerpoint/2010/main" val="23929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 – Reports – Metric </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25</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2032" y="1900930"/>
            <a:ext cx="5866498" cy="2936541"/>
          </a:xfrm>
          <a:prstGeom prst="rect">
            <a:avLst/>
          </a:prstGeom>
        </p:spPr>
      </p:pic>
      <p:sp>
        <p:nvSpPr>
          <p:cNvPr id="3" name="Content Placeholder 2"/>
          <p:cNvSpPr>
            <a:spLocks noGrp="1"/>
          </p:cNvSpPr>
          <p:nvPr>
            <p:ph idx="1"/>
          </p:nvPr>
        </p:nvSpPr>
        <p:spPr>
          <a:xfrm>
            <a:off x="372664" y="3823778"/>
            <a:ext cx="7052680" cy="2434155"/>
          </a:xfrm>
        </p:spPr>
        <p:txBody>
          <a:bodyPr>
            <a:noAutofit/>
          </a:bodyPr>
          <a:lstStyle/>
          <a:p>
            <a:r>
              <a:rPr lang="en-US" sz="2800" dirty="0" smtClean="0"/>
              <a:t>For example:</a:t>
            </a:r>
          </a:p>
          <a:p>
            <a:r>
              <a:rPr lang="en-US" sz="2800" dirty="0" smtClean="0"/>
              <a:t>Average Engagement time (per active user)</a:t>
            </a:r>
            <a:endParaRPr lang="en-US" sz="1800" dirty="0" smtClean="0"/>
          </a:p>
          <a:p>
            <a:r>
              <a:rPr lang="en-US" sz="2800" dirty="0" smtClean="0"/>
              <a:t>OR</a:t>
            </a:r>
            <a:endParaRPr lang="en-US" sz="2800" dirty="0"/>
          </a:p>
          <a:p>
            <a:r>
              <a:rPr lang="en-US" sz="2800" dirty="0" smtClean="0"/>
              <a:t>Average engagement time per session</a:t>
            </a:r>
            <a:endParaRPr lang="en-US" sz="2800" dirty="0"/>
          </a:p>
        </p:txBody>
      </p:sp>
    </p:spTree>
    <p:extLst>
      <p:ext uri="{BB962C8B-B14F-4D97-AF65-F5344CB8AC3E}">
        <p14:creationId xmlns:p14="http://schemas.microsoft.com/office/powerpoint/2010/main" val="162352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 – Reports</a:t>
            </a:r>
          </a:p>
        </p:txBody>
      </p:sp>
      <p:sp>
        <p:nvSpPr>
          <p:cNvPr id="3" name="Content Placeholder 2"/>
          <p:cNvSpPr>
            <a:spLocks noGrp="1"/>
          </p:cNvSpPr>
          <p:nvPr>
            <p:ph idx="1"/>
          </p:nvPr>
        </p:nvSpPr>
        <p:spPr/>
        <p:txBody>
          <a:bodyPr>
            <a:normAutofit/>
          </a:bodyPr>
          <a:lstStyle/>
          <a:p>
            <a:r>
              <a:rPr lang="en-US" sz="2800" dirty="0" smtClean="0">
                <a:solidFill>
                  <a:srgbClr val="1F1F1F"/>
                </a:solidFill>
                <a:latin typeface="Google Sans" charset="0"/>
              </a:rPr>
              <a:t>In the following address from Google Analytics Support, you can find all “Dimensions </a:t>
            </a:r>
            <a:r>
              <a:rPr lang="en-US" sz="2800" dirty="0">
                <a:solidFill>
                  <a:srgbClr val="1F1F1F"/>
                </a:solidFill>
                <a:latin typeface="Google Sans" charset="0"/>
              </a:rPr>
              <a:t>and </a:t>
            </a:r>
            <a:r>
              <a:rPr lang="en-US" sz="2800" dirty="0" smtClean="0">
                <a:solidFill>
                  <a:srgbClr val="1F1F1F"/>
                </a:solidFill>
                <a:latin typeface="Google Sans" charset="0"/>
              </a:rPr>
              <a:t>metrics in Google Analytics 4”</a:t>
            </a:r>
            <a:endParaRPr lang="en-US" sz="2800" dirty="0">
              <a:solidFill>
                <a:srgbClr val="1F1F1F"/>
              </a:solidFill>
              <a:latin typeface="Google Sans" charset="0"/>
            </a:endParaRPr>
          </a:p>
          <a:p>
            <a:endParaRPr lang="en-US" dirty="0">
              <a:hlinkClick r:id="rId2"/>
            </a:endParaRPr>
          </a:p>
          <a:p>
            <a:r>
              <a:rPr lang="en-US" dirty="0" smtClean="0">
                <a:hlinkClick r:id="rId2"/>
              </a:rPr>
              <a:t>https</a:t>
            </a:r>
            <a:r>
              <a:rPr lang="en-US" dirty="0">
                <a:hlinkClick r:id="rId2"/>
              </a:rPr>
              <a:t>://</a:t>
            </a:r>
            <a:r>
              <a:rPr lang="en-US" dirty="0" smtClean="0">
                <a:hlinkClick r:id="rId2"/>
              </a:rPr>
              <a:t>support.google.com/analytics/answer/9143382?hl=en</a:t>
            </a:r>
            <a:endParaRPr lang="en-US" dirty="0" smtClean="0"/>
          </a:p>
          <a:p>
            <a:endParaRPr lang="en-US" dirty="0" smtClean="0"/>
          </a:p>
          <a:p>
            <a:r>
              <a:rPr lang="en-US" dirty="0" smtClean="0"/>
              <a:t>From the above page, you could access the “</a:t>
            </a:r>
            <a:r>
              <a:rPr lang="en-US" u="sng" dirty="0">
                <a:hlinkClick r:id="rId3"/>
              </a:rPr>
              <a:t>GA4 Dimensions &amp; Metrics Explorer</a:t>
            </a:r>
            <a:r>
              <a:rPr lang="en-US" dirty="0"/>
              <a:t>” </a:t>
            </a:r>
            <a:r>
              <a:rPr lang="en-US" b="1" u="sng" dirty="0"/>
              <a:t>(for more advanced users)</a:t>
            </a:r>
            <a:endParaRPr lang="en-US" b="1" u="sng" dirty="0" smtClean="0"/>
          </a:p>
          <a:p>
            <a:r>
              <a:rPr lang="en-US" dirty="0">
                <a:hlinkClick r:id="rId3"/>
              </a:rPr>
              <a:t>https://ga-dev-tools.web.app/ga4/dimensions-metrics-explorer</a:t>
            </a:r>
            <a:r>
              <a:rPr lang="en-US" dirty="0" smtClean="0">
                <a:hlinkClick r:id="rId3"/>
              </a:rPr>
              <a:t>/</a:t>
            </a:r>
            <a:endParaRPr lang="en-US" dirty="0" smtClean="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26</a:t>
            </a:fld>
            <a:endParaRPr lang="en-US"/>
          </a:p>
        </p:txBody>
      </p:sp>
    </p:spTree>
    <p:extLst>
      <p:ext uri="{BB962C8B-B14F-4D97-AF65-F5344CB8AC3E}">
        <p14:creationId xmlns:p14="http://schemas.microsoft.com/office/powerpoint/2010/main" val="85571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Next week</a:t>
            </a:r>
          </a:p>
        </p:txBody>
      </p:sp>
      <p:sp>
        <p:nvSpPr>
          <p:cNvPr id="3" name="Content Placeholder 2"/>
          <p:cNvSpPr>
            <a:spLocks noGrp="1"/>
          </p:cNvSpPr>
          <p:nvPr>
            <p:ph idx="1"/>
          </p:nvPr>
        </p:nvSpPr>
        <p:spPr/>
        <p:txBody>
          <a:bodyPr/>
          <a:lstStyle/>
          <a:p>
            <a:r>
              <a:rPr lang="en-GB" sz="2200" dirty="0"/>
              <a:t>This week we </a:t>
            </a:r>
            <a:r>
              <a:rPr lang="en-GB" sz="2200" dirty="0" smtClean="0"/>
              <a:t>described how to connect your web site to Google Analytics; we discussed the basic terminology; we went through the main interface of Google Analytics and finally we discussed “metrics” and “dimensions”</a:t>
            </a:r>
            <a:endParaRPr lang="en-GB" sz="2200" dirty="0"/>
          </a:p>
          <a:p>
            <a:r>
              <a:rPr lang="en-GB" sz="2200" dirty="0"/>
              <a:t>Next week we will </a:t>
            </a:r>
            <a:r>
              <a:rPr lang="en-GB" sz="2200" dirty="0" smtClean="0"/>
              <a:t>discuss the reports we create with Google Analytics, how we could create them and what they mean.</a:t>
            </a:r>
            <a:endParaRPr lang="en-GB" sz="22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27</a:t>
            </a:fld>
            <a:endParaRPr lang="en-US"/>
          </a:p>
        </p:txBody>
      </p:sp>
    </p:spTree>
    <p:extLst>
      <p:ext uri="{BB962C8B-B14F-4D97-AF65-F5344CB8AC3E}">
        <p14:creationId xmlns:p14="http://schemas.microsoft.com/office/powerpoint/2010/main" val="31654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Analytics</a:t>
            </a:r>
            <a:endParaRPr lang="en-US" dirty="0"/>
          </a:p>
        </p:txBody>
      </p:sp>
      <p:sp>
        <p:nvSpPr>
          <p:cNvPr id="3" name="Content Placeholder 2"/>
          <p:cNvSpPr>
            <a:spLocks noGrp="1"/>
          </p:cNvSpPr>
          <p:nvPr>
            <p:ph idx="1"/>
          </p:nvPr>
        </p:nvSpPr>
        <p:spPr>
          <a:xfrm>
            <a:off x="500063" y="1845734"/>
            <a:ext cx="8315325" cy="4614052"/>
          </a:xfrm>
        </p:spPr>
        <p:txBody>
          <a:bodyPr>
            <a:normAutofit fontScale="92500" lnSpcReduction="20000"/>
          </a:bodyPr>
          <a:lstStyle/>
          <a:p>
            <a:pPr>
              <a:spcBef>
                <a:spcPts val="600"/>
              </a:spcBef>
              <a:spcAft>
                <a:spcPts val="0"/>
              </a:spcAft>
            </a:pPr>
            <a:r>
              <a:rPr lang="en-US" sz="2400" b="1" dirty="0" smtClean="0">
                <a:solidFill>
                  <a:srgbClr val="C00000"/>
                </a:solidFill>
              </a:rPr>
              <a:t>How to get connected</a:t>
            </a:r>
          </a:p>
          <a:p>
            <a:pPr>
              <a:lnSpc>
                <a:spcPct val="100000"/>
              </a:lnSpc>
              <a:spcBef>
                <a:spcPts val="600"/>
              </a:spcBef>
              <a:spcAft>
                <a:spcPts val="0"/>
              </a:spcAft>
            </a:pPr>
            <a:r>
              <a:rPr lang="en-US" sz="2400" dirty="0" smtClean="0"/>
              <a:t>Using your google account, create an account in GA.</a:t>
            </a:r>
          </a:p>
          <a:p>
            <a:pPr>
              <a:lnSpc>
                <a:spcPct val="100000"/>
              </a:lnSpc>
              <a:spcBef>
                <a:spcPts val="600"/>
              </a:spcBef>
              <a:spcAft>
                <a:spcPts val="0"/>
              </a:spcAft>
            </a:pPr>
            <a:r>
              <a:rPr lang="en-US" sz="2400" dirty="0" smtClean="0"/>
              <a:t>Connect your site with Google Analytics:</a:t>
            </a:r>
          </a:p>
          <a:p>
            <a:pPr>
              <a:spcBef>
                <a:spcPts val="600"/>
              </a:spcBef>
              <a:spcAft>
                <a:spcPts val="0"/>
              </a:spcAft>
            </a:pPr>
            <a:r>
              <a:rPr lang="en-US" sz="2400" b="1" dirty="0" smtClean="0"/>
              <a:t>Step 1: </a:t>
            </a:r>
            <a:r>
              <a:rPr lang="en-US" sz="2400" dirty="0" smtClean="0"/>
              <a:t>Create Account with 3 sub steps</a:t>
            </a:r>
          </a:p>
          <a:p>
            <a:pPr lvl="2">
              <a:spcBef>
                <a:spcPts val="600"/>
              </a:spcBef>
              <a:spcAft>
                <a:spcPts val="0"/>
              </a:spcAft>
            </a:pPr>
            <a:r>
              <a:rPr lang="en-US" sz="2200" dirty="0" smtClean="0"/>
              <a:t>1a: Account setup</a:t>
            </a:r>
          </a:p>
          <a:p>
            <a:pPr lvl="2">
              <a:spcBef>
                <a:spcPts val="600"/>
              </a:spcBef>
              <a:spcAft>
                <a:spcPts val="0"/>
              </a:spcAft>
            </a:pPr>
            <a:r>
              <a:rPr lang="en-US" sz="2200" dirty="0" smtClean="0"/>
              <a:t>1b: Property setup</a:t>
            </a:r>
          </a:p>
          <a:p>
            <a:pPr lvl="2">
              <a:spcBef>
                <a:spcPts val="600"/>
              </a:spcBef>
              <a:spcAft>
                <a:spcPts val="600"/>
              </a:spcAft>
            </a:pPr>
            <a:r>
              <a:rPr lang="en-US" sz="2200" dirty="0" smtClean="0"/>
              <a:t>1c About your Business</a:t>
            </a:r>
          </a:p>
          <a:p>
            <a:pPr>
              <a:spcBef>
                <a:spcPts val="600"/>
              </a:spcBef>
              <a:spcAft>
                <a:spcPts val="600"/>
              </a:spcAft>
            </a:pPr>
            <a:r>
              <a:rPr lang="en-US" sz="2400" b="1" dirty="0" smtClean="0"/>
              <a:t>Step 2: </a:t>
            </a:r>
            <a:r>
              <a:rPr lang="en-US" sz="2400" dirty="0" smtClean="0"/>
              <a:t>Click “create” and confirm “GA Terms of Service Agreement”  </a:t>
            </a:r>
          </a:p>
          <a:p>
            <a:pPr>
              <a:spcBef>
                <a:spcPts val="600"/>
              </a:spcBef>
              <a:spcAft>
                <a:spcPts val="600"/>
              </a:spcAft>
            </a:pPr>
            <a:r>
              <a:rPr lang="en-US" sz="2400" b="1" dirty="0" smtClean="0"/>
              <a:t>Step 3: </a:t>
            </a:r>
            <a:r>
              <a:rPr lang="en-US" sz="2400" dirty="0" smtClean="0"/>
              <a:t>Set up data stream to start collecting data. (here you should give your web address). ID and Tag are generated</a:t>
            </a:r>
          </a:p>
          <a:p>
            <a:pPr>
              <a:spcBef>
                <a:spcPts val="600"/>
              </a:spcBef>
              <a:spcAft>
                <a:spcPts val="600"/>
              </a:spcAft>
            </a:pPr>
            <a:r>
              <a:rPr lang="en-US" sz="2400" b="1" dirty="0" smtClean="0"/>
              <a:t>Step 4: </a:t>
            </a:r>
            <a:r>
              <a:rPr lang="en-US" sz="2400" dirty="0" smtClean="0"/>
              <a:t>Go to your site and add the ID or the code that was generated.</a:t>
            </a:r>
          </a:p>
          <a:p>
            <a:pPr>
              <a:spcBef>
                <a:spcPts val="600"/>
              </a:spcBef>
              <a:spcAft>
                <a:spcPts val="0"/>
              </a:spcAft>
            </a:pPr>
            <a:endParaRPr lang="en-US" dirty="0" smtClean="0"/>
          </a:p>
          <a:p>
            <a:pPr>
              <a:spcBef>
                <a:spcPts val="600"/>
              </a:spcBef>
              <a:spcAft>
                <a:spcPts val="0"/>
              </a:spcAft>
            </a:pPr>
            <a:r>
              <a:rPr lang="en-US" b="1" u="sng" dirty="0" smtClean="0">
                <a:solidFill>
                  <a:srgbClr val="C00000"/>
                </a:solidFill>
              </a:rPr>
              <a:t>We’ll do this during the tutorial and we’ll go through all the details.</a:t>
            </a:r>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3</a:t>
            </a:fld>
            <a:endParaRPr lang="en-US"/>
          </a:p>
        </p:txBody>
      </p:sp>
    </p:spTree>
    <p:extLst>
      <p:ext uri="{BB962C8B-B14F-4D97-AF65-F5344CB8AC3E}">
        <p14:creationId xmlns:p14="http://schemas.microsoft.com/office/powerpoint/2010/main" val="1597760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9D5DCC-B9D3-4C62-B996-973D49E89B01}"/>
              </a:ext>
            </a:extLst>
          </p:cNvPr>
          <p:cNvSpPr>
            <a:spLocks noGrp="1"/>
          </p:cNvSpPr>
          <p:nvPr>
            <p:ph type="title"/>
          </p:nvPr>
        </p:nvSpPr>
        <p:spPr/>
        <p:txBody>
          <a:bodyPr/>
          <a:lstStyle/>
          <a:p>
            <a:r>
              <a:rPr lang="en-GB" dirty="0"/>
              <a:t>Google Analytics</a:t>
            </a:r>
          </a:p>
        </p:txBody>
      </p:sp>
      <p:sp>
        <p:nvSpPr>
          <p:cNvPr id="3" name="Content Placeholder 2">
            <a:extLst>
              <a:ext uri="{FF2B5EF4-FFF2-40B4-BE49-F238E27FC236}">
                <a16:creationId xmlns="" xmlns:a16="http://schemas.microsoft.com/office/drawing/2014/main" id="{31B6B7DD-E6CD-402E-B922-F282A7AFF3A6}"/>
              </a:ext>
            </a:extLst>
          </p:cNvPr>
          <p:cNvSpPr>
            <a:spLocks noGrp="1"/>
          </p:cNvSpPr>
          <p:nvPr>
            <p:ph idx="1"/>
          </p:nvPr>
        </p:nvSpPr>
        <p:spPr>
          <a:xfrm>
            <a:off x="185739" y="1845734"/>
            <a:ext cx="9915524" cy="4455054"/>
          </a:xfrm>
        </p:spPr>
        <p:txBody>
          <a:bodyPr>
            <a:normAutofit/>
          </a:bodyPr>
          <a:lstStyle/>
          <a:p>
            <a:r>
              <a:rPr lang="en-US" dirty="0" smtClean="0"/>
              <a:t>The code that is generated is the following:</a:t>
            </a:r>
            <a:endParaRPr lang="en-US" dirty="0"/>
          </a:p>
          <a:p>
            <a:r>
              <a:rPr lang="en-US" dirty="0" smtClean="0"/>
              <a:t>&lt;!-- </a:t>
            </a:r>
            <a:r>
              <a:rPr lang="en-US" dirty="0"/>
              <a:t>Global site tag (</a:t>
            </a:r>
            <a:r>
              <a:rPr lang="en-US" b="1" dirty="0" err="1"/>
              <a:t>gtag.js</a:t>
            </a:r>
            <a:r>
              <a:rPr lang="en-US" dirty="0"/>
              <a:t>) - Google Analytics --&gt; </a:t>
            </a:r>
            <a:endParaRPr lang="en-US" dirty="0" smtClean="0"/>
          </a:p>
          <a:p>
            <a:r>
              <a:rPr lang="en-US" dirty="0" smtClean="0"/>
              <a:t>&lt;</a:t>
            </a:r>
            <a:r>
              <a:rPr lang="en-US" dirty="0"/>
              <a:t>script </a:t>
            </a:r>
            <a:r>
              <a:rPr lang="en-US" dirty="0" err="1"/>
              <a:t>async</a:t>
            </a:r>
            <a:r>
              <a:rPr lang="en-US" dirty="0"/>
              <a:t> </a:t>
            </a:r>
            <a:r>
              <a:rPr lang="en-US" dirty="0" err="1"/>
              <a:t>src</a:t>
            </a:r>
            <a:r>
              <a:rPr lang="en-US" dirty="0"/>
              <a:t>="https://</a:t>
            </a:r>
            <a:r>
              <a:rPr lang="en-US" dirty="0" err="1" smtClean="0"/>
              <a:t>www.googletagmanager.com</a:t>
            </a:r>
            <a:r>
              <a:rPr lang="en-US" dirty="0" smtClean="0"/>
              <a:t>/</a:t>
            </a:r>
            <a:r>
              <a:rPr lang="en-US" dirty="0" err="1" smtClean="0"/>
              <a:t>gtag</a:t>
            </a:r>
            <a:r>
              <a:rPr lang="en-US" dirty="0" smtClean="0"/>
              <a:t>/</a:t>
            </a:r>
            <a:r>
              <a:rPr lang="en-US" dirty="0" err="1" smtClean="0"/>
              <a:t>js?id</a:t>
            </a:r>
            <a:r>
              <a:rPr lang="en-US" dirty="0" smtClean="0"/>
              <a:t>=</a:t>
            </a:r>
            <a:r>
              <a:rPr lang="en-US" b="1" dirty="0" smtClean="0">
                <a:solidFill>
                  <a:srgbClr val="C00000"/>
                </a:solidFill>
              </a:rPr>
              <a:t>G-V4XS7VVF2</a:t>
            </a:r>
            <a:r>
              <a:rPr lang="en-US" dirty="0" smtClean="0"/>
              <a:t>"&gt;</a:t>
            </a:r>
          </a:p>
          <a:p>
            <a:r>
              <a:rPr lang="en-US" dirty="0" smtClean="0"/>
              <a:t>&lt;/</a:t>
            </a:r>
            <a:r>
              <a:rPr lang="en-US" dirty="0"/>
              <a:t>script&gt; </a:t>
            </a:r>
            <a:endParaRPr lang="en-US" dirty="0" smtClean="0"/>
          </a:p>
          <a:p>
            <a:r>
              <a:rPr lang="en-US" dirty="0" smtClean="0"/>
              <a:t>&lt;</a:t>
            </a:r>
            <a:r>
              <a:rPr lang="en-US" dirty="0"/>
              <a:t>script&gt; </a:t>
            </a:r>
            <a:r>
              <a:rPr lang="en-US" dirty="0" err="1"/>
              <a:t>window.dataLayer</a:t>
            </a:r>
            <a:r>
              <a:rPr lang="en-US" dirty="0"/>
              <a:t> = </a:t>
            </a:r>
            <a:r>
              <a:rPr lang="en-US" dirty="0" err="1"/>
              <a:t>window.dataLayer</a:t>
            </a:r>
            <a:r>
              <a:rPr lang="en-US" dirty="0"/>
              <a:t> || []; </a:t>
            </a:r>
            <a:endParaRPr lang="en-US" dirty="0" smtClean="0"/>
          </a:p>
          <a:p>
            <a:r>
              <a:rPr lang="en-US" dirty="0" smtClean="0"/>
              <a:t>function </a:t>
            </a:r>
            <a:r>
              <a:rPr lang="en-US" dirty="0" err="1"/>
              <a:t>gtag</a:t>
            </a:r>
            <a:r>
              <a:rPr lang="en-US" dirty="0"/>
              <a:t>(){</a:t>
            </a:r>
            <a:r>
              <a:rPr lang="en-US" dirty="0" err="1"/>
              <a:t>dataLayer.push</a:t>
            </a:r>
            <a:r>
              <a:rPr lang="en-US" dirty="0"/>
              <a:t>(arguments);} </a:t>
            </a:r>
            <a:endParaRPr lang="en-US" dirty="0" smtClean="0"/>
          </a:p>
          <a:p>
            <a:r>
              <a:rPr lang="en-US" dirty="0" err="1" smtClean="0"/>
              <a:t>gtag</a:t>
            </a:r>
            <a:r>
              <a:rPr lang="en-US" dirty="0"/>
              <a:t>('</a:t>
            </a:r>
            <a:r>
              <a:rPr lang="en-US" dirty="0" err="1"/>
              <a:t>js</a:t>
            </a:r>
            <a:r>
              <a:rPr lang="en-US" dirty="0"/>
              <a:t>', new Date()); </a:t>
            </a:r>
            <a:endParaRPr lang="en-US" dirty="0" smtClean="0"/>
          </a:p>
          <a:p>
            <a:r>
              <a:rPr lang="en-US" dirty="0" err="1" smtClean="0"/>
              <a:t>gtag</a:t>
            </a:r>
            <a:r>
              <a:rPr lang="en-US" dirty="0"/>
              <a:t>('</a:t>
            </a:r>
            <a:r>
              <a:rPr lang="en-US" dirty="0" err="1"/>
              <a:t>config</a:t>
            </a:r>
            <a:r>
              <a:rPr lang="en-US" dirty="0"/>
              <a:t>', </a:t>
            </a:r>
            <a:r>
              <a:rPr lang="en-US" dirty="0" smtClean="0"/>
              <a:t>'</a:t>
            </a:r>
            <a:r>
              <a:rPr lang="en-US" b="1" dirty="0" smtClean="0">
                <a:solidFill>
                  <a:srgbClr val="C00000"/>
                </a:solidFill>
              </a:rPr>
              <a:t>G-V4XS7VVF2</a:t>
            </a:r>
            <a:r>
              <a:rPr lang="en-US" dirty="0" smtClean="0"/>
              <a:t>'); </a:t>
            </a:r>
          </a:p>
          <a:p>
            <a:r>
              <a:rPr lang="en-US" dirty="0" smtClean="0"/>
              <a:t>&lt;/</a:t>
            </a:r>
            <a:r>
              <a:rPr lang="en-US" dirty="0"/>
              <a:t>script&gt; </a:t>
            </a:r>
            <a:endParaRPr lang="en-US" dirty="0" smtClean="0"/>
          </a:p>
          <a:p>
            <a:endParaRPr lang="en-US" dirty="0">
              <a:hlinkClick r:id="rId3"/>
            </a:endParaRPr>
          </a:p>
        </p:txBody>
      </p:sp>
      <p:sp>
        <p:nvSpPr>
          <p:cNvPr id="4" name="Slide Number Placeholder 3">
            <a:extLst>
              <a:ext uri="{FF2B5EF4-FFF2-40B4-BE49-F238E27FC236}">
                <a16:creationId xmlns="" xmlns:a16="http://schemas.microsoft.com/office/drawing/2014/main" id="{38939664-9266-4315-A61D-9061A681E512}"/>
              </a:ext>
            </a:extLst>
          </p:cNvPr>
          <p:cNvSpPr>
            <a:spLocks noGrp="1"/>
          </p:cNvSpPr>
          <p:nvPr>
            <p:ph type="sldNum" sz="quarter" idx="12"/>
          </p:nvPr>
        </p:nvSpPr>
        <p:spPr/>
        <p:txBody>
          <a:bodyPr/>
          <a:lstStyle/>
          <a:p>
            <a:pPr>
              <a:defRPr/>
            </a:pPr>
            <a:fld id="{F0616C0C-0E23-4EE1-86FD-5B65CBA39133}" type="slidenum">
              <a:rPr lang="en-US" smtClean="0"/>
              <a:pPr>
                <a:defRPr/>
              </a:pPr>
              <a:t>4</a:t>
            </a:fld>
            <a:endParaRPr lang="en-US"/>
          </a:p>
        </p:txBody>
      </p:sp>
      <p:sp>
        <p:nvSpPr>
          <p:cNvPr id="5" name="Oval Callout 4"/>
          <p:cNvSpPr/>
          <p:nvPr/>
        </p:nvSpPr>
        <p:spPr>
          <a:xfrm>
            <a:off x="5386388" y="1171576"/>
            <a:ext cx="2500312" cy="1243012"/>
          </a:xfrm>
          <a:prstGeom prst="wedgeEllipseCallout">
            <a:avLst>
              <a:gd name="adj1" fmla="val 61426"/>
              <a:gd name="adj2" fmla="val 77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 – through this you connect </a:t>
            </a:r>
            <a:r>
              <a:rPr lang="en-US" smtClean="0"/>
              <a:t>your site</a:t>
            </a:r>
            <a:endParaRPr lang="en-US"/>
          </a:p>
        </p:txBody>
      </p:sp>
    </p:spTree>
    <p:custDataLst>
      <p:tags r:id="rId1"/>
    </p:custDataLst>
    <p:extLst>
      <p:ext uri="{BB962C8B-B14F-4D97-AF65-F5344CB8AC3E}">
        <p14:creationId xmlns:p14="http://schemas.microsoft.com/office/powerpoint/2010/main" val="151483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account</a:t>
            </a:r>
            <a:endParaRPr lang="en-US" dirty="0"/>
          </a:p>
        </p:txBody>
      </p:sp>
      <p:sp>
        <p:nvSpPr>
          <p:cNvPr id="3" name="Content Placeholder 2"/>
          <p:cNvSpPr>
            <a:spLocks noGrp="1"/>
          </p:cNvSpPr>
          <p:nvPr>
            <p:ph idx="1"/>
          </p:nvPr>
        </p:nvSpPr>
        <p:spPr>
          <a:xfrm>
            <a:off x="822959" y="1845733"/>
            <a:ext cx="8011325" cy="4289595"/>
          </a:xfrm>
        </p:spPr>
        <p:txBody>
          <a:bodyPr>
            <a:normAutofit/>
          </a:bodyPr>
          <a:lstStyle/>
          <a:p>
            <a:r>
              <a:rPr lang="en-US" sz="2400" dirty="0" smtClean="0"/>
              <a:t>As soon as you connect your site with Google Analytics, it is useful to create a link to the </a:t>
            </a:r>
            <a:r>
              <a:rPr lang="en-US" sz="2400" b="1" u="sng" dirty="0" smtClean="0">
                <a:solidFill>
                  <a:srgbClr val="C00000"/>
                </a:solidFill>
              </a:rPr>
              <a:t>“Demo account” </a:t>
            </a:r>
            <a:r>
              <a:rPr lang="en-US" sz="2400" dirty="0" smtClean="0"/>
              <a:t>Google offers. </a:t>
            </a:r>
          </a:p>
          <a:p>
            <a:r>
              <a:rPr lang="en-US" sz="2400" dirty="0" smtClean="0"/>
              <a:t>Information on how to do it, can be fount in the following address:</a:t>
            </a:r>
          </a:p>
          <a:p>
            <a:r>
              <a:rPr lang="en-US" sz="2400" dirty="0">
                <a:hlinkClick r:id="rId2"/>
              </a:rPr>
              <a:t>https://support.google.com/analytics/answer/6367342?hl=en#zippy=%</a:t>
            </a:r>
            <a:r>
              <a:rPr lang="en-US" sz="2400" dirty="0" smtClean="0">
                <a:hlinkClick r:id="rId2"/>
              </a:rPr>
              <a:t>2Cin-this-article</a:t>
            </a:r>
            <a:endParaRPr lang="en-US" sz="2400" dirty="0" smtClean="0"/>
          </a:p>
          <a:p>
            <a:r>
              <a:rPr lang="en-US" sz="2400" dirty="0" smtClean="0"/>
              <a:t>We will go through it during the </a:t>
            </a:r>
            <a:r>
              <a:rPr lang="en-US" sz="2400" dirty="0"/>
              <a:t>tutorial</a:t>
            </a:r>
            <a:r>
              <a:rPr lang="en-US" sz="2400" dirty="0" smtClean="0"/>
              <a:t>.</a:t>
            </a:r>
          </a:p>
          <a:p>
            <a:r>
              <a:rPr lang="en-US" sz="2400" dirty="0"/>
              <a:t>We will use this during the lectures and the tutorials and you also need it for the coursework</a:t>
            </a:r>
            <a:r>
              <a:rPr lang="en-US" sz="2400" dirty="0" smtClean="0"/>
              <a:t>.</a:t>
            </a:r>
          </a:p>
          <a:p>
            <a:r>
              <a:rPr lang="en-US" sz="2400" dirty="0" smtClean="0"/>
              <a:t>Advantages for using the demo account: you get real data.</a:t>
            </a:r>
            <a:endParaRPr lang="en-US" sz="2400"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5</a:t>
            </a:fld>
            <a:endParaRPr lang="en-US"/>
          </a:p>
        </p:txBody>
      </p:sp>
    </p:spTree>
    <p:extLst>
      <p:ext uri="{BB962C8B-B14F-4D97-AF65-F5344CB8AC3E}">
        <p14:creationId xmlns:p14="http://schemas.microsoft.com/office/powerpoint/2010/main" val="25756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account</a:t>
            </a:r>
            <a:endParaRPr lang="en-US" dirty="0"/>
          </a:p>
        </p:txBody>
      </p:sp>
      <p:sp>
        <p:nvSpPr>
          <p:cNvPr id="3" name="Content Placeholder 2"/>
          <p:cNvSpPr>
            <a:spLocks noGrp="1"/>
          </p:cNvSpPr>
          <p:nvPr>
            <p:ph idx="1"/>
          </p:nvPr>
        </p:nvSpPr>
        <p:spPr>
          <a:xfrm>
            <a:off x="822959" y="1845733"/>
            <a:ext cx="7908086" cy="4614053"/>
          </a:xfrm>
        </p:spPr>
        <p:txBody>
          <a:bodyPr>
            <a:normAutofit fontScale="92500" lnSpcReduction="10000"/>
          </a:bodyPr>
          <a:lstStyle/>
          <a:p>
            <a:r>
              <a:rPr lang="en-US" sz="2200" b="1" dirty="0" smtClean="0"/>
              <a:t>Few words about the demo account:</a:t>
            </a:r>
          </a:p>
          <a:p>
            <a:r>
              <a:rPr lang="en-US" dirty="0" smtClean="0"/>
              <a:t>Please notice that the demo account contains three properties:</a:t>
            </a:r>
          </a:p>
          <a:p>
            <a:pPr lvl="1">
              <a:buFont typeface="Wingdings" charset="2"/>
              <a:buChar char="q"/>
            </a:pPr>
            <a:r>
              <a:rPr lang="en-US" sz="2000" dirty="0" smtClean="0"/>
              <a:t> Google </a:t>
            </a:r>
            <a:r>
              <a:rPr lang="en-US" sz="2000" dirty="0"/>
              <a:t>Analytics 4 property: Google Merchandise Store (web data)</a:t>
            </a:r>
          </a:p>
          <a:p>
            <a:pPr lvl="1" fontAlgn="base">
              <a:buFont typeface="Wingdings" charset="2"/>
              <a:buChar char="q"/>
            </a:pPr>
            <a:r>
              <a:rPr lang="en-US" sz="2000" dirty="0" smtClean="0"/>
              <a:t> Google </a:t>
            </a:r>
            <a:r>
              <a:rPr lang="en-US" sz="2000" dirty="0"/>
              <a:t>Analytics 4 property: Flood-It! (app and web data)</a:t>
            </a:r>
          </a:p>
          <a:p>
            <a:pPr lvl="1" fontAlgn="base">
              <a:buFont typeface="Wingdings" charset="2"/>
              <a:buChar char="q"/>
            </a:pPr>
            <a:r>
              <a:rPr lang="en-US" sz="2000" dirty="0" smtClean="0"/>
              <a:t> Universal </a:t>
            </a:r>
            <a:r>
              <a:rPr lang="en-US" sz="2000" dirty="0"/>
              <a:t>Analytics property: Google Merchandise Store (web data)</a:t>
            </a:r>
          </a:p>
          <a:p>
            <a:r>
              <a:rPr lang="en-US" dirty="0" smtClean="0"/>
              <a:t>If you connect to the demo account you can </a:t>
            </a:r>
            <a:r>
              <a:rPr lang="en-US" dirty="0"/>
              <a:t>change to the other properties at any time by using </a:t>
            </a:r>
            <a:r>
              <a:rPr lang="en-US" dirty="0" smtClean="0"/>
              <a:t>the </a:t>
            </a:r>
            <a:r>
              <a:rPr lang="en-US" b="1" u="sng" dirty="0" smtClean="0"/>
              <a:t>account locator </a:t>
            </a:r>
            <a:r>
              <a:rPr lang="en-US" dirty="0" smtClean="0"/>
              <a:t>(in the administrator section – see slide 14)</a:t>
            </a:r>
          </a:p>
          <a:p>
            <a:r>
              <a:rPr lang="en-US" sz="2200" b="1" dirty="0"/>
              <a:t>Where the data comes </a:t>
            </a:r>
            <a:r>
              <a:rPr lang="en-US" sz="2200" b="1" dirty="0" smtClean="0"/>
              <a:t>from?</a:t>
            </a:r>
            <a:endParaRPr lang="en-US" sz="2200" b="1" dirty="0"/>
          </a:p>
          <a:p>
            <a:r>
              <a:rPr lang="en-US" dirty="0"/>
              <a:t>The data in the Google Analytics demo account is from the Google Merchandise Store and Flood-It!.</a:t>
            </a:r>
          </a:p>
          <a:p>
            <a:r>
              <a:rPr lang="en-US" dirty="0"/>
              <a:t>The Google Merchandise Store is an ecommerce site that sells Google-branded </a:t>
            </a:r>
            <a:r>
              <a:rPr lang="en-US" dirty="0" smtClean="0"/>
              <a:t>merchandise; Flood-It</a:t>
            </a:r>
            <a:r>
              <a:rPr lang="en-US" dirty="0"/>
              <a:t>! is a simple </a:t>
            </a:r>
            <a:r>
              <a:rPr lang="en-US" dirty="0" smtClean="0"/>
              <a:t>strategy </a:t>
            </a:r>
            <a:r>
              <a:rPr lang="en-US" dirty="0"/>
              <a:t>puzzle game</a:t>
            </a:r>
          </a:p>
          <a:p>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6</a:t>
            </a:fld>
            <a:endParaRPr lang="en-US"/>
          </a:p>
        </p:txBody>
      </p:sp>
    </p:spTree>
    <p:extLst>
      <p:ext uri="{BB962C8B-B14F-4D97-AF65-F5344CB8AC3E}">
        <p14:creationId xmlns:p14="http://schemas.microsoft.com/office/powerpoint/2010/main" val="149079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 Terminology</a:t>
            </a:r>
            <a:endParaRPr lang="en-GB" dirty="0"/>
          </a:p>
        </p:txBody>
      </p:sp>
      <p:sp>
        <p:nvSpPr>
          <p:cNvPr id="3" name="Content Placeholder 2"/>
          <p:cNvSpPr>
            <a:spLocks noGrp="1"/>
          </p:cNvSpPr>
          <p:nvPr>
            <p:ph idx="1"/>
          </p:nvPr>
        </p:nvSpPr>
        <p:spPr>
          <a:xfrm>
            <a:off x="822324" y="1846263"/>
            <a:ext cx="8194676" cy="4613523"/>
          </a:xfrm>
        </p:spPr>
        <p:txBody>
          <a:bodyPr>
            <a:normAutofit lnSpcReduction="10000"/>
          </a:bodyPr>
          <a:lstStyle/>
          <a:p>
            <a:pPr>
              <a:spcBef>
                <a:spcPts val="600"/>
              </a:spcBef>
            </a:pPr>
            <a:r>
              <a:rPr lang="en-GB" dirty="0" smtClean="0"/>
              <a:t>Before we start, </a:t>
            </a:r>
            <a:r>
              <a:rPr lang="en-GB" dirty="0"/>
              <a:t>let’s </a:t>
            </a:r>
            <a:r>
              <a:rPr lang="en-GB" dirty="0" smtClean="0"/>
              <a:t>examine </a:t>
            </a:r>
            <a:r>
              <a:rPr lang="en-GB" dirty="0"/>
              <a:t>some </a:t>
            </a:r>
            <a:r>
              <a:rPr lang="en-GB" dirty="0" smtClean="0"/>
              <a:t>terminology (please notice that this terminology is used in Analytics – not only in GA – but there might be some minor differences on how terms are used; also GA change their terminology from time to time)</a:t>
            </a:r>
          </a:p>
          <a:p>
            <a:pPr>
              <a:spcBef>
                <a:spcPts val="600"/>
              </a:spcBef>
            </a:pPr>
            <a:r>
              <a:rPr lang="en-GB" dirty="0" smtClean="0"/>
              <a:t>Before you start using any Analytics tool, make sure you understand the meaning of the words used.</a:t>
            </a:r>
          </a:p>
          <a:p>
            <a:pPr>
              <a:spcBef>
                <a:spcPts val="600"/>
              </a:spcBef>
            </a:pPr>
            <a:endParaRPr lang="en-GB" dirty="0"/>
          </a:p>
          <a:p>
            <a:r>
              <a:rPr lang="en-US" b="1" dirty="0">
                <a:solidFill>
                  <a:srgbClr val="C00000"/>
                </a:solidFill>
              </a:rPr>
              <a:t>User</a:t>
            </a:r>
          </a:p>
          <a:p>
            <a:r>
              <a:rPr lang="en-US" dirty="0"/>
              <a:t>An individual who interacts with your website or app. Each user can visit your website multiple times. For example, </a:t>
            </a:r>
            <a:r>
              <a:rPr lang="en-US" b="1" dirty="0"/>
              <a:t>one user could create three sessions </a:t>
            </a:r>
            <a:r>
              <a:rPr lang="en-US" dirty="0"/>
              <a:t>on your website, with each session containing multiple page views. By default, </a:t>
            </a:r>
            <a:r>
              <a:rPr lang="en-US" b="1" dirty="0"/>
              <a:t>each unique device ID will be counted as a separate user</a:t>
            </a:r>
            <a:r>
              <a:rPr lang="en-US" dirty="0"/>
              <a:t>, which means someone visiting your website on multiple devices (each with their device ID) will mean more than one user is reported. The user ID feature allows you to track unique individuals that identify themselves on multiple devices. </a:t>
            </a:r>
          </a:p>
          <a:p>
            <a:pPr>
              <a:spcBef>
                <a:spcPts val="600"/>
              </a:spcBef>
            </a:pPr>
            <a:endParaRPr lang="en-GB"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 Terminology</a:t>
            </a:r>
            <a:endParaRPr lang="en-US" dirty="0"/>
          </a:p>
        </p:txBody>
      </p:sp>
      <p:sp>
        <p:nvSpPr>
          <p:cNvPr id="3" name="Content Placeholder 2"/>
          <p:cNvSpPr>
            <a:spLocks noGrp="1"/>
          </p:cNvSpPr>
          <p:nvPr>
            <p:ph idx="1"/>
          </p:nvPr>
        </p:nvSpPr>
        <p:spPr>
          <a:xfrm>
            <a:off x="648929" y="1801489"/>
            <a:ext cx="8185355" cy="4658297"/>
          </a:xfrm>
        </p:spPr>
        <p:txBody>
          <a:bodyPr>
            <a:normAutofit fontScale="92500" lnSpcReduction="10000"/>
          </a:bodyPr>
          <a:lstStyle/>
          <a:p>
            <a:r>
              <a:rPr lang="en-US" b="1" dirty="0" smtClean="0">
                <a:solidFill>
                  <a:srgbClr val="C00000"/>
                </a:solidFill>
              </a:rPr>
              <a:t>Device </a:t>
            </a:r>
            <a:r>
              <a:rPr lang="en-US" b="1" dirty="0">
                <a:solidFill>
                  <a:srgbClr val="C00000"/>
                </a:solidFill>
              </a:rPr>
              <a:t>ID</a:t>
            </a:r>
          </a:p>
          <a:p>
            <a:r>
              <a:rPr lang="en-US" dirty="0"/>
              <a:t>The device ID is a unique identifier used to report on the behavior of individuals as they return to your website or app. For a website, the device ID is the client ID, and for an app, the device ID is the identifier for the app installed on the mobile device. </a:t>
            </a:r>
            <a:endParaRPr lang="en-US" dirty="0" smtClean="0"/>
          </a:p>
          <a:p>
            <a:r>
              <a:rPr lang="en-US" b="1" dirty="0" smtClean="0">
                <a:solidFill>
                  <a:srgbClr val="C00000"/>
                </a:solidFill>
              </a:rPr>
              <a:t>User </a:t>
            </a:r>
            <a:r>
              <a:rPr lang="en-US" b="1" dirty="0">
                <a:solidFill>
                  <a:srgbClr val="C00000"/>
                </a:solidFill>
              </a:rPr>
              <a:t>ID</a:t>
            </a:r>
          </a:p>
          <a:p>
            <a:r>
              <a:rPr lang="en-US" dirty="0"/>
              <a:t>An identifier used to combine sessions from a </a:t>
            </a:r>
            <a:r>
              <a:rPr lang="en-US" b="1" dirty="0"/>
              <a:t>known person </a:t>
            </a:r>
            <a:r>
              <a:rPr lang="en-US" dirty="0"/>
              <a:t>on your website. When you can identify someone (for example, using an ID from your CRM </a:t>
            </a:r>
            <a:r>
              <a:rPr lang="en-US" dirty="0" smtClean="0"/>
              <a:t>[</a:t>
            </a:r>
            <a:r>
              <a:rPr lang="en-US" b="1" dirty="0"/>
              <a:t>Customer Relationship </a:t>
            </a:r>
            <a:r>
              <a:rPr lang="en-US" b="1" dirty="0" smtClean="0"/>
              <a:t>Management] </a:t>
            </a:r>
            <a:r>
              <a:rPr lang="en-US" dirty="0" smtClean="0"/>
              <a:t>or </a:t>
            </a:r>
            <a:r>
              <a:rPr lang="en-US" dirty="0"/>
              <a:t>another system), you can send an ID to Google Analytics to associate those sessions with the individual user. </a:t>
            </a:r>
            <a:endParaRPr lang="en-US" dirty="0" smtClean="0"/>
          </a:p>
          <a:p>
            <a:r>
              <a:rPr lang="en-US" b="1" dirty="0">
                <a:solidFill>
                  <a:srgbClr val="C00000"/>
                </a:solidFill>
              </a:rPr>
              <a:t>New User</a:t>
            </a:r>
          </a:p>
          <a:p>
            <a:r>
              <a:rPr lang="en-US" dirty="0"/>
              <a:t>The number of people that visit your website for the </a:t>
            </a:r>
            <a:r>
              <a:rPr lang="en-US" b="1" dirty="0"/>
              <a:t>first time </a:t>
            </a:r>
            <a:r>
              <a:rPr lang="en-US" dirty="0"/>
              <a:t>in the selected date range. Since most users are based on the Google Analytics tracking code and browser cookies, it’s important to highlight that people who cleared their cookies or accessed your website using a different device will be reported as a new user</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8</a:t>
            </a:fld>
            <a:endParaRPr lang="en-US"/>
          </a:p>
        </p:txBody>
      </p:sp>
    </p:spTree>
    <p:extLst>
      <p:ext uri="{BB962C8B-B14F-4D97-AF65-F5344CB8AC3E}">
        <p14:creationId xmlns:p14="http://schemas.microsoft.com/office/powerpoint/2010/main" val="198624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 Terminology</a:t>
            </a:r>
          </a:p>
        </p:txBody>
      </p:sp>
      <p:sp>
        <p:nvSpPr>
          <p:cNvPr id="3" name="Content Placeholder 2"/>
          <p:cNvSpPr>
            <a:spLocks noGrp="1"/>
          </p:cNvSpPr>
          <p:nvPr>
            <p:ph idx="1"/>
          </p:nvPr>
        </p:nvSpPr>
        <p:spPr>
          <a:xfrm>
            <a:off x="822959" y="1845734"/>
            <a:ext cx="7586404" cy="4614052"/>
          </a:xfrm>
        </p:spPr>
        <p:txBody>
          <a:bodyPr>
            <a:normAutofit lnSpcReduction="10000"/>
          </a:bodyPr>
          <a:lstStyle/>
          <a:p>
            <a:r>
              <a:rPr lang="en-US" b="1" dirty="0" smtClean="0">
                <a:solidFill>
                  <a:srgbClr val="C00000"/>
                </a:solidFill>
              </a:rPr>
              <a:t>Total </a:t>
            </a:r>
            <a:r>
              <a:rPr lang="en-US" b="1" dirty="0">
                <a:solidFill>
                  <a:srgbClr val="C00000"/>
                </a:solidFill>
              </a:rPr>
              <a:t>Users</a:t>
            </a:r>
          </a:p>
          <a:p>
            <a:r>
              <a:rPr lang="en-US" dirty="0"/>
              <a:t>The total number of users based on the selected date range. For example, if you have January selected as a date range and there are 1,000 users for that date range, this value would be reported as the total number of users</a:t>
            </a:r>
            <a:r>
              <a:rPr lang="en-US" dirty="0" smtClean="0"/>
              <a:t>.</a:t>
            </a:r>
          </a:p>
          <a:p>
            <a:r>
              <a:rPr lang="en-US" dirty="0" smtClean="0"/>
              <a:t>Some remarks:</a:t>
            </a:r>
          </a:p>
          <a:p>
            <a:pPr lvl="1">
              <a:spcBef>
                <a:spcPts val="0"/>
              </a:spcBef>
              <a:spcAft>
                <a:spcPts val="0"/>
              </a:spcAft>
              <a:buFont typeface="Courier New" pitchFamily="49" charset="0"/>
              <a:buChar char="o"/>
            </a:pPr>
            <a:r>
              <a:rPr lang="en-GB" b="1" dirty="0"/>
              <a:t> What are the users who are not ‘new users’??? </a:t>
            </a:r>
            <a:r>
              <a:rPr lang="en-GB" b="1" dirty="0">
                <a:solidFill>
                  <a:srgbClr val="C00000"/>
                </a:solidFill>
              </a:rPr>
              <a:t>Returning user (previous terminology)</a:t>
            </a:r>
            <a:r>
              <a:rPr lang="en-GB" dirty="0">
                <a:solidFill>
                  <a:srgbClr val="C00000"/>
                </a:solidFill>
              </a:rPr>
              <a:t>:</a:t>
            </a:r>
            <a:r>
              <a:rPr lang="en-GB" dirty="0"/>
              <a:t> A returning user is a user who has been to your website and has come back.</a:t>
            </a:r>
          </a:p>
          <a:p>
            <a:pPr lvl="1">
              <a:spcBef>
                <a:spcPts val="0"/>
              </a:spcBef>
              <a:spcAft>
                <a:spcPts val="0"/>
              </a:spcAft>
              <a:buFont typeface="Courier New" pitchFamily="49" charset="0"/>
              <a:buChar char="o"/>
            </a:pPr>
            <a:r>
              <a:rPr lang="en-GB" b="1" i="1" dirty="0">
                <a:solidFill>
                  <a:srgbClr val="0070C0"/>
                </a:solidFill>
              </a:rPr>
              <a:t>BUT Users are </a:t>
            </a:r>
            <a:r>
              <a:rPr lang="en-GB" b="1" i="1" u="sng" dirty="0">
                <a:solidFill>
                  <a:srgbClr val="0070C0"/>
                </a:solidFill>
              </a:rPr>
              <a:t>NOT</a:t>
            </a:r>
            <a:r>
              <a:rPr lang="en-GB" b="1" i="1" dirty="0">
                <a:solidFill>
                  <a:srgbClr val="0070C0"/>
                </a:solidFill>
              </a:rPr>
              <a:t> equal to New Visitors + Returning Visitors</a:t>
            </a:r>
          </a:p>
          <a:p>
            <a:pPr lvl="1">
              <a:spcBef>
                <a:spcPts val="0"/>
              </a:spcBef>
              <a:spcAft>
                <a:spcPts val="0"/>
              </a:spcAft>
              <a:buFont typeface="Courier New" pitchFamily="49" charset="0"/>
              <a:buChar char="o"/>
            </a:pPr>
            <a:endParaRPr lang="en-GB" dirty="0"/>
          </a:p>
          <a:p>
            <a:pPr marL="0" indent="0">
              <a:spcBef>
                <a:spcPts val="0"/>
              </a:spcBef>
              <a:spcAft>
                <a:spcPts val="0"/>
              </a:spcAft>
              <a:buNone/>
            </a:pPr>
            <a:r>
              <a:rPr lang="en-GB" dirty="0"/>
              <a:t> </a:t>
            </a:r>
            <a:r>
              <a:rPr lang="en-GB" b="1" u="sng" dirty="0">
                <a:solidFill>
                  <a:srgbClr val="C00000"/>
                </a:solidFill>
              </a:rPr>
              <a:t>ATTENTION</a:t>
            </a:r>
            <a:r>
              <a:rPr lang="en-GB" dirty="0"/>
              <a:t>: if a New Visitor came during a certain time period and returned during this same time period, they’d be counted twice (within a given date-range, both as a New Visitor and a Returning Visitor</a:t>
            </a:r>
            <a:r>
              <a:rPr lang="en-GB" dirty="0" smtClean="0"/>
              <a:t>.)</a:t>
            </a:r>
          </a:p>
          <a:p>
            <a:pPr>
              <a:spcBef>
                <a:spcPts val="0"/>
              </a:spcBef>
              <a:spcAft>
                <a:spcPts val="0"/>
              </a:spcAft>
              <a:buFont typeface="Courier New" pitchFamily="49" charset="0"/>
              <a:buChar char="o"/>
            </a:pPr>
            <a:endParaRPr lang="en-GB" dirty="0"/>
          </a:p>
          <a:p>
            <a:pPr marL="0" indent="0">
              <a:spcBef>
                <a:spcPts val="0"/>
              </a:spcBef>
              <a:spcAft>
                <a:spcPts val="0"/>
              </a:spcAft>
              <a:buNone/>
            </a:pPr>
            <a:r>
              <a:rPr lang="en-GB" b="1" dirty="0">
                <a:solidFill>
                  <a:srgbClr val="C00000"/>
                </a:solidFill>
              </a:rPr>
              <a:t>Active Users: </a:t>
            </a:r>
            <a:r>
              <a:rPr lang="en-GB" dirty="0"/>
              <a:t>The number of </a:t>
            </a:r>
            <a:r>
              <a:rPr lang="en-GB" b="1" dirty="0"/>
              <a:t>unique users </a:t>
            </a:r>
            <a:r>
              <a:rPr lang="en-GB" dirty="0"/>
              <a:t>who had at least one session within 1, 7, 14, 30 days. [NOT real time users</a:t>
            </a:r>
            <a:r>
              <a:rPr lang="en-GB" dirty="0" smtClean="0"/>
              <a:t>]</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F0616C0C-0E23-4EE1-86FD-5B65CBA39133}" type="slidenum">
              <a:rPr lang="en-US" smtClean="0"/>
              <a:pPr>
                <a:defRPr/>
              </a:pPr>
              <a:t>9</a:t>
            </a:fld>
            <a:endParaRPr lang="en-US"/>
          </a:p>
        </p:txBody>
      </p:sp>
    </p:spTree>
    <p:extLst>
      <p:ext uri="{BB962C8B-B14F-4D97-AF65-F5344CB8AC3E}">
        <p14:creationId xmlns:p14="http://schemas.microsoft.com/office/powerpoint/2010/main" val="31999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1f2dd1ad3e4e37c4637b0b95dfd5ca11288adb4"/>
  <p:tag name="ISPRING_RESOURCE_PATHS_HASH_PRESENTER" val="e7ba5b65126ba8a511f61611f418069b8dbe765"/>
  <p:tag name="ARTICULATE_PROJECT_OPEN" val="0"/>
  <p:tag name="ARTICULATE_SLIDE_COUNT" val="2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7651</TotalTime>
  <Words>2243</Words>
  <Application>Microsoft Macintosh PowerPoint</Application>
  <PresentationFormat>On-screen Show (4:3)</PresentationFormat>
  <Paragraphs>217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Calibri Light</vt:lpstr>
      <vt:lpstr>Courier New</vt:lpstr>
      <vt:lpstr>Google Sans</vt:lpstr>
      <vt:lpstr>Wingdings</vt:lpstr>
      <vt:lpstr>Retrospect</vt:lpstr>
      <vt:lpstr>6MMCS002W Digital Marketing, Social Media and Web Analytics</vt:lpstr>
      <vt:lpstr>Google Analytics (GA)</vt:lpstr>
      <vt:lpstr>Google Analytics</vt:lpstr>
      <vt:lpstr>Google Analytics</vt:lpstr>
      <vt:lpstr>Demo account</vt:lpstr>
      <vt:lpstr>Demo account</vt:lpstr>
      <vt:lpstr>GA Terminology</vt:lpstr>
      <vt:lpstr>GA Terminology</vt:lpstr>
      <vt:lpstr>GA Terminology</vt:lpstr>
      <vt:lpstr>GA Terminology</vt:lpstr>
      <vt:lpstr>GA Terminology</vt:lpstr>
      <vt:lpstr>GA Terminology</vt:lpstr>
      <vt:lpstr>GA Terminology</vt:lpstr>
      <vt:lpstr>GA Reports – terminology </vt:lpstr>
      <vt:lpstr>GA – general layout – actions</vt:lpstr>
      <vt:lpstr>GA - Admin</vt:lpstr>
      <vt:lpstr>Google Analytics</vt:lpstr>
      <vt:lpstr>GA - Reports</vt:lpstr>
      <vt:lpstr>GA – Reports – Real Time</vt:lpstr>
      <vt:lpstr>GA – Reports – Real Time</vt:lpstr>
      <vt:lpstr>GA – Reports </vt:lpstr>
      <vt:lpstr>GA – Reports – Dimensions </vt:lpstr>
      <vt:lpstr>GA – Reports – Dimensions </vt:lpstr>
      <vt:lpstr>GA – Reports – Metric </vt:lpstr>
      <vt:lpstr>GA – Reports – Metric </vt:lpstr>
      <vt:lpstr>GA – Reports</vt:lpstr>
      <vt:lpstr>Next week</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EBSY512  web &amp; social media analytics</dc:title>
  <dc:creator>Vassiliki Bouki</dc:creator>
  <cp:lastModifiedBy>Vassiliki Bouki</cp:lastModifiedBy>
  <cp:revision>877</cp:revision>
  <dcterms:created xsi:type="dcterms:W3CDTF">2013-12-30T11:11:02Z</dcterms:created>
  <dcterms:modified xsi:type="dcterms:W3CDTF">2022-03-03T07:15:49Z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EE2A4397-DF48-46EA-B63F-C20F1E840F3C</vt:lpwstr>
  </property>
  <property fmtid="{D5CDD505-2E9C-101B-9397-08002B2CF9AE}" pid="3" name="ArticulatePath">
    <vt:lpwstr>Week 9 Google Analytics</vt:lpwstr>
  </property>
</Properties>
</file>