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1" r:id="rId1"/>
  </p:sldMasterIdLst>
  <p:notesMasterIdLst>
    <p:notesMasterId r:id="rId34"/>
  </p:notesMasterIdLst>
  <p:sldIdLst>
    <p:sldId id="460" r:id="rId2"/>
    <p:sldId id="461" r:id="rId3"/>
    <p:sldId id="497" r:id="rId4"/>
    <p:sldId id="447" r:id="rId5"/>
    <p:sldId id="466" r:id="rId6"/>
    <p:sldId id="462" r:id="rId7"/>
    <p:sldId id="467" r:id="rId8"/>
    <p:sldId id="468" r:id="rId9"/>
    <p:sldId id="464" r:id="rId10"/>
    <p:sldId id="487" r:id="rId11"/>
    <p:sldId id="488" r:id="rId12"/>
    <p:sldId id="489" r:id="rId13"/>
    <p:sldId id="465" r:id="rId14"/>
    <p:sldId id="490" r:id="rId15"/>
    <p:sldId id="469" r:id="rId16"/>
    <p:sldId id="473" r:id="rId17"/>
    <p:sldId id="474" r:id="rId18"/>
    <p:sldId id="475" r:id="rId19"/>
    <p:sldId id="492" r:id="rId20"/>
    <p:sldId id="493" r:id="rId21"/>
    <p:sldId id="491" r:id="rId22"/>
    <p:sldId id="476" r:id="rId23"/>
    <p:sldId id="470" r:id="rId24"/>
    <p:sldId id="472" r:id="rId25"/>
    <p:sldId id="471" r:id="rId26"/>
    <p:sldId id="477" r:id="rId27"/>
    <p:sldId id="494" r:id="rId28"/>
    <p:sldId id="496" r:id="rId29"/>
    <p:sldId id="495" r:id="rId30"/>
    <p:sldId id="478" r:id="rId31"/>
    <p:sldId id="479" r:id="rId32"/>
    <p:sldId id="454" r:id="rId33"/>
  </p:sldIdLst>
  <p:sldSz cx="9144000" cy="6858000" type="screen4x3"/>
  <p:notesSz cx="6858000" cy="9144000"/>
  <p:custDataLst>
    <p:tags r:id="rId35"/>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E48311"/>
    <a:srgbClr val="E48312"/>
    <a:srgbClr val="35EB39"/>
    <a:srgbClr val="F07F09"/>
    <a:srgbClr val="3B6431"/>
    <a:srgbClr val="4E8542"/>
    <a:srgbClr val="001132"/>
    <a:srgbClr val="001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9" autoAdjust="0"/>
    <p:restoredTop sz="94660"/>
  </p:normalViewPr>
  <p:slideViewPr>
    <p:cSldViewPr snapToGrid="0">
      <p:cViewPr>
        <p:scale>
          <a:sx n="120" d="100"/>
          <a:sy n="120" d="100"/>
        </p:scale>
        <p:origin x="272" y="-72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3/3/22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0646198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12500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9259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85149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3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3/3/22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60549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3/3/22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182415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3/3/22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111968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3/3/22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12419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3/3/22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209854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3/3/22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20616944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3/3/22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873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oukiv@wmi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support.google.com/analytics/answer/11109416?hl=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atadrivenu.com/google-analytics-4-engagement-rate/#:~:text=For%20a%20session%20to%20be,Fire%20a%20conversion%20ev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ovesdata.com/blog/google-analytics-4-eve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9267735" TargetMode="External"/><Relationship Id="rId3" Type="http://schemas.openxmlformats.org/officeDocument/2006/relationships/hyperlink" Target="https://support.google.com/analytics/answer/10085872?hl=en#zippy=%2Cin-this-artic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9267568?hl=en#zippy=%2Cin-this-artic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9786881?hl=e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11004084?hl=e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1065909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www.lovesdata.com/blog/google-analytics-glossary#convers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shthis.com/blog/google-analytics-display-traffic/" TargetMode="External"/><Relationship Id="rId3" Type="http://schemas.openxmlformats.org/officeDocument/2006/relationships/hyperlink" Target="https://support.google.com/analytics/answer/110800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10999979?hl=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10999979?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3" y="832987"/>
            <a:ext cx="7593012" cy="2824162"/>
          </a:xfrm>
        </p:spPr>
        <p:txBody>
          <a:bodyPr>
            <a:noAutofit/>
          </a:bodyPr>
          <a:lstStyle/>
          <a:p>
            <a:pPr>
              <a:defRPr/>
            </a:pPr>
            <a:r>
              <a:rPr lang="en-GB" sz="5400" b="1" dirty="0">
                <a:solidFill>
                  <a:srgbClr val="002060"/>
                </a:solidFill>
              </a:rPr>
              <a:t>6MMCS002W</a:t>
            </a:r>
            <a:r>
              <a:rPr lang="en-GB" sz="5400" b="1" dirty="0">
                <a:solidFill>
                  <a:schemeClr val="accent6">
                    <a:lumMod val="75000"/>
                  </a:schemeClr>
                </a:solidFill>
              </a:rPr>
              <a:t/>
            </a:r>
            <a:br>
              <a:rPr lang="en-GB" sz="5400" b="1" dirty="0">
                <a:solidFill>
                  <a:schemeClr val="accent6">
                    <a:lumMod val="75000"/>
                  </a:schemeClr>
                </a:solidFill>
              </a:rPr>
            </a:br>
            <a:r>
              <a:rPr lang="en-GB" sz="5400" b="1" dirty="0">
                <a:solidFill>
                  <a:srgbClr val="002060"/>
                </a:solidFill>
              </a:rPr>
              <a:t>Digital Marketing, Social Media and Web Analytics</a:t>
            </a:r>
          </a:p>
        </p:txBody>
      </p:sp>
      <p:sp>
        <p:nvSpPr>
          <p:cNvPr id="3" name="Subtitle 2"/>
          <p:cNvSpPr>
            <a:spLocks noGrp="1"/>
          </p:cNvSpPr>
          <p:nvPr>
            <p:ph type="subTitle" idx="1"/>
          </p:nvPr>
        </p:nvSpPr>
        <p:spPr>
          <a:xfrm>
            <a:off x="914400" y="4456113"/>
            <a:ext cx="7454900" cy="1465262"/>
          </a:xfrm>
        </p:spPr>
        <p:txBody>
          <a:bodyPr rtlCol="0">
            <a:normAutofit fontScale="62500" lnSpcReduction="20000"/>
          </a:bodyPr>
          <a:lstStyle/>
          <a:p>
            <a:pPr eaLnBrk="1" fontAlgn="auto" hangingPunct="1">
              <a:defRPr/>
            </a:pPr>
            <a:r>
              <a:rPr lang="en-GB" sz="4500" b="1" dirty="0">
                <a:solidFill>
                  <a:srgbClr val="002060"/>
                </a:solidFill>
              </a:rPr>
              <a:t>Week 9</a:t>
            </a:r>
            <a:r>
              <a:rPr lang="en-GB" sz="4500" b="1" dirty="0" smtClean="0">
                <a:solidFill>
                  <a:srgbClr val="002060"/>
                </a:solidFill>
              </a:rPr>
              <a:t> </a:t>
            </a:r>
            <a:r>
              <a:rPr lang="en-GB" sz="4500" b="1" dirty="0">
                <a:solidFill>
                  <a:srgbClr val="002060"/>
                </a:solidFill>
              </a:rPr>
              <a:t>– Google </a:t>
            </a:r>
            <a:r>
              <a:rPr lang="en-GB" sz="4500" b="1" dirty="0" err="1" smtClean="0">
                <a:solidFill>
                  <a:srgbClr val="002060"/>
                </a:solidFill>
              </a:rPr>
              <a:t>analyticS</a:t>
            </a:r>
            <a:r>
              <a:rPr lang="en-GB" sz="4500" b="1" dirty="0">
                <a:solidFill>
                  <a:srgbClr val="002060"/>
                </a:solidFill>
              </a:rPr>
              <a:t>,</a:t>
            </a:r>
            <a:r>
              <a:rPr lang="en-GB" sz="4500" b="1" dirty="0" smtClean="0">
                <a:solidFill>
                  <a:srgbClr val="002060"/>
                </a:solidFill>
              </a:rPr>
              <a:t> Part b</a:t>
            </a:r>
            <a:endParaRPr lang="en-GB" sz="4500" b="1" dirty="0">
              <a:solidFill>
                <a:srgbClr val="002060"/>
              </a:solidFill>
            </a:endParaRPr>
          </a:p>
          <a:p>
            <a:pPr eaLnBrk="1" fontAlgn="auto" hangingPunct="1">
              <a:defRPr/>
            </a:pPr>
            <a:endParaRPr lang="en-GB" dirty="0">
              <a:solidFill>
                <a:srgbClr val="002060"/>
              </a:solidFill>
            </a:endParaRPr>
          </a:p>
          <a:p>
            <a:pPr eaLnBrk="1" fontAlgn="auto" hangingPunct="1">
              <a:defRPr/>
            </a:pPr>
            <a:r>
              <a:rPr lang="en-GB" dirty="0">
                <a:solidFill>
                  <a:srgbClr val="002060"/>
                </a:solidFill>
              </a:rPr>
              <a:t>Dr Vassiliki Bouki</a:t>
            </a:r>
          </a:p>
          <a:p>
            <a:pPr eaLnBrk="1" fontAlgn="auto" hangingPunct="1">
              <a:defRPr/>
            </a:pPr>
            <a:r>
              <a:rPr lang="en-GB" cap="none" dirty="0">
                <a:solidFill>
                  <a:srgbClr val="002060"/>
                </a:solidFill>
                <a:hlinkClick r:id="rId2"/>
              </a:rPr>
              <a:t>boukiv@wmin.ac.uk</a:t>
            </a:r>
            <a:endParaRPr lang="en-GB" cap="none" dirty="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a:p>
        </p:txBody>
      </p:sp>
    </p:spTree>
    <p:extLst>
      <p:ext uri="{BB962C8B-B14F-4D97-AF65-F5344CB8AC3E}">
        <p14:creationId xmlns:p14="http://schemas.microsoft.com/office/powerpoint/2010/main" val="41461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Acquisition</a:t>
            </a:r>
          </a:p>
        </p:txBody>
      </p:sp>
      <p:sp>
        <p:nvSpPr>
          <p:cNvPr id="3" name="Content Placeholder 2"/>
          <p:cNvSpPr>
            <a:spLocks noGrp="1"/>
          </p:cNvSpPr>
          <p:nvPr>
            <p:ph idx="1"/>
          </p:nvPr>
        </p:nvSpPr>
        <p:spPr>
          <a:xfrm>
            <a:off x="822959" y="5167423"/>
            <a:ext cx="7543801" cy="701670"/>
          </a:xfrm>
        </p:spPr>
        <p:txBody>
          <a:bodyPr/>
          <a:lstStyle/>
          <a:p>
            <a:r>
              <a:rPr lang="en-US" dirty="0" smtClean="0"/>
              <a:t>Traffic acquisition reports; notice the phrase “by session”.</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77" y="1817491"/>
            <a:ext cx="6766786" cy="3269802"/>
          </a:xfrm>
          <a:prstGeom prst="rect">
            <a:avLst/>
          </a:prstGeom>
        </p:spPr>
      </p:pic>
    </p:spTree>
    <p:extLst>
      <p:ext uri="{BB962C8B-B14F-4D97-AF65-F5344CB8AC3E}">
        <p14:creationId xmlns:p14="http://schemas.microsoft.com/office/powerpoint/2010/main" val="145441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t>
            </a:r>
            <a:r>
              <a:rPr lang="en-US" dirty="0" smtClean="0"/>
              <a:t>Acquisition</a:t>
            </a:r>
            <a:endParaRPr lang="en-US" dirty="0"/>
          </a:p>
        </p:txBody>
      </p:sp>
      <p:sp>
        <p:nvSpPr>
          <p:cNvPr id="3" name="Content Placeholder 2"/>
          <p:cNvSpPr>
            <a:spLocks noGrp="1"/>
          </p:cNvSpPr>
          <p:nvPr>
            <p:ph idx="1"/>
          </p:nvPr>
        </p:nvSpPr>
        <p:spPr>
          <a:xfrm>
            <a:off x="822959" y="5273748"/>
            <a:ext cx="7543801" cy="1073889"/>
          </a:xfrm>
        </p:spPr>
        <p:txBody>
          <a:bodyPr>
            <a:normAutofit fontScale="92500" lnSpcReduction="20000"/>
          </a:bodyPr>
          <a:lstStyle/>
          <a:p>
            <a:r>
              <a:rPr lang="en-US" b="1" dirty="0" smtClean="0"/>
              <a:t>Traffic acquisition report</a:t>
            </a:r>
          </a:p>
          <a:p>
            <a:r>
              <a:rPr lang="en-US" dirty="0" smtClean="0"/>
              <a:t>Row: dimensions; columns: metrics – first metric: Users </a:t>
            </a:r>
          </a:p>
          <a:p>
            <a:r>
              <a:rPr lang="en-US" dirty="0" smtClean="0"/>
              <a:t>Add dimension by clicking the “+” symbol next to main dimension</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876539"/>
            <a:ext cx="6432340" cy="3258030"/>
          </a:xfrm>
          <a:prstGeom prst="rect">
            <a:avLst/>
          </a:prstGeom>
        </p:spPr>
      </p:pic>
      <p:sp>
        <p:nvSpPr>
          <p:cNvPr id="6" name="Rectangle 5"/>
          <p:cNvSpPr/>
          <p:nvPr/>
        </p:nvSpPr>
        <p:spPr>
          <a:xfrm>
            <a:off x="1010093" y="3157870"/>
            <a:ext cx="2360428" cy="1860697"/>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12781" y="1897805"/>
            <a:ext cx="3774558" cy="356298"/>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31941" y="1864441"/>
            <a:ext cx="340242" cy="468447"/>
          </a:xfrm>
          <a:prstGeom prst="ellipse">
            <a:avLst/>
          </a:prstGeom>
          <a:noFill/>
          <a:ln w="7620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Callout 9"/>
          <p:cNvSpPr/>
          <p:nvPr/>
        </p:nvSpPr>
        <p:spPr>
          <a:xfrm>
            <a:off x="3444949" y="3283119"/>
            <a:ext cx="1818167" cy="709406"/>
          </a:xfrm>
          <a:prstGeom prst="wedgeEllipseCallout">
            <a:avLst>
              <a:gd name="adj1" fmla="val -71363"/>
              <a:gd name="adj2" fmla="val 57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Dimensions</a:t>
            </a:r>
          </a:p>
          <a:p>
            <a:pPr algn="ctr"/>
            <a:r>
              <a:rPr lang="en-US" dirty="0" smtClean="0"/>
              <a:t>(names)</a:t>
            </a:r>
            <a:endParaRPr lang="en-US" dirty="0"/>
          </a:p>
        </p:txBody>
      </p:sp>
      <p:sp>
        <p:nvSpPr>
          <p:cNvPr id="11" name="Oval Callout 10"/>
          <p:cNvSpPr/>
          <p:nvPr/>
        </p:nvSpPr>
        <p:spPr>
          <a:xfrm>
            <a:off x="6783573" y="2928416"/>
            <a:ext cx="1625790" cy="709406"/>
          </a:xfrm>
          <a:prstGeom prst="wedgeEllipseCallout">
            <a:avLst>
              <a:gd name="adj1" fmla="val -63761"/>
              <a:gd name="adj2" fmla="val -162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Metrics</a:t>
            </a:r>
          </a:p>
          <a:p>
            <a:pPr algn="ctr"/>
            <a:r>
              <a:rPr lang="en-US" dirty="0" smtClean="0"/>
              <a:t>(numbers)</a:t>
            </a:r>
            <a:endParaRPr lang="en-US" dirty="0"/>
          </a:p>
        </p:txBody>
      </p:sp>
    </p:spTree>
    <p:extLst>
      <p:ext uri="{BB962C8B-B14F-4D97-AF65-F5344CB8AC3E}">
        <p14:creationId xmlns:p14="http://schemas.microsoft.com/office/powerpoint/2010/main" val="92937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Engagement</a:t>
            </a:r>
          </a:p>
        </p:txBody>
      </p:sp>
      <p:sp>
        <p:nvSpPr>
          <p:cNvPr id="3" name="Content Placeholder 2"/>
          <p:cNvSpPr>
            <a:spLocks noGrp="1"/>
          </p:cNvSpPr>
          <p:nvPr>
            <p:ph idx="1"/>
          </p:nvPr>
        </p:nvSpPr>
        <p:spPr>
          <a:xfrm>
            <a:off x="5037375" y="1845733"/>
            <a:ext cx="3944393" cy="4614053"/>
          </a:xfrm>
        </p:spPr>
        <p:txBody>
          <a:bodyPr>
            <a:normAutofit fontScale="92500" lnSpcReduction="20000"/>
          </a:bodyPr>
          <a:lstStyle/>
          <a:p>
            <a:r>
              <a:rPr lang="en-US" sz="2600" b="1" dirty="0" smtClean="0">
                <a:solidFill>
                  <a:srgbClr val="C00000"/>
                </a:solidFill>
              </a:rPr>
              <a:t>Engagement</a:t>
            </a:r>
            <a:r>
              <a:rPr lang="en-US" sz="2600" dirty="0" smtClean="0"/>
              <a:t>:</a:t>
            </a:r>
          </a:p>
          <a:p>
            <a:r>
              <a:rPr lang="en-US" sz="2200" dirty="0" smtClean="0"/>
              <a:t>“simple” definition: what the user does in your site – how much engaged the user is in your site</a:t>
            </a:r>
          </a:p>
          <a:p>
            <a:r>
              <a:rPr lang="en-US" sz="2200" dirty="0" smtClean="0"/>
              <a:t>“Official” definition: The </a:t>
            </a:r>
            <a:r>
              <a:rPr lang="en-US" sz="2200" dirty="0"/>
              <a:t>user engagement metric shows the </a:t>
            </a:r>
            <a:r>
              <a:rPr lang="en-US" sz="2200" b="1" dirty="0"/>
              <a:t>length of tim</a:t>
            </a:r>
            <a:r>
              <a:rPr lang="en-US" sz="2200" dirty="0"/>
              <a:t>e that your app screen </a:t>
            </a:r>
            <a:r>
              <a:rPr lang="en-US" sz="2200" b="1" dirty="0"/>
              <a:t>was in </a:t>
            </a:r>
            <a:r>
              <a:rPr lang="en-US" sz="2200" dirty="0"/>
              <a:t>the foreground or your web page </a:t>
            </a:r>
            <a:r>
              <a:rPr lang="en-US" sz="2200" b="1" dirty="0"/>
              <a:t>was in focus</a:t>
            </a:r>
            <a:r>
              <a:rPr lang="en-US" sz="2200" dirty="0"/>
              <a:t>. When your site or app is running but no page or screen is displayed, Analytics doesn't collect the user engagement metric. The user engagement metric can help you understand when users actively use your website or mobile app</a:t>
            </a:r>
            <a:r>
              <a:rPr lang="en-US" sz="2200" dirty="0" smtClean="0"/>
              <a:t>.</a:t>
            </a:r>
          </a:p>
          <a:p>
            <a:r>
              <a:rPr lang="en-US" dirty="0">
                <a:hlinkClick r:id="rId2"/>
              </a:rPr>
              <a:t>https://</a:t>
            </a:r>
            <a:r>
              <a:rPr lang="en-US" dirty="0" smtClean="0">
                <a:hlinkClick r:id="rId2"/>
              </a:rPr>
              <a:t>support.google.com/analytics/answer/11109416?hl=en</a:t>
            </a:r>
            <a:endParaRPr lang="en-US"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12</a:t>
            </a:fld>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1"/>
            <a:ext cx="2661499" cy="4022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499" y="3330993"/>
            <a:ext cx="2375876" cy="1930400"/>
          </a:xfrm>
          <a:prstGeom prst="rect">
            <a:avLst/>
          </a:prstGeom>
        </p:spPr>
      </p:pic>
    </p:spTree>
    <p:extLst>
      <p:ext uri="{BB962C8B-B14F-4D97-AF65-F5344CB8AC3E}">
        <p14:creationId xmlns:p14="http://schemas.microsoft.com/office/powerpoint/2010/main" val="214379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 </a:t>
            </a:r>
            <a:r>
              <a:rPr lang="en-US" dirty="0" smtClean="0"/>
              <a:t>Engagement</a:t>
            </a:r>
            <a:endParaRPr lang="en-US" dirty="0"/>
          </a:p>
        </p:txBody>
      </p:sp>
      <p:sp>
        <p:nvSpPr>
          <p:cNvPr id="3" name="Content Placeholder 2"/>
          <p:cNvSpPr>
            <a:spLocks noGrp="1"/>
          </p:cNvSpPr>
          <p:nvPr>
            <p:ph idx="1"/>
          </p:nvPr>
        </p:nvSpPr>
        <p:spPr/>
        <p:txBody>
          <a:bodyPr/>
          <a:lstStyle/>
          <a:p>
            <a:r>
              <a:rPr lang="en-US" b="1" dirty="0"/>
              <a:t>Engaged </a:t>
            </a:r>
            <a:r>
              <a:rPr lang="en-US" b="1" dirty="0" smtClean="0"/>
              <a:t>Sessions</a:t>
            </a:r>
            <a:endParaRPr lang="en-US" b="1" dirty="0"/>
          </a:p>
          <a:p>
            <a:r>
              <a:rPr lang="en-US" dirty="0"/>
              <a:t>For a session to be considered engaged, a visitor has to do one or more of the following:</a:t>
            </a:r>
          </a:p>
          <a:p>
            <a:pPr marL="749808" lvl="1" indent="-457200">
              <a:buFont typeface="+mj-lt"/>
              <a:buAutoNum type="arabicPeriod"/>
            </a:pPr>
            <a:r>
              <a:rPr lang="en-US" dirty="0"/>
              <a:t>Engage actively on your website or mobile app for over 10 seconds.</a:t>
            </a:r>
          </a:p>
          <a:p>
            <a:pPr marL="749808" lvl="1" indent="-457200">
              <a:buFont typeface="+mj-lt"/>
              <a:buAutoNum type="arabicPeriod"/>
            </a:pPr>
            <a:r>
              <a:rPr lang="en-US" dirty="0"/>
              <a:t>Have two or more screen or page views.</a:t>
            </a:r>
          </a:p>
          <a:p>
            <a:pPr marL="749808" lvl="1" indent="-457200">
              <a:buFont typeface="+mj-lt"/>
              <a:buAutoNum type="arabicPeriod"/>
            </a:pPr>
            <a:r>
              <a:rPr lang="en-US" dirty="0"/>
              <a:t>Fire a conversion event</a:t>
            </a:r>
            <a:r>
              <a:rPr lang="en-US" dirty="0" smtClean="0"/>
              <a:t>.</a:t>
            </a:r>
            <a:endParaRPr lang="en-US" dirty="0"/>
          </a:p>
          <a:p>
            <a:r>
              <a:rPr lang="en-US" dirty="0" smtClean="0"/>
              <a:t>In the past GA used the term </a:t>
            </a:r>
            <a:r>
              <a:rPr lang="en-US" b="1" dirty="0" smtClean="0">
                <a:solidFill>
                  <a:srgbClr val="C00000"/>
                </a:solidFill>
              </a:rPr>
              <a:t>“bounce rate” </a:t>
            </a:r>
            <a:r>
              <a:rPr lang="en-US" dirty="0" smtClean="0"/>
              <a:t>– rate of 1-page visits. In GA4, “bounce rate” is considered as one of the parameters of “engaged sessions” (number 2 above). </a:t>
            </a:r>
          </a:p>
          <a:p>
            <a:r>
              <a:rPr lang="en-US" dirty="0" smtClean="0"/>
              <a:t>The term “bounce rate” is still used widely in Analytics.</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Tree>
    <p:extLst>
      <p:ext uri="{BB962C8B-B14F-4D97-AF65-F5344CB8AC3E}">
        <p14:creationId xmlns:p14="http://schemas.microsoft.com/office/powerpoint/2010/main" val="92523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 </a:t>
            </a:r>
            <a:r>
              <a:rPr lang="en-US" dirty="0" smtClean="0"/>
              <a:t>Engagement</a:t>
            </a:r>
            <a:endParaRPr lang="en-US" dirty="0"/>
          </a:p>
        </p:txBody>
      </p:sp>
      <p:sp>
        <p:nvSpPr>
          <p:cNvPr id="3" name="Content Placeholder 2"/>
          <p:cNvSpPr>
            <a:spLocks noGrp="1"/>
          </p:cNvSpPr>
          <p:nvPr>
            <p:ph idx="1"/>
          </p:nvPr>
        </p:nvSpPr>
        <p:spPr/>
        <p:txBody>
          <a:bodyPr>
            <a:normAutofit/>
          </a:bodyPr>
          <a:lstStyle/>
          <a:p>
            <a:r>
              <a:rPr lang="en-US" b="1" dirty="0" smtClean="0"/>
              <a:t>Engagement </a:t>
            </a:r>
            <a:r>
              <a:rPr lang="en-US" b="1" dirty="0"/>
              <a:t>Rate:</a:t>
            </a:r>
            <a:r>
              <a:rPr lang="en-US" dirty="0"/>
              <a:t> Number of engaged sessions / total number of sessions.</a:t>
            </a:r>
          </a:p>
          <a:p>
            <a:r>
              <a:rPr lang="en-US" b="1" dirty="0"/>
              <a:t>Engaged Sessions Per User:</a:t>
            </a:r>
            <a:r>
              <a:rPr lang="en-US" dirty="0"/>
              <a:t> Number of engaged sessions / total users on your site and mobile apps.</a:t>
            </a:r>
          </a:p>
          <a:p>
            <a:r>
              <a:rPr lang="en-US" b="1" dirty="0"/>
              <a:t>Engagement Time: </a:t>
            </a:r>
            <a:r>
              <a:rPr lang="en-US" dirty="0"/>
              <a:t>The sum total of engagement time on your website and mobile apps</a:t>
            </a:r>
            <a:r>
              <a:rPr lang="en-US" dirty="0" smtClean="0"/>
              <a:t>.</a:t>
            </a:r>
          </a:p>
          <a:p>
            <a:r>
              <a:rPr lang="en-US" dirty="0"/>
              <a:t>(</a:t>
            </a:r>
            <a:r>
              <a:rPr lang="en-US" dirty="0">
                <a:hlinkClick r:id="rId2"/>
              </a:rPr>
              <a:t>https://</a:t>
            </a:r>
            <a:r>
              <a:rPr lang="en-US" dirty="0" smtClean="0">
                <a:hlinkClick r:id="rId2"/>
              </a:rPr>
              <a:t>www.datadrivenu.com/google-analytics-4-engagement-rate</a:t>
            </a:r>
            <a:r>
              <a:rPr lang="en-US" dirty="0" smtClean="0"/>
              <a:t>)</a:t>
            </a:r>
          </a:p>
          <a:p>
            <a:endParaRPr lang="en-US" dirty="0"/>
          </a:p>
          <a:p>
            <a:r>
              <a:rPr lang="en-US" dirty="0" smtClean="0"/>
              <a:t>Average Engagement Time: engagement time / active user</a:t>
            </a:r>
          </a:p>
          <a:p>
            <a:r>
              <a:rPr lang="en-US" dirty="0" smtClean="0"/>
              <a:t>Average Engagement Time per session: Engagement time / sessions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extLst>
      <p:ext uri="{BB962C8B-B14F-4D97-AF65-F5344CB8AC3E}">
        <p14:creationId xmlns:p14="http://schemas.microsoft.com/office/powerpoint/2010/main" val="77479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a:t>
            </a:r>
          </a:p>
        </p:txBody>
      </p:sp>
      <p:sp>
        <p:nvSpPr>
          <p:cNvPr id="3" name="Content Placeholder 2"/>
          <p:cNvSpPr>
            <a:spLocks noGrp="1"/>
          </p:cNvSpPr>
          <p:nvPr>
            <p:ph idx="1"/>
          </p:nvPr>
        </p:nvSpPr>
        <p:spPr>
          <a:xfrm>
            <a:off x="822959" y="5061098"/>
            <a:ext cx="7543801" cy="807996"/>
          </a:xfrm>
        </p:spPr>
        <p:txBody>
          <a:bodyPr/>
          <a:lstStyle/>
          <a:p>
            <a:r>
              <a:rPr lang="en-US" b="1" dirty="0" smtClean="0"/>
              <a:t>Engagement Overview</a:t>
            </a:r>
            <a:endParaRPr lang="en-US" b="1"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737361"/>
            <a:ext cx="7176978" cy="3207892"/>
          </a:xfrm>
          <a:prstGeom prst="rect">
            <a:avLst/>
          </a:prstGeom>
        </p:spPr>
      </p:pic>
    </p:spTree>
    <p:extLst>
      <p:ext uri="{BB962C8B-B14F-4D97-AF65-F5344CB8AC3E}">
        <p14:creationId xmlns:p14="http://schemas.microsoft.com/office/powerpoint/2010/main" val="44185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 </a:t>
            </a:r>
            <a:r>
              <a:rPr lang="en-US" dirty="0" smtClean="0"/>
              <a:t>Engagement, Events</a:t>
            </a:r>
            <a:endParaRPr lang="en-US" dirty="0"/>
          </a:p>
        </p:txBody>
      </p:sp>
      <p:sp>
        <p:nvSpPr>
          <p:cNvPr id="3" name="Content Placeholder 2"/>
          <p:cNvSpPr>
            <a:spLocks noGrp="1"/>
          </p:cNvSpPr>
          <p:nvPr>
            <p:ph idx="1"/>
          </p:nvPr>
        </p:nvSpPr>
        <p:spPr>
          <a:xfrm>
            <a:off x="822959" y="1845733"/>
            <a:ext cx="7885106" cy="4767717"/>
          </a:xfrm>
        </p:spPr>
        <p:txBody>
          <a:bodyPr>
            <a:normAutofit/>
          </a:bodyPr>
          <a:lstStyle/>
          <a:p>
            <a:r>
              <a:rPr lang="en-US" sz="2400" b="1" dirty="0" smtClean="0"/>
              <a:t>Events</a:t>
            </a:r>
          </a:p>
          <a:p>
            <a:r>
              <a:rPr lang="en-US" sz="2400" dirty="0" smtClean="0"/>
              <a:t>Actions that happen in the website/app, are collected by Google Analytics.</a:t>
            </a:r>
          </a:p>
          <a:p>
            <a:r>
              <a:rPr lang="en-US" sz="2400" dirty="0" smtClean="0"/>
              <a:t>GA4 code collects </a:t>
            </a:r>
            <a:r>
              <a:rPr lang="en-US" sz="2400" dirty="0"/>
              <a:t>all data as </a:t>
            </a:r>
            <a:r>
              <a:rPr lang="en-US" sz="2400" b="1" dirty="0" smtClean="0"/>
              <a:t>events</a:t>
            </a:r>
            <a:r>
              <a:rPr lang="en-US" sz="2400" dirty="0" smtClean="0"/>
              <a:t>, e.g. “page views” is an event. </a:t>
            </a:r>
          </a:p>
          <a:p>
            <a:r>
              <a:rPr lang="en-US" sz="2400" dirty="0" smtClean="0"/>
              <a:t>There are 3 categories of events:</a:t>
            </a:r>
            <a:r>
              <a:rPr lang="en-US" sz="2400" dirty="0"/>
              <a:t> </a:t>
            </a:r>
            <a:endParaRPr lang="en-US" sz="2400" dirty="0" smtClean="0"/>
          </a:p>
          <a:p>
            <a:pPr lvl="1">
              <a:buFont typeface="Wingdings" charset="2"/>
              <a:buChar char="q"/>
            </a:pPr>
            <a:r>
              <a:rPr lang="en-US" dirty="0" smtClean="0"/>
              <a:t> automatic</a:t>
            </a:r>
          </a:p>
          <a:p>
            <a:pPr lvl="1">
              <a:buFont typeface="Wingdings" charset="2"/>
              <a:buChar char="q"/>
            </a:pPr>
            <a:r>
              <a:rPr lang="en-US" dirty="0" smtClean="0"/>
              <a:t> recommended</a:t>
            </a:r>
          </a:p>
          <a:p>
            <a:pPr lvl="1">
              <a:buFont typeface="Wingdings" charset="2"/>
              <a:buChar char="q"/>
            </a:pPr>
            <a:r>
              <a:rPr lang="en-US" dirty="0" smtClean="0"/>
              <a:t> custom events</a:t>
            </a:r>
          </a:p>
          <a:p>
            <a:pPr marL="201168" lvl="1" indent="0">
              <a:buNone/>
            </a:pPr>
            <a:endParaRPr lang="en-US" dirty="0"/>
          </a:p>
          <a:p>
            <a:pPr marL="201168" lvl="1" indent="0">
              <a:buNone/>
            </a:pPr>
            <a:r>
              <a:rPr lang="en-US" dirty="0">
                <a:hlinkClick r:id="rId2"/>
              </a:rPr>
              <a:t>https://</a:t>
            </a:r>
            <a:r>
              <a:rPr lang="en-US" dirty="0" smtClean="0">
                <a:hlinkClick r:id="rId2"/>
              </a:rPr>
              <a:t>www.lovesdata.com/blog/google-analytics-4-events</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spTree>
    <p:extLst>
      <p:ext uri="{BB962C8B-B14F-4D97-AF65-F5344CB8AC3E}">
        <p14:creationId xmlns:p14="http://schemas.microsoft.com/office/powerpoint/2010/main" val="8586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Events</a:t>
            </a:r>
          </a:p>
        </p:txBody>
      </p:sp>
      <p:sp>
        <p:nvSpPr>
          <p:cNvPr id="3" name="Content Placeholder 2"/>
          <p:cNvSpPr>
            <a:spLocks noGrp="1"/>
          </p:cNvSpPr>
          <p:nvPr>
            <p:ph idx="1"/>
          </p:nvPr>
        </p:nvSpPr>
        <p:spPr/>
        <p:txBody>
          <a:bodyPr/>
          <a:lstStyle/>
          <a:p>
            <a:r>
              <a:rPr lang="en-US" b="1" dirty="0" smtClean="0">
                <a:solidFill>
                  <a:srgbClr val="C00000"/>
                </a:solidFill>
              </a:rPr>
              <a:t>Automatic events</a:t>
            </a:r>
          </a:p>
          <a:p>
            <a:r>
              <a:rPr lang="en-US" dirty="0" smtClean="0"/>
              <a:t>Events </a:t>
            </a:r>
            <a:r>
              <a:rPr lang="en-US" dirty="0"/>
              <a:t>tracked automatically include:</a:t>
            </a:r>
          </a:p>
          <a:p>
            <a:r>
              <a:rPr lang="en-US" dirty="0"/>
              <a:t>The </a:t>
            </a:r>
            <a:r>
              <a:rPr lang="en-US" b="1" dirty="0" err="1"/>
              <a:t>first_visit</a:t>
            </a:r>
            <a:r>
              <a:rPr lang="en-US" dirty="0"/>
              <a:t> event is collected the first time someone visits your website. This event is also used to calculate the ‘New Users’ metric in your reports.</a:t>
            </a:r>
          </a:p>
          <a:p>
            <a:r>
              <a:rPr lang="en-US" dirty="0"/>
              <a:t>The </a:t>
            </a:r>
            <a:r>
              <a:rPr lang="en-US" b="1" dirty="0" err="1"/>
              <a:t>page_view</a:t>
            </a:r>
            <a:r>
              <a:rPr lang="en-US" dirty="0"/>
              <a:t> event is used to report on the page the user is viewing.</a:t>
            </a:r>
          </a:p>
          <a:p>
            <a:r>
              <a:rPr lang="en-US" dirty="0"/>
              <a:t>The </a:t>
            </a:r>
            <a:r>
              <a:rPr lang="en-US" b="1" dirty="0" err="1"/>
              <a:t>session_start</a:t>
            </a:r>
            <a:r>
              <a:rPr lang="en-US" dirty="0"/>
              <a:t> event is used to determine when the user’s session started. A new </a:t>
            </a:r>
            <a:r>
              <a:rPr lang="en-US" dirty="0" err="1"/>
              <a:t>session_start</a:t>
            </a:r>
            <a:r>
              <a:rPr lang="en-US" dirty="0"/>
              <a:t> event is triggered when there is a period of inactivity of 30 minutes.</a:t>
            </a:r>
          </a:p>
          <a:p>
            <a:r>
              <a:rPr lang="en-US" dirty="0"/>
              <a:t>The </a:t>
            </a:r>
            <a:r>
              <a:rPr lang="en-US" b="1" dirty="0" err="1"/>
              <a:t>user_engagement</a:t>
            </a:r>
            <a:r>
              <a:rPr lang="en-US" dirty="0"/>
              <a:t> event can be collected periodically and is used to report when someone has spent at least 10 seconds on your website</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spTree>
    <p:extLst>
      <p:ext uri="{BB962C8B-B14F-4D97-AF65-F5344CB8AC3E}">
        <p14:creationId xmlns:p14="http://schemas.microsoft.com/office/powerpoint/2010/main" val="18115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 </a:t>
            </a:r>
            <a:r>
              <a:rPr lang="en-US" dirty="0" smtClean="0"/>
              <a:t>Engagement</a:t>
            </a:r>
            <a:r>
              <a:rPr lang="en-US" dirty="0"/>
              <a:t>, Events</a:t>
            </a:r>
          </a:p>
        </p:txBody>
      </p:sp>
      <p:sp>
        <p:nvSpPr>
          <p:cNvPr id="3" name="Content Placeholder 2"/>
          <p:cNvSpPr>
            <a:spLocks noGrp="1"/>
          </p:cNvSpPr>
          <p:nvPr>
            <p:ph idx="1"/>
          </p:nvPr>
        </p:nvSpPr>
        <p:spPr>
          <a:xfrm>
            <a:off x="822959" y="1845734"/>
            <a:ext cx="7948901" cy="1652378"/>
          </a:xfrm>
        </p:spPr>
        <p:txBody>
          <a:bodyPr>
            <a:normAutofit/>
          </a:bodyPr>
          <a:lstStyle/>
          <a:p>
            <a:r>
              <a:rPr lang="en-US" b="1" dirty="0" smtClean="0">
                <a:solidFill>
                  <a:srgbClr val="C00000"/>
                </a:solidFill>
              </a:rPr>
              <a:t>Automatic events and </a:t>
            </a:r>
            <a:r>
              <a:rPr lang="en-US" b="1" dirty="0">
                <a:solidFill>
                  <a:srgbClr val="C00000"/>
                </a:solidFill>
              </a:rPr>
              <a:t>e</a:t>
            </a:r>
            <a:r>
              <a:rPr lang="en-US" b="1" dirty="0" smtClean="0">
                <a:solidFill>
                  <a:srgbClr val="C00000"/>
                </a:solidFill>
              </a:rPr>
              <a:t>nhanced </a:t>
            </a:r>
            <a:r>
              <a:rPr lang="en-US" b="1" dirty="0">
                <a:solidFill>
                  <a:srgbClr val="C00000"/>
                </a:solidFill>
              </a:rPr>
              <a:t>m</a:t>
            </a:r>
            <a:r>
              <a:rPr lang="en-US" b="1" dirty="0" smtClean="0">
                <a:solidFill>
                  <a:srgbClr val="C00000"/>
                </a:solidFill>
              </a:rPr>
              <a:t>easurement </a:t>
            </a:r>
          </a:p>
          <a:p>
            <a:r>
              <a:rPr lang="en-US" dirty="0" smtClean="0"/>
              <a:t>“Enhanced measurement” </a:t>
            </a:r>
            <a:r>
              <a:rPr lang="en-US" dirty="0"/>
              <a:t>feature to collect additional data automatically </a:t>
            </a:r>
            <a:endParaRPr lang="en-US" dirty="0" smtClean="0"/>
          </a:p>
          <a:p>
            <a:r>
              <a:rPr lang="en-US" dirty="0" smtClean="0"/>
              <a:t>When you set up your account, you were asked to select if you wish to activate “enhanced measurement”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345251"/>
            <a:ext cx="6602385" cy="2907066"/>
          </a:xfrm>
          <a:prstGeom prst="rect">
            <a:avLst/>
          </a:prstGeom>
        </p:spPr>
      </p:pic>
    </p:spTree>
    <p:extLst>
      <p:ext uri="{BB962C8B-B14F-4D97-AF65-F5344CB8AC3E}">
        <p14:creationId xmlns:p14="http://schemas.microsoft.com/office/powerpoint/2010/main" val="67337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Events</a:t>
            </a:r>
          </a:p>
        </p:txBody>
      </p:sp>
      <p:sp>
        <p:nvSpPr>
          <p:cNvPr id="3" name="Content Placeholder 2"/>
          <p:cNvSpPr>
            <a:spLocks noGrp="1"/>
          </p:cNvSpPr>
          <p:nvPr>
            <p:ph idx="1"/>
          </p:nvPr>
        </p:nvSpPr>
        <p:spPr>
          <a:xfrm>
            <a:off x="822959" y="1845734"/>
            <a:ext cx="7543801" cy="4788982"/>
          </a:xfrm>
        </p:spPr>
        <p:txBody>
          <a:bodyPr>
            <a:normAutofit/>
          </a:bodyPr>
          <a:lstStyle/>
          <a:p>
            <a:pPr>
              <a:spcBef>
                <a:spcPts val="0"/>
              </a:spcBef>
            </a:pPr>
            <a:r>
              <a:rPr lang="en-US" b="1" dirty="0" smtClean="0">
                <a:solidFill>
                  <a:srgbClr val="C00000"/>
                </a:solidFill>
              </a:rPr>
              <a:t>Recommended events:</a:t>
            </a:r>
          </a:p>
          <a:p>
            <a:pPr>
              <a:spcBef>
                <a:spcPts val="0"/>
              </a:spcBef>
            </a:pPr>
            <a:r>
              <a:rPr lang="en-US" dirty="0"/>
              <a:t>Google’s list of recommended events: </a:t>
            </a:r>
            <a:r>
              <a:rPr lang="en-US" dirty="0">
                <a:hlinkClick r:id="rId2"/>
              </a:rPr>
              <a:t>https://</a:t>
            </a:r>
            <a:r>
              <a:rPr lang="en-US" dirty="0" smtClean="0">
                <a:hlinkClick r:id="rId2"/>
              </a:rPr>
              <a:t>support.google.com/analytics/answer/9267735</a:t>
            </a:r>
            <a:endParaRPr lang="en-US" dirty="0" smtClean="0"/>
          </a:p>
          <a:p>
            <a:endParaRPr lang="en-US" dirty="0"/>
          </a:p>
          <a:p>
            <a:pPr>
              <a:spcBef>
                <a:spcPts val="0"/>
              </a:spcBef>
            </a:pPr>
            <a:r>
              <a:rPr lang="en-US" b="1" dirty="0" smtClean="0">
                <a:solidFill>
                  <a:srgbClr val="C00000"/>
                </a:solidFill>
              </a:rPr>
              <a:t>Custom events:</a:t>
            </a:r>
          </a:p>
          <a:p>
            <a:pPr>
              <a:spcBef>
                <a:spcPts val="0"/>
              </a:spcBef>
            </a:pPr>
            <a:r>
              <a:rPr lang="en-US" dirty="0" smtClean="0"/>
              <a:t>You can modify existing events or create your own events via </a:t>
            </a:r>
            <a:r>
              <a:rPr lang="en-US" dirty="0"/>
              <a:t>the interface: </a:t>
            </a:r>
            <a:r>
              <a:rPr lang="en-US" dirty="0">
                <a:hlinkClick r:id="rId3"/>
              </a:rPr>
              <a:t>https://support.google.com/analytics/answer/10085872?hl=en#zippy=%</a:t>
            </a:r>
            <a:r>
              <a:rPr lang="en-US" dirty="0" smtClean="0">
                <a:hlinkClick r:id="rId3"/>
              </a:rPr>
              <a:t>2Cin-this-article</a:t>
            </a:r>
            <a:endParaRPr lang="en-US" dirty="0" smtClean="0"/>
          </a:p>
          <a:p>
            <a:r>
              <a:rPr lang="en-US" b="1" u="sng" dirty="0">
                <a:solidFill>
                  <a:srgbClr val="C00000"/>
                </a:solidFill>
              </a:rPr>
              <a:t>Important </a:t>
            </a:r>
            <a:r>
              <a:rPr lang="en-US" b="1" u="sng" dirty="0" smtClean="0">
                <a:solidFill>
                  <a:srgbClr val="C00000"/>
                </a:solidFill>
              </a:rPr>
              <a:t>notice: </a:t>
            </a:r>
            <a:r>
              <a:rPr lang="en-US" dirty="0"/>
              <a:t>In the “demo” </a:t>
            </a:r>
            <a:r>
              <a:rPr lang="en-US" dirty="0" smtClean="0"/>
              <a:t>site </a:t>
            </a:r>
            <a:r>
              <a:rPr lang="en-US" dirty="0"/>
              <a:t>you </a:t>
            </a:r>
            <a:r>
              <a:rPr lang="en-US" b="1" u="sng" dirty="0"/>
              <a:t>cannot</a:t>
            </a:r>
            <a:r>
              <a:rPr lang="en-US" dirty="0"/>
              <a:t> add your custom events; you can do it in your own site GA. </a:t>
            </a:r>
          </a:p>
          <a:p>
            <a:r>
              <a:rPr lang="en-US" b="1" u="sng" dirty="0" smtClean="0">
                <a:solidFill>
                  <a:srgbClr val="C00000"/>
                </a:solidFill>
              </a:rPr>
              <a:t>Important notice 2: </a:t>
            </a:r>
            <a:r>
              <a:rPr lang="en-US" dirty="0" smtClean="0"/>
              <a:t>“events” are different GA4 than in previous Google Analytics versions.</a:t>
            </a:r>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Tree>
    <p:extLst>
      <p:ext uri="{BB962C8B-B14F-4D97-AF65-F5344CB8AC3E}">
        <p14:creationId xmlns:p14="http://schemas.microsoft.com/office/powerpoint/2010/main" val="47793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a:t>
            </a:r>
            <a:endParaRPr lang="en-US" dirty="0"/>
          </a:p>
        </p:txBody>
      </p:sp>
      <p:sp>
        <p:nvSpPr>
          <p:cNvPr id="3" name="Content Placeholder 2"/>
          <p:cNvSpPr>
            <a:spLocks noGrp="1"/>
          </p:cNvSpPr>
          <p:nvPr>
            <p:ph idx="1"/>
          </p:nvPr>
        </p:nvSpPr>
        <p:spPr/>
        <p:txBody>
          <a:bodyPr/>
          <a:lstStyle/>
          <a:p>
            <a:r>
              <a:rPr lang="en-US" sz="2400" dirty="0" smtClean="0"/>
              <a:t>Last week we discussed:</a:t>
            </a:r>
          </a:p>
          <a:p>
            <a:pPr lvl="1">
              <a:buFont typeface="Wingdings" charset="2"/>
              <a:buChar char="ü"/>
            </a:pPr>
            <a:r>
              <a:rPr lang="en-US" sz="2000" dirty="0" smtClean="0"/>
              <a:t>How to set up a google analytics account and connect your site; how to get access to “demo account” with real data</a:t>
            </a:r>
          </a:p>
          <a:p>
            <a:pPr lvl="1">
              <a:buFont typeface="Wingdings" charset="2"/>
              <a:buChar char="ü"/>
            </a:pPr>
            <a:r>
              <a:rPr lang="en-US" sz="2000" dirty="0" smtClean="0"/>
              <a:t>The terminology used</a:t>
            </a:r>
          </a:p>
          <a:p>
            <a:pPr lvl="1">
              <a:buFont typeface="Wingdings" charset="2"/>
              <a:buChar char="ü"/>
            </a:pPr>
            <a:r>
              <a:rPr lang="en-US" sz="2000" dirty="0" smtClean="0"/>
              <a:t>The main interface and the </a:t>
            </a:r>
            <a:r>
              <a:rPr lang="en-US" sz="2000" b="1" dirty="0" smtClean="0"/>
              <a:t>admin section</a:t>
            </a:r>
          </a:p>
          <a:p>
            <a:pPr lvl="1">
              <a:buFont typeface="Wingdings" charset="2"/>
              <a:buChar char="ü"/>
            </a:pPr>
            <a:r>
              <a:rPr lang="en-US" sz="2000" dirty="0" smtClean="0"/>
              <a:t>The meaning of terms “metric” and “dimension” in Google Analytics reports.</a:t>
            </a:r>
          </a:p>
          <a:p>
            <a:r>
              <a:rPr lang="en-US" sz="2400" dirty="0" smtClean="0"/>
              <a:t>This week we will go through the reports we create in Google Analytics, how we create more advanced reports by combining dimensions and metrics, as well as further functionality of Google Analytics.</a:t>
            </a:r>
            <a:endParaRPr lang="en-US"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spTree>
    <p:extLst>
      <p:ext uri="{BB962C8B-B14F-4D97-AF65-F5344CB8AC3E}">
        <p14:creationId xmlns:p14="http://schemas.microsoft.com/office/powerpoint/2010/main" val="440238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Events</a:t>
            </a:r>
          </a:p>
        </p:txBody>
      </p:sp>
      <p:sp>
        <p:nvSpPr>
          <p:cNvPr id="3" name="Content Placeholder 2"/>
          <p:cNvSpPr>
            <a:spLocks noGrp="1"/>
          </p:cNvSpPr>
          <p:nvPr>
            <p:ph idx="1"/>
          </p:nvPr>
        </p:nvSpPr>
        <p:spPr>
          <a:xfrm>
            <a:off x="935665" y="5061109"/>
            <a:ext cx="7431095" cy="1073810"/>
          </a:xfrm>
        </p:spPr>
        <p:txBody>
          <a:bodyPr/>
          <a:lstStyle/>
          <a:p>
            <a:r>
              <a:rPr lang="en-US" dirty="0" smtClean="0"/>
              <a:t>Example of events report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054" y="1956690"/>
            <a:ext cx="7761767" cy="2779552"/>
          </a:xfrm>
          <a:prstGeom prst="rect">
            <a:avLst/>
          </a:prstGeom>
        </p:spPr>
      </p:pic>
      <p:sp>
        <p:nvSpPr>
          <p:cNvPr id="10" name="Right Arrow 9"/>
          <p:cNvSpPr/>
          <p:nvPr/>
        </p:nvSpPr>
        <p:spPr>
          <a:xfrm>
            <a:off x="159495" y="3114386"/>
            <a:ext cx="1254642" cy="809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Custom events </a:t>
            </a:r>
            <a:endParaRPr lang="en-US" dirty="0"/>
          </a:p>
        </p:txBody>
      </p:sp>
      <p:sp>
        <p:nvSpPr>
          <p:cNvPr id="11" name="Right Arrow 10"/>
          <p:cNvSpPr/>
          <p:nvPr/>
        </p:nvSpPr>
        <p:spPr>
          <a:xfrm>
            <a:off x="159495" y="3929120"/>
            <a:ext cx="1254642" cy="8090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Automatic events</a:t>
            </a:r>
            <a:endParaRPr lang="en-US" sz="1200" dirty="0"/>
          </a:p>
        </p:txBody>
      </p:sp>
    </p:spTree>
    <p:extLst>
      <p:ext uri="{BB962C8B-B14F-4D97-AF65-F5344CB8AC3E}">
        <p14:creationId xmlns:p14="http://schemas.microsoft.com/office/powerpoint/2010/main" val="157534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a:t>
            </a:r>
            <a:r>
              <a:rPr lang="en-US" dirty="0" smtClean="0"/>
              <a:t>Conversions</a:t>
            </a:r>
            <a:endParaRPr lang="en-US" dirty="0"/>
          </a:p>
        </p:txBody>
      </p:sp>
      <p:sp>
        <p:nvSpPr>
          <p:cNvPr id="3" name="Content Placeholder 2"/>
          <p:cNvSpPr>
            <a:spLocks noGrp="1"/>
          </p:cNvSpPr>
          <p:nvPr>
            <p:ph idx="1"/>
          </p:nvPr>
        </p:nvSpPr>
        <p:spPr>
          <a:xfrm>
            <a:off x="822959" y="1945757"/>
            <a:ext cx="7672455" cy="4401879"/>
          </a:xfrm>
        </p:spPr>
        <p:txBody>
          <a:bodyPr>
            <a:normAutofit/>
          </a:bodyPr>
          <a:lstStyle/>
          <a:p>
            <a:r>
              <a:rPr lang="en-US" dirty="0"/>
              <a:t>Conversions are </a:t>
            </a:r>
            <a:r>
              <a:rPr lang="en-US" b="1" dirty="0"/>
              <a:t>user activities that contribute to the success of your business</a:t>
            </a:r>
            <a:r>
              <a:rPr lang="en-US" dirty="0" smtClean="0"/>
              <a:t>.</a:t>
            </a:r>
          </a:p>
          <a:p>
            <a:r>
              <a:rPr lang="en-US" dirty="0" smtClean="0"/>
              <a:t>Apparently, each company could consider different actions as “conversion”, for example: purchase (the most common conversion); register to a newsletter; download a file/game</a:t>
            </a:r>
          </a:p>
          <a:p>
            <a:r>
              <a:rPr lang="en-US" b="1" u="sng" dirty="0" smtClean="0">
                <a:solidFill>
                  <a:srgbClr val="C00000"/>
                </a:solidFill>
              </a:rPr>
              <a:t>Conversions are events.</a:t>
            </a:r>
          </a:p>
          <a:p>
            <a:r>
              <a:rPr lang="en-US" dirty="0" smtClean="0"/>
              <a:t>You should mark up an event (automatic or custom event) as conversion</a:t>
            </a:r>
          </a:p>
          <a:p>
            <a:r>
              <a:rPr lang="en-US" dirty="0">
                <a:hlinkClick r:id="rId2"/>
              </a:rPr>
              <a:t>https://support.google.com/analytics/answer/9267568?hl=en#zippy=%</a:t>
            </a:r>
            <a:r>
              <a:rPr lang="en-US" dirty="0" smtClean="0">
                <a:hlinkClick r:id="rId2"/>
              </a:rPr>
              <a:t>2Cin-this-article</a:t>
            </a:r>
            <a:endParaRPr lang="en-US" dirty="0" smtClean="0"/>
          </a:p>
          <a:p>
            <a:r>
              <a:rPr lang="en-US" b="1" u="sng" dirty="0">
                <a:solidFill>
                  <a:srgbClr val="C00000"/>
                </a:solidFill>
              </a:rPr>
              <a:t>Important notice: </a:t>
            </a:r>
            <a:r>
              <a:rPr lang="en-US" dirty="0"/>
              <a:t>In the “demo” </a:t>
            </a:r>
            <a:r>
              <a:rPr lang="en-US" dirty="0" smtClean="0"/>
              <a:t>site </a:t>
            </a:r>
            <a:r>
              <a:rPr lang="en-US" dirty="0"/>
              <a:t>you cannot </a:t>
            </a:r>
            <a:r>
              <a:rPr lang="en-US" dirty="0" smtClean="0"/>
              <a:t>change an existing conversion or define a new conversion; </a:t>
            </a:r>
            <a:r>
              <a:rPr lang="en-US" dirty="0"/>
              <a:t>you can do it in your own site GA. </a:t>
            </a:r>
          </a:p>
          <a:p>
            <a:endParaRPr lang="en-US"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spTree>
    <p:extLst>
      <p:ext uri="{BB962C8B-B14F-4D97-AF65-F5344CB8AC3E}">
        <p14:creationId xmlns:p14="http://schemas.microsoft.com/office/powerpoint/2010/main" val="14270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Conversions</a:t>
            </a:r>
          </a:p>
        </p:txBody>
      </p:sp>
      <p:sp>
        <p:nvSpPr>
          <p:cNvPr id="3" name="Content Placeholder 2"/>
          <p:cNvSpPr>
            <a:spLocks noGrp="1"/>
          </p:cNvSpPr>
          <p:nvPr>
            <p:ph idx="1"/>
          </p:nvPr>
        </p:nvSpPr>
        <p:spPr>
          <a:xfrm>
            <a:off x="822959" y="5475769"/>
            <a:ext cx="7543801" cy="722936"/>
          </a:xfrm>
        </p:spPr>
        <p:txBody>
          <a:bodyPr/>
          <a:lstStyle/>
          <a:p>
            <a:r>
              <a:rPr lang="en-US" dirty="0" smtClean="0"/>
              <a:t>Example of conversion report; the events at the bottom have been defined as “conversion”</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775915"/>
            <a:ext cx="6692131" cy="3523084"/>
          </a:xfrm>
          <a:prstGeom prst="rect">
            <a:avLst/>
          </a:prstGeom>
        </p:spPr>
      </p:pic>
      <p:sp>
        <p:nvSpPr>
          <p:cNvPr id="6" name="Rectangle 5"/>
          <p:cNvSpPr/>
          <p:nvPr/>
        </p:nvSpPr>
        <p:spPr>
          <a:xfrm>
            <a:off x="691116" y="4830830"/>
            <a:ext cx="2594344" cy="468447"/>
          </a:xfrm>
          <a:prstGeom prst="rect">
            <a:avLst/>
          </a:prstGeom>
          <a:solidFill>
            <a:srgbClr val="000000">
              <a:alpha val="7059"/>
            </a:srgbClr>
          </a:solid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6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 </a:t>
            </a:r>
            <a:r>
              <a:rPr lang="en-US" dirty="0" smtClean="0"/>
              <a:t>Engagement, pages &amp; screens</a:t>
            </a:r>
            <a:endParaRPr lang="en-US" dirty="0"/>
          </a:p>
        </p:txBody>
      </p:sp>
      <p:sp>
        <p:nvSpPr>
          <p:cNvPr id="3" name="Content Placeholder 2"/>
          <p:cNvSpPr>
            <a:spLocks noGrp="1"/>
          </p:cNvSpPr>
          <p:nvPr>
            <p:ph idx="1"/>
          </p:nvPr>
        </p:nvSpPr>
        <p:spPr>
          <a:xfrm>
            <a:off x="822959" y="1845734"/>
            <a:ext cx="3663981" cy="4480638"/>
          </a:xfrm>
        </p:spPr>
        <p:txBody>
          <a:bodyPr>
            <a:normAutofit/>
          </a:bodyPr>
          <a:lstStyle/>
          <a:p>
            <a:r>
              <a:rPr lang="en-US" b="1" dirty="0" smtClean="0"/>
              <a:t>Pages and screens</a:t>
            </a:r>
          </a:p>
          <a:p>
            <a:r>
              <a:rPr lang="en-US" b="1" u="sng" dirty="0">
                <a:solidFill>
                  <a:srgbClr val="C00000"/>
                </a:solidFill>
              </a:rPr>
              <a:t>Page view is an automatic </a:t>
            </a:r>
            <a:r>
              <a:rPr lang="en-US" b="1" u="sng" dirty="0" smtClean="0">
                <a:solidFill>
                  <a:srgbClr val="C00000"/>
                </a:solidFill>
              </a:rPr>
              <a:t>event</a:t>
            </a:r>
          </a:p>
          <a:p>
            <a:r>
              <a:rPr lang="en-US" dirty="0" smtClean="0"/>
              <a:t>When </a:t>
            </a:r>
            <a:r>
              <a:rPr lang="en-US" dirty="0"/>
              <a:t>you first access the </a:t>
            </a:r>
            <a:r>
              <a:rPr lang="en-US" dirty="0" smtClean="0"/>
              <a:t>“Pages and screens” in the ”Engagement” section, </a:t>
            </a:r>
            <a:r>
              <a:rPr lang="en-US" dirty="0"/>
              <a:t>you'll see your data broken down according to page </a:t>
            </a:r>
            <a:r>
              <a:rPr lang="en-US" dirty="0" smtClean="0"/>
              <a:t>title (for web sites) </a:t>
            </a:r>
            <a:r>
              <a:rPr lang="en-US" dirty="0"/>
              <a:t>and screen </a:t>
            </a:r>
            <a:r>
              <a:rPr lang="en-US" dirty="0" smtClean="0"/>
              <a:t>class (for apps). </a:t>
            </a:r>
          </a:p>
          <a:p>
            <a:r>
              <a:rPr lang="en-US" dirty="0" smtClean="0"/>
              <a:t>This </a:t>
            </a:r>
            <a:r>
              <a:rPr lang="en-US" dirty="0"/>
              <a:t>means you'</a:t>
            </a:r>
            <a:r>
              <a:rPr lang="en-US" b="1" dirty="0"/>
              <a:t>re looking at all the pages on your site, broken down by</a:t>
            </a:r>
            <a:r>
              <a:rPr lang="en-US" dirty="0"/>
              <a:t> the web page title and the developer-supplied screen name</a:t>
            </a:r>
            <a:r>
              <a:rPr lang="en-US" dirty="0" smtClean="0"/>
              <a:t>.</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704" y="1845734"/>
            <a:ext cx="3386956" cy="4023359"/>
          </a:xfrm>
          <a:prstGeom prst="rect">
            <a:avLst/>
          </a:prstGeom>
        </p:spPr>
      </p:pic>
    </p:spTree>
    <p:extLst>
      <p:ext uri="{BB962C8B-B14F-4D97-AF65-F5344CB8AC3E}">
        <p14:creationId xmlns:p14="http://schemas.microsoft.com/office/powerpoint/2010/main" val="141279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a:t>
            </a:r>
            <a:r>
              <a:rPr lang="en-US" dirty="0"/>
              <a:t> –</a:t>
            </a:r>
            <a:r>
              <a:rPr lang="en-US" dirty="0" smtClean="0"/>
              <a:t> </a:t>
            </a:r>
            <a:r>
              <a:rPr lang="en-US" dirty="0"/>
              <a:t>Engagement, pages &amp; screens</a:t>
            </a:r>
          </a:p>
        </p:txBody>
      </p:sp>
      <p:sp>
        <p:nvSpPr>
          <p:cNvPr id="3" name="Content Placeholder 2"/>
          <p:cNvSpPr>
            <a:spLocks noGrp="1"/>
          </p:cNvSpPr>
          <p:nvPr>
            <p:ph idx="1"/>
          </p:nvPr>
        </p:nvSpPr>
        <p:spPr>
          <a:xfrm>
            <a:off x="822959" y="5071729"/>
            <a:ext cx="7543801" cy="1233377"/>
          </a:xfrm>
        </p:spPr>
        <p:txBody>
          <a:bodyPr>
            <a:normAutofit fontScale="85000" lnSpcReduction="20000"/>
          </a:bodyPr>
          <a:lstStyle/>
          <a:p>
            <a:r>
              <a:rPr lang="en-US" dirty="0" smtClean="0"/>
              <a:t>The default property is : “page title and screen name”; </a:t>
            </a:r>
          </a:p>
          <a:p>
            <a:r>
              <a:rPr lang="en-US" dirty="0" smtClean="0"/>
              <a:t>Metrics: “Views”, “Users”, “New Users”</a:t>
            </a:r>
          </a:p>
          <a:p>
            <a:r>
              <a:rPr lang="en-US" dirty="0" smtClean="0"/>
              <a:t>Please notice you can change the default property and/or can add a secondary property. Click on the arrow next to property name and the “+” symbol.</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737361"/>
            <a:ext cx="5841705" cy="3193829"/>
          </a:xfrm>
          <a:prstGeom prst="rect">
            <a:avLst/>
          </a:prstGeom>
        </p:spPr>
      </p:pic>
      <p:sp>
        <p:nvSpPr>
          <p:cNvPr id="6" name="Rectangle 5"/>
          <p:cNvSpPr/>
          <p:nvPr/>
        </p:nvSpPr>
        <p:spPr>
          <a:xfrm>
            <a:off x="967490" y="2944686"/>
            <a:ext cx="2360428" cy="1860697"/>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70178" y="1769685"/>
            <a:ext cx="2794486" cy="356298"/>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24225" y="1769685"/>
            <a:ext cx="1169580" cy="382343"/>
          </a:xfrm>
          <a:prstGeom prst="ellipse">
            <a:avLst/>
          </a:prstGeom>
          <a:noFill/>
          <a:ln w="7620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Oval Callout 8"/>
          <p:cNvSpPr/>
          <p:nvPr/>
        </p:nvSpPr>
        <p:spPr>
          <a:xfrm>
            <a:off x="3402346" y="3069935"/>
            <a:ext cx="1818167" cy="709406"/>
          </a:xfrm>
          <a:prstGeom prst="wedgeEllipseCallout">
            <a:avLst>
              <a:gd name="adj1" fmla="val -71363"/>
              <a:gd name="adj2" fmla="val 57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Dimensions</a:t>
            </a:r>
          </a:p>
          <a:p>
            <a:pPr algn="ctr"/>
            <a:r>
              <a:rPr lang="en-US" dirty="0" smtClean="0"/>
              <a:t>(names)</a:t>
            </a:r>
            <a:endParaRPr lang="en-US" dirty="0"/>
          </a:p>
        </p:txBody>
      </p:sp>
      <p:sp>
        <p:nvSpPr>
          <p:cNvPr id="10" name="Oval Callout 9"/>
          <p:cNvSpPr/>
          <p:nvPr/>
        </p:nvSpPr>
        <p:spPr>
          <a:xfrm>
            <a:off x="6740970" y="2715232"/>
            <a:ext cx="1625790" cy="709406"/>
          </a:xfrm>
          <a:prstGeom prst="wedgeEllipseCallout">
            <a:avLst>
              <a:gd name="adj1" fmla="val -63761"/>
              <a:gd name="adj2" fmla="val -162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Metrics</a:t>
            </a:r>
          </a:p>
          <a:p>
            <a:pPr algn="ctr"/>
            <a:r>
              <a:rPr lang="en-US" dirty="0" smtClean="0"/>
              <a:t>(numbers)</a:t>
            </a:r>
            <a:endParaRPr lang="en-US" dirty="0"/>
          </a:p>
        </p:txBody>
      </p:sp>
    </p:spTree>
    <p:extLst>
      <p:ext uri="{BB962C8B-B14F-4D97-AF65-F5344CB8AC3E}">
        <p14:creationId xmlns:p14="http://schemas.microsoft.com/office/powerpoint/2010/main" val="19355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a:t>
            </a:r>
            <a:r>
              <a:rPr lang="en-US" dirty="0" smtClean="0"/>
              <a:t>Monetization</a:t>
            </a:r>
            <a:endParaRPr lang="en-US" dirty="0"/>
          </a:p>
        </p:txBody>
      </p:sp>
      <p:sp>
        <p:nvSpPr>
          <p:cNvPr id="3" name="Content Placeholder 2"/>
          <p:cNvSpPr>
            <a:spLocks noGrp="1"/>
          </p:cNvSpPr>
          <p:nvPr>
            <p:ph idx="1"/>
          </p:nvPr>
        </p:nvSpPr>
        <p:spPr>
          <a:xfrm>
            <a:off x="822959" y="2030819"/>
            <a:ext cx="7543801" cy="3838275"/>
          </a:xfrm>
        </p:spPr>
        <p:txBody>
          <a:bodyPr/>
          <a:lstStyle/>
          <a:p>
            <a:r>
              <a:rPr lang="en-US" dirty="0" smtClean="0"/>
              <a:t>Monetization reports are directly related to e-commerce goals that a company sets. They should be set up in relation to company’s business plans.</a:t>
            </a:r>
          </a:p>
          <a:p>
            <a:r>
              <a:rPr lang="en-US" dirty="0"/>
              <a:t/>
            </a:r>
            <a:br>
              <a:rPr lang="en-US" dirty="0"/>
            </a:br>
            <a:r>
              <a:rPr lang="en-US" dirty="0" smtClean="0"/>
              <a:t>“The </a:t>
            </a:r>
            <a:r>
              <a:rPr lang="en-US" dirty="0"/>
              <a:t>Monetization topic </a:t>
            </a:r>
            <a:r>
              <a:rPr lang="en-US" b="1" dirty="0"/>
              <a:t>lets you measure purchase, ad, and subscription revenue, see how users interact with items</a:t>
            </a:r>
            <a:r>
              <a:rPr lang="en-US" dirty="0"/>
              <a:t> (such as the products you sell), and measure steps in the checkout funnel. The reports can help you understand consumer behavior and enhance your monetization strategy</a:t>
            </a:r>
            <a:r>
              <a:rPr lang="en-US" dirty="0" smtClean="0"/>
              <a:t>.” (</a:t>
            </a:r>
            <a:r>
              <a:rPr lang="en-US" dirty="0">
                <a:hlinkClick r:id="rId2"/>
              </a:rPr>
              <a:t>https://</a:t>
            </a:r>
            <a:r>
              <a:rPr lang="en-US" dirty="0" smtClean="0">
                <a:hlinkClick r:id="rId2"/>
              </a:rPr>
              <a:t>support.google.com/analytics/answer/9786881?hl=en</a:t>
            </a:r>
            <a:r>
              <a:rPr lang="en-US" dirty="0" smtClean="0"/>
              <a:t>)</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25</a:t>
            </a:fld>
            <a:endParaRPr lang="en-US"/>
          </a:p>
        </p:txBody>
      </p:sp>
    </p:spTree>
    <p:extLst>
      <p:ext uri="{BB962C8B-B14F-4D97-AF65-F5344CB8AC3E}">
        <p14:creationId xmlns:p14="http://schemas.microsoft.com/office/powerpoint/2010/main" val="50895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a:t>
            </a:r>
            <a:r>
              <a:rPr lang="en-US" dirty="0" smtClean="0"/>
              <a:t>Reports – Retention</a:t>
            </a:r>
            <a:endParaRPr lang="en-US" dirty="0"/>
          </a:p>
        </p:txBody>
      </p:sp>
      <p:sp>
        <p:nvSpPr>
          <p:cNvPr id="3" name="Content Placeholder 2"/>
          <p:cNvSpPr>
            <a:spLocks noGrp="1"/>
          </p:cNvSpPr>
          <p:nvPr>
            <p:ph idx="1"/>
          </p:nvPr>
        </p:nvSpPr>
        <p:spPr/>
        <p:txBody>
          <a:bodyPr/>
          <a:lstStyle/>
          <a:p>
            <a:r>
              <a:rPr lang="en-US" dirty="0"/>
              <a:t>The Retention topic helps you understand how frequently and for how long </a:t>
            </a:r>
            <a:r>
              <a:rPr lang="en-US" dirty="0" smtClean="0"/>
              <a:t>(over a period of time) users </a:t>
            </a:r>
            <a:r>
              <a:rPr lang="en-US" dirty="0"/>
              <a:t>engage with your website or mobile app after their first visit. The topic also helps you understand how valuable users are based on the additional revenue you generate after their first visit</a:t>
            </a:r>
            <a:r>
              <a:rPr lang="en-US" dirty="0" smtClean="0"/>
              <a:t>.</a:t>
            </a:r>
          </a:p>
          <a:p>
            <a:r>
              <a:rPr lang="en-US" dirty="0"/>
              <a:t>(</a:t>
            </a:r>
            <a:r>
              <a:rPr lang="en-US" dirty="0">
                <a:hlinkClick r:id="rId2"/>
              </a:rPr>
              <a:t>https://</a:t>
            </a:r>
            <a:r>
              <a:rPr lang="en-US" dirty="0" smtClean="0">
                <a:hlinkClick r:id="rId2"/>
              </a:rPr>
              <a:t>support.google.com/analytics/answer/11004084?hl=en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26</a:t>
            </a:fld>
            <a:endParaRPr lang="en-US"/>
          </a:p>
        </p:txBody>
      </p:sp>
    </p:spTree>
    <p:extLst>
      <p:ext uri="{BB962C8B-B14F-4D97-AF65-F5344CB8AC3E}">
        <p14:creationId xmlns:p14="http://schemas.microsoft.com/office/powerpoint/2010/main" val="15391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Retention</a:t>
            </a:r>
          </a:p>
        </p:txBody>
      </p:sp>
      <p:sp>
        <p:nvSpPr>
          <p:cNvPr id="3" name="Content Placeholder 2"/>
          <p:cNvSpPr>
            <a:spLocks noGrp="1"/>
          </p:cNvSpPr>
          <p:nvPr>
            <p:ph idx="1"/>
          </p:nvPr>
        </p:nvSpPr>
        <p:spPr>
          <a:xfrm>
            <a:off x="822961" y="5071736"/>
            <a:ext cx="7543800" cy="1265195"/>
          </a:xfrm>
        </p:spPr>
        <p:txBody>
          <a:bodyPr>
            <a:normAutofit/>
          </a:bodyPr>
          <a:lstStyle/>
          <a:p>
            <a:r>
              <a:rPr lang="en-US" sz="2200" i="1" dirty="0"/>
              <a:t>The </a:t>
            </a:r>
            <a:r>
              <a:rPr lang="en-US" sz="2200" i="1" dirty="0" smtClean="0"/>
              <a:t>retention diagram above, shows the new and the returning users during the specific period of time</a:t>
            </a:r>
          </a:p>
          <a:p>
            <a:r>
              <a:rPr lang="en-US" sz="2200" dirty="0" smtClean="0"/>
              <a:t>You need to click to each name, to change tab.</a:t>
            </a:r>
            <a:endParaRPr lang="en-US" sz="2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811792"/>
            <a:ext cx="6728901" cy="3211520"/>
          </a:xfrm>
          <a:prstGeom prst="rect">
            <a:avLst/>
          </a:prstGeom>
        </p:spPr>
      </p:pic>
    </p:spTree>
    <p:extLst>
      <p:ext uri="{BB962C8B-B14F-4D97-AF65-F5344CB8AC3E}">
        <p14:creationId xmlns:p14="http://schemas.microsoft.com/office/powerpoint/2010/main" val="560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t>
            </a:r>
            <a:r>
              <a:rPr lang="en-US" dirty="0" smtClean="0"/>
              <a:t>User</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852"/>
            <a:ext cx="2933628" cy="2078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549" y="3151970"/>
            <a:ext cx="2573242" cy="2498655"/>
          </a:xfrm>
          <a:prstGeom prst="rect">
            <a:avLst/>
          </a:prstGeom>
        </p:spPr>
      </p:pic>
      <p:sp>
        <p:nvSpPr>
          <p:cNvPr id="3" name="Content Placeholder 2"/>
          <p:cNvSpPr>
            <a:spLocks noGrp="1"/>
          </p:cNvSpPr>
          <p:nvPr>
            <p:ph idx="1"/>
          </p:nvPr>
        </p:nvSpPr>
        <p:spPr>
          <a:xfrm>
            <a:off x="4572003" y="1881956"/>
            <a:ext cx="4060574" cy="3795744"/>
          </a:xfrm>
        </p:spPr>
        <p:txBody>
          <a:bodyPr/>
          <a:lstStyle/>
          <a:p>
            <a:r>
              <a:rPr lang="en-US" dirty="0" smtClean="0"/>
              <a:t>Finally the section “User” we get:</a:t>
            </a:r>
          </a:p>
          <a:p>
            <a:pPr>
              <a:buFont typeface="Wingdings" charset="2"/>
              <a:buChar char="q"/>
            </a:pPr>
            <a:r>
              <a:rPr lang="en-US" b="1" dirty="0" smtClean="0">
                <a:solidFill>
                  <a:srgbClr val="C00000"/>
                </a:solidFill>
              </a:rPr>
              <a:t> Demographic information </a:t>
            </a:r>
            <a:r>
              <a:rPr lang="en-US" dirty="0" smtClean="0"/>
              <a:t>about the user (such as: Country, City, Language)</a:t>
            </a:r>
          </a:p>
          <a:p>
            <a:pPr>
              <a:buFont typeface="Wingdings" charset="2"/>
              <a:buChar char="q"/>
            </a:pPr>
            <a:r>
              <a:rPr lang="en-US" b="1" dirty="0" smtClean="0">
                <a:solidFill>
                  <a:srgbClr val="C00000"/>
                </a:solidFill>
              </a:rPr>
              <a:t> Technical information </a:t>
            </a:r>
            <a:r>
              <a:rPr lang="en-US" dirty="0" smtClean="0"/>
              <a:t>(such as platform, operation system, browser, device </a:t>
            </a:r>
            <a:r>
              <a:rPr lang="en-US" dirty="0" err="1" smtClean="0"/>
              <a:t>etc</a:t>
            </a:r>
            <a:r>
              <a:rPr lang="en-US" dirty="0" smtClean="0"/>
              <a:t>) </a:t>
            </a:r>
            <a:endParaRPr lang="en-US" dirty="0"/>
          </a:p>
        </p:txBody>
      </p:sp>
    </p:spTree>
    <p:extLst>
      <p:ext uri="{BB962C8B-B14F-4D97-AF65-F5344CB8AC3E}">
        <p14:creationId xmlns:p14="http://schemas.microsoft.com/office/powerpoint/2010/main" val="200825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t>
            </a:r>
            <a:r>
              <a:rPr lang="en-US" dirty="0" smtClean="0"/>
              <a:t>Reports snapshot</a:t>
            </a:r>
            <a:endParaRPr lang="en-US" dirty="0"/>
          </a:p>
        </p:txBody>
      </p:sp>
      <p:sp>
        <p:nvSpPr>
          <p:cNvPr id="3" name="Content Placeholder 2"/>
          <p:cNvSpPr>
            <a:spLocks noGrp="1"/>
          </p:cNvSpPr>
          <p:nvPr>
            <p:ph idx="1"/>
          </p:nvPr>
        </p:nvSpPr>
        <p:spPr/>
        <p:txBody>
          <a:bodyPr/>
          <a:lstStyle/>
          <a:p>
            <a:r>
              <a:rPr lang="en-US" dirty="0" smtClean="0"/>
              <a:t>The last option we discuss is </a:t>
            </a:r>
            <a:r>
              <a:rPr lang="en-US" b="1" dirty="0" smtClean="0">
                <a:solidFill>
                  <a:srgbClr val="C00000"/>
                </a:solidFill>
              </a:rPr>
              <a:t>“Reports snapshot” </a:t>
            </a:r>
            <a:r>
              <a:rPr lang="en-US" dirty="0" smtClean="0"/>
              <a:t>(the first option in the Reports section”</a:t>
            </a:r>
          </a:p>
          <a:p>
            <a:endParaRPr lang="en-US" dirty="0" smtClean="0"/>
          </a:p>
          <a:p>
            <a:r>
              <a:rPr lang="en-US" b="1" dirty="0" smtClean="0">
                <a:solidFill>
                  <a:srgbClr val="C00000"/>
                </a:solidFill>
              </a:rPr>
              <a:t>“Reports snapshot” </a:t>
            </a:r>
            <a:r>
              <a:rPr lang="en-US" dirty="0" smtClean="0"/>
              <a:t>is a way to present several reports on the screen. You can customize your snapshot; it could consists of several reports / customized reports.</a:t>
            </a:r>
          </a:p>
          <a:p>
            <a:endParaRPr lang="en-US" dirty="0" smtClean="0"/>
          </a:p>
          <a:p>
            <a:r>
              <a:rPr lang="en-US" dirty="0" smtClean="0"/>
              <a:t>Customize “Reports snapshot”:</a:t>
            </a:r>
          </a:p>
          <a:p>
            <a:r>
              <a:rPr lang="en-US" dirty="0">
                <a:hlinkClick r:id="rId2"/>
              </a:rPr>
              <a:t>https://</a:t>
            </a:r>
            <a:r>
              <a:rPr lang="en-US" dirty="0" smtClean="0">
                <a:hlinkClick r:id="rId2"/>
              </a:rPr>
              <a:t>support.google.com/analytics/answer/10659091</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29</a:t>
            </a:fld>
            <a:endParaRPr lang="en-US"/>
          </a:p>
        </p:txBody>
      </p:sp>
    </p:spTree>
    <p:extLst>
      <p:ext uri="{BB962C8B-B14F-4D97-AF65-F5344CB8AC3E}">
        <p14:creationId xmlns:p14="http://schemas.microsoft.com/office/powerpoint/2010/main" val="5456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a:t>
            </a:r>
          </a:p>
        </p:txBody>
      </p:sp>
      <p:sp>
        <p:nvSpPr>
          <p:cNvPr id="3" name="Content Placeholder 2"/>
          <p:cNvSpPr>
            <a:spLocks noGrp="1"/>
          </p:cNvSpPr>
          <p:nvPr>
            <p:ph idx="1"/>
          </p:nvPr>
        </p:nvSpPr>
        <p:spPr>
          <a:xfrm>
            <a:off x="3477187" y="1845734"/>
            <a:ext cx="5220245" cy="4363680"/>
          </a:xfrm>
        </p:spPr>
        <p:txBody>
          <a:bodyPr>
            <a:normAutofit fontScale="92500" lnSpcReduction="10000"/>
          </a:bodyPr>
          <a:lstStyle/>
          <a:p>
            <a:r>
              <a:rPr lang="en-US" dirty="0" smtClean="0"/>
              <a:t>In the reports section, there are the following sub-sections:</a:t>
            </a:r>
          </a:p>
          <a:p>
            <a:pPr lvl="1">
              <a:buFont typeface="Wingdings" charset="2"/>
              <a:buChar char="q"/>
            </a:pPr>
            <a:r>
              <a:rPr lang="en-US" dirty="0" smtClean="0"/>
              <a:t>Reports Snapshots</a:t>
            </a:r>
          </a:p>
          <a:p>
            <a:pPr lvl="1">
              <a:buFont typeface="Wingdings" charset="2"/>
              <a:buChar char="q"/>
            </a:pPr>
            <a:r>
              <a:rPr lang="en-US" dirty="0" smtClean="0"/>
              <a:t>Real Time</a:t>
            </a:r>
          </a:p>
          <a:p>
            <a:pPr lvl="1">
              <a:buFont typeface="Wingdings" charset="2"/>
              <a:buChar char="q"/>
            </a:pPr>
            <a:r>
              <a:rPr lang="en-US" dirty="0" smtClean="0"/>
              <a:t>Life cycle</a:t>
            </a:r>
          </a:p>
          <a:p>
            <a:pPr lvl="1">
              <a:buFont typeface="Wingdings" charset="2"/>
              <a:buChar char="q"/>
            </a:pPr>
            <a:r>
              <a:rPr lang="en-US" dirty="0" smtClean="0"/>
              <a:t>User</a:t>
            </a:r>
          </a:p>
          <a:p>
            <a:r>
              <a:rPr lang="en-US" b="1" dirty="0" smtClean="0">
                <a:solidFill>
                  <a:srgbClr val="C00000"/>
                </a:solidFill>
              </a:rPr>
              <a:t>“Reports Snapshots” </a:t>
            </a:r>
            <a:r>
              <a:rPr lang="en-US" dirty="0" smtClean="0"/>
              <a:t>is a way to present information – we’ll discuss it at the end</a:t>
            </a:r>
          </a:p>
          <a:p>
            <a:r>
              <a:rPr lang="en-US" b="1" dirty="0" smtClean="0">
                <a:solidFill>
                  <a:srgbClr val="C00000"/>
                </a:solidFill>
              </a:rPr>
              <a:t>“Real Time” </a:t>
            </a:r>
            <a:r>
              <a:rPr lang="en-US" dirty="0" smtClean="0"/>
              <a:t>allows us to monitor activity in the site / app, as it happens (discussed last week &amp; used in last tutorial to confirm connection with the site) </a:t>
            </a:r>
          </a:p>
          <a:p>
            <a:r>
              <a:rPr lang="en-US" dirty="0" smtClean="0"/>
              <a:t>Reports are mainly created in the sections: </a:t>
            </a:r>
            <a:r>
              <a:rPr lang="en-US" b="1" dirty="0" smtClean="0">
                <a:solidFill>
                  <a:srgbClr val="C00000"/>
                </a:solidFill>
              </a:rPr>
              <a:t>“Life cycle”</a:t>
            </a:r>
            <a:r>
              <a:rPr lang="en-US" dirty="0" smtClean="0"/>
              <a:t> and </a:t>
            </a:r>
            <a:r>
              <a:rPr lang="en-US" b="1" dirty="0" smtClean="0">
                <a:solidFill>
                  <a:srgbClr val="C00000"/>
                </a:solidFill>
              </a:rPr>
              <a:t>User</a:t>
            </a:r>
          </a:p>
          <a:p>
            <a:r>
              <a:rPr lang="en-US" dirty="0" smtClean="0"/>
              <a:t>In the next slides, we’ll discuss them in details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60" y="1940737"/>
            <a:ext cx="2933628" cy="2078370"/>
          </a:xfrm>
          <a:prstGeom prst="rect">
            <a:avLst/>
          </a:prstGeom>
        </p:spPr>
      </p:pic>
    </p:spTree>
    <p:extLst>
      <p:ext uri="{BB962C8B-B14F-4D97-AF65-F5344CB8AC3E}">
        <p14:creationId xmlns:p14="http://schemas.microsoft.com/office/powerpoint/2010/main" val="18693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 – Reports </a:t>
            </a:r>
            <a:endParaRPr lang="en-US" dirty="0"/>
          </a:p>
        </p:txBody>
      </p:sp>
      <p:sp>
        <p:nvSpPr>
          <p:cNvPr id="3" name="Content Placeholder 2"/>
          <p:cNvSpPr>
            <a:spLocks noGrp="1"/>
          </p:cNvSpPr>
          <p:nvPr>
            <p:ph idx="1"/>
          </p:nvPr>
        </p:nvSpPr>
        <p:spPr>
          <a:xfrm>
            <a:off x="822959" y="1845734"/>
            <a:ext cx="7543801" cy="4438108"/>
          </a:xfrm>
        </p:spPr>
        <p:txBody>
          <a:bodyPr>
            <a:normAutofit fontScale="92500" lnSpcReduction="20000"/>
          </a:bodyPr>
          <a:lstStyle/>
          <a:p>
            <a:r>
              <a:rPr lang="en-US" sz="2400" dirty="0" smtClean="0"/>
              <a:t>Few more very useful tools:</a:t>
            </a:r>
          </a:p>
          <a:p>
            <a:endParaRPr lang="en-US" sz="2400" dirty="0"/>
          </a:p>
          <a:p>
            <a:endParaRPr lang="en-US" sz="1100" dirty="0" smtClean="0"/>
          </a:p>
          <a:p>
            <a:pPr lvl="1">
              <a:buFont typeface="Wingdings" charset="2"/>
              <a:buChar char="q"/>
            </a:pPr>
            <a:r>
              <a:rPr lang="en-US" sz="2400" dirty="0" smtClean="0"/>
              <a:t> </a:t>
            </a:r>
            <a:r>
              <a:rPr lang="en-US" sz="2400" b="1" dirty="0" smtClean="0">
                <a:solidFill>
                  <a:srgbClr val="FF0000"/>
                </a:solidFill>
              </a:rPr>
              <a:t>Share this report: </a:t>
            </a:r>
            <a:r>
              <a:rPr lang="en-US" sz="2400" dirty="0" smtClean="0">
                <a:solidFill>
                  <a:schemeClr val="tx1"/>
                </a:solidFill>
              </a:rPr>
              <a:t>You can export a report as pdf file or generate a link that can be used by anyone who has access to the property</a:t>
            </a:r>
            <a:endParaRPr lang="en-US" sz="2400" dirty="0" smtClean="0">
              <a:solidFill>
                <a:srgbClr val="C00000"/>
              </a:solidFill>
            </a:endParaRPr>
          </a:p>
          <a:p>
            <a:pPr lvl="1">
              <a:buFont typeface="Wingdings" charset="2"/>
              <a:buChar char="q"/>
            </a:pPr>
            <a:r>
              <a:rPr lang="en-US" sz="2400" b="1" dirty="0" smtClean="0"/>
              <a:t> </a:t>
            </a:r>
            <a:r>
              <a:rPr lang="en-US" sz="2400" b="1" dirty="0" smtClean="0">
                <a:solidFill>
                  <a:srgbClr val="00B050"/>
                </a:solidFill>
              </a:rPr>
              <a:t>Insights: </a:t>
            </a:r>
            <a:r>
              <a:rPr lang="en-US" sz="2400" dirty="0" smtClean="0">
                <a:solidFill>
                  <a:schemeClr val="tx1"/>
                </a:solidFill>
              </a:rPr>
              <a:t>“Analytics Intelligence” pre-defined questions you could ask</a:t>
            </a:r>
            <a:endParaRPr lang="en-US" sz="2400" dirty="0" smtClean="0">
              <a:solidFill>
                <a:srgbClr val="00B050"/>
              </a:solidFill>
            </a:endParaRPr>
          </a:p>
          <a:p>
            <a:pPr lvl="1">
              <a:buFont typeface="Wingdings" charset="2"/>
              <a:buChar char="q"/>
            </a:pPr>
            <a:r>
              <a:rPr lang="en-US" sz="2400" dirty="0" smtClean="0"/>
              <a:t> </a:t>
            </a:r>
            <a:r>
              <a:rPr lang="en-US" sz="2400" b="1" dirty="0" smtClean="0">
                <a:solidFill>
                  <a:srgbClr val="0033CC"/>
                </a:solidFill>
              </a:rPr>
              <a:t>Customize reports: </a:t>
            </a:r>
            <a:r>
              <a:rPr lang="en-US" sz="2400" dirty="0" smtClean="0">
                <a:solidFill>
                  <a:schemeClr val="tx1"/>
                </a:solidFill>
              </a:rPr>
              <a:t>There are several pre-defined cards (combinations of dimensions and/or metrics). You could select up to 16 cards to save in your account.</a:t>
            </a:r>
          </a:p>
          <a:p>
            <a:pPr lvl="2">
              <a:buFont typeface="Wingdings" charset="2"/>
              <a:buChar char="q"/>
            </a:pPr>
            <a:r>
              <a:rPr lang="en-US" sz="2000" dirty="0" smtClean="0">
                <a:solidFill>
                  <a:schemeClr val="tx1"/>
                </a:solidFill>
              </a:rPr>
              <a:t> </a:t>
            </a:r>
            <a:r>
              <a:rPr lang="en-US" sz="2000" b="1" dirty="0" smtClean="0">
                <a:solidFill>
                  <a:srgbClr val="C00000"/>
                </a:solidFill>
              </a:rPr>
              <a:t>When you create a customized report, you could add in the current snapshot or create a new “reports snapshot”  </a:t>
            </a:r>
          </a:p>
          <a:p>
            <a:pPr marL="0" indent="0">
              <a:buNone/>
            </a:pPr>
            <a:r>
              <a:rPr lang="en-US" sz="2600" dirty="0" smtClean="0">
                <a:solidFill>
                  <a:srgbClr val="0033CC"/>
                </a:solidFill>
              </a:rPr>
              <a:t>Customize reports option is not available in “demo site” – it is available for your own site.</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37" y="2190599"/>
            <a:ext cx="1574800" cy="584200"/>
          </a:xfrm>
          <a:prstGeom prst="rect">
            <a:avLst/>
          </a:prstGeom>
        </p:spPr>
      </p:pic>
      <p:sp>
        <p:nvSpPr>
          <p:cNvPr id="6" name="Oval 5"/>
          <p:cNvSpPr/>
          <p:nvPr/>
        </p:nvSpPr>
        <p:spPr>
          <a:xfrm>
            <a:off x="977605" y="2201232"/>
            <a:ext cx="436526" cy="584200"/>
          </a:xfrm>
          <a:prstGeom prst="ellipse">
            <a:avLst/>
          </a:prstGeom>
          <a:noFill/>
          <a:ln w="7620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7" name="Oval 6"/>
          <p:cNvSpPr/>
          <p:nvPr/>
        </p:nvSpPr>
        <p:spPr>
          <a:xfrm>
            <a:off x="1499195" y="2201232"/>
            <a:ext cx="436526" cy="584200"/>
          </a:xfrm>
          <a:prstGeom prst="ellipse">
            <a:avLst/>
          </a:prstGeom>
          <a:noFill/>
          <a:ln w="76200">
            <a:solidFill>
              <a:srgbClr val="00B05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mtClean="0"/>
              <a:t>````````````````````</a:t>
            </a:r>
            <a:endParaRPr lang="en-US"/>
          </a:p>
        </p:txBody>
      </p:sp>
      <p:sp>
        <p:nvSpPr>
          <p:cNvPr id="8" name="Oval 7"/>
          <p:cNvSpPr/>
          <p:nvPr/>
        </p:nvSpPr>
        <p:spPr>
          <a:xfrm>
            <a:off x="2031416" y="2201232"/>
            <a:ext cx="436526" cy="584200"/>
          </a:xfrm>
          <a:prstGeom prst="ellipse">
            <a:avLst/>
          </a:prstGeom>
          <a:noFill/>
          <a:ln w="76200">
            <a:solidFill>
              <a:srgbClr val="0033CC"/>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90353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remarks</a:t>
            </a:r>
            <a:endParaRPr lang="en-US" dirty="0"/>
          </a:p>
        </p:txBody>
      </p:sp>
      <p:sp>
        <p:nvSpPr>
          <p:cNvPr id="3" name="Content Placeholder 2"/>
          <p:cNvSpPr>
            <a:spLocks noGrp="1"/>
          </p:cNvSpPr>
          <p:nvPr>
            <p:ph idx="1"/>
          </p:nvPr>
        </p:nvSpPr>
        <p:spPr/>
        <p:txBody>
          <a:bodyPr/>
          <a:lstStyle/>
          <a:p>
            <a:r>
              <a:rPr lang="en-US" dirty="0" smtClean="0"/>
              <a:t>Google Analytics is a sophisticated tool that offers a huge amount of information.</a:t>
            </a:r>
          </a:p>
          <a:p>
            <a:r>
              <a:rPr lang="en-US" dirty="0" smtClean="0"/>
              <a:t>In the last two lectures we covered the basic principles related to this tool.</a:t>
            </a:r>
          </a:p>
          <a:p>
            <a:r>
              <a:rPr lang="en-US" dirty="0" smtClean="0"/>
              <a:t>There are many more things you could do with it.</a:t>
            </a:r>
          </a:p>
          <a:p>
            <a:r>
              <a:rPr lang="en-US" dirty="0" smtClean="0"/>
              <a:t>You could explore the further functionality on your own.</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31</a:t>
            </a:fld>
            <a:endParaRPr lang="en-US"/>
          </a:p>
        </p:txBody>
      </p:sp>
    </p:spTree>
    <p:extLst>
      <p:ext uri="{BB962C8B-B14F-4D97-AF65-F5344CB8AC3E}">
        <p14:creationId xmlns:p14="http://schemas.microsoft.com/office/powerpoint/2010/main" val="17853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sz="2200" dirty="0" smtClean="0"/>
              <a:t>So far we have seen what “Analytics” is, how to collect information using Google Analytics and how to read the reports.</a:t>
            </a:r>
          </a:p>
          <a:p>
            <a:endParaRPr lang="en-GB" sz="2200" dirty="0"/>
          </a:p>
          <a:p>
            <a:r>
              <a:rPr lang="en-GB" sz="2200" dirty="0"/>
              <a:t>All the data we have collected so far are </a:t>
            </a:r>
            <a:r>
              <a:rPr lang="en-GB" sz="2200" b="1" u="sng" dirty="0"/>
              <a:t>useless</a:t>
            </a:r>
            <a:r>
              <a:rPr lang="en-GB" sz="2200" dirty="0"/>
              <a:t> </a:t>
            </a:r>
            <a:r>
              <a:rPr lang="en-GB" sz="2200" b="1" dirty="0">
                <a:solidFill>
                  <a:srgbClr val="C00000"/>
                </a:solidFill>
              </a:rPr>
              <a:t>IF they are not </a:t>
            </a:r>
            <a:r>
              <a:rPr lang="en-GB" sz="2200" b="1" dirty="0" smtClean="0">
                <a:solidFill>
                  <a:srgbClr val="C00000"/>
                </a:solidFill>
              </a:rPr>
              <a:t>translated </a:t>
            </a:r>
            <a:r>
              <a:rPr lang="en-GB" sz="2200" b="1" dirty="0">
                <a:solidFill>
                  <a:srgbClr val="C00000"/>
                </a:solidFill>
              </a:rPr>
              <a:t>to actions</a:t>
            </a:r>
            <a:r>
              <a:rPr lang="en-GB" sz="2200" b="1" dirty="0" smtClean="0">
                <a:solidFill>
                  <a:srgbClr val="C00000"/>
                </a:solidFill>
              </a:rPr>
              <a:t>.</a:t>
            </a:r>
          </a:p>
          <a:p>
            <a:endParaRPr lang="en-GB" sz="2200" dirty="0"/>
          </a:p>
          <a:p>
            <a:r>
              <a:rPr lang="en-GB" sz="2200" dirty="0"/>
              <a:t>Next week we’ll see how to define a business plan and how to use GA </a:t>
            </a:r>
            <a:r>
              <a:rPr lang="en-GB" sz="2200" dirty="0" smtClean="0"/>
              <a:t>to achieve business purposes.</a:t>
            </a:r>
            <a:endParaRPr lang="en-GB" sz="2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32</a:t>
            </a:fld>
            <a:endParaRPr lang="en-US"/>
          </a:p>
        </p:txBody>
      </p:sp>
    </p:spTree>
    <p:extLst>
      <p:ext uri="{BB962C8B-B14F-4D97-AF65-F5344CB8AC3E}">
        <p14:creationId xmlns:p14="http://schemas.microsoft.com/office/powerpoint/2010/main" val="31654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a:t>
            </a:r>
            <a:r>
              <a:rPr lang="en-US" dirty="0" smtClean="0"/>
              <a:t>– </a:t>
            </a:r>
            <a:r>
              <a:rPr lang="en-US" dirty="0"/>
              <a:t>Reports – Acquisition</a:t>
            </a:r>
          </a:p>
        </p:txBody>
      </p:sp>
      <p:sp>
        <p:nvSpPr>
          <p:cNvPr id="3" name="Content Placeholder 2"/>
          <p:cNvSpPr>
            <a:spLocks noGrp="1"/>
          </p:cNvSpPr>
          <p:nvPr>
            <p:ph idx="1"/>
          </p:nvPr>
        </p:nvSpPr>
        <p:spPr>
          <a:xfrm>
            <a:off x="5759075" y="1845733"/>
            <a:ext cx="3222693" cy="4614053"/>
          </a:xfrm>
        </p:spPr>
        <p:txBody>
          <a:bodyPr>
            <a:normAutofit fontScale="77500" lnSpcReduction="20000"/>
          </a:bodyPr>
          <a:lstStyle/>
          <a:p>
            <a:r>
              <a:rPr lang="en-US" sz="2600" b="1" dirty="0" smtClean="0">
                <a:solidFill>
                  <a:srgbClr val="C00000"/>
                </a:solidFill>
              </a:rPr>
              <a:t>Acquisition</a:t>
            </a:r>
            <a:r>
              <a:rPr lang="en-US" sz="2600" dirty="0" smtClean="0"/>
              <a:t>:</a:t>
            </a:r>
          </a:p>
          <a:p>
            <a:r>
              <a:rPr lang="en-US" sz="2600" dirty="0" smtClean="0"/>
              <a:t>Acquisition reports: </a:t>
            </a:r>
            <a:r>
              <a:rPr lang="en-US" sz="2600" b="1" dirty="0" smtClean="0"/>
              <a:t>how </a:t>
            </a:r>
            <a:r>
              <a:rPr lang="en-US" sz="2600" b="1" dirty="0"/>
              <a:t>people find your </a:t>
            </a:r>
            <a:r>
              <a:rPr lang="en-US" sz="2600" b="1" dirty="0" smtClean="0"/>
              <a:t>website</a:t>
            </a:r>
            <a:r>
              <a:rPr lang="en-US" sz="2600" dirty="0" smtClean="0"/>
              <a:t>. </a:t>
            </a:r>
          </a:p>
          <a:p>
            <a:r>
              <a:rPr lang="en-US" sz="2600" dirty="0" smtClean="0"/>
              <a:t>The </a:t>
            </a:r>
            <a:r>
              <a:rPr lang="en-US" sz="2600" dirty="0"/>
              <a:t>reports present data based on the </a:t>
            </a:r>
            <a:r>
              <a:rPr lang="en-US" sz="2600" b="1" dirty="0"/>
              <a:t>source</a:t>
            </a:r>
            <a:r>
              <a:rPr lang="en-US" sz="2600" dirty="0"/>
              <a:t> and </a:t>
            </a:r>
            <a:r>
              <a:rPr lang="en-US" sz="2600" b="1" dirty="0"/>
              <a:t>medium</a:t>
            </a:r>
            <a:r>
              <a:rPr lang="en-US" sz="2600" dirty="0"/>
              <a:t> of your users, along with other acquisition dimensions. There are dedicated reports for your paid traffic from Google Ads, organic traffic from Google (if you have linked your Google Search Console account), traffic from social networks and traffic from custom campaign tags</a:t>
            </a:r>
            <a:r>
              <a:rPr lang="en-US" sz="2600" dirty="0" smtClean="0"/>
              <a:t>.</a:t>
            </a:r>
          </a:p>
          <a:p>
            <a:pPr lvl="0"/>
            <a:r>
              <a:rPr lang="en-GB" sz="1900" dirty="0">
                <a:hlinkClick r:id="rId2"/>
              </a:rPr>
              <a:t>https://</a:t>
            </a:r>
            <a:r>
              <a:rPr lang="en-GB" sz="1900" dirty="0" smtClean="0">
                <a:hlinkClick r:id="rId2"/>
              </a:rPr>
              <a:t>www.lovesdata.com/blog/google-analytics-glossary</a:t>
            </a:r>
            <a:endParaRPr lang="en-US" sz="1900" dirty="0" smtClean="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1"/>
            <a:ext cx="2661499" cy="4022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775" y="2948221"/>
            <a:ext cx="3289300" cy="1930400"/>
          </a:xfrm>
          <a:prstGeom prst="rect">
            <a:avLst/>
          </a:prstGeom>
        </p:spPr>
      </p:pic>
      <p:sp>
        <p:nvSpPr>
          <p:cNvPr id="7" name="Oval 6"/>
          <p:cNvSpPr/>
          <p:nvPr/>
        </p:nvSpPr>
        <p:spPr>
          <a:xfrm>
            <a:off x="126527" y="2509284"/>
            <a:ext cx="819771" cy="43893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08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Acquisition</a:t>
            </a:r>
          </a:p>
        </p:txBody>
      </p:sp>
      <p:sp>
        <p:nvSpPr>
          <p:cNvPr id="3" name="Content Placeholder 2"/>
          <p:cNvSpPr>
            <a:spLocks noGrp="1"/>
          </p:cNvSpPr>
          <p:nvPr>
            <p:ph idx="1"/>
          </p:nvPr>
        </p:nvSpPr>
        <p:spPr>
          <a:xfrm>
            <a:off x="731521" y="1845733"/>
            <a:ext cx="7793048" cy="4425527"/>
          </a:xfrm>
        </p:spPr>
        <p:txBody>
          <a:bodyPr>
            <a:normAutofit fontScale="70000" lnSpcReduction="20000"/>
          </a:bodyPr>
          <a:lstStyle/>
          <a:p>
            <a:r>
              <a:rPr lang="en-US" b="1" dirty="0" smtClean="0"/>
              <a:t>Most common traffic dimensions:</a:t>
            </a:r>
          </a:p>
          <a:p>
            <a:r>
              <a:rPr lang="en-US" b="1" dirty="0" smtClean="0">
                <a:solidFill>
                  <a:srgbClr val="C00000"/>
                </a:solidFill>
              </a:rPr>
              <a:t>Organic </a:t>
            </a:r>
            <a:r>
              <a:rPr lang="en-US" b="1" dirty="0">
                <a:solidFill>
                  <a:srgbClr val="C00000"/>
                </a:solidFill>
              </a:rPr>
              <a:t>Search</a:t>
            </a:r>
            <a:r>
              <a:rPr lang="en-US" dirty="0"/>
              <a:t> - T</a:t>
            </a:r>
            <a:r>
              <a:rPr lang="en-US" dirty="0" smtClean="0"/>
              <a:t>raffic from a </a:t>
            </a:r>
            <a:r>
              <a:rPr lang="en-US" dirty="0"/>
              <a:t>search </a:t>
            </a:r>
            <a:r>
              <a:rPr lang="en-US" dirty="0" smtClean="0"/>
              <a:t>engine. </a:t>
            </a:r>
            <a:r>
              <a:rPr lang="en-US" dirty="0"/>
              <a:t>If </a:t>
            </a:r>
            <a:r>
              <a:rPr lang="en-US" dirty="0" err="1" smtClean="0"/>
              <a:t>focusi</a:t>
            </a:r>
            <a:r>
              <a:rPr lang="en-US" dirty="0" smtClean="0"/>
              <a:t> </a:t>
            </a:r>
            <a:r>
              <a:rPr lang="en-US" dirty="0"/>
              <a:t>on </a:t>
            </a:r>
            <a:r>
              <a:rPr lang="en-US" b="1" dirty="0"/>
              <a:t>optimizing</a:t>
            </a:r>
            <a:r>
              <a:rPr lang="en-US" dirty="0"/>
              <a:t> pages for search engines, this is an important channel to </a:t>
            </a:r>
            <a:r>
              <a:rPr lang="en-US" dirty="0" smtClean="0"/>
              <a:t>watch.</a:t>
            </a:r>
            <a:endParaRPr lang="en-US" dirty="0"/>
          </a:p>
          <a:p>
            <a:r>
              <a:rPr lang="en-US" b="1" dirty="0">
                <a:solidFill>
                  <a:srgbClr val="C00000"/>
                </a:solidFill>
              </a:rPr>
              <a:t>Display</a:t>
            </a:r>
            <a:r>
              <a:rPr lang="en-US" dirty="0"/>
              <a:t> - </a:t>
            </a:r>
            <a:r>
              <a:rPr lang="en-US" dirty="0" smtClean="0"/>
              <a:t>Site found by </a:t>
            </a:r>
            <a:r>
              <a:rPr lang="en-US" dirty="0"/>
              <a:t>clicking on an ad that you ran on another website. </a:t>
            </a:r>
            <a:r>
              <a:rPr lang="en-US" dirty="0" smtClean="0"/>
              <a:t>Common generators: Banner ads </a:t>
            </a:r>
          </a:p>
          <a:p>
            <a:r>
              <a:rPr lang="en-US" b="1" dirty="0" smtClean="0">
                <a:solidFill>
                  <a:srgbClr val="C00000"/>
                </a:solidFill>
              </a:rPr>
              <a:t>Direct</a:t>
            </a:r>
            <a:r>
              <a:rPr lang="en-US" dirty="0"/>
              <a:t> - </a:t>
            </a:r>
            <a:r>
              <a:rPr lang="en-US" dirty="0" smtClean="0"/>
              <a:t>Traffic </a:t>
            </a:r>
            <a:r>
              <a:rPr lang="en-US" dirty="0"/>
              <a:t>came to your site by entering your URL directly into the address bar of browsers. Keep an eye on this one if you've been running offline or traditional media ads like print, TV, or radio, </a:t>
            </a:r>
            <a:r>
              <a:rPr lang="en-US" dirty="0" smtClean="0"/>
              <a:t>(they </a:t>
            </a:r>
            <a:r>
              <a:rPr lang="en-US" dirty="0"/>
              <a:t>require audiences to remember and </a:t>
            </a:r>
            <a:r>
              <a:rPr lang="en-US" dirty="0" smtClean="0"/>
              <a:t>type your URL.</a:t>
            </a:r>
            <a:endParaRPr lang="en-US" dirty="0"/>
          </a:p>
          <a:p>
            <a:r>
              <a:rPr lang="en-US" b="1" dirty="0">
                <a:solidFill>
                  <a:srgbClr val="C00000"/>
                </a:solidFill>
              </a:rPr>
              <a:t>Referral</a:t>
            </a:r>
            <a:r>
              <a:rPr lang="en-US" dirty="0"/>
              <a:t> - This traffic followed a backlink from another website to </a:t>
            </a:r>
            <a:r>
              <a:rPr lang="en-US" dirty="0" smtClean="0"/>
              <a:t>yours </a:t>
            </a:r>
            <a:r>
              <a:rPr lang="en-US" dirty="0"/>
              <a:t>(</a:t>
            </a:r>
            <a:r>
              <a:rPr lang="en-US" dirty="0" smtClean="0"/>
              <a:t>if </a:t>
            </a:r>
            <a:r>
              <a:rPr lang="en-US" dirty="0"/>
              <a:t>it doesn't fall under one of the other </a:t>
            </a:r>
            <a:r>
              <a:rPr lang="en-US" dirty="0" smtClean="0"/>
              <a:t>categories </a:t>
            </a:r>
            <a:r>
              <a:rPr lang="en-US" dirty="0" err="1" smtClean="0"/>
              <a:t>eg</a:t>
            </a:r>
            <a:r>
              <a:rPr lang="en-US" dirty="0" smtClean="0"/>
              <a:t> paid)</a:t>
            </a:r>
            <a:endParaRPr lang="en-US" dirty="0"/>
          </a:p>
          <a:p>
            <a:r>
              <a:rPr lang="en-US" b="1" dirty="0">
                <a:solidFill>
                  <a:srgbClr val="C00000"/>
                </a:solidFill>
              </a:rPr>
              <a:t>Paid Search</a:t>
            </a:r>
            <a:r>
              <a:rPr lang="en-US" dirty="0"/>
              <a:t> - this traffic comes from your paid search ads which appear in the search results of Bing, </a:t>
            </a:r>
            <a:r>
              <a:rPr lang="en-US" dirty="0" smtClean="0"/>
              <a:t>Google</a:t>
            </a:r>
            <a:r>
              <a:rPr lang="en-US" dirty="0"/>
              <a:t> </a:t>
            </a:r>
            <a:r>
              <a:rPr lang="en-US" dirty="0" err="1" smtClean="0"/>
              <a:t>etc</a:t>
            </a:r>
            <a:endParaRPr lang="en-US" dirty="0" smtClean="0"/>
          </a:p>
          <a:p>
            <a:r>
              <a:rPr lang="en-US" b="1" dirty="0" smtClean="0">
                <a:solidFill>
                  <a:srgbClr val="C00000"/>
                </a:solidFill>
              </a:rPr>
              <a:t>Social</a:t>
            </a:r>
            <a:r>
              <a:rPr lang="en-US" dirty="0"/>
              <a:t> - </a:t>
            </a:r>
            <a:r>
              <a:rPr lang="en-US" dirty="0" smtClean="0"/>
              <a:t>Traffic generated from </a:t>
            </a:r>
            <a:r>
              <a:rPr lang="en-US" dirty="0"/>
              <a:t>people who find your page through an associated social media account. </a:t>
            </a:r>
            <a:endParaRPr lang="en-US" dirty="0" smtClean="0"/>
          </a:p>
          <a:p>
            <a:r>
              <a:rPr lang="en-US" b="1" dirty="0" smtClean="0">
                <a:solidFill>
                  <a:srgbClr val="C00000"/>
                </a:solidFill>
              </a:rPr>
              <a:t>Email</a:t>
            </a:r>
            <a:r>
              <a:rPr lang="en-US" dirty="0"/>
              <a:t> - This traffic clicked on links from email campaigns, follow up emails, and even email signatures;</a:t>
            </a:r>
          </a:p>
          <a:p>
            <a:r>
              <a:rPr lang="en-US" b="1" dirty="0">
                <a:solidFill>
                  <a:srgbClr val="C00000"/>
                </a:solidFill>
              </a:rPr>
              <a:t>Other</a:t>
            </a:r>
            <a:r>
              <a:rPr lang="en-US" dirty="0"/>
              <a:t> - If GA greets your web traffic with a shrug emoji, they'll throw it in this channel</a:t>
            </a:r>
            <a:r>
              <a:rPr lang="en-US" dirty="0" smtClean="0"/>
              <a:t>.</a:t>
            </a:r>
            <a:endParaRPr lang="en-US" dirty="0"/>
          </a:p>
          <a:p>
            <a:r>
              <a:rPr lang="en-US" sz="1800" dirty="0"/>
              <a:t>(from</a:t>
            </a:r>
            <a:r>
              <a:rPr lang="en-US" sz="1800" dirty="0" smtClean="0"/>
              <a:t>: </a:t>
            </a:r>
            <a:r>
              <a:rPr lang="en-US" sz="1800" dirty="0" smtClean="0">
                <a:hlinkClick r:id="rId2"/>
              </a:rPr>
              <a:t>https</a:t>
            </a:r>
            <a:r>
              <a:rPr lang="en-US" sz="1800" dirty="0">
                <a:hlinkClick r:id="rId2"/>
              </a:rPr>
              <a:t>://dashthis.com/blog/google-analytics-display-traffic</a:t>
            </a:r>
            <a:r>
              <a:rPr lang="en-US" sz="1800" dirty="0" smtClean="0">
                <a:hlinkClick r:id="rId2"/>
              </a:rPr>
              <a:t>/</a:t>
            </a:r>
            <a:r>
              <a:rPr lang="en-US" sz="1800" dirty="0" smtClean="0"/>
              <a:t>)</a:t>
            </a:r>
          </a:p>
          <a:p>
            <a:r>
              <a:rPr lang="en-US" sz="1800" dirty="0" smtClean="0"/>
              <a:t>For </a:t>
            </a:r>
            <a:r>
              <a:rPr lang="en-US" sz="1800" dirty="0"/>
              <a:t>full list see: </a:t>
            </a:r>
            <a:r>
              <a:rPr lang="en-US" sz="1800" dirty="0">
                <a:hlinkClick r:id="rId3"/>
              </a:rPr>
              <a:t>https://</a:t>
            </a:r>
            <a:r>
              <a:rPr lang="en-US" sz="1800" dirty="0" smtClean="0">
                <a:hlinkClick r:id="rId3"/>
              </a:rPr>
              <a:t>support.google.com/analytics/answer/11080067</a:t>
            </a:r>
            <a:endParaRPr lang="en-US" sz="1800"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spTree>
    <p:extLst>
      <p:ext uri="{BB962C8B-B14F-4D97-AF65-F5344CB8AC3E}">
        <p14:creationId xmlns:p14="http://schemas.microsoft.com/office/powerpoint/2010/main" val="179172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Acquisition</a:t>
            </a:r>
          </a:p>
        </p:txBody>
      </p:sp>
      <p:sp>
        <p:nvSpPr>
          <p:cNvPr id="3" name="Content Placeholder 2"/>
          <p:cNvSpPr>
            <a:spLocks noGrp="1"/>
          </p:cNvSpPr>
          <p:nvPr>
            <p:ph idx="1"/>
          </p:nvPr>
        </p:nvSpPr>
        <p:spPr/>
        <p:txBody>
          <a:bodyPr/>
          <a:lstStyle/>
          <a:p>
            <a:r>
              <a:rPr lang="en-US" b="1" dirty="0" smtClean="0">
                <a:solidFill>
                  <a:srgbClr val="C00000"/>
                </a:solidFill>
              </a:rPr>
              <a:t>User acquisition: </a:t>
            </a:r>
          </a:p>
          <a:p>
            <a:r>
              <a:rPr lang="en-US" dirty="0" smtClean="0"/>
              <a:t>How </a:t>
            </a:r>
            <a:r>
              <a:rPr lang="en-US" b="1" dirty="0" smtClean="0"/>
              <a:t>new users </a:t>
            </a:r>
            <a:r>
              <a:rPr lang="en-US" dirty="0" smtClean="0"/>
              <a:t>arrived to your site</a:t>
            </a:r>
          </a:p>
          <a:p>
            <a:r>
              <a:rPr lang="en-US" dirty="0" smtClean="0"/>
              <a:t>The</a:t>
            </a:r>
            <a:r>
              <a:rPr lang="en-US" dirty="0"/>
              <a:t> </a:t>
            </a:r>
            <a:r>
              <a:rPr lang="en-US" i="1" dirty="0"/>
              <a:t>User acquisition</a:t>
            </a:r>
            <a:r>
              <a:rPr lang="en-US" dirty="0"/>
              <a:t> report shows data about new users. The traffic dimensions, like medium and source, in the report include the words </a:t>
            </a:r>
            <a:r>
              <a:rPr lang="en-US" b="1" dirty="0">
                <a:solidFill>
                  <a:srgbClr val="C00000"/>
                </a:solidFill>
              </a:rPr>
              <a:t>"First user" </a:t>
            </a:r>
            <a:r>
              <a:rPr lang="en-US" dirty="0"/>
              <a:t>to indicate that the traffic dimensions are about first-time users. For example, "First user medium" is the channel by which new users arrive on your site or app. (</a:t>
            </a:r>
            <a:r>
              <a:rPr lang="en-US" dirty="0">
                <a:hlinkClick r:id="rId2"/>
              </a:rPr>
              <a:t>https://</a:t>
            </a:r>
            <a:r>
              <a:rPr lang="en-US" dirty="0" smtClean="0">
                <a:hlinkClick r:id="rId2"/>
              </a:rPr>
              <a:t>support.google.com/analytics/answer/10999979?hl=en</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spTree>
    <p:extLst>
      <p:ext uri="{BB962C8B-B14F-4D97-AF65-F5344CB8AC3E}">
        <p14:creationId xmlns:p14="http://schemas.microsoft.com/office/powerpoint/2010/main" val="13423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t>
            </a:r>
            <a:r>
              <a:rPr lang="en-US" dirty="0" smtClean="0"/>
              <a:t>Acquisition</a:t>
            </a:r>
            <a:endParaRPr lang="en-US" dirty="0"/>
          </a:p>
        </p:txBody>
      </p:sp>
      <p:sp>
        <p:nvSpPr>
          <p:cNvPr id="3" name="Content Placeholder 2"/>
          <p:cNvSpPr>
            <a:spLocks noGrp="1"/>
          </p:cNvSpPr>
          <p:nvPr>
            <p:ph idx="1"/>
          </p:nvPr>
        </p:nvSpPr>
        <p:spPr>
          <a:xfrm>
            <a:off x="822959" y="5167423"/>
            <a:ext cx="7543801" cy="701670"/>
          </a:xfrm>
        </p:spPr>
        <p:txBody>
          <a:bodyPr/>
          <a:lstStyle/>
          <a:p>
            <a:r>
              <a:rPr lang="en-US" dirty="0" smtClean="0"/>
              <a:t>User acquisition reports; notice the phrase “by first user”.</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7</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817491"/>
            <a:ext cx="7026423" cy="3269802"/>
          </a:xfrm>
          <a:prstGeom prst="rect">
            <a:avLst/>
          </a:prstGeom>
        </p:spPr>
      </p:pic>
    </p:spTree>
    <p:extLst>
      <p:ext uri="{BB962C8B-B14F-4D97-AF65-F5344CB8AC3E}">
        <p14:creationId xmlns:p14="http://schemas.microsoft.com/office/powerpoint/2010/main" val="191969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876539"/>
            <a:ext cx="7077444" cy="3258030"/>
          </a:xfrm>
          <a:prstGeom prst="rect">
            <a:avLst/>
          </a:prstGeom>
        </p:spPr>
      </p:pic>
      <p:sp>
        <p:nvSpPr>
          <p:cNvPr id="2" name="Title 1"/>
          <p:cNvSpPr>
            <a:spLocks noGrp="1"/>
          </p:cNvSpPr>
          <p:nvPr>
            <p:ph type="title"/>
          </p:nvPr>
        </p:nvSpPr>
        <p:spPr/>
        <p:txBody>
          <a:bodyPr/>
          <a:lstStyle/>
          <a:p>
            <a:r>
              <a:rPr lang="en-US" dirty="0"/>
              <a:t>Google Analytics – Reports – Acquisition</a:t>
            </a:r>
          </a:p>
        </p:txBody>
      </p:sp>
      <p:sp>
        <p:nvSpPr>
          <p:cNvPr id="3" name="Content Placeholder 2"/>
          <p:cNvSpPr>
            <a:spLocks noGrp="1"/>
          </p:cNvSpPr>
          <p:nvPr>
            <p:ph idx="1"/>
          </p:nvPr>
        </p:nvSpPr>
        <p:spPr>
          <a:xfrm>
            <a:off x="822959" y="5273748"/>
            <a:ext cx="7543801" cy="1073889"/>
          </a:xfrm>
        </p:spPr>
        <p:txBody>
          <a:bodyPr>
            <a:normAutofit fontScale="92500" lnSpcReduction="20000"/>
          </a:bodyPr>
          <a:lstStyle/>
          <a:p>
            <a:r>
              <a:rPr lang="en-US" b="1" dirty="0" smtClean="0"/>
              <a:t>User acquisition report</a:t>
            </a:r>
          </a:p>
          <a:p>
            <a:r>
              <a:rPr lang="en-US" dirty="0" smtClean="0"/>
              <a:t>Row: dimensions; columns: metrics. First metric: New users</a:t>
            </a:r>
          </a:p>
          <a:p>
            <a:r>
              <a:rPr lang="en-US" dirty="0" smtClean="0"/>
              <a:t>Add dimension by clicking the “+” symbol next to main dimension</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sp>
        <p:nvSpPr>
          <p:cNvPr id="6" name="Rectangle 5"/>
          <p:cNvSpPr/>
          <p:nvPr/>
        </p:nvSpPr>
        <p:spPr>
          <a:xfrm>
            <a:off x="1010093" y="2966484"/>
            <a:ext cx="2360428" cy="2052083"/>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12781" y="1764390"/>
            <a:ext cx="3774558" cy="468447"/>
          </a:xfrm>
          <a:prstGeom prst="rect">
            <a:avLst/>
          </a:prstGeom>
          <a:noFill/>
          <a:ln w="76200">
            <a:solidFill>
              <a:srgbClr val="E483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44949" y="1806922"/>
            <a:ext cx="340242" cy="468447"/>
          </a:xfrm>
          <a:prstGeom prst="ellipse">
            <a:avLst/>
          </a:prstGeom>
          <a:noFill/>
          <a:ln w="76200">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Oval Callout 9"/>
          <p:cNvSpPr/>
          <p:nvPr/>
        </p:nvSpPr>
        <p:spPr>
          <a:xfrm>
            <a:off x="3444949" y="3283119"/>
            <a:ext cx="1818167" cy="709406"/>
          </a:xfrm>
          <a:prstGeom prst="wedgeEllipseCallout">
            <a:avLst>
              <a:gd name="adj1" fmla="val -71363"/>
              <a:gd name="adj2" fmla="val 57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Dimensions</a:t>
            </a:r>
          </a:p>
          <a:p>
            <a:pPr algn="ctr"/>
            <a:r>
              <a:rPr lang="en-US" dirty="0" smtClean="0"/>
              <a:t>(names)</a:t>
            </a:r>
            <a:endParaRPr lang="en-US" dirty="0"/>
          </a:p>
        </p:txBody>
      </p:sp>
      <p:sp>
        <p:nvSpPr>
          <p:cNvPr id="11" name="Oval Callout 10"/>
          <p:cNvSpPr/>
          <p:nvPr/>
        </p:nvSpPr>
        <p:spPr>
          <a:xfrm>
            <a:off x="6783573" y="2928416"/>
            <a:ext cx="1625790" cy="709406"/>
          </a:xfrm>
          <a:prstGeom prst="wedgeEllipseCallout">
            <a:avLst>
              <a:gd name="adj1" fmla="val -63761"/>
              <a:gd name="adj2" fmla="val -162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Metrics</a:t>
            </a:r>
          </a:p>
          <a:p>
            <a:pPr algn="ctr"/>
            <a:r>
              <a:rPr lang="en-US" dirty="0" smtClean="0"/>
              <a:t>(numbers)</a:t>
            </a:r>
            <a:endParaRPr lang="en-US" dirty="0"/>
          </a:p>
        </p:txBody>
      </p:sp>
    </p:spTree>
    <p:extLst>
      <p:ext uri="{BB962C8B-B14F-4D97-AF65-F5344CB8AC3E}">
        <p14:creationId xmlns:p14="http://schemas.microsoft.com/office/powerpoint/2010/main" val="11288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 – Reports – </a:t>
            </a:r>
            <a:r>
              <a:rPr lang="en-US" dirty="0" smtClean="0"/>
              <a:t>Acquisition</a:t>
            </a:r>
            <a:endParaRPr lang="en-US" dirty="0"/>
          </a:p>
        </p:txBody>
      </p:sp>
      <p:sp>
        <p:nvSpPr>
          <p:cNvPr id="3" name="Content Placeholder 2"/>
          <p:cNvSpPr>
            <a:spLocks noGrp="1"/>
          </p:cNvSpPr>
          <p:nvPr>
            <p:ph idx="1"/>
          </p:nvPr>
        </p:nvSpPr>
        <p:spPr>
          <a:xfrm>
            <a:off x="822959" y="1845734"/>
            <a:ext cx="7543801" cy="4395578"/>
          </a:xfrm>
        </p:spPr>
        <p:txBody>
          <a:bodyPr>
            <a:normAutofit fontScale="92500" lnSpcReduction="20000"/>
          </a:bodyPr>
          <a:lstStyle/>
          <a:p>
            <a:r>
              <a:rPr lang="en-US" dirty="0" smtClean="0"/>
              <a:t>Traffic acquisition:</a:t>
            </a:r>
          </a:p>
          <a:p>
            <a:r>
              <a:rPr lang="en-US" dirty="0" smtClean="0"/>
              <a:t>From which channels </a:t>
            </a:r>
            <a:r>
              <a:rPr lang="en-US" b="1" dirty="0" smtClean="0"/>
              <a:t>sessions</a:t>
            </a:r>
            <a:r>
              <a:rPr lang="en-US" dirty="0" smtClean="0"/>
              <a:t> was generated</a:t>
            </a:r>
          </a:p>
          <a:p>
            <a:r>
              <a:rPr lang="en-US" dirty="0" smtClean="0"/>
              <a:t>The</a:t>
            </a:r>
            <a:r>
              <a:rPr lang="en-US" dirty="0"/>
              <a:t> </a:t>
            </a:r>
            <a:r>
              <a:rPr lang="en-US" i="1" dirty="0"/>
              <a:t>Traffic acquisition</a:t>
            </a:r>
            <a:r>
              <a:rPr lang="en-US" dirty="0"/>
              <a:t> report shows data about new sessions. The traffic dimensions, like medium and source, in the report include the word "Session" to indicate that the traffic dimensions are about new sessions. For example, "Session medium" is the channel by which new and returning users arrive on your site or app. (</a:t>
            </a:r>
            <a:r>
              <a:rPr lang="en-US" dirty="0">
                <a:hlinkClick r:id="rId2"/>
              </a:rPr>
              <a:t>https://</a:t>
            </a:r>
            <a:r>
              <a:rPr lang="en-US" dirty="0" smtClean="0">
                <a:hlinkClick r:id="rId2"/>
              </a:rPr>
              <a:t>support.google.com/analytics/answer/10999979?hl=en</a:t>
            </a:r>
            <a:r>
              <a:rPr lang="en-US" dirty="0" smtClean="0"/>
              <a:t>)</a:t>
            </a:r>
          </a:p>
          <a:p>
            <a:endParaRPr lang="en-US" dirty="0"/>
          </a:p>
          <a:p>
            <a:r>
              <a:rPr lang="en-US" dirty="0" smtClean="0"/>
              <a:t>How does “traffic acquisition” (sessions) differ from “user acquisition” (new users)?</a:t>
            </a:r>
          </a:p>
          <a:p>
            <a:r>
              <a:rPr lang="en-US" dirty="0" smtClean="0"/>
              <a:t>“user acquisition” is about “new users” (the first time a user arrives in the site)</a:t>
            </a:r>
          </a:p>
          <a:p>
            <a:r>
              <a:rPr lang="en-US" dirty="0" smtClean="0"/>
              <a:t>“traffic acquisition” is about “sessions” (session=a single visit)</a:t>
            </a:r>
          </a:p>
          <a:p>
            <a:r>
              <a:rPr lang="en-US" dirty="0" smtClean="0"/>
              <a:t>One user could initiate more than one session </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spTree>
    <p:extLst>
      <p:ext uri="{BB962C8B-B14F-4D97-AF65-F5344CB8AC3E}">
        <p14:creationId xmlns:p14="http://schemas.microsoft.com/office/powerpoint/2010/main" val="38693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1f2dd1ad3e4e37c4637b0b95dfd5ca11288adb4"/>
  <p:tag name="ISPRING_RESOURCE_PATHS_HASH_PRESENTER" val="e7ba5b65126ba8a511f61611f418069b8dbe765"/>
  <p:tag name="ARTICULATE_PROJECT_OPEN" val="0"/>
  <p:tag name="ARTICULATE_SLIDE_COUNT" val="29"/>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8996</TotalTime>
  <Words>1643</Words>
  <Application>Microsoft Macintosh PowerPoint</Application>
  <PresentationFormat>On-screen Show (4:3)</PresentationFormat>
  <Paragraphs>224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Wingdings</vt:lpstr>
      <vt:lpstr>Retrospect</vt:lpstr>
      <vt:lpstr>6MMCS002W Digital Marketing, Social Media and Web Analytics</vt:lpstr>
      <vt:lpstr>Google Analytics</vt:lpstr>
      <vt:lpstr>Google Analytics</vt:lpstr>
      <vt:lpstr>Google Analytics – Reports – Acquisition</vt:lpstr>
      <vt:lpstr>Google Analytics – Reports – Acquisition</vt:lpstr>
      <vt:lpstr>Google Analytics – Reports – Acquisition</vt:lpstr>
      <vt:lpstr>Google Analytics – Reports – Acquisition</vt:lpstr>
      <vt:lpstr>Google Analytics – Reports – Acquisition</vt:lpstr>
      <vt:lpstr>Google Analytics – Reports – Acquisition</vt:lpstr>
      <vt:lpstr>Google Analytics – Reports – Acquisition</vt:lpstr>
      <vt:lpstr>Google Analytics – Reports – Acquisition</vt:lpstr>
      <vt:lpstr>Google Analytics – Reports – Engagement</vt:lpstr>
      <vt:lpstr>Google Analytics – Reports – Engagement</vt:lpstr>
      <vt:lpstr>Google Analytics – Reports – Engagement</vt:lpstr>
      <vt:lpstr>Google Analytics – Reports – Engagement</vt:lpstr>
      <vt:lpstr>Google Analytics – Reports – Engagement, Events</vt:lpstr>
      <vt:lpstr>Google Analytics – Reports – Engagement, Events</vt:lpstr>
      <vt:lpstr>Google Analytics – Reports – Engagement, Events</vt:lpstr>
      <vt:lpstr>Google Analytics – Reports – Engagement, Events</vt:lpstr>
      <vt:lpstr>Google Analytics – Reports – Engagement, Events</vt:lpstr>
      <vt:lpstr>Google Analytics – Reports – Engagement, Conversions</vt:lpstr>
      <vt:lpstr>Google Analytics – Reports – Engagement, Conversions</vt:lpstr>
      <vt:lpstr>Google Analytics – Reports – Engagement, pages &amp; screens</vt:lpstr>
      <vt:lpstr>Google Analytics – Reports – Engagement, pages &amp; screens</vt:lpstr>
      <vt:lpstr>Google Analytics – Reports- Monetization</vt:lpstr>
      <vt:lpstr>Google Analytics – Reports – Retention</vt:lpstr>
      <vt:lpstr>Google Analytics – Reports – Retention</vt:lpstr>
      <vt:lpstr>Google Analytics – Reports – User</vt:lpstr>
      <vt:lpstr>Google Analytics – Reports – Reports snapshot</vt:lpstr>
      <vt:lpstr>Google Analytics – Reports </vt:lpstr>
      <vt:lpstr>Final remarks</vt:lpstr>
      <vt:lpstr>Next week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Vassiliki Bouki</cp:lastModifiedBy>
  <cp:revision>920</cp:revision>
  <dcterms:created xsi:type="dcterms:W3CDTF">2013-12-30T11:11:02Z</dcterms:created>
  <dcterms:modified xsi:type="dcterms:W3CDTF">2022-03-03T13:09:52Z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EE2A4397-DF48-46EA-B63F-C20F1E840F3C</vt:lpwstr>
  </property>
  <property fmtid="{D5CDD505-2E9C-101B-9397-08002B2CF9AE}" pid="3" name="ArticulatePath">
    <vt:lpwstr>Week 9 Google Analytics</vt:lpwstr>
  </property>
</Properties>
</file>