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handoutMasterIdLst>
    <p:handoutMasterId r:id="rId17"/>
  </p:handoutMasterIdLst>
  <p:sldIdLst>
    <p:sldId id="602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3BD"/>
    <a:srgbClr val="6699FF"/>
    <a:srgbClr val="92D050"/>
    <a:srgbClr val="37BF7E"/>
    <a:srgbClr val="94B6D2"/>
    <a:srgbClr val="000000"/>
    <a:srgbClr val="FF99CC"/>
    <a:srgbClr val="FF99FF"/>
    <a:srgbClr val="6B859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0" autoAdjust="0"/>
    <p:restoredTop sz="89359" autoAdjust="0"/>
  </p:normalViewPr>
  <p:slideViewPr>
    <p:cSldViewPr snapToGrid="0"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58BF7-4513-4683-AD80-9D4F922AE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7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225748-449B-4E6E-B2FD-9A517E5C97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fld id="{7BDDE519-09C7-4CF1-819D-DD3A3E767302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2" y="349231"/>
            <a:ext cx="6272821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0" y="1285860"/>
            <a:ext cx="1052490" cy="41431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165A6866-3A9A-4F7E-9459-3B80CAC2EB1C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4198CABE-0B16-47E4-8D7C-6554B401E190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A18A5CA0-A8E5-49FD-9DFA-14F441FFD575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/14</a:t>
            </a:r>
            <a:endParaRPr lang="en-US" dirty="0"/>
          </a:p>
        </p:txBody>
      </p:sp>
      <p:sp>
        <p:nvSpPr>
          <p:cNvPr id="10" name="Line 27"/>
          <p:cNvSpPr>
            <a:spLocks noChangeShapeType="1"/>
          </p:cNvSpPr>
          <p:nvPr userDrawn="1"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6MMCS001W </a:t>
            </a:r>
            <a:r>
              <a:rPr lang="fr-FR" dirty="0" smtClean="0"/>
              <a:t>Mobile </a:t>
            </a:r>
            <a:r>
              <a:rPr lang="fr-FR" dirty="0"/>
              <a:t>User </a:t>
            </a:r>
            <a:r>
              <a:rPr lang="fr-FR" dirty="0" err="1" smtClean="0"/>
              <a:t>Experience</a:t>
            </a:r>
            <a:r>
              <a:rPr lang="fr-FR" dirty="0" smtClean="0"/>
              <a:t> Lecture </a:t>
            </a:r>
            <a:r>
              <a:rPr lang="en-GB" dirty="0" smtClean="0"/>
              <a:t> 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Mobile design </a:t>
            </a:r>
            <a:r>
              <a:rPr lang="en-GB" sz="2200" dirty="0" smtClean="0">
                <a:solidFill>
                  <a:schemeClr val="tx1"/>
                </a:solidFill>
              </a:rPr>
              <a:t>principles – Images and Graphics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AF1D-0F9B-44B5-A1A8-3865457B409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</a:t>
            </a:fld>
            <a:r>
              <a:rPr lang="en-GB" smtClean="0"/>
              <a:t>/14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45" y="1221947"/>
            <a:ext cx="3664819" cy="317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26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 filler images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8" y="1517800"/>
            <a:ext cx="7783344" cy="505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BB2AA3-6BB8-4AA3-8E31-2168F38B657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10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7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8" y="234315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GB" dirty="0"/>
              <a:t>Right-aligned is the most flexible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919472" cy="4495800"/>
          </a:xfrm>
        </p:spPr>
        <p:txBody>
          <a:bodyPr>
            <a:normAutofit/>
          </a:bodyPr>
          <a:lstStyle/>
          <a:p>
            <a:r>
              <a:rPr lang="en-GB" sz="2800" dirty="0"/>
              <a:t>Images can be omitted </a:t>
            </a:r>
            <a:r>
              <a:rPr lang="en-GB" sz="2800" dirty="0" smtClean="0"/>
              <a:t>without shifting </a:t>
            </a:r>
            <a:r>
              <a:rPr lang="en-GB" sz="2800" dirty="0"/>
              <a:t>layout or leaving gaps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097280"/>
            <a:ext cx="2963190" cy="519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6A5060-DF34-45F9-AB39-2C2881152EE0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11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1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List thumbnails: right </a:t>
            </a:r>
            <a:r>
              <a:rPr lang="en-GB" dirty="0" smtClean="0"/>
              <a:t>vs </a:t>
            </a:r>
            <a:r>
              <a:rPr lang="en-GB" dirty="0"/>
              <a:t>left placement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8" y="1583189"/>
            <a:ext cx="6538912" cy="465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0B3545-7072-43E2-86FA-CE73EDE9459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12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33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49" y="2441275"/>
            <a:ext cx="6724418" cy="390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Icons or images?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7867"/>
            <a:ext cx="8153400" cy="4538133"/>
          </a:xfrm>
        </p:spPr>
        <p:txBody>
          <a:bodyPr>
            <a:normAutofit/>
          </a:bodyPr>
          <a:lstStyle/>
          <a:p>
            <a:r>
              <a:rPr lang="en-GB" sz="2800" dirty="0"/>
              <a:t>Choose page layout and graphic display </a:t>
            </a:r>
            <a:r>
              <a:rPr lang="en-GB" sz="2800" dirty="0" smtClean="0"/>
              <a:t>to match </a:t>
            </a:r>
            <a:r>
              <a:rPr lang="en-GB" sz="2800" dirty="0"/>
              <a:t>the type of content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56BC42-82BE-4130-9027-B2438531E3F7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13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0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go overboard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" y="1632380"/>
            <a:ext cx="7566660" cy="46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BFC9B-01E6-43EA-B36C-7C8A3079006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14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6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37088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Layout and composition</a:t>
            </a:r>
          </a:p>
          <a:p>
            <a:r>
              <a:rPr lang="en-GB" dirty="0" smtClean="0"/>
              <a:t>Visual balance</a:t>
            </a:r>
          </a:p>
          <a:p>
            <a:r>
              <a:rPr lang="en-GB" dirty="0" smtClean="0"/>
              <a:t>Directing user to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/>
              <a:t>Gestalt principles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/>
              <a:t>Emphasis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/>
              <a:t>Emotional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/>
              <a:t>Typography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/>
              <a:t>Colour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from week 3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E0C1A5-7D28-44EF-A84C-A112A93DABA2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2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Images and graphics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2FD508-F38D-441F-B2BD-F5C25EFA7F7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3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5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Use good quality of images and graphics to achieve a professional feel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547B8-5431-4184-9519-92ABE52B4D7D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4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1 image 1000 words but cropped </a:t>
            </a:r>
            <a:r>
              <a:rPr lang="en-GB" dirty="0"/>
              <a:t>images should be meaningful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8" y="2715514"/>
            <a:ext cx="5090343" cy="341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59" y="3710939"/>
            <a:ext cx="1682440" cy="241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33B927-85DB-4B13-BE40-EF4F1D6717EC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5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28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Legibility – beware shrinking </a:t>
            </a:r>
            <a:r>
              <a:rPr lang="en-GB" dirty="0"/>
              <a:t>images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32832" cy="449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Detailed images are difficult </a:t>
            </a:r>
            <a:r>
              <a:rPr lang="en-GB" sz="2800" dirty="0" smtClean="0"/>
              <a:t>to read at smaller </a:t>
            </a:r>
            <a:r>
              <a:rPr lang="en-GB" sz="2800" dirty="0"/>
              <a:t>sizes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/>
              <a:t>Better </a:t>
            </a:r>
            <a:r>
              <a:rPr lang="en-GB" sz="2800" dirty="0"/>
              <a:t>design option</a:t>
            </a:r>
            <a:r>
              <a:rPr lang="en-GB" sz="2800" dirty="0" smtClean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2500" dirty="0" smtClean="0"/>
              <a:t>crop </a:t>
            </a:r>
            <a:r>
              <a:rPr lang="en-GB" sz="2500" dirty="0"/>
              <a:t>the </a:t>
            </a:r>
            <a:r>
              <a:rPr lang="en-GB" sz="2500" dirty="0" smtClean="0"/>
              <a:t>photo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2500" dirty="0" smtClean="0"/>
              <a:t>enlarge </a:t>
            </a:r>
            <a:r>
              <a:rPr lang="en-GB" sz="2500" dirty="0"/>
              <a:t>the </a:t>
            </a:r>
            <a:r>
              <a:rPr lang="en-GB" sz="2500" dirty="0" smtClean="0"/>
              <a:t>thumbnails</a:t>
            </a:r>
            <a:endParaRPr lang="en-GB" sz="25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1584960"/>
            <a:ext cx="2721873" cy="484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endCxn id="11" idx="3"/>
          </p:cNvCxnSpPr>
          <p:nvPr/>
        </p:nvCxnSpPr>
        <p:spPr>
          <a:xfrm flipH="1">
            <a:off x="5475299" y="4754880"/>
            <a:ext cx="590221" cy="1028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8816" y="5367647"/>
            <a:ext cx="3076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Fonts within image are</a:t>
            </a:r>
          </a:p>
          <a:p>
            <a:r>
              <a:rPr lang="en-GB" dirty="0">
                <a:latin typeface="+mn-lt"/>
              </a:rPr>
              <a:t>too small to easily read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669BDF-0876-4A2F-913F-3996BBE642F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6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Legibility – beware shrinking images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32832" cy="4495800"/>
          </a:xfrm>
        </p:spPr>
        <p:txBody>
          <a:bodyPr>
            <a:normAutofit/>
          </a:bodyPr>
          <a:lstStyle/>
          <a:p>
            <a:r>
              <a:rPr lang="en-GB" sz="2800" b="1" dirty="0"/>
              <a:t>Text labels </a:t>
            </a:r>
            <a:r>
              <a:rPr lang="en-GB" sz="2800" dirty="0"/>
              <a:t>are always clearer — </a:t>
            </a:r>
            <a:r>
              <a:rPr lang="en-GB" sz="2800" dirty="0" smtClean="0"/>
              <a:t>make room </a:t>
            </a:r>
            <a:r>
              <a:rPr lang="en-GB" sz="2800" dirty="0"/>
              <a:t>to display them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8816" y="3642232"/>
            <a:ext cx="2224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+mn-lt"/>
              </a:defRPr>
            </a:lvl1pPr>
          </a:lstStyle>
          <a:p>
            <a:r>
              <a:rPr lang="en-GB" b="1" dirty="0"/>
              <a:t>Fewer items</a:t>
            </a:r>
          </a:p>
          <a:p>
            <a:r>
              <a:rPr lang="en-GB" dirty="0"/>
              <a:t>displayed</a:t>
            </a:r>
          </a:p>
          <a:p>
            <a:r>
              <a:rPr lang="en-GB" dirty="0"/>
              <a:t>allows for larger</a:t>
            </a:r>
          </a:p>
          <a:p>
            <a:r>
              <a:rPr lang="en-GB" dirty="0"/>
              <a:t>images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280160"/>
            <a:ext cx="2883847" cy="50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623464" y="4434840"/>
            <a:ext cx="1289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1216" y="5701992"/>
            <a:ext cx="138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+mn-lt"/>
              </a:defRPr>
            </a:lvl1pPr>
          </a:lstStyle>
          <a:p>
            <a:r>
              <a:rPr lang="en-GB" dirty="0" smtClean="0"/>
              <a:t>Text label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343400" y="5932824"/>
            <a:ext cx="1569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971B5-58C1-4BBD-8283-BA2F675ECB22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7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8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Relevance-enhanced image reduction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69719"/>
            <a:ext cx="6842760" cy="472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6FDB29-6487-46C9-9D7D-EF0C919E92A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8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1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 filler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4828032" cy="31335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Does it help you to take a decision?</a:t>
            </a:r>
          </a:p>
          <a:p>
            <a:r>
              <a:rPr lang="en-GB" dirty="0" smtClean="0"/>
              <a:t>Before </a:t>
            </a:r>
            <a:r>
              <a:rPr lang="en-GB" dirty="0"/>
              <a:t>adding thumbnails, </a:t>
            </a:r>
            <a:r>
              <a:rPr lang="en-GB" dirty="0" smtClean="0"/>
              <a:t>consider whether </a:t>
            </a:r>
            <a:r>
              <a:rPr lang="en-GB" dirty="0"/>
              <a:t>or not the image is needed </a:t>
            </a:r>
            <a:r>
              <a:rPr lang="en-GB" dirty="0" smtClean="0"/>
              <a:t>to help </a:t>
            </a:r>
            <a:r>
              <a:rPr lang="en-GB" dirty="0"/>
              <a:t>users make a choice</a:t>
            </a:r>
          </a:p>
          <a:p>
            <a:r>
              <a:rPr lang="en-GB" dirty="0" smtClean="0"/>
              <a:t>When </a:t>
            </a:r>
            <a:r>
              <a:rPr lang="en-GB" dirty="0"/>
              <a:t>photos do not support </a:t>
            </a:r>
            <a:r>
              <a:rPr lang="en-GB" dirty="0" smtClean="0"/>
              <a:t>the decision-making </a:t>
            </a:r>
            <a:r>
              <a:rPr lang="en-GB" dirty="0"/>
              <a:t>process, they will </a:t>
            </a:r>
            <a:r>
              <a:rPr lang="en-GB" dirty="0" smtClean="0"/>
              <a:t>get ignored </a:t>
            </a:r>
            <a:r>
              <a:rPr lang="en-GB" dirty="0"/>
              <a:t>in </a:t>
            </a:r>
            <a:r>
              <a:rPr lang="en-GB" dirty="0" smtClean="0"/>
              <a:t>favour </a:t>
            </a:r>
            <a:r>
              <a:rPr lang="en-GB" dirty="0"/>
              <a:t>of </a:t>
            </a:r>
            <a:r>
              <a:rPr lang="en-GB" dirty="0" smtClean="0"/>
              <a:t>the information carrying text</a:t>
            </a:r>
            <a:endParaRPr lang="en-GB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0" y="315278"/>
            <a:ext cx="33528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16541" y="4733729"/>
            <a:ext cx="2789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+mn-lt"/>
              </a:defRPr>
            </a:lvl1pPr>
          </a:lstStyle>
          <a:p>
            <a:r>
              <a:rPr lang="en-GB" sz="2000" dirty="0"/>
              <a:t>Thumbnails of tea are not</a:t>
            </a:r>
          </a:p>
          <a:p>
            <a:r>
              <a:rPr lang="en-GB" sz="2000" dirty="0"/>
              <a:t>meaningful, do not help</a:t>
            </a:r>
          </a:p>
          <a:p>
            <a:r>
              <a:rPr lang="en-GB" sz="2000" dirty="0"/>
              <a:t>differentiate products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67200" y="4736685"/>
            <a:ext cx="1173480" cy="39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37300" y="2019300"/>
            <a:ext cx="2794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06532E-5BBB-473B-85A6-44C5C634A68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9</a:t>
            </a:fld>
            <a:r>
              <a:rPr lang="en-GB" smtClean="0"/>
              <a:t>/14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4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DESIGN_ID_MEDIAN" val="V6Zl4Pnq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14277</TotalTime>
  <Words>409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6MMCS001W Mobile User Experience Lecture  </vt:lpstr>
      <vt:lpstr>Recap from week 3</vt:lpstr>
      <vt:lpstr>Images and graphics</vt:lpstr>
      <vt:lpstr>Quality</vt:lpstr>
      <vt:lpstr>Cropping</vt:lpstr>
      <vt:lpstr>Legibility – beware shrinking images</vt:lpstr>
      <vt:lpstr>Legibility – beware shrinking images</vt:lpstr>
      <vt:lpstr>Relevance-enhanced image reduction</vt:lpstr>
      <vt:lpstr>Avoid filler images</vt:lpstr>
      <vt:lpstr>Avoid filler images</vt:lpstr>
      <vt:lpstr>Right-aligned is the most flexible layout</vt:lpstr>
      <vt:lpstr>List thumbnails: right vs left placement</vt:lpstr>
      <vt:lpstr>Icons or images?</vt:lpstr>
      <vt:lpstr>Don’t go overboard</vt:lpstr>
    </vt:vector>
  </TitlesOfParts>
  <Company>University of Westminster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2AIT504  Human Computer Interaction</dc:title>
  <dc:creator>daphne</dc:creator>
  <cp:lastModifiedBy>Daphne Economou</cp:lastModifiedBy>
  <cp:revision>1154</cp:revision>
  <cp:lastPrinted>1601-01-01T00:00:00Z</cp:lastPrinted>
  <dcterms:created xsi:type="dcterms:W3CDTF">2003-07-23T09:11:55Z</dcterms:created>
  <dcterms:modified xsi:type="dcterms:W3CDTF">2020-10-11T17:38:33Z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379122AD-8323-4F0E-9A01-EFB437004F73</vt:lpwstr>
  </property>
  <property fmtid="{D5CDD505-2E9C-101B-9397-08002B2CF9AE}" pid="3" name="ArticulatePath">
    <vt:lpwstr>6MMCS001W Mobile User Experience Lecture week 4_2017</vt:lpwstr>
  </property>
</Properties>
</file>