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handoutMasterIdLst>
    <p:handoutMasterId r:id="rId14"/>
  </p:handoutMasterIdLst>
  <p:sldIdLst>
    <p:sldId id="602" r:id="rId2"/>
    <p:sldId id="861" r:id="rId3"/>
    <p:sldId id="865" r:id="rId4"/>
    <p:sldId id="863" r:id="rId5"/>
    <p:sldId id="864" r:id="rId6"/>
    <p:sldId id="866" r:id="rId7"/>
    <p:sldId id="868" r:id="rId8"/>
    <p:sldId id="869" r:id="rId9"/>
    <p:sldId id="870" r:id="rId10"/>
    <p:sldId id="872" r:id="rId11"/>
    <p:sldId id="867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3BD"/>
    <a:srgbClr val="6699FF"/>
    <a:srgbClr val="92D050"/>
    <a:srgbClr val="37BF7E"/>
    <a:srgbClr val="94B6D2"/>
    <a:srgbClr val="000000"/>
    <a:srgbClr val="FF99CC"/>
    <a:srgbClr val="FF99FF"/>
    <a:srgbClr val="6B859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0" autoAdjust="0"/>
    <p:restoredTop sz="89359" autoAdjust="0"/>
  </p:normalViewPr>
  <p:slideViewPr>
    <p:cSldViewPr snapToGrid="0">
      <p:cViewPr varScale="1">
        <p:scale>
          <a:sx n="100" d="100"/>
          <a:sy n="100" d="100"/>
        </p:scale>
        <p:origin x="-19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858BF7-4513-4683-AD80-9D4F922AEB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27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225748-449B-4E6E-B2FD-9A517E5C97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0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+mj-lt"/>
              </a:defRPr>
            </a:lvl1pPr>
          </a:lstStyle>
          <a:p>
            <a:fld id="{508E68C0-A363-4122-8E25-EAA9C83099EB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2" y="349231"/>
            <a:ext cx="6272821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0" y="1285860"/>
            <a:ext cx="1052490" cy="414318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9FD7ECCF-50E7-4327-B945-FA93FF7B2BEF}" type="slidenum">
              <a:rPr lang="en-US" smtClean="0"/>
              <a:pPr/>
              <a:t>‹#›</a:t>
            </a:fld>
            <a:r>
              <a:rPr lang="en-GB" dirty="0" smtClean="0"/>
              <a:t>/11</a:t>
            </a:r>
            <a:endParaRPr lang="en-US" dirty="0"/>
          </a:p>
        </p:txBody>
      </p:sp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fld id="{51471FD6-5D62-4160-B1C5-3CBC6A8B3AE2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700" b="1">
                <a:solidFill>
                  <a:srgbClr val="FFFFFF"/>
                </a:solidFill>
                <a:latin typeface="+mn-lt"/>
              </a:defRPr>
            </a:lvl1pPr>
          </a:lstStyle>
          <a:p>
            <a:fld id="{9FD7ECCF-50E7-4327-B945-FA93FF7B2BEF}" type="slidenum">
              <a:rPr lang="en-US" smtClean="0"/>
              <a:pPr/>
              <a:t>‹#›</a:t>
            </a:fld>
            <a:r>
              <a:rPr lang="en-GB" dirty="0" smtClean="0"/>
              <a:t>/11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FD7ECCF-50E7-4327-B945-FA93FF7B2BEF}" type="slidenum">
              <a:rPr lang="en-US" smtClean="0"/>
              <a:pPr/>
              <a:t>‹#›</a:t>
            </a:fld>
            <a:r>
              <a:rPr lang="en-GB" dirty="0" smtClean="0"/>
              <a:t>/11</a:t>
            </a:r>
            <a:endParaRPr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fld id="{77DE5765-1A12-45D2-9975-C204D5FD766D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6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fld id="{90D6E8A7-0B5B-4720-9AC9-0904799C3866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700" b="1">
                <a:solidFill>
                  <a:srgbClr val="FFFFFF"/>
                </a:solidFill>
                <a:latin typeface="+mn-lt"/>
              </a:defRPr>
            </a:lvl1pPr>
          </a:lstStyle>
          <a:p>
            <a:fld id="{9FD7ECCF-50E7-4327-B945-FA93FF7B2BEF}" type="slidenum">
              <a:rPr lang="en-US" smtClean="0"/>
              <a:pPr/>
              <a:t>‹#›</a:t>
            </a:fld>
            <a:r>
              <a:rPr lang="en-GB" dirty="0" smtClean="0"/>
              <a:t>/11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fld id="{905D4E63-F7D5-44B8-B375-90C34CA03A1D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700" b="1">
                <a:solidFill>
                  <a:srgbClr val="FFFFFF"/>
                </a:solidFill>
                <a:latin typeface="+mn-lt"/>
              </a:defRPr>
            </a:lvl1pPr>
          </a:lstStyle>
          <a:p>
            <a:fld id="{9FD7ECCF-50E7-4327-B945-FA93FF7B2BEF}" type="slidenum">
              <a:rPr lang="en-US" smtClean="0"/>
              <a:pPr/>
              <a:t>‹#›</a:t>
            </a:fld>
            <a:r>
              <a:rPr lang="en-GB" dirty="0" smtClean="0"/>
              <a:t>/11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fld id="{4B527D1E-A1EF-4852-9A22-88BE53499827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700" b="1">
                <a:solidFill>
                  <a:srgbClr val="FFFFFF"/>
                </a:solidFill>
                <a:latin typeface="+mn-lt"/>
              </a:defRPr>
            </a:lvl1pPr>
          </a:lstStyle>
          <a:p>
            <a:fld id="{9FD7ECCF-50E7-4327-B945-FA93FF7B2BEF}" type="slidenum">
              <a:rPr lang="en-US" smtClean="0"/>
              <a:pPr/>
              <a:t>‹#›</a:t>
            </a:fld>
            <a:r>
              <a:rPr lang="en-GB" dirty="0" smtClean="0"/>
              <a:t>/11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FD7ECCF-50E7-4327-B945-FA93FF7B2BEF}" type="slidenum">
              <a:rPr lang="en-US" smtClean="0"/>
              <a:pPr/>
              <a:t>‹#›</a:t>
            </a:fld>
            <a:r>
              <a:rPr lang="en-GB" dirty="0" smtClean="0"/>
              <a:t>/11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5" name="Date Placeholder 13"/>
          <p:cNvSpPr>
            <a:spLocks noGrp="1"/>
          </p:cNvSpPr>
          <p:nvPr>
            <p:ph type="dt" sz="half" idx="12"/>
          </p:nvPr>
        </p:nvSpPr>
        <p:spPr>
          <a:xfrm>
            <a:off x="6477000" y="6286520"/>
            <a:ext cx="2452718" cy="32700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fld id="{42F095EB-9CC8-4499-B487-9181E3556D0C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43042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fld id="{0328B7BD-796F-41A2-A57E-F4E93A687FCB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700" b="1">
                <a:solidFill>
                  <a:srgbClr val="FFFFFF"/>
                </a:solidFill>
                <a:latin typeface="+mn-lt"/>
              </a:defRPr>
            </a:lvl1pPr>
          </a:lstStyle>
          <a:p>
            <a:fld id="{9FD7ECCF-50E7-4327-B945-FA93FF7B2BEF}" type="slidenum">
              <a:rPr lang="en-US" smtClean="0"/>
              <a:pPr/>
              <a:t>‹#›</a:t>
            </a:fld>
            <a:r>
              <a:rPr lang="en-GB" dirty="0" smtClean="0"/>
              <a:t>/11</a:t>
            </a:r>
            <a:endParaRPr lang="en-US" dirty="0"/>
          </a:p>
        </p:txBody>
      </p:sp>
      <p:sp>
        <p:nvSpPr>
          <p:cNvPr id="10" name="Line 27"/>
          <p:cNvSpPr>
            <a:spLocks noChangeShapeType="1"/>
          </p:cNvSpPr>
          <p:nvPr userDrawn="1"/>
        </p:nvSpPr>
        <p:spPr bwMode="auto">
          <a:xfrm>
            <a:off x="381000" y="914400"/>
            <a:ext cx="853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4" r:id="rId5"/>
    <p:sldLayoutId id="2147483776" r:id="rId6"/>
    <p:sldLayoutId id="2147483777" r:id="rId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video%20demos/sutton_hoo.mpg" TargetMode="Externa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gartner.com/brian_burke/2014/04/04/gartner-redefines-gamification/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vZIMH0M3bA&amp;feature=youtu.b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6MMCS001W </a:t>
            </a:r>
            <a:r>
              <a:rPr lang="fr-FR" dirty="0" smtClean="0"/>
              <a:t>Mobile </a:t>
            </a:r>
            <a:r>
              <a:rPr lang="fr-FR" dirty="0"/>
              <a:t>User </a:t>
            </a:r>
            <a:r>
              <a:rPr lang="fr-FR" dirty="0" err="1" smtClean="0"/>
              <a:t>Experience</a:t>
            </a:r>
            <a:r>
              <a:rPr lang="fr-FR" dirty="0" smtClean="0"/>
              <a:t> Lecture </a:t>
            </a:r>
            <a:r>
              <a:rPr lang="en-GB" dirty="0" smtClean="0"/>
              <a:t> 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2200" dirty="0">
                <a:solidFill>
                  <a:schemeClr val="tx1"/>
                </a:solidFill>
              </a:rPr>
              <a:t>Mobile design principles </a:t>
            </a:r>
            <a:r>
              <a:rPr lang="en-GB" sz="2200">
                <a:solidFill>
                  <a:schemeClr val="accent2"/>
                </a:solidFill>
              </a:rPr>
              <a:t>●</a:t>
            </a:r>
            <a:r>
              <a:rPr lang="en-GB" sz="2200">
                <a:solidFill>
                  <a:schemeClr val="tx1"/>
                </a:solidFill>
              </a:rPr>
              <a:t> </a:t>
            </a:r>
            <a:r>
              <a:rPr lang="en-GB" sz="2200" smtClean="0">
                <a:solidFill>
                  <a:schemeClr val="tx1"/>
                </a:solidFill>
              </a:rPr>
              <a:t>Gamification</a:t>
            </a: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A0E9-F4C3-4A79-A914-D82271D7321F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1</a:t>
            </a:fld>
            <a:r>
              <a:rPr lang="en-GB" smtClean="0"/>
              <a:t>/11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575" y="1085642"/>
            <a:ext cx="6774425" cy="332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26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3100"/>
            <a:ext cx="8153400" cy="990600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en-GB" sz="4000" dirty="0"/>
              <a:t>Gamification in </a:t>
            </a:r>
            <a:r>
              <a:rPr lang="en-GB" sz="4000" dirty="0" smtClean="0"/>
              <a:t>archaeology - Sutton </a:t>
            </a:r>
            <a:r>
              <a:rPr lang="en-GB" sz="4000" dirty="0" err="1" smtClean="0"/>
              <a:t>Hoo</a:t>
            </a:r>
            <a:r>
              <a:rPr lang="en-GB" sz="4000" dirty="0" smtClean="0"/>
              <a:t> Mobile AR</a:t>
            </a:r>
            <a:endParaRPr lang="el-GR" sz="4000" dirty="0"/>
          </a:p>
        </p:txBody>
      </p:sp>
      <p:pic>
        <p:nvPicPr>
          <p:cNvPr id="9218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66892"/>
            <a:ext cx="1414149" cy="21498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0" y="1866892"/>
            <a:ext cx="1430498" cy="21498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866892"/>
            <a:ext cx="1430498" cy="21498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877642"/>
            <a:ext cx="1430498" cy="21375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866891"/>
            <a:ext cx="1438672" cy="21334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3568" y="4709114"/>
            <a:ext cx="7631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https://www.westminster.ac.uk/__data/assets/pdf_file/0020/142490/Project-11-Sutton-Hoo-project_new.pdf</a:t>
            </a:r>
            <a:endParaRPr lang="el-G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055220"/>
            <a:ext cx="7631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A. </a:t>
            </a:r>
            <a:r>
              <a:rPr lang="en-GB" sz="1100" dirty="0" err="1"/>
              <a:t>Angelopoulou</a:t>
            </a:r>
            <a:r>
              <a:rPr lang="en-GB" sz="1100" dirty="0"/>
              <a:t>, </a:t>
            </a:r>
            <a:r>
              <a:rPr lang="en-GB" sz="1100" b="1" dirty="0" smtClean="0"/>
              <a:t>D. </a:t>
            </a:r>
            <a:r>
              <a:rPr lang="en-GB" sz="1100" b="1" dirty="0" err="1"/>
              <a:t>Economou</a:t>
            </a:r>
            <a:r>
              <a:rPr lang="en-GB" sz="1100" dirty="0"/>
              <a:t>,</a:t>
            </a:r>
            <a:r>
              <a:rPr lang="en-GB" sz="1100" b="1" dirty="0"/>
              <a:t> </a:t>
            </a:r>
            <a:r>
              <a:rPr lang="en-GB" sz="1100" dirty="0"/>
              <a:t>V. </a:t>
            </a:r>
            <a:r>
              <a:rPr lang="en-GB" sz="1100" dirty="0" err="1"/>
              <a:t>Bouki</a:t>
            </a:r>
            <a:r>
              <a:rPr lang="en-GB" sz="1100" dirty="0"/>
              <a:t>, A. </a:t>
            </a:r>
            <a:r>
              <a:rPr lang="en-GB" sz="1100" dirty="0" err="1"/>
              <a:t>Psarrou</a:t>
            </a:r>
            <a:r>
              <a:rPr lang="en-GB" sz="1100" dirty="0"/>
              <a:t>, </a:t>
            </a:r>
            <a:r>
              <a:rPr lang="en-GB" sz="1100" dirty="0" smtClean="0"/>
              <a:t>L. </a:t>
            </a:r>
            <a:r>
              <a:rPr lang="en-GB" sz="1100" dirty="0" err="1"/>
              <a:t>Jin</a:t>
            </a:r>
            <a:r>
              <a:rPr lang="en-GB" sz="1100" dirty="0"/>
              <a:t>, </a:t>
            </a:r>
            <a:r>
              <a:rPr lang="en-GB" sz="1100" dirty="0" smtClean="0"/>
              <a:t>C. Pritchard</a:t>
            </a:r>
            <a:r>
              <a:rPr lang="en-GB" sz="1100" dirty="0"/>
              <a:t>, </a:t>
            </a:r>
            <a:r>
              <a:rPr lang="en-GB" sz="1100" dirty="0" smtClean="0"/>
              <a:t>F. </a:t>
            </a:r>
            <a:r>
              <a:rPr lang="en-GB" sz="1100" dirty="0" err="1"/>
              <a:t>Kolyda</a:t>
            </a:r>
            <a:r>
              <a:rPr lang="en-GB" sz="1100" dirty="0"/>
              <a:t> (2012) Mobile Augmented Reality for Cultural Heritage, </a:t>
            </a:r>
            <a:r>
              <a:rPr lang="en-GB" sz="1100" i="1" dirty="0"/>
              <a:t>Mobile Wireless Middleware, Operating Systems, and </a:t>
            </a:r>
            <a:r>
              <a:rPr lang="en-GB" sz="1100" i="1" dirty="0" smtClean="0"/>
              <a:t>Applications Lecture </a:t>
            </a:r>
            <a:r>
              <a:rPr lang="en-GB" sz="1100" i="1" dirty="0"/>
              <a:t>Notes of the Institute for Computer Sciences</a:t>
            </a:r>
            <a:r>
              <a:rPr lang="en-GB" sz="1100" dirty="0"/>
              <a:t>, Social Informatics and Telecommunications Engineering Volume 93, 2012, pp 15-22</a:t>
            </a:r>
          </a:p>
          <a:p>
            <a:endParaRPr lang="en-GB" sz="1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7468C1-1C33-4EAD-93DB-9A267BFA6ADF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10</a:t>
            </a:fld>
            <a:r>
              <a:rPr lang="en-GB" smtClean="0"/>
              <a:t>/11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1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2" y="315225"/>
            <a:ext cx="8884118" cy="990600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en-GB" sz="3600" dirty="0" smtClean="0"/>
              <a:t>Techniques </a:t>
            </a:r>
            <a:r>
              <a:rPr lang="en-GB" sz="3600" dirty="0"/>
              <a:t>to Effectively Gamify a Mobile </a:t>
            </a:r>
            <a:r>
              <a:rPr lang="en-GB" sz="3600" dirty="0" smtClean="0"/>
              <a:t>App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Set </a:t>
            </a:r>
            <a:r>
              <a:rPr lang="en-GB" dirty="0" smtClean="0"/>
              <a:t>objectives</a:t>
            </a:r>
          </a:p>
          <a:p>
            <a:r>
              <a:rPr lang="en-GB" dirty="0"/>
              <a:t>Add </a:t>
            </a:r>
            <a:r>
              <a:rPr lang="en-GB" dirty="0" smtClean="0"/>
              <a:t>value</a:t>
            </a:r>
          </a:p>
          <a:p>
            <a:r>
              <a:rPr lang="en-GB" dirty="0"/>
              <a:t>Ingrained in the </a:t>
            </a:r>
            <a:r>
              <a:rPr lang="en-GB" dirty="0" smtClean="0"/>
              <a:t>ecosystem</a:t>
            </a:r>
          </a:p>
          <a:p>
            <a:r>
              <a:rPr lang="en-GB" dirty="0"/>
              <a:t>Keep it </a:t>
            </a:r>
            <a:r>
              <a:rPr lang="en-GB" dirty="0" smtClean="0"/>
              <a:t>simple</a:t>
            </a:r>
          </a:p>
          <a:p>
            <a:r>
              <a:rPr lang="en-GB" dirty="0"/>
              <a:t>Build sharing </a:t>
            </a:r>
            <a:r>
              <a:rPr lang="en-GB" dirty="0" smtClean="0"/>
              <a:t>loops</a:t>
            </a:r>
          </a:p>
          <a:p>
            <a:r>
              <a:rPr lang="en-GB" dirty="0"/>
              <a:t>Quick rewards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727692-27E5-4E05-B844-CD19769359FB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11</a:t>
            </a:fld>
            <a:r>
              <a:rPr lang="en-GB" smtClean="0"/>
              <a:t>/11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92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Gamification in Mobile Apps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6F9804-11B0-40B0-BAE9-EF6DC7D35869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2</a:t>
            </a:fld>
            <a:r>
              <a:rPr lang="en-GB" smtClean="0"/>
              <a:t>/11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76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Gamification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 term introduced by O’Brien 2010</a:t>
            </a:r>
            <a:r>
              <a:rPr lang="en-GB" dirty="0"/>
              <a:t> the use of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game design elements in non-gaming applications </a:t>
            </a:r>
            <a:r>
              <a:rPr lang="en-GB" dirty="0"/>
              <a:t>and services to enhance the level of user’s engagement and motivation </a:t>
            </a:r>
            <a:endParaRPr lang="en-GB" dirty="0" smtClean="0"/>
          </a:p>
          <a:p>
            <a:endParaRPr lang="en-GB" dirty="0"/>
          </a:p>
          <a:p>
            <a:pPr marL="320040" lvl="1" indent="0">
              <a:buNone/>
            </a:pPr>
            <a:r>
              <a:rPr lang="en-GB" sz="1500" dirty="0"/>
              <a:t>O’Brien: Get Ready for the Decade of Gamification. San Jose Mercury News. October 24, 2010, available at: http://goo.gl/4XQp2c, last accessed on 19/04/2016.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29A7B7-7C03-42C0-BDC8-8128B9C1C0A2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3</a:t>
            </a:fld>
            <a:r>
              <a:rPr lang="en-GB" smtClean="0"/>
              <a:t>/11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6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4126" y="3305175"/>
            <a:ext cx="729842" cy="3238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05051"/>
            <a:ext cx="3886200" cy="3856516"/>
          </a:xfrm>
        </p:spPr>
        <p:txBody>
          <a:bodyPr>
            <a:noAutofit/>
          </a:bodyPr>
          <a:lstStyle/>
          <a:p>
            <a:r>
              <a:rPr lang="en-GB" sz="1600" dirty="0"/>
              <a:t>Gamification is the concept of using </a:t>
            </a:r>
            <a:endParaRPr lang="en-GB" sz="1600" dirty="0" smtClean="0"/>
          </a:p>
          <a:p>
            <a:pPr marL="228600" lvl="1" indent="0">
              <a:buNone/>
            </a:pPr>
            <a:r>
              <a:rPr lang="en-GB" sz="1600" b="1" dirty="0" smtClean="0">
                <a:solidFill>
                  <a:schemeClr val="accent2"/>
                </a:solidFill>
              </a:rPr>
              <a:t>game </a:t>
            </a:r>
            <a:r>
              <a:rPr lang="en-GB" sz="1600" b="1" dirty="0">
                <a:solidFill>
                  <a:schemeClr val="accent2"/>
                </a:solidFill>
              </a:rPr>
              <a:t>mechanics </a:t>
            </a:r>
            <a:endParaRPr lang="en-GB" sz="1600" b="1" dirty="0" smtClean="0">
              <a:solidFill>
                <a:schemeClr val="accent2"/>
              </a:solidFill>
            </a:endParaRPr>
          </a:p>
          <a:p>
            <a:pPr marL="228600" lvl="1" indent="0">
              <a:buNone/>
            </a:pPr>
            <a:r>
              <a:rPr lang="en-GB" sz="1600" b="1" dirty="0" smtClean="0"/>
              <a:t>and </a:t>
            </a:r>
            <a:r>
              <a:rPr lang="en-GB" sz="1600" b="1" dirty="0">
                <a:solidFill>
                  <a:schemeClr val="accent4"/>
                </a:solidFill>
              </a:rPr>
              <a:t>experience </a:t>
            </a:r>
            <a:r>
              <a:rPr lang="en-GB" sz="1600" b="1" dirty="0" smtClean="0">
                <a:solidFill>
                  <a:schemeClr val="accent4"/>
                </a:solidFill>
              </a:rPr>
              <a:t>design</a:t>
            </a:r>
          </a:p>
          <a:p>
            <a:pPr marL="228600" lvl="1" indent="0">
              <a:buNone/>
            </a:pPr>
            <a:r>
              <a:rPr lang="en-GB" sz="1600" b="1" dirty="0" smtClean="0"/>
              <a:t>to </a:t>
            </a:r>
            <a:r>
              <a:rPr lang="en-GB" sz="1600" b="1" dirty="0">
                <a:solidFill>
                  <a:schemeClr val="bg1"/>
                </a:solidFill>
              </a:rPr>
              <a:t>digitally</a:t>
            </a:r>
            <a:r>
              <a:rPr lang="en-GB" sz="1600" b="1" dirty="0">
                <a:solidFill>
                  <a:schemeClr val="accent3"/>
                </a:solidFill>
              </a:rPr>
              <a:t> </a:t>
            </a:r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engage</a:t>
            </a:r>
            <a:r>
              <a:rPr lang="en-GB" sz="1600" b="1" dirty="0">
                <a:solidFill>
                  <a:schemeClr val="accent3"/>
                </a:solidFill>
              </a:rPr>
              <a:t> </a:t>
            </a:r>
            <a:r>
              <a:rPr lang="en-GB" sz="1600" b="1" dirty="0" smtClean="0"/>
              <a:t>and</a:t>
            </a:r>
          </a:p>
          <a:p>
            <a:pPr marL="228600" lvl="1" indent="0">
              <a:buNone/>
            </a:pPr>
            <a:r>
              <a:rPr lang="en-GB" sz="1600" b="1" dirty="0" smtClean="0">
                <a:solidFill>
                  <a:schemeClr val="accent5"/>
                </a:solidFill>
              </a:rPr>
              <a:t>motivate people</a:t>
            </a:r>
          </a:p>
          <a:p>
            <a:pPr marL="228600" lvl="1" indent="0">
              <a:buNone/>
            </a:pPr>
            <a:r>
              <a:rPr lang="en-GB" sz="1600" b="1" dirty="0" smtClean="0"/>
              <a:t>to </a:t>
            </a:r>
            <a:r>
              <a:rPr lang="en-GB" sz="1600" b="1" dirty="0">
                <a:solidFill>
                  <a:srgbClr val="7030A0"/>
                </a:solidFill>
              </a:rPr>
              <a:t>achieve their goals</a:t>
            </a:r>
            <a:endParaRPr lang="en-GB" sz="1600" dirty="0">
              <a:solidFill>
                <a:srgbClr val="7030A0"/>
              </a:solidFill>
            </a:endParaRPr>
          </a:p>
          <a:p>
            <a:pPr marL="228600" lvl="1" indent="0">
              <a:buNone/>
            </a:pPr>
            <a:r>
              <a:rPr lang="en-GB" sz="1400" dirty="0"/>
              <a:t>[B. Burke (2014) </a:t>
            </a:r>
            <a:r>
              <a:rPr lang="en-GB" sz="1400" dirty="0">
                <a:hlinkClick r:id="rId3"/>
              </a:rPr>
              <a:t>http://blogs.gartner.com/brian_burke</a:t>
            </a:r>
            <a:r>
              <a:rPr lang="en-GB" sz="1400" dirty="0" smtClean="0">
                <a:hlinkClick r:id="rId3"/>
              </a:rPr>
              <a:t>/</a:t>
            </a:r>
            <a:br>
              <a:rPr lang="en-GB" sz="1400" dirty="0" smtClean="0">
                <a:hlinkClick r:id="rId3"/>
              </a:rPr>
            </a:br>
            <a:r>
              <a:rPr lang="en-GB" sz="1400" dirty="0" smtClean="0">
                <a:hlinkClick r:id="rId3"/>
              </a:rPr>
              <a:t>2014/04/04/</a:t>
            </a:r>
            <a:r>
              <a:rPr lang="en-GB" sz="1400" dirty="0" err="1" smtClean="0">
                <a:hlinkClick r:id="rId3"/>
              </a:rPr>
              <a:t>gartner</a:t>
            </a:r>
            <a:r>
              <a:rPr lang="en-GB" sz="1400" dirty="0" smtClean="0">
                <a:hlinkClick r:id="rId3"/>
              </a:rPr>
              <a:t>-redefines-gamification</a:t>
            </a:r>
            <a:r>
              <a:rPr lang="en-GB" sz="1400" dirty="0">
                <a:hlinkClick r:id="rId3"/>
              </a:rPr>
              <a:t>/</a:t>
            </a:r>
            <a:r>
              <a:rPr lang="en-GB" sz="1400" dirty="0"/>
              <a:t>]</a:t>
            </a:r>
          </a:p>
          <a:p>
            <a:r>
              <a:rPr lang="en-GB" sz="1600" dirty="0"/>
              <a:t>Gamification taps into the basic desires and needs of the users impulses which revolve around the idea of </a:t>
            </a:r>
            <a:r>
              <a:rPr lang="en-GB" sz="1600" dirty="0">
                <a:solidFill>
                  <a:schemeClr val="accent2"/>
                </a:solidFill>
              </a:rPr>
              <a:t>status</a:t>
            </a:r>
            <a:r>
              <a:rPr lang="en-GB" sz="1600" dirty="0"/>
              <a:t> and 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achievement</a:t>
            </a:r>
            <a:r>
              <a:rPr lang="en-GB" sz="1600" dirty="0"/>
              <a:t>.</a:t>
            </a:r>
          </a:p>
          <a:p>
            <a:endParaRPr lang="en-GB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92" y="260059"/>
            <a:ext cx="8388437" cy="872455"/>
          </a:xfrm>
        </p:spPr>
        <p:txBody>
          <a:bodyPr>
            <a:normAutofit/>
          </a:bodyPr>
          <a:lstStyle/>
          <a:p>
            <a:r>
              <a:rPr lang="en-GB" sz="4800" dirty="0"/>
              <a:t>Gamification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4" y="1476462"/>
            <a:ext cx="3285453" cy="4952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 smtClean="0">
                <a:solidFill>
                  <a:schemeClr val="accent2"/>
                </a:solidFill>
              </a:rPr>
              <a:t>game mechanics </a:t>
            </a:r>
            <a:r>
              <a:rPr lang="en-GB" sz="1400" dirty="0" smtClean="0"/>
              <a:t>is the </a:t>
            </a:r>
            <a:r>
              <a:rPr lang="en-GB" sz="1400" dirty="0"/>
              <a:t>use of elements such as points, badges and </a:t>
            </a:r>
            <a:r>
              <a:rPr lang="en-GB" sz="1400" dirty="0" err="1"/>
              <a:t>leaderboards</a:t>
            </a:r>
            <a:r>
              <a:rPr lang="en-GB" sz="1400" dirty="0"/>
              <a:t> that are common to many </a:t>
            </a:r>
            <a:r>
              <a:rPr lang="en-GB" sz="1400" dirty="0" smtClean="0"/>
              <a:t>games</a:t>
            </a:r>
            <a:endParaRPr lang="en-GB" sz="1400" dirty="0"/>
          </a:p>
          <a:p>
            <a:pPr marL="0" indent="0">
              <a:buNone/>
            </a:pPr>
            <a:r>
              <a:rPr lang="en-GB" sz="1400" dirty="0" smtClean="0">
                <a:solidFill>
                  <a:schemeClr val="accent4"/>
                </a:solidFill>
              </a:rPr>
              <a:t>experience design </a:t>
            </a:r>
            <a:r>
              <a:rPr lang="en-GB" sz="1400" dirty="0" smtClean="0"/>
              <a:t>is the </a:t>
            </a:r>
            <a:r>
              <a:rPr lang="en-GB" sz="1400" dirty="0"/>
              <a:t>journey players take with elements such as game play, play space and story </a:t>
            </a:r>
            <a:r>
              <a:rPr lang="en-GB" sz="1400" dirty="0" smtClean="0"/>
              <a:t>line</a:t>
            </a:r>
            <a:endParaRPr lang="en-GB" sz="1400" dirty="0"/>
          </a:p>
          <a:p>
            <a:pPr marL="0" indent="0">
              <a:buNone/>
            </a:pPr>
            <a:r>
              <a:rPr lang="en-GB" sz="1400" dirty="0" smtClean="0"/>
              <a:t>gamification </a:t>
            </a:r>
            <a:r>
              <a:rPr lang="en-GB" sz="1400" dirty="0"/>
              <a:t>is a method to </a:t>
            </a:r>
            <a:r>
              <a:rPr lang="en-GB" sz="1400" b="1" dirty="0">
                <a:solidFill>
                  <a:schemeClr val="accent3"/>
                </a:solidFill>
              </a:rPr>
              <a:t>digitally </a:t>
            </a:r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engage</a:t>
            </a:r>
            <a:r>
              <a:rPr lang="en-GB" sz="1400" dirty="0"/>
              <a:t>, rather than personally engage, meaning that players interact with computers, smartphones, wearable monitors or other digital devices, rather than </a:t>
            </a:r>
            <a:r>
              <a:rPr lang="en-GB" sz="1400" dirty="0" smtClean="0"/>
              <a:t>physically engaging </a:t>
            </a:r>
            <a:r>
              <a:rPr lang="en-GB" sz="1400" dirty="0"/>
              <a:t>with a </a:t>
            </a:r>
            <a:r>
              <a:rPr lang="en-GB" sz="1400" dirty="0" smtClean="0"/>
              <a:t>other </a:t>
            </a:r>
            <a:r>
              <a:rPr lang="en-GB" sz="1400" dirty="0" smtClean="0"/>
              <a:t>people</a:t>
            </a:r>
            <a:endParaRPr lang="en-GB" sz="1400" dirty="0"/>
          </a:p>
          <a:p>
            <a:pPr marL="0" indent="0">
              <a:buNone/>
            </a:pPr>
            <a:r>
              <a:rPr lang="en-GB" sz="1400" dirty="0" smtClean="0"/>
              <a:t>the </a:t>
            </a:r>
            <a:r>
              <a:rPr lang="en-GB" sz="1400" dirty="0"/>
              <a:t>goal of gamification is to </a:t>
            </a:r>
            <a:r>
              <a:rPr lang="en-GB" sz="1400" b="1" dirty="0">
                <a:solidFill>
                  <a:schemeClr val="accent5"/>
                </a:solidFill>
              </a:rPr>
              <a:t>motivate people</a:t>
            </a:r>
            <a:r>
              <a:rPr lang="en-GB" sz="1400" dirty="0"/>
              <a:t> to change </a:t>
            </a:r>
            <a:r>
              <a:rPr lang="en-GB" sz="1400" dirty="0" smtClean="0"/>
              <a:t>behaviours </a:t>
            </a:r>
            <a:r>
              <a:rPr lang="en-GB" sz="1400" dirty="0"/>
              <a:t>or develop skills, or to drive </a:t>
            </a:r>
            <a:r>
              <a:rPr lang="en-GB" sz="1400" dirty="0" smtClean="0"/>
              <a:t>innovation</a:t>
            </a:r>
            <a:endParaRPr lang="en-GB" sz="1400" dirty="0"/>
          </a:p>
          <a:p>
            <a:pPr marL="0" indent="0">
              <a:buNone/>
            </a:pPr>
            <a:r>
              <a:rPr lang="en-GB" sz="1400" dirty="0" smtClean="0"/>
              <a:t>gamification </a:t>
            </a:r>
            <a:r>
              <a:rPr lang="en-GB" sz="1400" dirty="0"/>
              <a:t>focuses on enabling players to </a:t>
            </a:r>
            <a:r>
              <a:rPr lang="en-GB" sz="1400" b="1" dirty="0">
                <a:solidFill>
                  <a:srgbClr val="7030A0"/>
                </a:solidFill>
              </a:rPr>
              <a:t>achieve their goals</a:t>
            </a:r>
            <a:r>
              <a:rPr lang="en-GB" sz="1400" dirty="0"/>
              <a:t>. When organizational goals are aligned with player goals, the organization achieves its goals as a consequence of players achieving their goals.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3011648" y="2377230"/>
            <a:ext cx="1866463" cy="777032"/>
          </a:xfrm>
          <a:prstGeom prst="bentConnector3">
            <a:avLst>
              <a:gd name="adj1" fmla="val 7741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90861" y="3467100"/>
            <a:ext cx="16811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2847975" y="3749879"/>
            <a:ext cx="1924049" cy="889233"/>
          </a:xfrm>
          <a:prstGeom prst="bentConnector3">
            <a:avLst>
              <a:gd name="adj1" fmla="val 87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2847975" y="4110606"/>
            <a:ext cx="2030136" cy="1504381"/>
          </a:xfrm>
          <a:prstGeom prst="bentConnector3">
            <a:avLst>
              <a:gd name="adj1" fmla="val 747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2739069" y="1644242"/>
            <a:ext cx="2038349" cy="1121504"/>
          </a:xfrm>
          <a:prstGeom prst="bentConnector3">
            <a:avLst>
              <a:gd name="adj1" fmla="val 74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ABAB-A9FD-4D4A-A790-DE37147E88E5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4</a:t>
            </a:fld>
            <a:r>
              <a:rPr lang="en-GB" smtClean="0"/>
              <a:t>/11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2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799575"/>
              </p:ext>
            </p:extLst>
          </p:nvPr>
        </p:nvGraphicFramePr>
        <p:xfrm>
          <a:off x="616615" y="1689739"/>
          <a:ext cx="8026871" cy="45970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{0505E3EF-67EA-436B-97B2-0124C06EBD24}</a:tableStyleId>
              </a:tblPr>
              <a:tblGrid>
                <a:gridCol w="1747662"/>
                <a:gridCol w="1608467"/>
                <a:gridCol w="1747662"/>
                <a:gridCol w="1407409"/>
                <a:gridCol w="1515671"/>
              </a:tblGrid>
              <a:tr h="891719"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Game Thinking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Game Elements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Game Play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Just</a:t>
                      </a:r>
                      <a:r>
                        <a:rPr lang="en-GB" sz="2000" baseline="0" dirty="0" smtClean="0"/>
                        <a:t> for Fun</a:t>
                      </a:r>
                      <a:endParaRPr lang="en-GB" sz="2000" dirty="0"/>
                    </a:p>
                  </a:txBody>
                  <a:tcPr anchor="ctr"/>
                </a:tc>
              </a:tr>
              <a:tr h="704252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Game</a:t>
                      </a:r>
                      <a:r>
                        <a:rPr lang="en-GB" sz="2000" baseline="0" dirty="0" smtClean="0"/>
                        <a:t> design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anchor="ctr"/>
                </a:tc>
              </a:tr>
              <a:tr h="790063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Gamification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anchor="ctr"/>
                </a:tc>
              </a:tr>
              <a:tr h="900372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Serious Game</a:t>
                      </a:r>
                      <a:r>
                        <a:rPr lang="en-GB" sz="2000" baseline="0" dirty="0" smtClean="0"/>
                        <a:t> / Simulation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anchor="ctr"/>
                </a:tc>
              </a:tr>
              <a:tr h="1212899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Game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 smtClean="0"/>
                    </a:p>
                    <a:p>
                      <a:endParaRPr lang="en-GB" sz="2000" dirty="0" smtClean="0"/>
                    </a:p>
                    <a:p>
                      <a:endParaRPr lang="en-GB" sz="2000" dirty="0" smtClean="0"/>
                    </a:p>
                    <a:p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788698" y="2670881"/>
            <a:ext cx="525669" cy="46609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553816" y="3478601"/>
            <a:ext cx="525669" cy="46609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553816" y="4371131"/>
            <a:ext cx="525669" cy="46609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788698" y="3478601"/>
            <a:ext cx="525669" cy="46609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788698" y="4371131"/>
            <a:ext cx="525669" cy="46609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6308362" y="4371131"/>
            <a:ext cx="525669" cy="46609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553816" y="5382518"/>
            <a:ext cx="525669" cy="46609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788698" y="5382518"/>
            <a:ext cx="525669" cy="46609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6308362" y="5382518"/>
            <a:ext cx="525669" cy="46609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699909" y="5382518"/>
            <a:ext cx="525669" cy="46609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86425"/>
            <a:ext cx="8077200" cy="869950"/>
          </a:xfrm>
        </p:spPr>
        <p:txBody>
          <a:bodyPr>
            <a:normAutofit fontScale="90000"/>
          </a:bodyPr>
          <a:lstStyle/>
          <a:p>
            <a:pPr>
              <a:lnSpc>
                <a:spcPts val="3200"/>
              </a:lnSpc>
            </a:pPr>
            <a:r>
              <a:rPr lang="en-GB" dirty="0" smtClean="0"/>
              <a:t>Differences in terms is due to the design </a:t>
            </a:r>
            <a:r>
              <a:rPr lang="en-GB" dirty="0"/>
              <a:t>goals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49120" y="876073"/>
            <a:ext cx="5526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latin typeface="+mj-lt"/>
              </a:rPr>
              <a:t>Andrezej Marczewki’s diagram [Mar-czewski 2013] </a:t>
            </a:r>
            <a:endParaRPr lang="en-GB" sz="2000" dirty="0">
              <a:latin typeface="+mj-lt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E03-ED16-46D9-A499-28AD6E2BA41B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5</a:t>
            </a:fld>
            <a:r>
              <a:rPr lang="en-GB" smtClean="0"/>
              <a:t>/11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14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Enhance team motivation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676850" y="1600200"/>
            <a:ext cx="5089197" cy="4495800"/>
          </a:xfrm>
        </p:spPr>
        <p:txBody>
          <a:bodyPr>
            <a:normAutofit/>
          </a:bodyPr>
          <a:lstStyle/>
          <a:p>
            <a:r>
              <a:rPr lang="en-GB" dirty="0" smtClean="0"/>
              <a:t>Progress </a:t>
            </a:r>
            <a:r>
              <a:rPr lang="en-GB" dirty="0"/>
              <a:t>towards </a:t>
            </a:r>
            <a:r>
              <a:rPr lang="en-GB" dirty="0" smtClean="0"/>
              <a:t>company targets</a:t>
            </a:r>
          </a:p>
          <a:p>
            <a:r>
              <a:rPr lang="en-GB" dirty="0" smtClean="0"/>
              <a:t>Visibility </a:t>
            </a:r>
            <a:r>
              <a:rPr lang="en-GB" dirty="0"/>
              <a:t>of </a:t>
            </a:r>
            <a:r>
              <a:rPr lang="en-GB" dirty="0" smtClean="0"/>
              <a:t>performance</a:t>
            </a:r>
          </a:p>
          <a:p>
            <a:r>
              <a:rPr lang="en-GB" dirty="0" smtClean="0"/>
              <a:t>Celebrating success</a:t>
            </a:r>
          </a:p>
          <a:p>
            <a:r>
              <a:rPr lang="en-GB" dirty="0" smtClean="0"/>
              <a:t>Recognition</a:t>
            </a:r>
          </a:p>
          <a:p>
            <a:r>
              <a:rPr lang="en-GB" dirty="0" smtClean="0"/>
              <a:t>Reward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59" y="1557388"/>
            <a:ext cx="22669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BF8D38-C766-4C7E-AC45-4230DD34A6C4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6</a:t>
            </a:fld>
            <a:r>
              <a:rPr lang="en-GB" smtClean="0"/>
              <a:t>/11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8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Health aps- Coach to 5K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37" y="1768513"/>
            <a:ext cx="2197905" cy="3928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661" y="1773652"/>
            <a:ext cx="2154866" cy="392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813" y="1768513"/>
            <a:ext cx="2148286" cy="392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B7792B-D04A-4E8B-8D6B-E393705D31D4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7</a:t>
            </a:fld>
            <a:r>
              <a:rPr lang="en-GB" smtClean="0"/>
              <a:t>/11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657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TT Rock Stars makes times tables fun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948" y="1903014"/>
            <a:ext cx="2263450" cy="40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45" y="1889739"/>
            <a:ext cx="2256812" cy="40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40" y="1903014"/>
            <a:ext cx="2283363" cy="404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523B46-1C8C-4DB4-AD5C-F1A20A6E0BF6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8</a:t>
            </a:fld>
            <a:r>
              <a:rPr lang="en-GB" smtClean="0"/>
              <a:t>/11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83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Gamification in tourism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5592278"/>
            <a:ext cx="8153400" cy="503722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Augmented Reality Game ‘Fall of the Wall (Berlin)’ | ©</a:t>
            </a:r>
            <a:r>
              <a:rPr lang="en-GB" dirty="0" err="1"/>
              <a:t>Sprylab</a:t>
            </a:r>
            <a:r>
              <a:rPr lang="en-GB" dirty="0"/>
              <a:t> | tripventure.net Please find a video to Location-based Augmented Reality Games from </a:t>
            </a:r>
            <a:r>
              <a:rPr lang="en-GB" dirty="0" err="1"/>
              <a:t>Tripventure</a:t>
            </a:r>
            <a:endParaRPr lang="en-GB" dirty="0"/>
          </a:p>
        </p:txBody>
      </p:sp>
      <p:pic>
        <p:nvPicPr>
          <p:cNvPr id="4098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71" y="1767982"/>
            <a:ext cx="4660365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8AA8A7-612A-4A56-9CBB-FD874EFE3DA7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fr-FR" smtClean="0"/>
              <a:t>© Dr Daphne Economou – 6MMCS001W Mobile User Experience Lecture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D7ECCF-50E7-4327-B945-FA93FF7B2BEF}" type="slidenum">
              <a:rPr lang="en-US" smtClean="0"/>
              <a:pPr/>
              <a:t>9</a:t>
            </a:fld>
            <a:r>
              <a:rPr lang="en-GB" smtClean="0"/>
              <a:t>/11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86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1"/>
  <p:tag name="ARTICULATE_DESIGN_ID_MEDIAN" val="0zEL5a5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14277</TotalTime>
  <Words>422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6MMCS001W Mobile User Experience Lecture  </vt:lpstr>
      <vt:lpstr>Gamification in Mobile Apps</vt:lpstr>
      <vt:lpstr>Gamification</vt:lpstr>
      <vt:lpstr>Gamification</vt:lpstr>
      <vt:lpstr>Differences in terms is due to the design goals </vt:lpstr>
      <vt:lpstr>Enhance team motivation</vt:lpstr>
      <vt:lpstr>Health aps- Coach to 5K</vt:lpstr>
      <vt:lpstr>TT Rock Stars makes times tables fun</vt:lpstr>
      <vt:lpstr>Gamification in tourism</vt:lpstr>
      <vt:lpstr>Gamification in archaeology - Sutton Hoo Mobile AR</vt:lpstr>
      <vt:lpstr>Techniques to Effectively Gamify a Mobile App</vt:lpstr>
    </vt:vector>
  </TitlesOfParts>
  <Company>University of Westminster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2AIT504  Human Computer Interaction</dc:title>
  <dc:creator>daphne</dc:creator>
  <cp:lastModifiedBy>Daphne Economou</cp:lastModifiedBy>
  <cp:revision>1153</cp:revision>
  <cp:lastPrinted>1601-01-01T00:00:00Z</cp:lastPrinted>
  <dcterms:created xsi:type="dcterms:W3CDTF">2003-07-23T09:11:55Z</dcterms:created>
  <dcterms:modified xsi:type="dcterms:W3CDTF">2020-10-11T19:43:50Z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379122AD-8323-4F0E-9A01-EFB437004F73</vt:lpwstr>
  </property>
  <property fmtid="{D5CDD505-2E9C-101B-9397-08002B2CF9AE}" pid="3" name="ArticulatePath">
    <vt:lpwstr>6MMCS001W Mobile User Experience Lecture week 4_2017</vt:lpwstr>
  </property>
</Properties>
</file>