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handoutMasterIdLst>
    <p:handoutMasterId r:id="rId17"/>
  </p:handoutMasterIdLst>
  <p:sldIdLst>
    <p:sldId id="602" r:id="rId2"/>
    <p:sldId id="859" r:id="rId3"/>
    <p:sldId id="860" r:id="rId4"/>
    <p:sldId id="873" r:id="rId5"/>
    <p:sldId id="878" r:id="rId6"/>
    <p:sldId id="879" r:id="rId7"/>
    <p:sldId id="880" r:id="rId8"/>
    <p:sldId id="882" r:id="rId9"/>
    <p:sldId id="881" r:id="rId10"/>
    <p:sldId id="875" r:id="rId11"/>
    <p:sldId id="884" r:id="rId12"/>
    <p:sldId id="885" r:id="rId13"/>
    <p:sldId id="886" r:id="rId14"/>
    <p:sldId id="667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3BD"/>
    <a:srgbClr val="6699FF"/>
    <a:srgbClr val="92D050"/>
    <a:srgbClr val="37BF7E"/>
    <a:srgbClr val="94B6D2"/>
    <a:srgbClr val="000000"/>
    <a:srgbClr val="FF99CC"/>
    <a:srgbClr val="FF99FF"/>
    <a:srgbClr val="6B859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0" autoAdjust="0"/>
    <p:restoredTop sz="89359" autoAdjust="0"/>
  </p:normalViewPr>
  <p:slideViewPr>
    <p:cSldViewPr snapToGrid="0"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58BF7-4513-4683-AD80-9D4F922AE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7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225748-449B-4E6E-B2FD-9A517E5C97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B902E-4209-4753-85C8-43F32B6EDEB1}" type="slidenum">
              <a:rPr lang="en-US"/>
              <a:pPr/>
              <a:t>14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In what setting the marble voice mail machine would be usable?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fld id="{3D0F38A3-1336-4FF1-95F4-D929BCF19B7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2" y="349231"/>
            <a:ext cx="6272821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0" y="1285860"/>
            <a:ext cx="1052490" cy="41431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96DBC954-7677-46B3-9E89-D7FE947A33B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8CAB5CC5-35A6-49DC-AEAE-45C7FACFBE40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7E7145F8-93E4-4E17-B0BE-B54C270F483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A5378878-3EDB-421D-92C1-C0416148E14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  <p:sp>
        <p:nvSpPr>
          <p:cNvPr id="10" name="Line 27"/>
          <p:cNvSpPr>
            <a:spLocks noChangeShapeType="1"/>
          </p:cNvSpPr>
          <p:nvPr userDrawn="1"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</p:spTree>
    <p:custDataLst>
      <p:tags r:id="rId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ttp://demos.jquerymobile.com/1.4.5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://demos.jquerymobile.com/1.4.5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hyperlink" Target="http://demos.jquerymobile.com/1.4.5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mobile.com/" TargetMode="External"/><Relationship Id="rId2" Type="http://schemas.openxmlformats.org/officeDocument/2006/relationships/hyperlink" Target="http://demos.jquerymobile.com/1.4.5/rwd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6MMCS001W </a:t>
            </a:r>
            <a:r>
              <a:rPr lang="fr-FR" dirty="0" smtClean="0"/>
              <a:t>Mobile </a:t>
            </a:r>
            <a:r>
              <a:rPr lang="fr-FR" dirty="0"/>
              <a:t>User </a:t>
            </a:r>
            <a:r>
              <a:rPr lang="fr-FR" dirty="0" err="1" smtClean="0"/>
              <a:t>Experience</a:t>
            </a:r>
            <a:r>
              <a:rPr lang="fr-FR" dirty="0" smtClean="0"/>
              <a:t> Lecture </a:t>
            </a:r>
            <a:r>
              <a:rPr lang="en-GB" dirty="0" smtClean="0"/>
              <a:t> 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200" dirty="0" smtClean="0">
                <a:solidFill>
                  <a:schemeClr val="tx1"/>
                </a:solidFill>
              </a:rPr>
              <a:t>jQuery </a:t>
            </a:r>
            <a:r>
              <a:rPr lang="en-GB" sz="2200" dirty="0">
                <a:solidFill>
                  <a:schemeClr val="tx1"/>
                </a:solidFill>
              </a:rPr>
              <a:t>Mobile UI </a:t>
            </a:r>
            <a:r>
              <a:rPr lang="en-GB" sz="2200" dirty="0">
                <a:solidFill>
                  <a:schemeClr val="accent2"/>
                </a:solidFill>
              </a:rPr>
              <a:t>●</a:t>
            </a:r>
            <a:r>
              <a:rPr lang="en-GB" sz="2200" dirty="0">
                <a:solidFill>
                  <a:schemeClr val="tx1"/>
                </a:solidFill>
              </a:rPr>
              <a:t> jQuery Mobile basic </a:t>
            </a:r>
            <a:r>
              <a:rPr lang="en-GB" sz="2200" dirty="0" smtClean="0">
                <a:solidFill>
                  <a:schemeClr val="tx1"/>
                </a:solidFill>
              </a:rPr>
              <a:t>anatomy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CE1-B8AA-4160-BE4B-A75E0642C98F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</a:t>
            </a:fld>
            <a:r>
              <a:rPr lang="en-GB" smtClean="0"/>
              <a:t>/14</a:t>
            </a:r>
            <a:endParaRPr lang="en-US" dirty="0"/>
          </a:p>
        </p:txBody>
      </p:sp>
      <p:pic>
        <p:nvPicPr>
          <p:cNvPr id="1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119" y="2717271"/>
            <a:ext cx="4461096" cy="136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26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data-roles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738889" y="2183721"/>
            <a:ext cx="1881237" cy="29218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header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content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footer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3" y="2131389"/>
            <a:ext cx="2490686" cy="292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792354" y="1751798"/>
            <a:ext cx="5245769" cy="40714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GB" sz="2000" dirty="0" smtClean="0"/>
              <a:t>&lt;div data-role="page"&gt;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</a:rPr>
              <a:t>    &lt;div data-role="header"&gt;...&lt;/div&gt;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en-GB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</a:rPr>
              <a:t>    &lt;div role="main" class="</a:t>
            </a:r>
            <a:r>
              <a:rPr lang="en-GB" sz="2000" dirty="0" err="1" smtClean="0">
                <a:solidFill>
                  <a:schemeClr val="accent2">
                    <a:lumMod val="75000"/>
                  </a:schemeClr>
                </a:solidFill>
              </a:rPr>
              <a:t>ui</a:t>
            </a: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</a:rPr>
              <a:t>-content"&gt;...&lt;/div&gt;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en-GB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</a:rPr>
              <a:t>    &lt;div data-role="footer"&gt;...&lt;/div&gt;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GB" sz="2000" dirty="0" smtClean="0"/>
              <a:t>&lt;/div&gt;</a:t>
            </a:r>
            <a:endParaRPr lang="en-GB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642501-6396-4708-87F8-2CF5DC3800A8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10</a:t>
            </a:fld>
            <a:r>
              <a:rPr lang="en-GB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043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&lt;div data-role="page</a:t>
            </a:r>
            <a:r>
              <a:rPr lang="en-GB" dirty="0" smtClean="0"/>
              <a:t>"&gt;</a:t>
            </a:r>
          </a:p>
          <a:p>
            <a:pPr marL="320040" lvl="1" indent="0">
              <a:buNone/>
            </a:pPr>
            <a:r>
              <a:rPr lang="en-GB" dirty="0" smtClean="0"/>
              <a:t>&lt;</a:t>
            </a:r>
            <a:r>
              <a:rPr lang="en-GB" dirty="0"/>
              <a:t>div data-role="header</a:t>
            </a:r>
            <a:r>
              <a:rPr lang="en-GB" dirty="0" smtClean="0"/>
              <a:t>"&gt;</a:t>
            </a:r>
          </a:p>
          <a:p>
            <a:pPr marL="594360" lvl="2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h1&gt;Page Title&lt;/h1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320040" lvl="1" indent="0">
              <a:buNone/>
            </a:pPr>
            <a:r>
              <a:rPr lang="en-GB" dirty="0" smtClean="0"/>
              <a:t>&lt;/</a:t>
            </a:r>
            <a:r>
              <a:rPr lang="en-GB" dirty="0"/>
              <a:t>div</a:t>
            </a:r>
            <a:r>
              <a:rPr lang="en-GB" dirty="0" smtClean="0"/>
              <a:t>&gt;&lt;!-- </a:t>
            </a:r>
            <a:r>
              <a:rPr lang="en-GB" dirty="0"/>
              <a:t>/header </a:t>
            </a:r>
            <a:r>
              <a:rPr lang="en-GB" dirty="0" smtClean="0"/>
              <a:t>--&gt;</a:t>
            </a:r>
          </a:p>
          <a:p>
            <a:pPr marL="320040" lvl="1" indent="0">
              <a:buNone/>
            </a:pPr>
            <a:endParaRPr lang="en-GB" dirty="0" smtClean="0"/>
          </a:p>
          <a:p>
            <a:pPr marL="320040" lvl="1" indent="0">
              <a:buNone/>
            </a:pPr>
            <a:r>
              <a:rPr lang="en-GB" dirty="0" smtClean="0"/>
              <a:t>&lt;</a:t>
            </a:r>
            <a:r>
              <a:rPr lang="en-GB" dirty="0"/>
              <a:t>div role="main" class="</a:t>
            </a:r>
            <a:r>
              <a:rPr lang="en-GB" dirty="0" err="1"/>
              <a:t>ui</a:t>
            </a:r>
            <a:r>
              <a:rPr lang="en-GB" dirty="0"/>
              <a:t>-content</a:t>
            </a:r>
            <a:r>
              <a:rPr lang="en-GB" dirty="0" smtClean="0"/>
              <a:t>"&gt;</a:t>
            </a:r>
          </a:p>
          <a:p>
            <a:pPr marL="594360" lvl="2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p&gt;Page content goes here.&lt;/p&gt; </a:t>
            </a:r>
            <a:endParaRPr lang="en-GB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20040" lvl="1" indent="0">
              <a:buNone/>
            </a:pPr>
            <a:r>
              <a:rPr lang="en-GB" dirty="0" smtClean="0"/>
              <a:t>&lt;/</a:t>
            </a:r>
            <a:r>
              <a:rPr lang="en-GB" dirty="0"/>
              <a:t>div&gt;&lt;!-- /content --&gt; </a:t>
            </a:r>
            <a:endParaRPr lang="en-GB" dirty="0" smtClean="0"/>
          </a:p>
          <a:p>
            <a:pPr marL="320040" lvl="1" indent="0">
              <a:buNone/>
            </a:pPr>
            <a:endParaRPr lang="en-GB" dirty="0" smtClean="0"/>
          </a:p>
          <a:p>
            <a:pPr marL="320040" lvl="1" indent="0">
              <a:buNone/>
            </a:pPr>
            <a:r>
              <a:rPr lang="en-GB" dirty="0" smtClean="0"/>
              <a:t>&lt;</a:t>
            </a:r>
            <a:r>
              <a:rPr lang="en-GB" dirty="0"/>
              <a:t>div data-role="footer"&gt; </a:t>
            </a:r>
            <a:endParaRPr lang="en-GB" dirty="0" smtClean="0"/>
          </a:p>
          <a:p>
            <a:pPr marL="594360" lvl="2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h4&gt;Page Footer&lt;/h4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594360" lvl="2" indent="0">
              <a:buNone/>
            </a:pPr>
            <a:r>
              <a:rPr lang="en-GB" dirty="0" smtClean="0"/>
              <a:t>&lt;/</a:t>
            </a:r>
            <a:r>
              <a:rPr lang="en-GB" dirty="0"/>
              <a:t>div</a:t>
            </a:r>
            <a:r>
              <a:rPr lang="en-GB" dirty="0" smtClean="0"/>
              <a:t>&gt;&lt;!-- </a:t>
            </a:r>
            <a:r>
              <a:rPr lang="en-GB" dirty="0"/>
              <a:t>/footer --&gt; </a:t>
            </a:r>
            <a:endParaRPr lang="en-GB" dirty="0" smtClean="0"/>
          </a:p>
          <a:p>
            <a:pPr marL="320040" lvl="1" indent="0">
              <a:buNone/>
            </a:pPr>
            <a:r>
              <a:rPr lang="en-GB" dirty="0" smtClean="0"/>
              <a:t>&lt;/</a:t>
            </a:r>
            <a:r>
              <a:rPr lang="en-GB" dirty="0"/>
              <a:t>div</a:t>
            </a:r>
            <a:r>
              <a:rPr lang="en-GB" dirty="0" smtClean="0"/>
              <a:t>&gt;</a:t>
            </a:r>
          </a:p>
          <a:p>
            <a:pPr marL="320040" lvl="1" indent="0">
              <a:buNone/>
            </a:pPr>
            <a:endParaRPr lang="en-GB" dirty="0" smtClean="0"/>
          </a:p>
          <a:p>
            <a:pPr marL="320040" lvl="1" indent="0">
              <a:buNone/>
            </a:pPr>
            <a:r>
              <a:rPr lang="en-GB" dirty="0" smtClean="0"/>
              <a:t>&lt;!-- </a:t>
            </a:r>
            <a:r>
              <a:rPr lang="en-GB" dirty="0"/>
              <a:t>/page --&gt;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/>
              <a:t>body&gt;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F36B8-C859-4EDF-9653-53DFDBE85ED8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11</a:t>
            </a:fld>
            <a:r>
              <a:rPr lang="en-GB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jQuery Mobile</a:t>
            </a:r>
            <a:r>
              <a:rPr lang="en-GB" dirty="0" smtClean="0"/>
              <a:t> Navigation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9EDDDE-C123-4BF0-B5A4-F7F5A45B0FF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12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0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pages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424539"/>
            <a:ext cx="8290720" cy="509176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&lt;!-- This is page 1--&gt;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&lt;div data-role="page"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id="Page1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pPr marL="59436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div data-role="header"&gt;&lt;h1&gt;Page 1&lt;/h1&gt;&lt;/div</a:t>
            </a:r>
            <a:r>
              <a:rPr lang="en-GB" dirty="0" smtClean="0"/>
              <a:t>&gt;</a:t>
            </a:r>
          </a:p>
          <a:p>
            <a:pPr marL="59436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div role="main" class="</a:t>
            </a:r>
            <a:r>
              <a:rPr lang="en-GB" dirty="0" err="1"/>
              <a:t>ui</a:t>
            </a:r>
            <a:r>
              <a:rPr lang="en-GB" dirty="0"/>
              <a:t>-content</a:t>
            </a:r>
            <a:r>
              <a:rPr lang="en-GB" dirty="0" smtClean="0"/>
              <a:t>"&gt;</a:t>
            </a:r>
          </a:p>
          <a:p>
            <a:pPr marL="105156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p&gt;This is the content for page 1 with a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&lt;a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="#Page2"&gt;</a:t>
            </a:r>
            <a:r>
              <a:rPr lang="en-GB" dirty="0"/>
              <a:t>link to page 2&lt;/a&gt;&lt;/p&gt; </a:t>
            </a:r>
          </a:p>
          <a:p>
            <a:pPr marL="59436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&lt;/</a:t>
            </a:r>
            <a:r>
              <a:rPr lang="en-GB" dirty="0"/>
              <a:t>div</a:t>
            </a:r>
            <a:r>
              <a:rPr lang="en-GB" dirty="0" smtClean="0"/>
              <a:t>&gt;</a:t>
            </a:r>
          </a:p>
          <a:p>
            <a:pPr marL="59436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div data-role="footer"&gt;&lt;h1&gt;Footer&lt;/h1&gt;&lt;/div&gt;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&lt;!-- This is page 2--&gt;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&lt;div data-role="page"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id="Page2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pPr marL="59436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div data-role="header"&gt;&lt;h1&gt;Page 2&lt;/h1&gt;&lt;/div</a:t>
            </a:r>
            <a:r>
              <a:rPr lang="en-GB" dirty="0" smtClean="0"/>
              <a:t>&gt;</a:t>
            </a:r>
          </a:p>
          <a:p>
            <a:pPr marL="59436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div role="main" class="</a:t>
            </a:r>
            <a:r>
              <a:rPr lang="en-GB" dirty="0" err="1"/>
              <a:t>ui</a:t>
            </a:r>
            <a:r>
              <a:rPr lang="en-GB" dirty="0"/>
              <a:t>-content</a:t>
            </a:r>
            <a:r>
              <a:rPr lang="en-GB" dirty="0" smtClean="0"/>
              <a:t>"&gt;</a:t>
            </a:r>
          </a:p>
          <a:p>
            <a:pPr marL="105156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p&gt;This is the content for page 2 with a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&lt;a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="#Page1"&gt;</a:t>
            </a:r>
            <a:r>
              <a:rPr lang="en-GB" dirty="0"/>
              <a:t>link to page 1&lt;/a</a:t>
            </a:r>
            <a:r>
              <a:rPr lang="en-GB" dirty="0" smtClean="0"/>
              <a:t>&gt;</a:t>
            </a:r>
          </a:p>
          <a:p>
            <a:pPr marL="59436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&lt;/</a:t>
            </a:r>
            <a:r>
              <a:rPr lang="en-GB" dirty="0"/>
              <a:t>div</a:t>
            </a:r>
            <a:r>
              <a:rPr lang="en-GB" dirty="0" smtClean="0"/>
              <a:t>&gt;</a:t>
            </a:r>
          </a:p>
          <a:p>
            <a:pPr marL="59436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</a:t>
            </a:r>
            <a:r>
              <a:rPr lang="en-GB" dirty="0"/>
              <a:t>div data-role="footer"&gt;&lt;h1&gt;Footer&lt;/h1&gt;&lt;/div&gt;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&lt;/</a:t>
            </a:r>
            <a:r>
              <a:rPr lang="en-GB" dirty="0"/>
              <a:t>body&gt;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09E1AA-355D-4792-9CAB-60591FFB570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13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71612"/>
            <a:ext cx="8099298" cy="4583655"/>
          </a:xfrm>
        </p:spPr>
        <p:txBody>
          <a:bodyPr>
            <a:normAutofit fontScale="85000" lnSpcReduction="10000"/>
          </a:bodyPr>
          <a:lstStyle/>
          <a:p>
            <a:pPr marL="320040" lvl="1" indent="-320040">
              <a:spcBef>
                <a:spcPts val="18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2000" dirty="0"/>
              <a:t>Jason </a:t>
            </a:r>
            <a:r>
              <a:rPr lang="en-GB" sz="2000" dirty="0" err="1"/>
              <a:t>Beaird</a:t>
            </a:r>
            <a:r>
              <a:rPr lang="en-GB" sz="2000" dirty="0"/>
              <a:t> (</a:t>
            </a:r>
            <a:r>
              <a:rPr lang="en-GB" sz="2000" dirty="0" smtClean="0"/>
              <a:t>2014) </a:t>
            </a:r>
            <a:r>
              <a:rPr lang="en-GB" sz="2000" i="1" dirty="0"/>
              <a:t>The Principles of Beautiful Web Design</a:t>
            </a:r>
            <a:r>
              <a:rPr lang="en-GB" sz="2000" dirty="0"/>
              <a:t>, </a:t>
            </a:r>
            <a:r>
              <a:rPr lang="en-GB" sz="2000" dirty="0" smtClean="0"/>
              <a:t>3 </a:t>
            </a:r>
            <a:r>
              <a:rPr lang="en-GB" sz="2000" dirty="0"/>
              <a:t>edition, </a:t>
            </a:r>
            <a:r>
              <a:rPr lang="en-GB" sz="2000" dirty="0" err="1" smtClean="0"/>
              <a:t>SitePoint</a:t>
            </a:r>
            <a:r>
              <a:rPr lang="en-GB" sz="2100" dirty="0" smtClean="0"/>
              <a:t>.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[E-Resource]</a:t>
            </a:r>
          </a:p>
          <a:p>
            <a:pPr marL="320040" lvl="1" indent="-320040">
              <a:spcBef>
                <a:spcPts val="18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2000" dirty="0" err="1" smtClean="0"/>
              <a:t>Budiu</a:t>
            </a:r>
            <a:r>
              <a:rPr lang="en-GB" sz="2000" dirty="0"/>
              <a:t>, R. &amp; Nielsen, J. (2016) </a:t>
            </a:r>
            <a:r>
              <a:rPr lang="en-GB" sz="2000" i="1" dirty="0"/>
              <a:t>User Experience for Mobile Applications and Websites</a:t>
            </a:r>
            <a:r>
              <a:rPr lang="en-GB" sz="2000" dirty="0"/>
              <a:t>, 3rd edition, Nielsen Norman Grou</a:t>
            </a:r>
            <a:r>
              <a:rPr lang="en-GB" sz="2100" dirty="0"/>
              <a:t>p. </a:t>
            </a:r>
            <a:r>
              <a:rPr lang="en-GB" sz="2000" dirty="0">
                <a:solidFill>
                  <a:srgbClr val="FF0000"/>
                </a:solidFill>
              </a:rPr>
              <a:t>[E-Resource]</a:t>
            </a:r>
          </a:p>
          <a:p>
            <a:pPr marL="320040" lvl="1" indent="-320040">
              <a:spcBef>
                <a:spcPts val="18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2000" b="1" dirty="0" smtClean="0">
                <a:latin typeface="Tw Cen MT" pitchFamily="34" charset="0"/>
              </a:rPr>
              <a:t>Chapters 2</a:t>
            </a:r>
            <a:r>
              <a:rPr lang="en-GB" sz="2000" b="1" dirty="0">
                <a:latin typeface="Tw Cen MT" pitchFamily="34" charset="0"/>
              </a:rPr>
              <a:t>, </a:t>
            </a:r>
            <a:r>
              <a:rPr lang="en-GB" sz="2000" b="1" dirty="0" smtClean="0">
                <a:latin typeface="Tw Cen MT" pitchFamily="34" charset="0"/>
              </a:rPr>
              <a:t>3 </a:t>
            </a:r>
            <a:r>
              <a:rPr lang="en-GB" sz="2000" b="1" dirty="0">
                <a:latin typeface="Tw Cen MT" pitchFamily="34" charset="0"/>
              </a:rPr>
              <a:t>&amp; </a:t>
            </a:r>
            <a:r>
              <a:rPr lang="en-GB" sz="2000" b="1" dirty="0" smtClean="0">
                <a:latin typeface="Tw Cen MT" pitchFamily="34" charset="0"/>
              </a:rPr>
              <a:t>4</a:t>
            </a:r>
            <a:r>
              <a:rPr lang="en-GB" sz="2000" dirty="0" smtClean="0">
                <a:latin typeface="Tw Cen MT" pitchFamily="34" charset="0"/>
              </a:rPr>
              <a:t>, Michal </a:t>
            </a:r>
            <a:r>
              <a:rPr lang="en-GB" sz="2000" dirty="0">
                <a:latin typeface="Tw Cen MT" pitchFamily="34" charset="0"/>
              </a:rPr>
              <a:t>Levin (2014) </a:t>
            </a:r>
            <a:r>
              <a:rPr lang="en-GB" sz="2000" i="1" dirty="0">
                <a:latin typeface="Tw Cen MT" pitchFamily="34" charset="0"/>
              </a:rPr>
              <a:t>Designing Multi-Device Experiences: An Ecosystem Approach to User Experiences across Devices</a:t>
            </a:r>
            <a:r>
              <a:rPr lang="en-GB" sz="2000" dirty="0">
                <a:latin typeface="Tw Cen MT" pitchFamily="34" charset="0"/>
              </a:rPr>
              <a:t>, O'Reilly Media, page 96.</a:t>
            </a:r>
          </a:p>
          <a:p>
            <a:pPr>
              <a:spcBef>
                <a:spcPts val="1800"/>
              </a:spcBef>
            </a:pPr>
            <a:r>
              <a:rPr lang="en-GB" sz="2000" b="1" dirty="0">
                <a:latin typeface="Tw Cen MT" pitchFamily="34" charset="0"/>
              </a:rPr>
              <a:t>Chapters 1, 2, 6 &amp; 7</a:t>
            </a:r>
            <a:r>
              <a:rPr lang="en-GB" sz="2000" dirty="0">
                <a:latin typeface="Tw Cen MT" pitchFamily="34" charset="0"/>
              </a:rPr>
              <a:t>, Suzanne </a:t>
            </a:r>
            <a:r>
              <a:rPr lang="en-GB" sz="2000" dirty="0"/>
              <a:t>Ginsburg (2010) </a:t>
            </a:r>
            <a:r>
              <a:rPr lang="en-GB" sz="2000" i="1" dirty="0">
                <a:latin typeface="Tw Cen MT" pitchFamily="34" charset="0"/>
              </a:rPr>
              <a:t>Designing the iPhone User Experience: A User-</a:t>
            </a:r>
            <a:r>
              <a:rPr lang="en-GB" sz="2000" i="1" dirty="0" err="1">
                <a:latin typeface="Tw Cen MT" pitchFamily="34" charset="0"/>
              </a:rPr>
              <a:t>Centered</a:t>
            </a:r>
            <a:r>
              <a:rPr lang="en-GB" sz="2000" i="1" dirty="0">
                <a:latin typeface="Tw Cen MT" pitchFamily="34" charset="0"/>
              </a:rPr>
              <a:t> Approach to Sketching and Prototyping iPhone Apps</a:t>
            </a:r>
            <a:r>
              <a:rPr lang="en-GB" sz="2000" dirty="0">
                <a:latin typeface="Tw Cen MT" pitchFamily="34" charset="0"/>
              </a:rPr>
              <a:t>, </a:t>
            </a:r>
            <a:r>
              <a:rPr lang="en-GB" sz="2000" dirty="0"/>
              <a:t>Addison-Wesley Professional, ISBN </a:t>
            </a:r>
            <a:r>
              <a:rPr lang="el-GR" sz="2000" dirty="0" smtClean="0"/>
              <a:t>0-321-69943-2</a:t>
            </a:r>
            <a:endParaRPr lang="en-GB" sz="2000" dirty="0" smtClean="0"/>
          </a:p>
          <a:p>
            <a:pPr>
              <a:spcBef>
                <a:spcPts val="1800"/>
              </a:spcBef>
            </a:pPr>
            <a:r>
              <a:rPr lang="en-GB" sz="1800" b="1" dirty="0"/>
              <a:t>O’Brien: Get Ready for the Decade of Gamification</a:t>
            </a:r>
            <a:r>
              <a:rPr lang="en-GB" sz="1800" dirty="0"/>
              <a:t>. San Jose Mercury News. October 24, 2010, available at: http://goo.gl/4XQp2c, last accessed on 19/04/2016.</a:t>
            </a:r>
            <a:endParaRPr lang="en-GB" sz="2000" dirty="0" smtClean="0"/>
          </a:p>
          <a:p>
            <a:pPr>
              <a:spcBef>
                <a:spcPts val="1800"/>
              </a:spcBef>
            </a:pPr>
            <a:r>
              <a:rPr lang="en-GB" sz="1800" b="1" dirty="0" smtClean="0"/>
              <a:t>iOS </a:t>
            </a:r>
            <a:r>
              <a:rPr lang="en-GB" sz="2000" b="1" dirty="0">
                <a:latin typeface="Tw Cen MT" pitchFamily="34" charset="0"/>
              </a:rPr>
              <a:t>Human</a:t>
            </a:r>
            <a:r>
              <a:rPr lang="en-GB" sz="1800" b="1" dirty="0"/>
              <a:t> Interface </a:t>
            </a:r>
            <a:r>
              <a:rPr lang="en-GB" sz="1800" b="1" dirty="0" smtClean="0"/>
              <a:t>Guidelines</a:t>
            </a:r>
            <a:endParaRPr lang="en-GB" sz="1700" b="1" dirty="0" smtClean="0">
              <a:latin typeface="Tw Cen MT" pitchFamily="34" charset="0"/>
            </a:endParaRPr>
          </a:p>
          <a:p>
            <a:pPr>
              <a:spcBef>
                <a:spcPts val="1800"/>
              </a:spcBef>
            </a:pPr>
            <a:r>
              <a:rPr lang="en-GB" sz="1700" dirty="0" smtClean="0">
                <a:latin typeface="Tw Cen MT" pitchFamily="34" charset="0"/>
              </a:rPr>
              <a:t>https</a:t>
            </a:r>
            <a:r>
              <a:rPr lang="en-GB" sz="1700" dirty="0">
                <a:latin typeface="Tw Cen MT" pitchFamily="34" charset="0"/>
              </a:rPr>
              <a:t>://developer.apple.com/library/ios/documentation/UserExperience/Conceptual/MobileHIG/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BA5235-CF67-4C52-B3A0-92AD20508495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14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5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 Mobile UI</a:t>
            </a:r>
            <a:endParaRPr lang="en-GB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27" y="3583337"/>
            <a:ext cx="274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04" y="3707920"/>
            <a:ext cx="514889" cy="5890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4F01FE-FD67-4918-AEF0-8207CCBB057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2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8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 of jQuery Mobile UI elements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60" y="1789942"/>
            <a:ext cx="5900736" cy="431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81A9A9-713F-472D-BF0A-F73CD3BED512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3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5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33034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A user </a:t>
            </a:r>
            <a:r>
              <a:rPr lang="en-GB" dirty="0"/>
              <a:t>interface framework based on jQuery that works across all popular phones, tablet, e-reader, and desktop platforms. </a:t>
            </a: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Built </a:t>
            </a:r>
            <a:r>
              <a:rPr lang="en-GB" dirty="0"/>
              <a:t>with accessibility and universal access in mind, we follow progressive enhancement and </a:t>
            </a:r>
            <a:r>
              <a:rPr lang="en-GB" dirty="0">
                <a:hlinkClick r:id="rId2"/>
              </a:rPr>
              <a:t>responsive web design (RWD)</a:t>
            </a:r>
            <a:r>
              <a:rPr lang="en-GB" dirty="0"/>
              <a:t> principles. </a:t>
            </a: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HTML5 </a:t>
            </a:r>
            <a:r>
              <a:rPr lang="en-GB" dirty="0" err="1"/>
              <a:t>Markup</a:t>
            </a:r>
            <a:r>
              <a:rPr lang="en-GB" dirty="0"/>
              <a:t>-driven configuration makes it easy to learn, but a powerful </a:t>
            </a:r>
            <a:r>
              <a:rPr lang="en-GB" dirty="0">
                <a:hlinkClick r:id="rId3"/>
              </a:rPr>
              <a:t>API</a:t>
            </a:r>
            <a:r>
              <a:rPr lang="en-GB" dirty="0"/>
              <a:t> makes it easy to deeply customize the library.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jQuery </a:t>
            </a:r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C398A9-C6C1-456C-AECA-D0BE3FF1D4B8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4</a:t>
            </a:fld>
            <a:r>
              <a:rPr lang="en-GB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jQuery </a:t>
            </a:r>
            <a:r>
              <a:rPr lang="en-GB" sz="3600" dirty="0" smtClean="0"/>
              <a:t>Mobile basic </a:t>
            </a:r>
            <a:r>
              <a:rPr lang="en-GB" sz="3600" dirty="0"/>
              <a:t>pages </a:t>
            </a:r>
            <a:r>
              <a:rPr lang="en-GB" sz="3600" dirty="0" smtClean="0"/>
              <a:t>anatomy</a:t>
            </a:r>
            <a:endParaRPr lang="en-GB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8C8CC0-E9C8-4E2B-B43C-B8297DD38AC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5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1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94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pPr marL="365760" lvl="1" indent="0">
              <a:buNone/>
            </a:pPr>
            <a:r>
              <a:rPr lang="en-GB" dirty="0"/>
              <a:t>&lt;html&gt;</a:t>
            </a:r>
          </a:p>
          <a:p>
            <a:pPr marL="685800" lvl="2" indent="0">
              <a:buNone/>
            </a:pPr>
            <a:r>
              <a:rPr lang="en-GB" dirty="0"/>
              <a:t>&lt;head&gt;</a:t>
            </a:r>
          </a:p>
          <a:p>
            <a:pPr marL="1143000" lvl="3" indent="0">
              <a:buNone/>
            </a:pPr>
            <a:r>
              <a:rPr lang="en-GB" dirty="0"/>
              <a:t>&lt;meta charset="utf-8"&gt;</a:t>
            </a:r>
          </a:p>
          <a:p>
            <a:pPr marL="1143000" lvl="3" indent="0">
              <a:buNone/>
            </a:pPr>
            <a:r>
              <a:rPr lang="en-GB" dirty="0"/>
              <a:t>&lt;title&gt;jQuery Mobile Page&lt;/title&gt;</a:t>
            </a:r>
          </a:p>
          <a:p>
            <a:pPr marL="685800" lvl="2" indent="0">
              <a:buNone/>
            </a:pPr>
            <a:r>
              <a:rPr lang="en-GB" dirty="0"/>
              <a:t>&lt;/head&gt;</a:t>
            </a:r>
          </a:p>
          <a:p>
            <a:pPr marL="685800" lvl="2" indent="0">
              <a:buNone/>
            </a:pPr>
            <a:r>
              <a:rPr lang="en-GB" dirty="0"/>
              <a:t>&lt;body</a:t>
            </a:r>
            <a:r>
              <a:rPr lang="en-GB" dirty="0" smtClean="0"/>
              <a:t>&gt;</a:t>
            </a:r>
          </a:p>
          <a:p>
            <a:pPr marL="685800" lvl="2" indent="0">
              <a:buNone/>
            </a:pPr>
            <a:r>
              <a:rPr lang="en-GB" sz="2300" dirty="0" smtClean="0"/>
              <a:t>&lt;/</a:t>
            </a:r>
            <a:r>
              <a:rPr lang="en-GB" sz="2300" dirty="0"/>
              <a:t>body&gt;</a:t>
            </a:r>
          </a:p>
          <a:p>
            <a:pPr marL="365760" lvl="1" indent="0">
              <a:buNone/>
            </a:pPr>
            <a:r>
              <a:rPr lang="en-GB" dirty="0"/>
              <a:t>&lt;/html&gt;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BB3D52-170D-4CA6-B7A7-3D704233119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6</a:t>
            </a:fld>
            <a:r>
              <a:rPr lang="en-GB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jQuery, Mobile + Theme CSS [URL]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50089" cy="46754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&lt;title&gt;jQuery Mobile Page&lt;/title</a:t>
            </a: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GB" sz="1600" dirty="0" smtClean="0"/>
          </a:p>
          <a:p>
            <a:pPr marL="320040" lvl="1" indent="0">
              <a:spcBef>
                <a:spcPts val="0"/>
              </a:spcBef>
              <a:buNone/>
            </a:pPr>
            <a:r>
              <a:rPr lang="en-GB" sz="1600" dirty="0" smtClean="0"/>
              <a:t>&lt;</a:t>
            </a:r>
            <a:r>
              <a:rPr lang="en-GB" sz="1600" dirty="0"/>
              <a:t>meta name="viewport" content="width=device-width, initial-scale=1"&gt;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>
                    <a:lumMod val="75000"/>
                  </a:schemeClr>
                </a:solidFill>
              </a:rPr>
              <a:t>&lt;!-- </a:t>
            </a:r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the three things that jQuery Mobile needs to work --&gt;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GB" sz="1600" dirty="0" smtClean="0"/>
          </a:p>
          <a:p>
            <a:pPr marL="320040" lvl="1" indent="0">
              <a:spcBef>
                <a:spcPts val="0"/>
              </a:spcBef>
              <a:buNone/>
            </a:pPr>
            <a:r>
              <a:rPr lang="en-GB" sz="1600" dirty="0" smtClean="0"/>
              <a:t>&lt;</a:t>
            </a:r>
            <a:r>
              <a:rPr lang="en-GB" sz="1600" dirty="0"/>
              <a:t>link </a:t>
            </a:r>
            <a:r>
              <a:rPr lang="en-GB" sz="1600" dirty="0" err="1"/>
              <a:t>rel</a:t>
            </a:r>
            <a:r>
              <a:rPr lang="en-GB" sz="1600" dirty="0"/>
              <a:t>="stylesheet" </a:t>
            </a:r>
            <a:r>
              <a:rPr lang="en-GB" sz="1600" dirty="0" err="1"/>
              <a:t>href</a:t>
            </a:r>
            <a:r>
              <a:rPr lang="en-GB" sz="1600" dirty="0"/>
              <a:t>="http://code.jquery.com/mobile/1.4.5/jquery.mobile-1.4.5.min.css"&gt;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GB" sz="1600" dirty="0"/>
              <a:t>&lt;script </a:t>
            </a:r>
            <a:r>
              <a:rPr lang="en-GB" sz="1600" dirty="0" err="1"/>
              <a:t>src</a:t>
            </a:r>
            <a:r>
              <a:rPr lang="en-GB" sz="1600" dirty="0"/>
              <a:t>="https://code.jquery.com/jquery-2.2.4.min.js"&gt;&lt;/script&gt;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GB" sz="1600" dirty="0"/>
              <a:t>&lt;script </a:t>
            </a:r>
            <a:r>
              <a:rPr lang="en-GB" sz="1600" dirty="0" err="1"/>
              <a:t>src</a:t>
            </a:r>
            <a:r>
              <a:rPr lang="en-GB" sz="1600" dirty="0"/>
              <a:t>="http://code.jquery.com/mobile/1.4.5/jquery.mobile-1.4.5.min.js"&gt;&lt;/script&gt; 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GB" sz="1600" dirty="0"/>
              <a:t>&lt;!-- &lt;script </a:t>
            </a:r>
            <a:r>
              <a:rPr lang="en-GB" sz="1600" dirty="0" err="1"/>
              <a:t>src</a:t>
            </a:r>
            <a:r>
              <a:rPr lang="en-GB" sz="1600" dirty="0"/>
              <a:t>="http://code.jquery.com/jquery-1.9.1.min.js"&gt;&lt;/script&gt;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head</a:t>
            </a: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3875" y="2074059"/>
            <a:ext cx="315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+mj-lt"/>
              </a:rPr>
              <a:t>Check latest versions on jQuery Mobile Website</a:t>
            </a:r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" name="Picture 2" descr="C:\Users\Daphne\AppData\Local\Microsoft\Windows\INetCache\IE\43UFQB5E\Warning-Notification-4519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3" y="1965281"/>
            <a:ext cx="1082842" cy="104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8D2B70-0CCA-4949-9F1F-7FB573F7B407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7</a:t>
            </a:fld>
            <a:r>
              <a:rPr lang="en-GB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7100"/>
            <a:ext cx="8153400" cy="990600"/>
          </a:xfrm>
        </p:spPr>
        <p:txBody>
          <a:bodyPr>
            <a:noAutofit/>
          </a:bodyPr>
          <a:lstStyle/>
          <a:p>
            <a:r>
              <a:rPr lang="en-GB" sz="3200" dirty="0" smtClean="0"/>
              <a:t>jQuery, Mobile + Theme CSS [locally defined]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32456" cy="44733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head&gt;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meta charset="utf-8"&gt;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&lt;title&gt;jQuery Mobile Page&lt;/title&gt;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&lt;</a:t>
            </a:r>
            <a:r>
              <a:rPr lang="en-GB" dirty="0"/>
              <a:t>meta name="viewport" content="width=device-width, initial-scale=1"&gt;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  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&lt;!-- the three things that jQuery Mobile needs to work --&gt;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&lt;</a:t>
            </a:r>
            <a:r>
              <a:rPr lang="en-GB" dirty="0"/>
              <a:t>link </a:t>
            </a:r>
            <a:r>
              <a:rPr lang="en-GB" dirty="0" err="1"/>
              <a:t>rel</a:t>
            </a:r>
            <a:r>
              <a:rPr lang="en-GB" dirty="0"/>
              <a:t>="stylesheet" </a:t>
            </a:r>
            <a:r>
              <a:rPr lang="en-GB" dirty="0" err="1"/>
              <a:t>href</a:t>
            </a:r>
            <a:r>
              <a:rPr lang="en-GB" dirty="0"/>
              <a:t>="../jquery.mobile-1.4.5/jquery.mobile-1.4.5.css" /&gt;</a:t>
            </a:r>
          </a:p>
          <a:p>
            <a:pPr marL="0" indent="0">
              <a:buNone/>
            </a:pPr>
            <a:r>
              <a:rPr lang="en-GB" dirty="0"/>
              <a:t>    &lt;script </a:t>
            </a:r>
            <a:r>
              <a:rPr lang="en-GB" dirty="0" err="1"/>
              <a:t>src</a:t>
            </a:r>
            <a:r>
              <a:rPr lang="en-GB" dirty="0"/>
              <a:t>="../jquery-1.11.0.js" type="text/</a:t>
            </a:r>
            <a:r>
              <a:rPr lang="en-GB" dirty="0" err="1"/>
              <a:t>javascript</a:t>
            </a:r>
            <a:r>
              <a:rPr lang="en-GB" dirty="0"/>
              <a:t>"&gt;&lt;/script&gt;</a:t>
            </a:r>
          </a:p>
          <a:p>
            <a:pPr marL="0" indent="0">
              <a:buNone/>
            </a:pPr>
            <a:r>
              <a:rPr lang="en-GB" dirty="0"/>
              <a:t>    &lt;script </a:t>
            </a:r>
            <a:r>
              <a:rPr lang="en-GB" dirty="0" err="1"/>
              <a:t>src</a:t>
            </a:r>
            <a:r>
              <a:rPr lang="en-GB" dirty="0"/>
              <a:t>="../jquery.mobile-1.4.5/jquery.mobile-1.4.5.js"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type</a:t>
            </a:r>
            <a:r>
              <a:rPr lang="en-GB" dirty="0"/>
              <a:t>="text/</a:t>
            </a:r>
            <a:r>
              <a:rPr lang="en-GB" dirty="0" err="1"/>
              <a:t>javascript</a:t>
            </a:r>
            <a:r>
              <a:rPr lang="en-GB" dirty="0"/>
              <a:t>"&gt;&lt;/script&gt;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head&gt;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3875" y="2240185"/>
            <a:ext cx="315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+mj-lt"/>
              </a:rPr>
              <a:t>Check latest versions on jQuery Mobile Website</a:t>
            </a:r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42" name="Picture 2" descr="C:\Users\Daphne\AppData\Local\Microsoft\Windows\INetCache\IE\43UFQB5E\Warning-Notification-4519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3" y="2131407"/>
            <a:ext cx="1082842" cy="104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210D6C-27FB-4CA2-BBF2-9D704F9EBB5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8</a:t>
            </a:fld>
            <a:r>
              <a:rPr lang="en-GB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Data-role=“page”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&lt;body&gt;</a:t>
            </a:r>
          </a:p>
          <a:p>
            <a:pPr marL="320040" lvl="1" indent="0">
              <a:buNone/>
            </a:pPr>
            <a:r>
              <a:rPr lang="en-GB" dirty="0"/>
              <a:t>&lt;!-- This is page 1--&gt;</a:t>
            </a:r>
          </a:p>
          <a:p>
            <a:pPr marL="320040" lvl="1" indent="0">
              <a:buNone/>
            </a:pPr>
            <a:r>
              <a:rPr lang="en-GB" dirty="0"/>
              <a:t>&lt;div data-role="page" id="</a:t>
            </a:r>
            <a:r>
              <a:rPr lang="en-GB" dirty="0" smtClean="0"/>
              <a:t>Page1"&gt;</a:t>
            </a:r>
          </a:p>
          <a:p>
            <a:pPr marL="594360" lvl="2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&lt;!-- jQuery Mobile page content goes here --&gt;</a:t>
            </a:r>
          </a:p>
          <a:p>
            <a:pPr marL="320040" lvl="1" indent="0">
              <a:buNone/>
            </a:pPr>
            <a:r>
              <a:rPr lang="en-GB" dirty="0" smtClean="0"/>
              <a:t>&lt;/</a:t>
            </a:r>
            <a:r>
              <a:rPr lang="en-GB" dirty="0"/>
              <a:t>div</a:t>
            </a:r>
            <a:r>
              <a:rPr lang="en-GB" dirty="0" smtClean="0"/>
              <a:t>&gt;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&lt;!-- /page --&gt;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/>
              <a:t>body&gt;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CC4EC4-F746-4CBB-8617-E78F9D5F49A0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9</a:t>
            </a:fld>
            <a:r>
              <a:rPr lang="en-GB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DESIGN_ID_MEDIAN" val="txMnKBQ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14275</TotalTime>
  <Words>841</Words>
  <Application>Microsoft Office PowerPoint</Application>
  <PresentationFormat>On-screen Show (4:3)</PresentationFormat>
  <Paragraphs>168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6MMCS001W Mobile User Experience Lecture  </vt:lpstr>
      <vt:lpstr>jQuery Mobile UI</vt:lpstr>
      <vt:lpstr>Demo of jQuery Mobile UI elements</vt:lpstr>
      <vt:lpstr>jQuery mobile</vt:lpstr>
      <vt:lpstr>jQuery Mobile basic pages anatomy</vt:lpstr>
      <vt:lpstr>HTML5 document</vt:lpstr>
      <vt:lpstr>jQuery, Mobile + Theme CSS [URL]</vt:lpstr>
      <vt:lpstr>jQuery, Mobile + Theme CSS [locally defined]</vt:lpstr>
      <vt:lpstr>Data-role=“page”</vt:lpstr>
      <vt:lpstr>Page data-roles</vt:lpstr>
      <vt:lpstr>Simple content</vt:lpstr>
      <vt:lpstr>jQuery Mobile Navigation</vt:lpstr>
      <vt:lpstr>Connecting pages</vt:lpstr>
      <vt:lpstr>Reading</vt:lpstr>
    </vt:vector>
  </TitlesOfParts>
  <Company>University of Westminster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2AIT504  Human Computer Interaction</dc:title>
  <dc:creator>daphne</dc:creator>
  <cp:lastModifiedBy>Daphne Economou</cp:lastModifiedBy>
  <cp:revision>1152</cp:revision>
  <cp:lastPrinted>1601-01-01T00:00:00Z</cp:lastPrinted>
  <dcterms:created xsi:type="dcterms:W3CDTF">2003-07-23T09:11:55Z</dcterms:created>
  <dcterms:modified xsi:type="dcterms:W3CDTF">2020-10-11T17:44:10Z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379122AD-8323-4F0E-9A01-EFB437004F73</vt:lpwstr>
  </property>
  <property fmtid="{D5CDD505-2E9C-101B-9397-08002B2CF9AE}" pid="3" name="ArticulatePath">
    <vt:lpwstr>6MMCS001W Mobile User Experience Lecture week 4_2017</vt:lpwstr>
  </property>
</Properties>
</file>