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4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_rels/slideLayout3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5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4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8E3526-88EC-46FF-97D0-0A77355F9671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Растровые данные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представляют собой набор числовых значений, определяющих цвета отдельных пикселей. Пиксели — это цветные точки, расположенные на правильной сетке и формирующие образ. Обычно мы говорим, что растр — это массив пикселей, хотя технически растр является массивом числовых значений, задающих, окрашивающих или "включающих" соответствующие пиксели при отображении образа на устройстве вывода.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Векторные данные хранят геоданные в отдельных точках с координатами x,y. Две или более такие точки в пространстве могут объединяться в геометрические фигуры – векторные объекты. Отдельная вершина представляет собой точку, а две или несколько вершин вместе образуют линию или полигон.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PostGIS и другие расширения являются необязательными расширениями, которые должны быть включены в КАЖДОЙ базе данных, в которой вы хотите их использовать. Все приведенные ниже расширения включены как часть пакета PostGIS для Windows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Расширения, связанные с PostGIS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Эти расширения являются частью пакета PostGIS, но вы также можете загрузить последнюю версию отдельно в неизданных версиях.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0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just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Подключитесь к своей базе данных от имени postgres пользователя или другой учетной записи суперпользователя и запустите: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CREATE EXTENSION postgis;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6979CA-BE9F-4C2D-9BFA-BE9FB46B775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F62E22-88B4-4221-B795-F26E4550E62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F860AB-0A58-4500-B4D4-4DEA4E4DCD4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8DEAA0-CE12-4013-80E9-D1430CC11BB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C5C2BF-BA51-4569-B850-3700E2C8315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008F42-81BA-424D-AED7-C92F94E6C9F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C3464B-4C62-4A30-8C86-3A3DB5126AE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A76D3E-D671-4DAB-9CD3-F81F138A5CE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0DFA19-8944-42FC-B3DF-1C665263B13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738605-95FB-4EAD-992E-8D4B878516B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F85585-994A-444E-BE38-941B4F082C0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CF4053-88C4-4F81-8324-94C048A6924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5EA17E-39A7-4BEF-9CF6-426DA40D389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8CF877-C6B2-4C78-B179-24CF97BBFDE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2AABC-4BD5-4F13-B27E-DC803CE8CB3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59B01E-3514-42F4-9A47-DD9DED02B0E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FFFD0-DA4F-4C0B-B370-29329DD63EA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1EEF42-A38D-4C68-9BAB-C1B9E3BB2D7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59737-746C-4C2A-9C9F-E034642EB07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E310D3-2198-44F5-B247-99DD5AF4264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96A68C-BF18-4781-8175-72D23DB92F9E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B8198B-7B9F-4B76-A275-87ABF355044C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EB9B2-9519-488B-A9DE-EEB5197FDD0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7C4E07-FE65-4265-B9CB-71E5E26B5723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78519-6E7C-4C51-A440-048980068FC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E76C3-0584-43E3-A174-AD3BC01EB2A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ADD43-5C89-4E38-8480-82B6CB75DDB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316F1D-B952-4905-8757-57B6EE491910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A51A25-2521-4D7B-B262-91B4B6BE6B7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4E32F-AF4C-4AF3-BA26-0E820CC367D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A9973-7C3B-4E56-BD60-3822C6279DB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4B1877-6EAE-46E9-935E-48B88D1CE9BF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68800-B61E-47CD-9C05-3C5AFD411D7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D5B5F-5143-4735-AB18-F82310759805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152FA-5EA6-436E-9B72-63031A4EA85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8B889-C85C-4EEC-99FD-E2EFA48DC4F5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 idx="1"/>
          </p:nvPr>
        </p:nvSpPr>
        <p:spPr>
          <a:xfrm>
            <a:off x="6804360" y="623736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19C135-4230-4FF1-9E28-2B5E64C5E63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 idx="2"/>
          </p:nvPr>
        </p:nvSpPr>
        <p:spPr>
          <a:xfrm>
            <a:off x="6804360" y="623736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EF93D1-B2A0-46FE-8CE0-4ED3EE8A36E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3"/>
          </p:nvPr>
        </p:nvSpPr>
        <p:spPr>
          <a:xfrm>
            <a:off x="6804360" y="623736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D1BCC4-9607-444F-BB7C-CE3EA9BED634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4"/>
          <p:cNvSpPr/>
          <p:nvPr/>
        </p:nvSpPr>
        <p:spPr>
          <a:xfrm>
            <a:off x="5454720" y="5373360"/>
            <a:ext cx="31071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Санкт-Петербургский</a:t>
            </a:r>
            <a:br>
              <a:rPr sz="1800"/>
            </a:b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государственный университет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spbu.ru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ostgis.net/documentation/getting_started/install_windows/" TargetMode="External"/><Relationship Id="rId2" Type="http://schemas.openxmlformats.org/officeDocument/2006/relationships/hyperlink" Target="https://postgis.net/documentation/getting_started/install_ubuntu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ostgis.net/docs/PostGIS_Full_Version.html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1800" y="2382480"/>
            <a:ext cx="798948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r>
              <a:rPr b="0" lang="ru-RU" sz="1600" spc="-1" strike="noStrike" cap="all">
                <a:solidFill>
                  <a:srgbClr val="ffffff"/>
                </a:solidFill>
                <a:latin typeface="Times New Roman"/>
                <a:ea typeface="Noto Sans CJK SC"/>
              </a:rPr>
              <a:t>Геопространственные базы данных</a:t>
            </a:r>
            <a:br>
              <a:rPr sz="1600"/>
            </a:br>
            <a:r>
              <a:rPr b="0" lang="ru-RU" sz="1600" spc="-1" strike="noStrike" cap="all">
                <a:solidFill>
                  <a:srgbClr val="ffffff"/>
                </a:solidFill>
                <a:latin typeface="Times New Roman"/>
                <a:ea typeface="Noto Sans CJK SC"/>
              </a:rPr>
              <a:t>Geospatial databases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Box 200"/>
          <p:cNvSpPr/>
          <p:nvPr/>
        </p:nvSpPr>
        <p:spPr>
          <a:xfrm>
            <a:off x="5574960" y="4821840"/>
            <a:ext cx="329652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Преподаватель:</a:t>
            </a:r>
            <a:br>
              <a:rPr sz="1800"/>
            </a:b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Митрофанов Евгений Павлович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кандидат технических наук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старший преподаватель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201"/>
          <p:cNvSpPr/>
          <p:nvPr/>
        </p:nvSpPr>
        <p:spPr>
          <a:xfrm>
            <a:off x="4352760" y="6398280"/>
            <a:ext cx="87192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2023 год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Рисунок 202" descr=""/>
          <p:cNvPicPr/>
          <p:nvPr/>
        </p:nvPicPr>
        <p:blipFill>
          <a:blip r:embed="rId1"/>
          <a:stretch/>
        </p:blipFill>
        <p:spPr>
          <a:xfrm>
            <a:off x="6700320" y="1167480"/>
            <a:ext cx="2274120" cy="7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51"/>
          <p:cNvSpPr/>
          <p:nvPr/>
        </p:nvSpPr>
        <p:spPr>
          <a:xfrm>
            <a:off x="2340000" y="302400"/>
            <a:ext cx="662364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 cap="all">
                <a:solidFill>
                  <a:srgbClr val="953735"/>
                </a:solidFill>
                <a:latin typeface="Calibri"/>
                <a:ea typeface="DejaVu Sans"/>
              </a:rPr>
              <a:t>PostgreSQL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360000" y="1085760"/>
            <a:ext cx="8280000" cy="287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1. Что такое PostgreSQL?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PostgreSQL — это объектно-реляционная система управления базами данных (ОРСУБД, ORDBMS), основанная на POSTGRES, Version 4.2 — программе, разработанной на факультете компьютерных наук Калифорнийского университета в Беркли. В POSTGRES появилось множество новшеств, которые были реализованы в некоторых коммерческих СУБД гораздо позднее.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PostgreSQL — СУБД с открытым исходным кодом, основой которого был код, написанный в Беркли. Она поддерживает большую часть стандарта SQL и предлагает множество современных функций: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2736000" y="3960000"/>
            <a:ext cx="4140000" cy="160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сложные запросы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внешние ключи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триггеры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изменяемые представления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транзакционная целостность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многоверсионность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29523E-8687-46D5-9023-1FA191683B7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339640" y="274680"/>
            <a:ext cx="6623640" cy="70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 cap="all">
                <a:solidFill>
                  <a:srgbClr val="953735"/>
                </a:solidFill>
                <a:latin typeface="Calibri"/>
                <a:ea typeface="DejaVu Sans"/>
              </a:rPr>
              <a:t>Установка Postgresql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360000" y="1080000"/>
            <a:ext cx="84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hlinkClick r:id="rId1"/>
              </a:rPr>
              <a:t>Установка в Windows 10 и выше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360000" y="1440000"/>
            <a:ext cx="82800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Установка в Ubuntu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360000" y="1786320"/>
            <a:ext cx="8280000" cy="20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sudo sh -c 'echo "deb https://apt.postgresql.org/pub/repos/apt $(lsb_release -cs)-pgdg main" &gt; /etc/apt/sources.list.d/pgdg.list'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wget --quiet -O - https://www.postgresql.org/media/keys/ACCC4CF8.asc | sudo apt-key add -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sudo apt-get update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sudo apt-get -y install postgresql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360000" y="4153680"/>
            <a:ext cx="63000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apt-get install postgresql-15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21DB15-3CC2-49D8-8CB3-0B462DA7080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340000" y="274680"/>
            <a:ext cx="6623640" cy="70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 cap="all">
                <a:solidFill>
                  <a:srgbClr val="953735"/>
                </a:solidFill>
                <a:latin typeface="Calibri"/>
                <a:ea typeface="DejaVu Sans"/>
              </a:rPr>
              <a:t>Переменная PATh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360000" y="1080000"/>
            <a:ext cx="8280000" cy="287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Для того что бы добавить в переменную Path пусть в windows выполните следующие: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Вин + 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Наберите команду sysdm.cpl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Выберите пункт дополнительно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Выберите пункт Перемена среды…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Нажмите строку Path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Нажмите кнопку изменить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Выберите пустую строку и нажмите обзор и пропишите путь до установленного PostgreSQL до папки bin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Перезагрузите компьютер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396000" y="4140000"/>
            <a:ext cx="7920000" cy="21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Для того чтобы прописать переменную Path в Ubuntu или Mac: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Откройте терминал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Посмотрите что уже у Вас прописано с помощью команды echo $Path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Что бы добавить путь до bin выполните следующию команду export PATH=$PATH:/opt/local/bin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/usr/lib/postgresql/15/bin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58757B-036D-4F4B-8A4C-386C1A0E00B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340000" y="274680"/>
            <a:ext cx="6623640" cy="70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 cap="all">
                <a:solidFill>
                  <a:srgbClr val="953735"/>
                </a:solidFill>
                <a:latin typeface="Calibri"/>
                <a:ea typeface="DejaVu Sans"/>
              </a:rPr>
              <a:t>Установка Postgis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80000" y="1080000"/>
            <a:ext cx="8908560" cy="11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hlinkClick r:id="rId1"/>
              </a:rPr>
              <a:t>Windows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при установке в postgresql не забудьте установить галочку что дополнительно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установился PostGIS.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Что касается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hlinkClick r:id="rId2"/>
              </a:rPr>
              <a:t>Ubuntu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установка происходит следующем образом: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sudo apt-get install postgis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20000" y="2340000"/>
            <a:ext cx="77400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После установки мы можем проверить установился postgis или нет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360000" y="2700000"/>
            <a:ext cx="8460000" cy="338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postgis;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-- enabling raster support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postgis_raster;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-- enabling advanced 3d support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postgis_sfcgal;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-- enabling SQL/MM Net Topology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postgis_topology;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-- using US census data for geocoding and standardization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address_standardizer;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fuzzystrmatch;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CREATE EXTENSION postgis_tiger_geocoder;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7A6D39-C9FC-4E68-9574-CAFA6B55D9E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340000" y="274680"/>
            <a:ext cx="6623640" cy="70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 cap="all">
                <a:solidFill>
                  <a:srgbClr val="953735"/>
                </a:solidFill>
                <a:latin typeface="Calibri"/>
                <a:ea typeface="DejaVu Sans"/>
              </a:rPr>
              <a:t>Приступим к работе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453240" y="1118160"/>
            <a:ext cx="7646760" cy="60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Вы можете узнать, какая у вас версия, с помощью 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hlinkClick r:id="rId1"/>
              </a:rPr>
              <a:t>postgis_full_version()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540000" y="1620000"/>
            <a:ext cx="75600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SELECT PostGIS_Full_Version();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80000" y="1980000"/>
            <a:ext cx="901224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POSTGIS="3.3.2 4975da8" [EXTENSION] PGSQL="150" GEOS="3.11.1-CAPI-1.17.1" SFCGAL="SFCGAL 1.4.1, CGAL 5.5.1, BOOST 1.74.0" PROJ="9.1.1" GDAL="GDAL 3.6.2, released 2023/01/02" LIBXML="2.9.14" LIBJSON="0.16" LIBPROTOBUF="1.4.1" WAGYU="0.5.0 (Internal)" TOPOLOGY RASTER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347400" y="2741400"/>
            <a:ext cx="865260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Вы также можете проверить, какие альтернативные версии PostGIS могут быть установлены.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390960" y="3496320"/>
            <a:ext cx="7889040" cy="3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Liberation Mono;Courier New;Cousine;DejaVu Sans Mono"/>
              </a:rPr>
              <a:t>SELECT * FROM pg_available_extensions WHERE name = 'postgis';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369C5-11DD-4368-9D3A-CFA20919E78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335"/>
          <p:cNvSpPr/>
          <p:nvPr/>
        </p:nvSpPr>
        <p:spPr>
          <a:xfrm>
            <a:off x="2698560" y="1620000"/>
            <a:ext cx="594072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Спасибо за внимание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92E4E073C6DF4AA4B064EEF813B242" ma:contentTypeVersion="14" ma:contentTypeDescription="Create a new document." ma:contentTypeScope="" ma:versionID="6c050fae82889b94f5a8fe692de1fe07">
  <xsd:schema xmlns:xsd="http://www.w3.org/2001/XMLSchema" xmlns:xs="http://www.w3.org/2001/XMLSchema" xmlns:p="http://schemas.microsoft.com/office/2006/metadata/properties" xmlns:ns2="c65dc228-fd80-446a-8946-7a4bba4bd378" xmlns:ns3="e3c9d468-1cd5-409b-9a98-39ec1efa94c4" targetNamespace="http://schemas.microsoft.com/office/2006/metadata/properties" ma:root="true" ma:fieldsID="b5cc7b217a0c6cd01f4a8c5351b0054a" ns2:_="" ns3:_="">
    <xsd:import namespace="c65dc228-fd80-446a-8946-7a4bba4bd378"/>
    <xsd:import namespace="e3c9d468-1cd5-409b-9a98-39ec1efa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dc228-fd80-446a-8946-7a4bba4bd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dac30f7-4b6a-4d0c-a073-8dcd7cc3cb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9d468-1cd5-409b-9a98-39ec1efa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bb17ca6-7b51-404f-981f-26748fad1921}" ma:internalName="TaxCatchAll" ma:showField="CatchAllData" ma:web="e3c9d468-1cd5-409b-9a98-39ec1efa9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5dc228-fd80-446a-8946-7a4bba4bd378">
      <Terms xmlns="http://schemas.microsoft.com/office/infopath/2007/PartnerControls"/>
    </lcf76f155ced4ddcb4097134ff3c332f>
    <TaxCatchAll xmlns="e3c9d468-1cd5-409b-9a98-39ec1efa94c4" xsi:nil="true"/>
  </documentManagement>
</p:properties>
</file>

<file path=customXml/itemProps1.xml><?xml version="1.0" encoding="utf-8"?>
<ds:datastoreItem xmlns:ds="http://schemas.openxmlformats.org/officeDocument/2006/customXml" ds:itemID="{4F7C58F8-565A-4042-9FBA-FBD28C778A8B}"/>
</file>

<file path=customXml/itemProps2.xml><?xml version="1.0" encoding="utf-8"?>
<ds:datastoreItem xmlns:ds="http://schemas.openxmlformats.org/officeDocument/2006/customXml" ds:itemID="{36EEAC3D-0A5F-459F-BCF5-B1E004EAE0F9}"/>
</file>

<file path=customXml/itemProps3.xml><?xml version="1.0" encoding="utf-8"?>
<ds:datastoreItem xmlns:ds="http://schemas.openxmlformats.org/officeDocument/2006/customXml" ds:itemID="{4D0CA427-204D-4047-A156-60B33D57F2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Application>LibreOffice/7.5.6.2$Linux_X86_64 LibreOffice_project/50$Build-2</Application>
  <AppVersion>15.0000</AppVersion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2022-11-17T14:27:17Z</dcterms:created>
  <dc:creator/>
  <dc:description/>
  <dc:language>ru-RU</dc:language>
  <cp:lastModifiedBy/>
  <dcterms:modified xsi:type="dcterms:W3CDTF">2023-09-28T14:21:57Z</dcterms:modified>
  <cp:revision>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43</vt:r8>
  </property>
  <property fmtid="{D5CDD505-2E9C-101B-9397-08002B2CF9AE}" pid="3" name="PresentationFormat">
    <vt:lpwstr>Экран (4:3)</vt:lpwstr>
  </property>
  <property fmtid="{D5CDD505-2E9C-101B-9397-08002B2CF9AE}" pid="4" name="Slides">
    <vt:r8>80</vt:r8>
  </property>
  <property fmtid="{D5CDD505-2E9C-101B-9397-08002B2CF9AE}" pid="5" name="ContentTypeId">
    <vt:lpwstr>0x0101002392E4E073C6DF4AA4B064EEF813B242</vt:lpwstr>
  </property>
</Properties>
</file>