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Arial Narrow"/>
      <p:regular r:id="rId25"/>
      <p:bold r:id="rId26"/>
      <p:italic r:id="rId27"/>
      <p:boldItalic r:id="rId28"/>
    </p:embeddedFont>
    <p:embeddedFont>
      <p:font typeface="Noto Sans Symbols"/>
      <p:regular r:id="rId29"/>
      <p:bold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gq05EQDrDIUDwfnLWKnZqGLZTU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018AC2-9285-4D9D-838E-9472AA8035E4}">
  <a:tblStyle styleId="{DC018AC2-9285-4D9D-838E-9472AA8035E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2ED471A-9188-4133-BF43-1AE4C43FF743}"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alNarrow-bold.fntdata"/><Relationship Id="rId25" Type="http://schemas.openxmlformats.org/officeDocument/2006/relationships/font" Target="fonts/ArialNarrow-regular.fntdata"/><Relationship Id="rId28" Type="http://schemas.openxmlformats.org/officeDocument/2006/relationships/font" Target="fonts/ArialNarrow-boldItalic.fntdata"/><Relationship Id="rId27" Type="http://schemas.openxmlformats.org/officeDocument/2006/relationships/font" Target="fonts/ArialNarrow-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otoSansSymbol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NotoSansSymbols-bold.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0ee9a6e001_1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30ee9a6e001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0"/>
          <p:cNvSpPr/>
          <p:nvPr>
            <p:ph idx="2" type="pic"/>
          </p:nvPr>
        </p:nvSpPr>
        <p:spPr>
          <a:xfrm>
            <a:off x="5183188" y="987425"/>
            <a:ext cx="6172200" cy="4873625"/>
          </a:xfrm>
          <a:prstGeom prst="rect">
            <a:avLst/>
          </a:prstGeom>
          <a:noFill/>
          <a:ln>
            <a:noFill/>
          </a:ln>
        </p:spPr>
      </p:sp>
      <p:sp>
        <p:nvSpPr>
          <p:cNvPr id="68" name="Google Shape;68;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hyperlink" Target="https://docs.google.com/document/d/1cx2bVeZP7oYpamPQkT1hDOV71o1Bk605/edit?usp=drive_link&amp;ouid=114259501128433248439&amp;rtpof=true&amp;sd=true" TargetMode="External"/><Relationship Id="rId6" Type="http://schemas.openxmlformats.org/officeDocument/2006/relationships/hyperlink" Target="https://docs.google.com/document/d/1pq4RqIJAEoSTKLeLyoIS4hHXWPBa-kiX/edit?usp=drive_link&amp;ouid=114259501128433248439&amp;rtpof=true&amp;sd=true" TargetMode="External"/><Relationship Id="rId7" Type="http://schemas.openxmlformats.org/officeDocument/2006/relationships/hyperlink" Target="https://docs.google.com/spreadsheets/d/1qobL5ZzNHJHrSh0r6_o0xv--QKcw6enl/edit?usp=drive_link&amp;ouid=114259501128433248439&amp;rtpof=true&amp;sd=true" TargetMode="External"/><Relationship Id="rId8" Type="http://schemas.openxmlformats.org/officeDocument/2006/relationships/hyperlink" Target="https://docs.google.com/spreadsheets/d/1El6Soh03DKxPyqcK7GB55BReON0wBrHT/edit?usp=drive_link&amp;ouid=114259501128433248439&amp;rtpof=true&amp;sd=tru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hyperlink" Target="https://docs.google.com/document/d/18Tst-V2cM_GRrrcI9XRpVLkwJS3PiMIa/edit?usp=drive_link&amp;ouid=100113667776950618036&amp;rtpof=true&amp;sd=true" TargetMode="External"/><Relationship Id="rId6" Type="http://schemas.openxmlformats.org/officeDocument/2006/relationships/hyperlink" Target="https://docs.google.com/spreadsheets/d/1KIk_lsPkk9c4BmMM7pE_rDwziaP_Oj_X/edit?usp=drive_link&amp;ouid=114259501128433248439&amp;rtpof=true&amp;sd=true" TargetMode="External"/></Relationships>
</file>

<file path=ppt/slides/_rels/slide19.xml.rels><?xml version="1.0" encoding="UTF-8" standalone="yes"?><Relationships xmlns="http://schemas.openxmlformats.org/package/2006/relationships"><Relationship Id="rId11" Type="http://schemas.openxmlformats.org/officeDocument/2006/relationships/hyperlink" Target="https://docs.google.com/document/d/18Tst-V2cM_GRrrcI9XRpVLkwJS3PiMIa/edit?usp=drive_link&amp;ouid=114259501128433248439&amp;rtpof=true&amp;sd=true" TargetMode="External"/><Relationship Id="rId10" Type="http://schemas.openxmlformats.org/officeDocument/2006/relationships/hyperlink" Target="https://docs.google.com/document/d/1pq4RqIJAEoSTKLeLyoIS4hHXWPBa-kiX/edit?usp=drive_link&amp;ouid=114259501128433248439&amp;rtpof=true&amp;sd=true" TargetMode="External"/><Relationship Id="rId13" Type="http://schemas.openxmlformats.org/officeDocument/2006/relationships/hyperlink" Target="https://docs.google.com/spreadsheets/d/1El6Soh03DKxPyqcK7GB55BReON0wBrHT/edit?usp=drive_link&amp;ouid=114259501128433248439&amp;rtpof=true&amp;sd=true" TargetMode="External"/><Relationship Id="rId12" Type="http://schemas.openxmlformats.org/officeDocument/2006/relationships/hyperlink" Target="https://docs.google.com/spreadsheets/d/1qobL5ZzNHJHrSh0r6_o0xv--QKcw6enl/edit?usp=drive_link&amp;ouid=114259501128433248439&amp;rtpof=true&amp;sd=true"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docs.google.com/document/d/1cx2bVeZP7oYpamPQkT1hDOV71o1Bk605/edit?usp=drive_link&amp;ouid=114259501128433248439&amp;rtpof=true&amp;sd=true" TargetMode="External"/><Relationship Id="rId15" Type="http://schemas.openxmlformats.org/officeDocument/2006/relationships/hyperlink" Target="https://docs.google.com/spreadsheets/d/1W7mC9qh8KrnbY-sdk5L6lVrMixsMOAeU/edit?usp=drive_link&amp;ouid=114259501128433248439&amp;rtpof=true&amp;sd=true" TargetMode="External"/><Relationship Id="rId14" Type="http://schemas.openxmlformats.org/officeDocument/2006/relationships/hyperlink" Target="https://docs.google.com/spreadsheets/d/1KIk_lsPkk9c4BmMM7pE_rDwziaP_Oj_X/edit?usp=drive_link&amp;ouid=114259501128433248439&amp;rtpof=true&amp;sd=true" TargetMode="External"/><Relationship Id="rId5" Type="http://schemas.openxmlformats.org/officeDocument/2006/relationships/hyperlink" Target="https://docs.google.com/document/d/1qpCAR0rnLERfvH88_zEzyblB7XdTSKGe/edit?usp=drive_link&amp;ouid=114259501128433248439&amp;rtpof=true&amp;sd=true" TargetMode="External"/><Relationship Id="rId6" Type="http://schemas.openxmlformats.org/officeDocument/2006/relationships/hyperlink" Target="https://docs.google.com/document/d/14_vo4QV7TreF7CruxREMuh3F3SQCKu1X/edit?usp=drive_link&amp;ouid=114259501128433248439&amp;rtpof=true&amp;sd=true" TargetMode="External"/><Relationship Id="rId7" Type="http://schemas.openxmlformats.org/officeDocument/2006/relationships/hyperlink" Target="https://docs.google.com/document/d/1giO_khJjoJ5VH-hyepWZ4F3aTW8V7sw6/edit?usp=drive_link&amp;ouid=114259501128433248439&amp;rtpof=true&amp;sd=true" TargetMode="External"/><Relationship Id="rId8" Type="http://schemas.openxmlformats.org/officeDocument/2006/relationships/hyperlink" Target="https://docs.google.com/document/d/1sdUcprEVIGFGHvaQPEYh2-GNBMdEQrmP/edit?usp=drive_link&amp;ouid=114259501128433248439&amp;rtpof=true&amp;sd=tru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hyperlink" Target="mailto:shereenallaa@gmail.com" TargetMode="External"/><Relationship Id="rId6" Type="http://schemas.openxmlformats.org/officeDocument/2006/relationships/hyperlink" Target="mailto:7uccam@gmail.com" TargetMode="External"/><Relationship Id="rId7" Type="http://schemas.openxmlformats.org/officeDocument/2006/relationships/hyperlink" Target="mailto:abdo.m.mohamm@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hyperlink" Target="https://docs.google.com/presentation/d/14yu_cxBUqXflhZvgwg387D-mH-Y7FkgD/edit?usp=drive_link&amp;ouid=100113667776950618036&amp;rtpof=true&amp;sd=true" TargetMode="External"/><Relationship Id="rId6" Type="http://schemas.openxmlformats.org/officeDocument/2006/relationships/hyperlink" Target="https://docs.google.com/spreadsheets/d/1W7mC9qh8KrnbY-sdk5L6lVrMixsMOAeU/edit?usp=drive_link&amp;ouid=100113667776950618036&amp;rtpof=true&amp;sd=true" TargetMode="External"/><Relationship Id="rId7"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4439963" y="213595"/>
            <a:ext cx="3312073" cy="2482801"/>
          </a:xfrm>
          <a:prstGeom prst="rect">
            <a:avLst/>
          </a:prstGeom>
          <a:noFill/>
          <a:ln>
            <a:noFill/>
          </a:ln>
          <a:effectLst>
            <a:outerShdw blurRad="50800" sx="88000" rotWithShape="0" algn="ctr" dir="5400000" dist="50800" sy="88000">
              <a:srgbClr val="000000">
                <a:alpha val="20000"/>
              </a:srgbClr>
            </a:outerShdw>
            <a:reflection blurRad="0" dir="5400000" dist="50800" endA="0" endPos="65000" kx="0" rotWithShape="0" algn="bl" stA="0" stPos="0" sy="-100000" ky="0"/>
          </a:effectLst>
        </p:spPr>
      </p:pic>
      <p:sp>
        <p:nvSpPr>
          <p:cNvPr id="89" name="Google Shape;89;p1"/>
          <p:cNvSpPr/>
          <p:nvPr/>
        </p:nvSpPr>
        <p:spPr>
          <a:xfrm>
            <a:off x="3580818" y="3337676"/>
            <a:ext cx="12192000" cy="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Calibri"/>
              <a:buNone/>
            </a:pPr>
            <a:r>
              <a:t/>
            </a:r>
            <a:endParaRPr b="0" i="0" sz="11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Calibri"/>
              <a:buNone/>
            </a:pPr>
            <a:br>
              <a:rPr b="0" i="0" lang="en-US" sz="1100" u="none" cap="none" strike="noStrike">
                <a:solidFill>
                  <a:schemeClr val="dk1"/>
                </a:solidFill>
                <a:latin typeface="Calibri"/>
                <a:ea typeface="Calibri"/>
                <a:cs typeface="Calibri"/>
                <a:sym typeface="Calibri"/>
              </a:rPr>
            </a:br>
            <a:endParaRPr b="0" i="0" sz="1800" u="none" cap="none" strike="noStrike">
              <a:solidFill>
                <a:schemeClr val="dk1"/>
              </a:solidFill>
              <a:latin typeface="Arial"/>
              <a:ea typeface="Arial"/>
              <a:cs typeface="Arial"/>
              <a:sym typeface="Arial"/>
            </a:endParaRPr>
          </a:p>
        </p:txBody>
      </p:sp>
      <p:sp>
        <p:nvSpPr>
          <p:cNvPr id="90" name="Google Shape;90;p1"/>
          <p:cNvSpPr/>
          <p:nvPr/>
        </p:nvSpPr>
        <p:spPr>
          <a:xfrm>
            <a:off x="3580818" y="3337676"/>
            <a:ext cx="12192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
          <p:cNvSpPr/>
          <p:nvPr/>
        </p:nvSpPr>
        <p:spPr>
          <a:xfrm>
            <a:off x="3580818" y="3820276"/>
            <a:ext cx="12192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1"/>
          <p:cNvSpPr txBox="1"/>
          <p:nvPr/>
        </p:nvSpPr>
        <p:spPr>
          <a:xfrm>
            <a:off x="3894082" y="2327064"/>
            <a:ext cx="66688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942092"/>
                </a:solidFill>
                <a:latin typeface="Arial"/>
                <a:ea typeface="Arial"/>
                <a:cs typeface="Arial"/>
                <a:sym typeface="Arial"/>
              </a:rPr>
              <a:t>SPM [Sustainable </a:t>
            </a:r>
            <a:r>
              <a:rPr lang="en-US" sz="1800">
                <a:solidFill>
                  <a:srgbClr val="942092"/>
                </a:solidFill>
              </a:rPr>
              <a:t>P</a:t>
            </a:r>
            <a:r>
              <a:rPr lang="en-US" sz="1800">
                <a:solidFill>
                  <a:srgbClr val="942092"/>
                </a:solidFill>
                <a:latin typeface="Arial"/>
                <a:ea typeface="Arial"/>
                <a:cs typeface="Arial"/>
                <a:sym typeface="Arial"/>
              </a:rPr>
              <a:t>roject Management] </a:t>
            </a:r>
            <a:endParaRPr sz="1800">
              <a:solidFill>
                <a:srgbClr val="942092"/>
              </a:solidFill>
              <a:latin typeface="Calibri"/>
              <a:ea typeface="Calibri"/>
              <a:cs typeface="Calibri"/>
              <a:sym typeface="Calibri"/>
            </a:endParaRPr>
          </a:p>
        </p:txBody>
      </p:sp>
      <p:sp>
        <p:nvSpPr>
          <p:cNvPr id="93" name="Google Shape;93;p1"/>
          <p:cNvSpPr txBox="1"/>
          <p:nvPr/>
        </p:nvSpPr>
        <p:spPr>
          <a:xfrm>
            <a:off x="4861691" y="2753029"/>
            <a:ext cx="60973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942092"/>
                </a:solidFill>
                <a:latin typeface="Calibri"/>
                <a:ea typeface="Calibri"/>
                <a:cs typeface="Calibri"/>
                <a:sym typeface="Calibri"/>
              </a:rPr>
              <a:t>GRADUATION PROJECT</a:t>
            </a:r>
            <a:endParaRPr sz="1800">
              <a:solidFill>
                <a:srgbClr val="942092"/>
              </a:solidFill>
              <a:latin typeface="Calibri"/>
              <a:ea typeface="Calibri"/>
              <a:cs typeface="Calibri"/>
              <a:sym typeface="Calibri"/>
            </a:endParaRPr>
          </a:p>
        </p:txBody>
      </p:sp>
      <p:sp>
        <p:nvSpPr>
          <p:cNvPr id="94" name="Google Shape;94;p1"/>
          <p:cNvSpPr txBox="1"/>
          <p:nvPr/>
        </p:nvSpPr>
        <p:spPr>
          <a:xfrm>
            <a:off x="3048657" y="3244334"/>
            <a:ext cx="60973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95" name="Google Shape;95;p1"/>
          <p:cNvSpPr txBox="1"/>
          <p:nvPr/>
        </p:nvSpPr>
        <p:spPr>
          <a:xfrm>
            <a:off x="1654722" y="3609536"/>
            <a:ext cx="60972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500">
                <a:solidFill>
                  <a:schemeClr val="dk1"/>
                </a:solidFill>
                <a:latin typeface="Calibri"/>
                <a:ea typeface="Calibri"/>
                <a:cs typeface="Calibri"/>
                <a:sym typeface="Calibri"/>
              </a:rPr>
              <a:t>S</a:t>
            </a:r>
            <a:r>
              <a:rPr b="1" i="0" lang="en-US" sz="1500">
                <a:solidFill>
                  <a:srgbClr val="1F1F1F"/>
                </a:solidFill>
                <a:latin typeface="Calibri"/>
                <a:ea typeface="Calibri"/>
                <a:cs typeface="Calibri"/>
                <a:sym typeface="Calibri"/>
              </a:rPr>
              <a:t>hereen Eltayeb</a:t>
            </a:r>
            <a:endParaRPr b="1" sz="1500">
              <a:solidFill>
                <a:srgbClr val="1F1F1F"/>
              </a:solidFill>
              <a:latin typeface="Calibri"/>
              <a:ea typeface="Calibri"/>
              <a:cs typeface="Calibri"/>
              <a:sym typeface="Calibri"/>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Hossam Gamal </a:t>
            </a:r>
            <a:endParaRPr b="1" sz="1500">
              <a:latin typeface="Calibri"/>
              <a:ea typeface="Calibri"/>
              <a:cs typeface="Calibri"/>
              <a:sym typeface="Calibri"/>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Ahmed Nagy </a:t>
            </a:r>
            <a:endParaRPr b="1" sz="1500">
              <a:latin typeface="Calibri"/>
              <a:ea typeface="Calibri"/>
              <a:cs typeface="Calibri"/>
              <a:sym typeface="Calibri"/>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Abdelrahman Mohamed </a:t>
            </a:r>
            <a:endParaRPr b="1" sz="1500">
              <a:solidFill>
                <a:schemeClr val="dk1"/>
              </a:solidFill>
              <a:latin typeface="Calibri"/>
              <a:ea typeface="Calibri"/>
              <a:cs typeface="Calibri"/>
              <a:sym typeface="Calibri"/>
            </a:endParaRPr>
          </a:p>
        </p:txBody>
      </p:sp>
      <p:sp>
        <p:nvSpPr>
          <p:cNvPr id="96" name="Google Shape;96;p1"/>
          <p:cNvSpPr txBox="1"/>
          <p:nvPr/>
        </p:nvSpPr>
        <p:spPr>
          <a:xfrm>
            <a:off x="3048657" y="5632023"/>
            <a:ext cx="6097200" cy="1503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small" strike="noStrike">
                <a:solidFill>
                  <a:srgbClr val="942092"/>
                </a:solidFill>
                <a:latin typeface="Arial"/>
                <a:ea typeface="Arial"/>
                <a:cs typeface="Arial"/>
                <a:sym typeface="Arial"/>
              </a:rPr>
              <a:t>PROJECT MANAGEMENT PIONEER TEAM</a:t>
            </a:r>
            <a:endParaRPr b="0" sz="1800">
              <a:solidFill>
                <a:srgbClr val="942092"/>
              </a:solidFill>
              <a:latin typeface="Calibri"/>
              <a:ea typeface="Calibri"/>
              <a:cs typeface="Calibri"/>
              <a:sym typeface="Calibri"/>
            </a:endParaRPr>
          </a:p>
          <a:p>
            <a:pPr indent="0" lvl="0" marL="0" marR="0" rtl="0" algn="ctr">
              <a:spcBef>
                <a:spcPts val="200"/>
              </a:spcBef>
              <a:spcAft>
                <a:spcPts val="0"/>
              </a:spcAft>
              <a:buNone/>
            </a:pPr>
            <a:r>
              <a:rPr lang="en-US" sz="1800" cap="small">
                <a:solidFill>
                  <a:srgbClr val="942092"/>
                </a:solidFill>
              </a:rPr>
              <a:t>MINISTRY</a:t>
            </a:r>
            <a:r>
              <a:rPr b="0" i="0" lang="en-US" sz="1800" u="none" cap="small" strike="noStrike">
                <a:solidFill>
                  <a:srgbClr val="942092"/>
                </a:solidFill>
                <a:latin typeface="Arial"/>
                <a:ea typeface="Arial"/>
                <a:cs typeface="Arial"/>
                <a:sym typeface="Arial"/>
              </a:rPr>
              <a:t> OF COMMUNICATION</a:t>
            </a:r>
            <a:endParaRPr/>
          </a:p>
          <a:p>
            <a:pPr indent="0" lvl="0" marL="0" marR="0" rtl="0" algn="ctr">
              <a:spcBef>
                <a:spcPts val="0"/>
              </a:spcBef>
              <a:spcAft>
                <a:spcPts val="0"/>
              </a:spcAft>
              <a:buNone/>
            </a:pPr>
            <a:r>
              <a:rPr lang="en-US" sz="1800" cap="small">
                <a:solidFill>
                  <a:srgbClr val="942092"/>
                </a:solidFill>
                <a:latin typeface="Arial"/>
                <a:ea typeface="Arial"/>
                <a:cs typeface="Arial"/>
                <a:sym typeface="Arial"/>
              </a:rPr>
              <a:t>TELECOMEGYPT </a:t>
            </a:r>
            <a:endParaRPr b="0" sz="1800">
              <a:solidFill>
                <a:srgbClr val="942092"/>
              </a:solidFill>
              <a:latin typeface="Calibri"/>
              <a:ea typeface="Calibri"/>
              <a:cs typeface="Calibri"/>
              <a:sym typeface="Calibri"/>
            </a:endParaRPr>
          </a:p>
          <a:p>
            <a:pPr indent="0" lvl="0" marL="0" marR="0" rtl="0" algn="l">
              <a:spcBef>
                <a:spcPts val="0"/>
              </a:spcBef>
              <a:spcAft>
                <a:spcPts val="0"/>
              </a:spcAft>
              <a:buNone/>
            </a:pPr>
            <a:br>
              <a:rPr lang="en-US" sz="1800">
                <a:solidFill>
                  <a:srgbClr val="942092"/>
                </a:solidFill>
                <a:latin typeface="Calibri"/>
                <a:ea typeface="Calibri"/>
                <a:cs typeface="Calibri"/>
                <a:sym typeface="Calibri"/>
              </a:rPr>
            </a:br>
            <a:endParaRPr sz="1800">
              <a:solidFill>
                <a:srgbClr val="94209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11"/>
          <p:cNvPicPr preferRelativeResize="0"/>
          <p:nvPr/>
        </p:nvPicPr>
        <p:blipFill rotWithShape="1">
          <a:blip r:embed="rId3">
            <a:alphaModFix/>
          </a:blip>
          <a:srcRect b="0" l="0" r="0" t="0"/>
          <a:stretch/>
        </p:blipFill>
        <p:spPr>
          <a:xfrm>
            <a:off x="0" y="0"/>
            <a:ext cx="2095500" cy="825500"/>
          </a:xfrm>
          <a:prstGeom prst="rect">
            <a:avLst/>
          </a:prstGeom>
          <a:noFill/>
          <a:ln>
            <a:noFill/>
          </a:ln>
        </p:spPr>
      </p:pic>
      <p:pic>
        <p:nvPicPr>
          <p:cNvPr id="197" name="Google Shape;197;p11"/>
          <p:cNvPicPr preferRelativeResize="0"/>
          <p:nvPr/>
        </p:nvPicPr>
        <p:blipFill rotWithShape="1">
          <a:blip r:embed="rId4">
            <a:alphaModFix/>
          </a:blip>
          <a:srcRect b="0" l="0" r="0" t="0"/>
          <a:stretch/>
        </p:blipFill>
        <p:spPr>
          <a:xfrm>
            <a:off x="10606842" y="-219393"/>
            <a:ext cx="1686560" cy="1264285"/>
          </a:xfrm>
          <a:prstGeom prst="rect">
            <a:avLst/>
          </a:prstGeom>
          <a:noFill/>
          <a:ln>
            <a:noFill/>
          </a:ln>
        </p:spPr>
      </p:pic>
      <p:sp>
        <p:nvSpPr>
          <p:cNvPr id="198" name="Google Shape;198;p11"/>
          <p:cNvSpPr txBox="1"/>
          <p:nvPr/>
        </p:nvSpPr>
        <p:spPr>
          <a:xfrm>
            <a:off x="4533615" y="303283"/>
            <a:ext cx="61455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00">
                <a:solidFill>
                  <a:schemeClr val="dk1"/>
                </a:solidFill>
                <a:latin typeface="Calibri"/>
                <a:ea typeface="Calibri"/>
                <a:cs typeface="Calibri"/>
                <a:sym typeface="Calibri"/>
              </a:rPr>
              <a:t>Project Initiation</a:t>
            </a:r>
            <a:endParaRPr b="1" sz="1900">
              <a:solidFill>
                <a:schemeClr val="dk1"/>
              </a:solidFill>
              <a:latin typeface="Calibri"/>
              <a:ea typeface="Calibri"/>
              <a:cs typeface="Calibri"/>
              <a:sym typeface="Calibri"/>
            </a:endParaRPr>
          </a:p>
        </p:txBody>
      </p:sp>
      <p:sp>
        <p:nvSpPr>
          <p:cNvPr id="199" name="Google Shape;199;p11"/>
          <p:cNvSpPr txBox="1"/>
          <p:nvPr/>
        </p:nvSpPr>
        <p:spPr>
          <a:xfrm>
            <a:off x="401359" y="968522"/>
            <a:ext cx="16865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942092"/>
                </a:solidFill>
                <a:latin typeface="Calibri"/>
                <a:ea typeface="Calibri"/>
                <a:cs typeface="Calibri"/>
                <a:sym typeface="Calibri"/>
              </a:rPr>
              <a:t>Project </a:t>
            </a:r>
            <a:r>
              <a:rPr b="1" lang="en-US" sz="1800">
                <a:solidFill>
                  <a:srgbClr val="942092"/>
                </a:solidFill>
                <a:latin typeface="Calibri"/>
                <a:ea typeface="Calibri"/>
                <a:cs typeface="Calibri"/>
                <a:sym typeface="Calibri"/>
              </a:rPr>
              <a:t>Charter</a:t>
            </a:r>
            <a:r>
              <a:rPr b="1" lang="en-US" sz="1800">
                <a:solidFill>
                  <a:srgbClr val="942092"/>
                </a:solidFill>
                <a:latin typeface="Calibri"/>
                <a:ea typeface="Calibri"/>
                <a:cs typeface="Calibri"/>
                <a:sym typeface="Calibri"/>
              </a:rPr>
              <a:t> </a:t>
            </a:r>
            <a:endParaRPr b="1"/>
          </a:p>
        </p:txBody>
      </p:sp>
      <p:sp>
        <p:nvSpPr>
          <p:cNvPr id="200" name="Google Shape;200;p11"/>
          <p:cNvSpPr/>
          <p:nvPr/>
        </p:nvSpPr>
        <p:spPr>
          <a:xfrm>
            <a:off x="3778250" y="1825625"/>
            <a:ext cx="12192000" cy="457200"/>
          </a:xfrm>
          <a:prstGeom prst="rect">
            <a:avLst/>
          </a:prstGeom>
          <a:noFill/>
          <a:ln>
            <a:noFill/>
          </a:ln>
        </p:spPr>
        <p:txBody>
          <a:bodyPr anchorCtr="0" anchor="ctr" bIns="0" lIns="91425" spcFirstLastPara="1" rIns="91425" wrap="square" tIns="0">
            <a:spAutoFit/>
          </a:bodyPr>
          <a:lstStyle/>
          <a:p>
            <a:pPr indent="0" lvl="0" marL="0" marR="0" rtl="1" algn="r">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01" name="Google Shape;201;p11"/>
          <p:cNvSpPr txBox="1"/>
          <p:nvPr/>
        </p:nvSpPr>
        <p:spPr>
          <a:xfrm>
            <a:off x="858550" y="1486150"/>
            <a:ext cx="11051700" cy="1144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200" u="none" strike="noStrike">
                <a:solidFill>
                  <a:srgbClr val="942092"/>
                </a:solidFill>
                <a:latin typeface="Arial"/>
                <a:ea typeface="Arial"/>
                <a:cs typeface="Arial"/>
                <a:sym typeface="Arial"/>
              </a:rPr>
              <a:t>Executive Summary:</a:t>
            </a:r>
            <a:r>
              <a:rPr b="0" i="0" lang="en-US" sz="1200" u="none" strike="noStrike">
                <a:solidFill>
                  <a:srgbClr val="942092"/>
                </a:solidFill>
                <a:latin typeface="Arial"/>
                <a:ea typeface="Arial"/>
                <a:cs typeface="Arial"/>
                <a:sym typeface="Arial"/>
              </a:rPr>
              <a:t> </a:t>
            </a:r>
            <a:r>
              <a:rPr b="1" i="0" lang="en-US" sz="1200" u="none" strike="noStrike">
                <a:solidFill>
                  <a:srgbClr val="434343"/>
                </a:solidFill>
                <a:latin typeface="Arial"/>
                <a:ea typeface="Arial"/>
                <a:cs typeface="Arial"/>
                <a:sym typeface="Arial"/>
              </a:rPr>
              <a:t>The Deployment of SPM (Sustainable Project Management) in International Projects </a:t>
            </a:r>
            <a:r>
              <a:rPr b="1" lang="en-US" sz="1200">
                <a:solidFill>
                  <a:srgbClr val="434343"/>
                </a:solidFill>
                <a:latin typeface="Arial"/>
                <a:ea typeface="Arial"/>
                <a:cs typeface="Arial"/>
                <a:sym typeface="Arial"/>
              </a:rPr>
              <a:t>   </a:t>
            </a:r>
            <a:r>
              <a:rPr b="1" i="0" lang="en-US" sz="1200" u="none" strike="noStrike">
                <a:solidFill>
                  <a:srgbClr val="434343"/>
                </a:solidFill>
                <a:latin typeface="Arial"/>
                <a:ea typeface="Arial"/>
                <a:cs typeface="Arial"/>
                <a:sym typeface="Arial"/>
              </a:rPr>
              <a:t>aims to enhance Telecom Egypt’s sustainability efforts and operational efficiency. This project is driven by the need to adapt to global sustainable development goals and improve energy consumption practices within the organization.</a:t>
            </a:r>
            <a:endParaRPr b="0" sz="1200">
              <a:solidFill>
                <a:schemeClr val="dk1"/>
              </a:solidFill>
              <a:latin typeface="Calibri"/>
              <a:ea typeface="Calibri"/>
              <a:cs typeface="Calibri"/>
              <a:sym typeface="Calibri"/>
            </a:endParaRPr>
          </a:p>
          <a:p>
            <a:pPr indent="0" lvl="0" marL="0" marR="0" rtl="0" algn="l">
              <a:spcBef>
                <a:spcPts val="1000"/>
              </a:spcBef>
              <a:spcAft>
                <a:spcPts val="0"/>
              </a:spcAft>
              <a:buNone/>
            </a:pPr>
            <a:br>
              <a:rPr b="0" lang="en-US"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p:txBody>
      </p:sp>
      <p:graphicFrame>
        <p:nvGraphicFramePr>
          <p:cNvPr id="202" name="Google Shape;202;p11"/>
          <p:cNvGraphicFramePr/>
          <p:nvPr/>
        </p:nvGraphicFramePr>
        <p:xfrm>
          <a:off x="970250" y="2457450"/>
          <a:ext cx="3000000" cy="3000000"/>
        </p:xfrm>
        <a:graphic>
          <a:graphicData uri="http://schemas.openxmlformats.org/drawingml/2006/table">
            <a:tbl>
              <a:tblPr>
                <a:noFill/>
                <a:tableStyleId>{DC018AC2-9285-4D9D-838E-9472AA8035E4}</a:tableStyleId>
              </a:tblPr>
              <a:tblGrid>
                <a:gridCol w="10940100"/>
              </a:tblGrid>
              <a:tr h="152400">
                <a:tc>
                  <a:txBody>
                    <a:bodyPr/>
                    <a:lstStyle/>
                    <a:p>
                      <a:pPr indent="0" lvl="0" marL="0" marR="0" rtl="0" algn="l">
                        <a:spcBef>
                          <a:spcPts val="0"/>
                        </a:spcBef>
                        <a:spcAft>
                          <a:spcPts val="0"/>
                        </a:spcAft>
                        <a:buNone/>
                      </a:pPr>
                      <a:r>
                        <a:rPr b="1" i="0" lang="en-US" sz="1200" u="none" cap="none" strike="noStrike">
                          <a:solidFill>
                            <a:srgbClr val="FFFFFF"/>
                          </a:solidFill>
                          <a:latin typeface="Arial"/>
                          <a:ea typeface="Arial"/>
                          <a:cs typeface="Arial"/>
                          <a:sym typeface="Arial"/>
                        </a:rPr>
                        <a:t>Project Goal</a:t>
                      </a:r>
                      <a:endParaRPr sz="1800" u="none" cap="none" strike="noStrike"/>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942092"/>
                    </a:solidFill>
                  </a:tcPr>
                </a:tc>
              </a:tr>
              <a:tr h="1721475">
                <a:tc>
                  <a:txBody>
                    <a:bodyPr/>
                    <a:lstStyle/>
                    <a:p>
                      <a:pPr indent="-76200" lvl="0" marL="0" marR="0" rtl="0" algn="l">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 10% Enhancement power consumption awareness by replacing </a:t>
                      </a:r>
                      <a:r>
                        <a:rPr b="1" i="0" lang="en-US" sz="1200" u="none" cap="none" strike="noStrike">
                          <a:solidFill>
                            <a:srgbClr val="000000"/>
                          </a:solidFill>
                          <a:latin typeface="Arial"/>
                          <a:ea typeface="Arial"/>
                          <a:cs typeface="Arial"/>
                          <a:sym typeface="Arial"/>
                        </a:rPr>
                        <a:t>20% </a:t>
                      </a:r>
                      <a:r>
                        <a:rPr b="0" i="0" lang="en-US" sz="1200" u="none" cap="none" strike="noStrike">
                          <a:solidFill>
                            <a:srgbClr val="000000"/>
                          </a:solidFill>
                          <a:latin typeface="Arial"/>
                          <a:ea typeface="Arial"/>
                          <a:cs typeface="Arial"/>
                          <a:sym typeface="Arial"/>
                        </a:rPr>
                        <a:t>the cooling and lighting systems (HVAC) in the cable landing stations (CLSs) which are (Abt,eldars) to sustainable systems in </a:t>
                      </a:r>
                      <a:r>
                        <a:rPr b="1" i="0" lang="en-US" sz="1200" u="none" cap="none" strike="noStrike">
                          <a:solidFill>
                            <a:srgbClr val="000000"/>
                          </a:solidFill>
                          <a:latin typeface="Arial"/>
                          <a:ea typeface="Arial"/>
                          <a:cs typeface="Arial"/>
                          <a:sym typeface="Arial"/>
                        </a:rPr>
                        <a:t>3 months </a:t>
                      </a:r>
                      <a:r>
                        <a:rPr b="0" i="0" lang="en-US" sz="1200" u="none" cap="none" strike="noStrike">
                          <a:solidFill>
                            <a:srgbClr val="000000"/>
                          </a:solidFill>
                          <a:latin typeface="Arial"/>
                          <a:ea typeface="Arial"/>
                          <a:cs typeface="Arial"/>
                          <a:sym typeface="Arial"/>
                        </a:rPr>
                        <a:t>, starting </a:t>
                      </a:r>
                      <a:r>
                        <a:rPr b="1" i="0" lang="en-US" sz="1200" u="none" cap="none" strike="noStrike">
                          <a:solidFill>
                            <a:srgbClr val="000000"/>
                          </a:solidFill>
                          <a:latin typeface="Arial"/>
                          <a:ea typeface="Arial"/>
                          <a:cs typeface="Arial"/>
                          <a:sym typeface="Arial"/>
                        </a:rPr>
                        <a:t>2025 </a:t>
                      </a:r>
                      <a:r>
                        <a:rPr b="0" i="0" lang="en-US" sz="1200" u="none" cap="none" strike="noStrike">
                          <a:solidFill>
                            <a:srgbClr val="000000"/>
                          </a:solidFill>
                          <a:latin typeface="Arial"/>
                          <a:ea typeface="Arial"/>
                          <a:cs typeface="Arial"/>
                          <a:sym typeface="Arial"/>
                        </a:rPr>
                        <a:t>one system every </a:t>
                      </a:r>
                      <a:r>
                        <a:rPr b="1" i="0" lang="en-US" sz="1200" u="none" cap="none" strike="noStrike">
                          <a:solidFill>
                            <a:srgbClr val="000000"/>
                          </a:solidFill>
                          <a:latin typeface="Arial"/>
                          <a:ea typeface="Arial"/>
                          <a:cs typeface="Arial"/>
                          <a:sym typeface="Arial"/>
                        </a:rPr>
                        <a:t>6 weeks </a:t>
                      </a:r>
                      <a:r>
                        <a:rPr b="0" i="0" lang="en-US" sz="1200" u="none" cap="none" strike="noStrike">
                          <a:solidFill>
                            <a:srgbClr val="000000"/>
                          </a:solidFill>
                          <a:latin typeface="Arial"/>
                          <a:ea typeface="Arial"/>
                          <a:cs typeface="Arial"/>
                          <a:sym typeface="Arial"/>
                        </a:rPr>
                        <a:t>handled by power team. </a:t>
                      </a:r>
                      <a:endParaRPr b="0" i="0" sz="1200" u="none" cap="none" strike="noStrike">
                        <a:solidFill>
                          <a:srgbClr val="808080"/>
                        </a:solidFill>
                        <a:latin typeface="Open Sans"/>
                        <a:ea typeface="Open Sans"/>
                        <a:cs typeface="Open Sans"/>
                        <a:sym typeface="Open Sans"/>
                      </a:endParaRPr>
                    </a:p>
                    <a:p>
                      <a:pPr indent="-76200" lvl="0" marL="0" marR="0" rtl="0" algn="l">
                        <a:spcBef>
                          <a:spcPts val="0"/>
                        </a:spcBef>
                        <a:spcAft>
                          <a:spcPts val="0"/>
                        </a:spcAft>
                        <a:buClr>
                          <a:srgbClr val="808080"/>
                        </a:buClr>
                        <a:buSzPts val="1200"/>
                        <a:buFont typeface="Arial"/>
                        <a:buChar char="•"/>
                      </a:pPr>
                      <a:r>
                        <a:rPr b="0" i="0" lang="en-US" sz="1200" u="none" cap="none" strike="noStrike">
                          <a:solidFill>
                            <a:srgbClr val="808080"/>
                          </a:solidFill>
                          <a:latin typeface="Open Sans"/>
                          <a:ea typeface="Open Sans"/>
                          <a:cs typeface="Open Sans"/>
                          <a:sym typeface="Open Sans"/>
                        </a:rPr>
                        <a:t> </a:t>
                      </a:r>
                      <a:r>
                        <a:rPr b="0" i="0" lang="en-US" sz="1200" u="none" cap="none" strike="noStrike">
                          <a:solidFill>
                            <a:srgbClr val="000000"/>
                          </a:solidFill>
                          <a:latin typeface="Arial"/>
                          <a:ea typeface="Arial"/>
                          <a:cs typeface="Arial"/>
                          <a:sym typeface="Arial"/>
                        </a:rPr>
                        <a:t>20% Upgrade to the power consumption system by using PUE</a:t>
                      </a:r>
                      <a:r>
                        <a:rPr b="1" i="0" lang="en-US" sz="1200" u="none" cap="none" strike="noStrike">
                          <a:solidFill>
                            <a:srgbClr val="000000"/>
                          </a:solidFill>
                          <a:latin typeface="Arial"/>
                          <a:ea typeface="Arial"/>
                          <a:cs typeface="Arial"/>
                          <a:sym typeface="Arial"/>
                        </a:rPr>
                        <a:t> metric</a:t>
                      </a:r>
                      <a:r>
                        <a:rPr b="0" i="0" lang="en-US" sz="1200" u="none" cap="none" strike="noStrike">
                          <a:solidFill>
                            <a:srgbClr val="000000"/>
                          </a:solidFill>
                          <a:latin typeface="Arial"/>
                          <a:ea typeface="Arial"/>
                          <a:cs typeface="Arial"/>
                          <a:sym typeface="Arial"/>
                        </a:rPr>
                        <a:t> in </a:t>
                      </a:r>
                      <a:r>
                        <a:rPr b="1" i="0" lang="en-US" sz="1200" u="none" cap="none" strike="noStrike">
                          <a:solidFill>
                            <a:srgbClr val="000000"/>
                          </a:solidFill>
                          <a:latin typeface="Arial"/>
                          <a:ea typeface="Arial"/>
                          <a:cs typeface="Arial"/>
                          <a:sym typeface="Arial"/>
                        </a:rPr>
                        <a:t>20%</a:t>
                      </a:r>
                      <a:r>
                        <a:rPr b="0" i="0" lang="en-US" sz="1200" u="none" cap="none" strike="noStrike">
                          <a:solidFill>
                            <a:srgbClr val="000000"/>
                          </a:solidFill>
                          <a:latin typeface="Arial"/>
                          <a:ea typeface="Arial"/>
                          <a:cs typeface="Arial"/>
                          <a:sym typeface="Arial"/>
                        </a:rPr>
                        <a:t> of the cable landing stations (CLSs) in Telecom Egypt by the calculations of all energy and loads used in (Abt,eldars) starts after hvac system upgrade by the second quarter of </a:t>
                      </a:r>
                      <a:r>
                        <a:rPr b="1" i="0" lang="en-US" sz="1200" u="none" cap="none" strike="noStrike">
                          <a:solidFill>
                            <a:srgbClr val="000000"/>
                          </a:solidFill>
                          <a:latin typeface="Arial"/>
                          <a:ea typeface="Arial"/>
                          <a:cs typeface="Arial"/>
                          <a:sym typeface="Arial"/>
                        </a:rPr>
                        <a:t>2025</a:t>
                      </a:r>
                      <a:r>
                        <a:rPr b="0" i="0" lang="en-US" sz="1200" u="none" cap="none" strike="noStrike">
                          <a:solidFill>
                            <a:srgbClr val="000000"/>
                          </a:solidFill>
                          <a:latin typeface="Arial"/>
                          <a:ea typeface="Arial"/>
                          <a:cs typeface="Arial"/>
                          <a:sym typeface="Arial"/>
                        </a:rPr>
                        <a:t>.</a:t>
                      </a:r>
                      <a:r>
                        <a:rPr b="1" i="0" lang="en-US" sz="1200" u="none" cap="none" strike="noStrike">
                          <a:solidFill>
                            <a:srgbClr val="000000"/>
                          </a:solidFill>
                          <a:latin typeface="Arial"/>
                          <a:ea typeface="Arial"/>
                          <a:cs typeface="Arial"/>
                          <a:sym typeface="Arial"/>
                        </a:rPr>
                        <a:t> (The power usage effectiveness: </a:t>
                      </a:r>
                      <a:r>
                        <a:rPr b="0" i="0" lang="en-US" sz="1200" u="none" cap="none" strike="noStrike">
                          <a:solidFill>
                            <a:srgbClr val="000000"/>
                          </a:solidFill>
                          <a:latin typeface="Arial"/>
                          <a:ea typeface="Arial"/>
                          <a:cs typeface="Arial"/>
                          <a:sym typeface="Arial"/>
                        </a:rPr>
                        <a:t>Total amount of Energy used / IT equipment energy usage</a:t>
                      </a:r>
                      <a:r>
                        <a:rPr b="1" i="0" lang="en-US" sz="1200" u="none" cap="none" strike="noStrike">
                          <a:solidFill>
                            <a:srgbClr val="000000"/>
                          </a:solidFill>
                          <a:latin typeface="Arial"/>
                          <a:ea typeface="Arial"/>
                          <a:cs typeface="Arial"/>
                          <a:sym typeface="Arial"/>
                        </a:rPr>
                        <a:t>)</a:t>
                      </a:r>
                      <a:r>
                        <a:rPr b="0" i="0" lang="en-US" sz="1200" u="none" cap="none" strike="noStrike">
                          <a:solidFill>
                            <a:srgbClr val="000000"/>
                          </a:solidFill>
                          <a:latin typeface="Arial"/>
                          <a:ea typeface="Arial"/>
                          <a:cs typeface="Arial"/>
                          <a:sym typeface="Arial"/>
                        </a:rPr>
                        <a:t> handled by the O &amp; M team.</a:t>
                      </a:r>
                      <a:endParaRPr b="0" i="0" sz="1200" u="none" cap="none" strike="noStrike">
                        <a:solidFill>
                          <a:srgbClr val="808080"/>
                        </a:solidFill>
                        <a:latin typeface="Open Sans"/>
                        <a:ea typeface="Open Sans"/>
                        <a:cs typeface="Open Sans"/>
                        <a:sym typeface="Open Sans"/>
                      </a:endParaRPr>
                    </a:p>
                    <a:p>
                      <a:pPr indent="-76200" lvl="0" marL="0" marR="0" rtl="0" algn="l">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 Enhance </a:t>
                      </a:r>
                      <a:r>
                        <a:rPr b="1" i="0" lang="en-US" sz="1200" u="none" cap="none" strike="noStrike">
                          <a:solidFill>
                            <a:srgbClr val="000000"/>
                          </a:solidFill>
                          <a:latin typeface="Arial"/>
                          <a:ea typeface="Arial"/>
                          <a:cs typeface="Arial"/>
                          <a:sym typeface="Arial"/>
                        </a:rPr>
                        <a:t>the Conditions of work 10%</a:t>
                      </a:r>
                      <a:r>
                        <a:rPr b="0" i="0" lang="en-US" sz="1200" u="none" cap="none" strike="noStrike">
                          <a:solidFill>
                            <a:srgbClr val="000000"/>
                          </a:solidFill>
                          <a:latin typeface="Arial"/>
                          <a:ea typeface="Arial"/>
                          <a:cs typeface="Arial"/>
                          <a:sym typeface="Arial"/>
                        </a:rPr>
                        <a:t> at Telecom Egypt by replacing </a:t>
                      </a:r>
                      <a:r>
                        <a:rPr b="1" i="0" lang="en-US" sz="1200" u="none" cap="none" strike="noStrike">
                          <a:solidFill>
                            <a:srgbClr val="000000"/>
                          </a:solidFill>
                          <a:latin typeface="Arial"/>
                          <a:ea typeface="Arial"/>
                          <a:cs typeface="Arial"/>
                          <a:sym typeface="Arial"/>
                        </a:rPr>
                        <a:t>35%</a:t>
                      </a:r>
                      <a:r>
                        <a:rPr b="0" i="0" lang="en-US" sz="1200" u="none" cap="none" strike="noStrike">
                          <a:solidFill>
                            <a:srgbClr val="000000"/>
                          </a:solidFill>
                          <a:latin typeface="Arial"/>
                          <a:ea typeface="Arial"/>
                          <a:cs typeface="Arial"/>
                          <a:sym typeface="Arial"/>
                        </a:rPr>
                        <a:t> of the office in the </a:t>
                      </a:r>
                      <a:r>
                        <a:rPr b="1" i="0" lang="en-US" sz="1200" u="none" cap="none" strike="noStrike">
                          <a:solidFill>
                            <a:srgbClr val="000000"/>
                          </a:solidFill>
                          <a:latin typeface="Arial"/>
                          <a:ea typeface="Arial"/>
                          <a:cs typeface="Arial"/>
                          <a:sym typeface="Arial"/>
                        </a:rPr>
                        <a:t>basement floor</a:t>
                      </a:r>
                      <a:r>
                        <a:rPr b="0" i="0" lang="en-US" sz="1200" u="none" cap="none" strike="noStrike">
                          <a:solidFill>
                            <a:srgbClr val="000000"/>
                          </a:solidFill>
                          <a:latin typeface="Arial"/>
                          <a:ea typeface="Arial"/>
                          <a:cs typeface="Arial"/>
                          <a:sym typeface="Arial"/>
                        </a:rPr>
                        <a:t> to a place with good ventilation, lighting and furniture at the first quarter of </a:t>
                      </a:r>
                      <a:r>
                        <a:rPr b="1" i="0" lang="en-US" sz="1200" u="none" cap="none" strike="noStrike">
                          <a:solidFill>
                            <a:srgbClr val="000000"/>
                          </a:solidFill>
                          <a:latin typeface="Arial"/>
                          <a:ea typeface="Arial"/>
                          <a:cs typeface="Arial"/>
                          <a:sym typeface="Arial"/>
                        </a:rPr>
                        <a:t>2025</a:t>
                      </a:r>
                      <a:r>
                        <a:rPr b="0" i="0" lang="en-US" sz="1200" u="none" cap="none" strike="noStrike">
                          <a:solidFill>
                            <a:srgbClr val="000000"/>
                          </a:solidFill>
                          <a:latin typeface="Arial"/>
                          <a:ea typeface="Arial"/>
                          <a:cs typeface="Arial"/>
                          <a:sym typeface="Arial"/>
                        </a:rPr>
                        <a:t> handled by the facility team.</a:t>
                      </a:r>
                      <a:endParaRPr b="0" i="0" sz="1200" u="none" cap="none" strike="noStrike">
                        <a:solidFill>
                          <a:srgbClr val="808080"/>
                        </a:solidFill>
                        <a:latin typeface="Open Sans"/>
                        <a:ea typeface="Open Sans"/>
                        <a:cs typeface="Open Sans"/>
                        <a:sym typeface="Open Sans"/>
                      </a:endParaRPr>
                    </a:p>
                    <a:p>
                      <a:pPr indent="-76200" lvl="0" marL="0" marR="0" rtl="0" algn="l">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 Develop </a:t>
                      </a:r>
                      <a:r>
                        <a:rPr b="1" i="0" lang="en-US" sz="1200" u="none" cap="none" strike="noStrike">
                          <a:solidFill>
                            <a:srgbClr val="000000"/>
                          </a:solidFill>
                          <a:latin typeface="Arial"/>
                          <a:ea typeface="Arial"/>
                          <a:cs typeface="Arial"/>
                          <a:sym typeface="Arial"/>
                        </a:rPr>
                        <a:t>20% of the</a:t>
                      </a:r>
                      <a:r>
                        <a:rPr b="0" i="0" lang="en-US" sz="1200" u="none" cap="none" strike="noStrike">
                          <a:solidFill>
                            <a:srgbClr val="000000"/>
                          </a:solidFill>
                          <a:latin typeface="Arial"/>
                          <a:ea typeface="Arial"/>
                          <a:cs typeface="Arial"/>
                          <a:sym typeface="Arial"/>
                        </a:rPr>
                        <a:t> employees in </a:t>
                      </a:r>
                      <a:r>
                        <a:rPr b="1" i="0" lang="en-US" sz="1200" u="none" cap="none" strike="noStrike">
                          <a:solidFill>
                            <a:srgbClr val="000000"/>
                          </a:solidFill>
                          <a:latin typeface="Arial"/>
                          <a:ea typeface="Arial"/>
                          <a:cs typeface="Arial"/>
                          <a:sym typeface="Arial"/>
                        </a:rPr>
                        <a:t>supervisory positions</a:t>
                      </a:r>
                      <a:r>
                        <a:rPr b="0" i="0" lang="en-US" sz="1200" u="none" cap="none" strike="noStrike">
                          <a:solidFill>
                            <a:srgbClr val="000000"/>
                          </a:solidFill>
                          <a:latin typeface="Arial"/>
                          <a:ea typeface="Arial"/>
                          <a:cs typeface="Arial"/>
                          <a:sym typeface="Arial"/>
                        </a:rPr>
                        <a:t> at Telecom Egypt by using leadership workshops to enhance employee satisfaction 10% at the first quarter of 2025 handled by the HR team.</a:t>
                      </a:r>
                      <a:endParaRPr b="0" i="0" sz="1200" u="none" cap="none" strike="noStrike">
                        <a:solidFill>
                          <a:srgbClr val="808080"/>
                        </a:solidFill>
                        <a:latin typeface="Open Sans"/>
                        <a:ea typeface="Open Sans"/>
                        <a:cs typeface="Open Sans"/>
                        <a:sym typeface="Open Sans"/>
                      </a:endParaRPr>
                    </a:p>
                    <a:p>
                      <a:pPr indent="0" lvl="0" marL="0" marR="0" rtl="0" algn="l">
                        <a:spcBef>
                          <a:spcPts val="0"/>
                        </a:spcBef>
                        <a:spcAft>
                          <a:spcPts val="0"/>
                        </a:spcAft>
                        <a:buNone/>
                      </a:pPr>
                      <a:br>
                        <a:rPr lang="en-US" sz="1800" u="none" cap="none" strike="noStrike"/>
                      </a:br>
                      <a:endParaRPr sz="1800" u="none" cap="none" strike="noStrike"/>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bl>
          </a:graphicData>
        </a:graphic>
      </p:graphicFrame>
      <p:sp>
        <p:nvSpPr>
          <p:cNvPr id="203" name="Google Shape;203;p11"/>
          <p:cNvSpPr/>
          <p:nvPr/>
        </p:nvSpPr>
        <p:spPr>
          <a:xfrm>
            <a:off x="2757488" y="2228850"/>
            <a:ext cx="12192000"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aphicFrame>
        <p:nvGraphicFramePr>
          <p:cNvPr id="204" name="Google Shape;204;p11"/>
          <p:cNvGraphicFramePr/>
          <p:nvPr/>
        </p:nvGraphicFramePr>
        <p:xfrm>
          <a:off x="970250" y="5223982"/>
          <a:ext cx="3000000" cy="3000000"/>
        </p:xfrm>
        <a:graphic>
          <a:graphicData uri="http://schemas.openxmlformats.org/drawingml/2006/table">
            <a:tbl>
              <a:tblPr>
                <a:noFill/>
                <a:tableStyleId>{DC018AC2-9285-4D9D-838E-9472AA8035E4}</a:tableStyleId>
              </a:tblPr>
              <a:tblGrid>
                <a:gridCol w="10940100"/>
              </a:tblGrid>
              <a:tr h="152400">
                <a:tc>
                  <a:txBody>
                    <a:bodyPr/>
                    <a:lstStyle/>
                    <a:p>
                      <a:pPr indent="0" lvl="0" marL="0" marR="0" rtl="0" algn="l">
                        <a:spcBef>
                          <a:spcPts val="0"/>
                        </a:spcBef>
                        <a:spcAft>
                          <a:spcPts val="0"/>
                        </a:spcAft>
                        <a:buNone/>
                      </a:pPr>
                      <a:r>
                        <a:rPr b="1" i="0" lang="en-US" sz="1200" u="none" cap="none" strike="noStrike">
                          <a:solidFill>
                            <a:srgbClr val="FFFFFF"/>
                          </a:solidFill>
                          <a:latin typeface="Arial"/>
                          <a:ea typeface="Arial"/>
                          <a:cs typeface="Arial"/>
                          <a:sym typeface="Arial"/>
                        </a:rPr>
                        <a:t>Deliverables</a:t>
                      </a:r>
                      <a:endParaRPr sz="1800" u="none" cap="none" strike="noStrike"/>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942092"/>
                    </a:solidFill>
                  </a:tcPr>
                </a:tc>
              </a:tr>
              <a:tr h="152400">
                <a:tc>
                  <a:txBody>
                    <a:bodyPr/>
                    <a:lstStyle/>
                    <a:p>
                      <a:pPr indent="-76200" lvl="0" marL="457200" marR="0" rtl="0" algn="l">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Arial"/>
                          <a:ea typeface="Arial"/>
                          <a:cs typeface="Arial"/>
                          <a:sym typeface="Arial"/>
                        </a:rPr>
                        <a:t>Two</a:t>
                      </a:r>
                      <a:r>
                        <a:rPr b="1" i="0" lang="en-US" sz="1200" u="none" cap="none" strike="noStrike">
                          <a:solidFill>
                            <a:srgbClr val="000000"/>
                          </a:solidFill>
                          <a:latin typeface="Arial"/>
                          <a:ea typeface="Arial"/>
                          <a:cs typeface="Arial"/>
                          <a:sym typeface="Arial"/>
                        </a:rPr>
                        <a:t>  new sustainable systems of the  </a:t>
                      </a:r>
                      <a:r>
                        <a:rPr b="0" i="0" lang="en-US" sz="1200" u="none" cap="none" strike="noStrike">
                          <a:solidFill>
                            <a:srgbClr val="000000"/>
                          </a:solidFill>
                          <a:latin typeface="Arial"/>
                          <a:ea typeface="Arial"/>
                          <a:cs typeface="Arial"/>
                          <a:sym typeface="Arial"/>
                        </a:rPr>
                        <a:t>(HVAC) in the cable landing stations (Abt,eldars) </a:t>
                      </a:r>
                      <a:endParaRPr/>
                    </a:p>
                    <a:p>
                      <a:pPr indent="-76200" lvl="0" marL="457200" marR="0" rtl="0" algn="l">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Arial"/>
                          <a:ea typeface="Arial"/>
                          <a:cs typeface="Arial"/>
                          <a:sym typeface="Arial"/>
                        </a:rPr>
                        <a:t> Two </a:t>
                      </a:r>
                      <a:r>
                        <a:rPr b="1" i="0" lang="en-US" sz="1200" u="none" cap="none" strike="noStrike">
                          <a:solidFill>
                            <a:srgbClr val="000000"/>
                          </a:solidFill>
                          <a:latin typeface="Arial"/>
                          <a:ea typeface="Arial"/>
                          <a:cs typeface="Arial"/>
                          <a:sym typeface="Arial"/>
                        </a:rPr>
                        <a:t>PUE metric</a:t>
                      </a:r>
                      <a:r>
                        <a:rPr b="0" i="0" lang="en-US" sz="1200" u="none" cap="none" strike="noStrike">
                          <a:solidFill>
                            <a:srgbClr val="000000"/>
                          </a:solidFill>
                          <a:latin typeface="Arial"/>
                          <a:ea typeface="Arial"/>
                          <a:cs typeface="Arial"/>
                          <a:sym typeface="Arial"/>
                        </a:rPr>
                        <a:t> reports for (Abt,eldars) by the end of </a:t>
                      </a:r>
                      <a:r>
                        <a:rPr b="1" i="0" lang="en-US" sz="1200" u="none" cap="none" strike="noStrike">
                          <a:solidFill>
                            <a:srgbClr val="000000"/>
                          </a:solidFill>
                          <a:latin typeface="Arial"/>
                          <a:ea typeface="Arial"/>
                          <a:cs typeface="Arial"/>
                          <a:sym typeface="Arial"/>
                        </a:rPr>
                        <a:t>Project</a:t>
                      </a:r>
                      <a:r>
                        <a:rPr b="0" i="0" lang="en-US" sz="1200" u="none" cap="none" strike="noStrike">
                          <a:solidFill>
                            <a:srgbClr val="000000"/>
                          </a:solidFill>
                          <a:latin typeface="Arial"/>
                          <a:ea typeface="Arial"/>
                          <a:cs typeface="Arial"/>
                          <a:sym typeface="Arial"/>
                        </a:rPr>
                        <a:t>.</a:t>
                      </a:r>
                      <a:r>
                        <a:rPr b="1" i="0" lang="en-US" sz="1200" u="none" cap="none" strike="noStrike">
                          <a:solidFill>
                            <a:srgbClr val="000000"/>
                          </a:solidFill>
                          <a:latin typeface="Arial"/>
                          <a:ea typeface="Arial"/>
                          <a:cs typeface="Arial"/>
                          <a:sym typeface="Arial"/>
                        </a:rPr>
                        <a:t> (The power usage effectiveness)): Total</a:t>
                      </a:r>
                      <a:r>
                        <a:rPr b="0" i="0" lang="en-US" sz="1200" u="none" cap="none" strike="noStrike">
                          <a:solidFill>
                            <a:srgbClr val="000000"/>
                          </a:solidFill>
                          <a:latin typeface="Arial"/>
                          <a:ea typeface="Arial"/>
                          <a:cs typeface="Arial"/>
                          <a:sym typeface="Arial"/>
                        </a:rPr>
                        <a:t> amount of Energy used / IT equipment energy usage)</a:t>
                      </a:r>
                      <a:endParaRPr/>
                    </a:p>
                    <a:p>
                      <a:pPr indent="-76200" lvl="0" marL="457200" marR="0" rtl="0" algn="l">
                        <a:spcBef>
                          <a:spcPts val="0"/>
                        </a:spcBef>
                        <a:spcAft>
                          <a:spcPts val="0"/>
                        </a:spcAft>
                        <a:buClr>
                          <a:srgbClr val="000000"/>
                        </a:buClr>
                        <a:buSzPts val="1200"/>
                        <a:buFont typeface="Calibri"/>
                        <a:buAutoNum type="arabicPeriod"/>
                      </a:pPr>
                      <a:r>
                        <a:rPr b="1" i="0" lang="en-US" sz="1200" u="none" cap="none" strike="noStrike">
                          <a:solidFill>
                            <a:srgbClr val="000000"/>
                          </a:solidFill>
                          <a:latin typeface="Arial"/>
                          <a:ea typeface="Arial"/>
                          <a:cs typeface="Arial"/>
                          <a:sym typeface="Arial"/>
                        </a:rPr>
                        <a:t> Upgrade &amp; transfer fifteen offices </a:t>
                      </a:r>
                      <a:r>
                        <a:rPr b="0" i="0" lang="en-US" sz="1200" u="none" cap="none" strike="noStrike">
                          <a:solidFill>
                            <a:srgbClr val="000000"/>
                          </a:solidFill>
                          <a:latin typeface="Arial"/>
                          <a:ea typeface="Arial"/>
                          <a:cs typeface="Arial"/>
                          <a:sym typeface="Arial"/>
                        </a:rPr>
                        <a:t>from </a:t>
                      </a:r>
                      <a:r>
                        <a:rPr b="1" i="0" lang="en-US" sz="1200" u="none" cap="none" strike="noStrike">
                          <a:solidFill>
                            <a:srgbClr val="000000"/>
                          </a:solidFill>
                          <a:latin typeface="Arial"/>
                          <a:ea typeface="Arial"/>
                          <a:cs typeface="Arial"/>
                          <a:sym typeface="Arial"/>
                        </a:rPr>
                        <a:t>basement floor</a:t>
                      </a:r>
                      <a:r>
                        <a:rPr b="0" i="0" lang="en-US" sz="1200" u="none" cap="none" strike="noStrike">
                          <a:solidFill>
                            <a:srgbClr val="000000"/>
                          </a:solidFill>
                          <a:latin typeface="Arial"/>
                          <a:ea typeface="Arial"/>
                          <a:cs typeface="Arial"/>
                          <a:sym typeface="Arial"/>
                        </a:rPr>
                        <a:t> to be with good ventilation, lighting and furniture </a:t>
                      </a:r>
                      <a:endParaRPr/>
                    </a:p>
                    <a:p>
                      <a:pPr indent="-76200" lvl="0" marL="457200" marR="0" rtl="0" algn="l">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Arial"/>
                          <a:ea typeface="Arial"/>
                          <a:cs typeface="Arial"/>
                          <a:sym typeface="Arial"/>
                        </a:rPr>
                        <a:t> Leadership Training program for </a:t>
                      </a:r>
                      <a:r>
                        <a:rPr b="1" i="0" lang="en-US" sz="1200" u="none" cap="none" strike="noStrike">
                          <a:solidFill>
                            <a:srgbClr val="000000"/>
                          </a:solidFill>
                          <a:latin typeface="Arial"/>
                          <a:ea typeface="Arial"/>
                          <a:cs typeface="Arial"/>
                          <a:sym typeface="Arial"/>
                        </a:rPr>
                        <a:t>supervisory positions to</a:t>
                      </a:r>
                      <a:r>
                        <a:rPr b="0" i="0" lang="en-US" sz="1200" u="none" cap="none" strike="noStrike">
                          <a:solidFill>
                            <a:srgbClr val="000000"/>
                          </a:solidFill>
                          <a:latin typeface="Arial"/>
                          <a:ea typeface="Arial"/>
                          <a:cs typeface="Arial"/>
                          <a:sym typeface="Arial"/>
                        </a:rPr>
                        <a:t> finish development workshops.</a:t>
                      </a:r>
                      <a:endParaRPr b="0" i="0" sz="1200" u="none" cap="none" strike="noStrike">
                        <a:solidFill>
                          <a:srgbClr val="434343"/>
                        </a:solidFill>
                        <a:latin typeface="Arial"/>
                        <a:ea typeface="Arial"/>
                        <a:cs typeface="Arial"/>
                        <a:sym typeface="Arial"/>
                      </a:endParaRPr>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g30ee9a6e001_1_4"/>
          <p:cNvPicPr preferRelativeResize="0"/>
          <p:nvPr/>
        </p:nvPicPr>
        <p:blipFill rotWithShape="1">
          <a:blip r:embed="rId3">
            <a:alphaModFix/>
          </a:blip>
          <a:srcRect b="0" l="0" r="0" t="0"/>
          <a:stretch/>
        </p:blipFill>
        <p:spPr>
          <a:xfrm>
            <a:off x="0" y="0"/>
            <a:ext cx="2095500" cy="825500"/>
          </a:xfrm>
          <a:prstGeom prst="rect">
            <a:avLst/>
          </a:prstGeom>
          <a:noFill/>
          <a:ln>
            <a:noFill/>
          </a:ln>
        </p:spPr>
      </p:pic>
      <p:pic>
        <p:nvPicPr>
          <p:cNvPr id="210" name="Google Shape;210;g30ee9a6e001_1_4"/>
          <p:cNvPicPr preferRelativeResize="0"/>
          <p:nvPr/>
        </p:nvPicPr>
        <p:blipFill rotWithShape="1">
          <a:blip r:embed="rId4">
            <a:alphaModFix/>
          </a:blip>
          <a:srcRect b="0" l="0" r="0" t="0"/>
          <a:stretch/>
        </p:blipFill>
        <p:spPr>
          <a:xfrm>
            <a:off x="10606842" y="-219393"/>
            <a:ext cx="1686560" cy="1264285"/>
          </a:xfrm>
          <a:prstGeom prst="rect">
            <a:avLst/>
          </a:prstGeom>
          <a:noFill/>
          <a:ln>
            <a:noFill/>
          </a:ln>
        </p:spPr>
      </p:pic>
      <p:sp>
        <p:nvSpPr>
          <p:cNvPr id="211" name="Google Shape;211;g30ee9a6e001_1_4"/>
          <p:cNvSpPr txBox="1"/>
          <p:nvPr/>
        </p:nvSpPr>
        <p:spPr>
          <a:xfrm>
            <a:off x="5585790" y="228083"/>
            <a:ext cx="6145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Project Initiation</a:t>
            </a:r>
            <a:endParaRPr sz="1800">
              <a:solidFill>
                <a:schemeClr val="dk1"/>
              </a:solidFill>
              <a:latin typeface="Calibri"/>
              <a:ea typeface="Calibri"/>
              <a:cs typeface="Calibri"/>
              <a:sym typeface="Calibri"/>
            </a:endParaRPr>
          </a:p>
        </p:txBody>
      </p:sp>
      <p:sp>
        <p:nvSpPr>
          <p:cNvPr id="212" name="Google Shape;212;g30ee9a6e001_1_4"/>
          <p:cNvSpPr txBox="1"/>
          <p:nvPr/>
        </p:nvSpPr>
        <p:spPr>
          <a:xfrm>
            <a:off x="401359" y="968522"/>
            <a:ext cx="1686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942092"/>
                </a:solidFill>
                <a:latin typeface="Calibri"/>
                <a:ea typeface="Calibri"/>
                <a:cs typeface="Calibri"/>
                <a:sym typeface="Calibri"/>
              </a:rPr>
              <a:t>Project Charter </a:t>
            </a:r>
            <a:endParaRPr/>
          </a:p>
        </p:txBody>
      </p:sp>
      <p:sp>
        <p:nvSpPr>
          <p:cNvPr id="213" name="Google Shape;213;g30ee9a6e001_1_4"/>
          <p:cNvSpPr/>
          <p:nvPr/>
        </p:nvSpPr>
        <p:spPr>
          <a:xfrm>
            <a:off x="3778250" y="1825625"/>
            <a:ext cx="12192000" cy="457200"/>
          </a:xfrm>
          <a:prstGeom prst="rect">
            <a:avLst/>
          </a:prstGeom>
          <a:noFill/>
          <a:ln>
            <a:noFill/>
          </a:ln>
        </p:spPr>
        <p:txBody>
          <a:bodyPr anchorCtr="0" anchor="ctr" bIns="0" lIns="91425" spcFirstLastPara="1" rIns="91425" wrap="square" tIns="0">
            <a:noAutofit/>
          </a:bodyPr>
          <a:lstStyle/>
          <a:p>
            <a:pPr indent="0" lvl="0" marL="0" marR="0" rtl="1" algn="r">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aphicFrame>
        <p:nvGraphicFramePr>
          <p:cNvPr id="214" name="Google Shape;214;g30ee9a6e001_1_4"/>
          <p:cNvGraphicFramePr/>
          <p:nvPr/>
        </p:nvGraphicFramePr>
        <p:xfrm>
          <a:off x="970250" y="1387765"/>
          <a:ext cx="3000000" cy="3000000"/>
        </p:xfrm>
        <a:graphic>
          <a:graphicData uri="http://schemas.openxmlformats.org/drawingml/2006/table">
            <a:tbl>
              <a:tblPr>
                <a:noFill/>
                <a:tableStyleId>{DC018AC2-9285-4D9D-838E-9472AA8035E4}</a:tableStyleId>
              </a:tblPr>
              <a:tblGrid>
                <a:gridCol w="10940100"/>
              </a:tblGrid>
              <a:tr h="250175">
                <a:tc>
                  <a:txBody>
                    <a:bodyPr/>
                    <a:lstStyle/>
                    <a:p>
                      <a:pPr indent="0" lvl="0" marL="0" marR="0" rtl="0" algn="l">
                        <a:spcBef>
                          <a:spcPts val="0"/>
                        </a:spcBef>
                        <a:spcAft>
                          <a:spcPts val="0"/>
                        </a:spcAft>
                        <a:buNone/>
                      </a:pPr>
                      <a:r>
                        <a:rPr b="1" i="0" lang="en-US" sz="1000" u="none" cap="none" strike="noStrike">
                          <a:solidFill>
                            <a:srgbClr val="FFFFFF"/>
                          </a:solidFill>
                          <a:latin typeface="Arial"/>
                          <a:ea typeface="Arial"/>
                          <a:cs typeface="Arial"/>
                          <a:sym typeface="Arial"/>
                        </a:rPr>
                        <a:t>Business Case / Background</a:t>
                      </a:r>
                      <a:endParaRPr sz="1500" u="none" cap="none" strike="noStrike"/>
                    </a:p>
                  </a:txBody>
                  <a:tcPr marT="51275" marB="51275" marR="51275" marL="51275">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942092"/>
                    </a:solidFill>
                  </a:tcPr>
                </a:tc>
              </a:tr>
              <a:tr h="4101175">
                <a:tc>
                  <a:txBody>
                    <a:bodyPr/>
                    <a:lstStyle/>
                    <a:p>
                      <a:pPr indent="0" lvl="0" marL="457200" marR="0" rtl="0" algn="l">
                        <a:spcBef>
                          <a:spcPts val="0"/>
                        </a:spcBef>
                        <a:spcAft>
                          <a:spcPts val="0"/>
                        </a:spcAft>
                        <a:buNone/>
                      </a:pPr>
                      <a:r>
                        <a:rPr b="1" i="0" lang="en-US" sz="1200" u="none" cap="none" strike="noStrike">
                          <a:solidFill>
                            <a:srgbClr val="434343"/>
                          </a:solidFill>
                          <a:latin typeface="Arial"/>
                          <a:ea typeface="Arial"/>
                          <a:cs typeface="Arial"/>
                          <a:sym typeface="Arial"/>
                        </a:rPr>
                        <a:t>Telecom Egypt </a:t>
                      </a:r>
                      <a:r>
                        <a:rPr b="0" i="0" lang="en-US" sz="1200" u="none" cap="none" strike="noStrike">
                          <a:solidFill>
                            <a:srgbClr val="434343"/>
                          </a:solidFill>
                          <a:latin typeface="Arial"/>
                          <a:ea typeface="Arial"/>
                          <a:cs typeface="Arial"/>
                          <a:sym typeface="Arial"/>
                        </a:rPr>
                        <a:t>is the only telecom operator investing in Subsea cables in Egypt. The global world is attentive to sustainable development goals and policies which affect several aspects environmental, social and economic. </a:t>
                      </a:r>
                      <a:br>
                        <a:rPr b="0" i="0" lang="en-US" sz="1200" u="none" cap="none" strike="noStrike">
                          <a:solidFill>
                            <a:srgbClr val="434343"/>
                          </a:solidFill>
                          <a:latin typeface="Arial"/>
                          <a:ea typeface="Arial"/>
                          <a:cs typeface="Arial"/>
                          <a:sym typeface="Arial"/>
                        </a:rPr>
                      </a:br>
                      <a:br>
                        <a:rPr b="0" i="0" lang="en-US" sz="1200" u="none" cap="none" strike="noStrike">
                          <a:solidFill>
                            <a:srgbClr val="434343"/>
                          </a:solidFill>
                          <a:latin typeface="Arial"/>
                          <a:ea typeface="Arial"/>
                          <a:cs typeface="Arial"/>
                          <a:sym typeface="Arial"/>
                        </a:rPr>
                      </a:br>
                      <a:r>
                        <a:rPr b="0" i="0" lang="en-US" sz="1200" u="none" cap="none" strike="noStrike">
                          <a:solidFill>
                            <a:srgbClr val="434343"/>
                          </a:solidFill>
                          <a:latin typeface="Arial"/>
                          <a:ea typeface="Arial"/>
                          <a:cs typeface="Arial"/>
                          <a:sym typeface="Arial"/>
                        </a:rPr>
                        <a:t>The subsea industry is always targeting international customers. It would be promising opportunity to embrace the values and tools of</a:t>
                      </a:r>
                      <a:r>
                        <a:rPr b="1" i="0" lang="en-US" sz="1200" u="none" cap="none" strike="noStrike">
                          <a:solidFill>
                            <a:srgbClr val="434343"/>
                          </a:solidFill>
                          <a:latin typeface="Arial"/>
                          <a:ea typeface="Arial"/>
                          <a:cs typeface="Arial"/>
                          <a:sym typeface="Arial"/>
                        </a:rPr>
                        <a:t> Sustainable Project Management</a:t>
                      </a:r>
                      <a:r>
                        <a:rPr b="0" i="0" lang="en-US" sz="1200" u="none" cap="none" strike="noStrike">
                          <a:solidFill>
                            <a:srgbClr val="434343"/>
                          </a:solidFill>
                          <a:latin typeface="Arial"/>
                          <a:ea typeface="Arial"/>
                          <a:cs typeface="Arial"/>
                          <a:sym typeface="Arial"/>
                        </a:rPr>
                        <a:t> at Telecom Egypt’s Projects , especially projects related to submarine cable industry(For example, clean sources energy, curbing power consumption, inducing CO2 footprint and effective project management)</a:t>
                      </a:r>
                      <a:endParaRPr sz="1200" u="none" cap="none" strike="noStrike"/>
                    </a:p>
                    <a:p>
                      <a:pPr indent="0" lvl="0" marL="457200" marR="0" rtl="0" algn="l">
                        <a:spcBef>
                          <a:spcPts val="0"/>
                        </a:spcBef>
                        <a:spcAft>
                          <a:spcPts val="0"/>
                        </a:spcAft>
                        <a:buNone/>
                      </a:pPr>
                      <a:r>
                        <a:rPr b="1" i="0" lang="en-US" sz="1200" u="none" cap="none" strike="noStrike">
                          <a:solidFill>
                            <a:srgbClr val="434343"/>
                          </a:solidFill>
                          <a:latin typeface="Arial"/>
                          <a:ea typeface="Arial"/>
                          <a:cs typeface="Arial"/>
                          <a:sym typeface="Arial"/>
                        </a:rPr>
                        <a:t>Customers: over the top(</a:t>
                      </a:r>
                      <a:r>
                        <a:rPr b="0" i="0" lang="en-US" sz="1200" u="none" cap="none" strike="noStrike">
                          <a:solidFill>
                            <a:srgbClr val="434343"/>
                          </a:solidFill>
                          <a:latin typeface="Arial"/>
                          <a:ea typeface="Arial"/>
                          <a:cs typeface="Arial"/>
                          <a:sym typeface="Arial"/>
                        </a:rPr>
                        <a:t>OTTs) , International Telecom operators.</a:t>
                      </a:r>
                      <a:endParaRPr/>
                    </a:p>
                    <a:p>
                      <a:pPr indent="0" lvl="0" marL="457200" marR="0" rtl="0" algn="l">
                        <a:spcBef>
                          <a:spcPts val="0"/>
                        </a:spcBef>
                        <a:spcAft>
                          <a:spcPts val="0"/>
                        </a:spcAft>
                        <a:buNone/>
                      </a:pPr>
                      <a:r>
                        <a:t/>
                      </a:r>
                      <a:endParaRPr sz="1200" u="none" cap="none" strike="noStrike"/>
                    </a:p>
                    <a:p>
                      <a:pPr indent="0" lvl="0" marL="457200" marR="0" rtl="0" algn="l">
                        <a:spcBef>
                          <a:spcPts val="0"/>
                        </a:spcBef>
                        <a:spcAft>
                          <a:spcPts val="0"/>
                        </a:spcAft>
                        <a:buNone/>
                      </a:pPr>
                      <a:r>
                        <a:rPr b="1" i="0" lang="en-US" sz="1200" u="none" cap="none" strike="noStrike">
                          <a:solidFill>
                            <a:srgbClr val="942092"/>
                          </a:solidFill>
                          <a:latin typeface="Arial"/>
                          <a:ea typeface="Arial"/>
                          <a:cs typeface="Arial"/>
                          <a:sym typeface="Arial"/>
                        </a:rPr>
                        <a:t>Effect</a:t>
                      </a:r>
                      <a:r>
                        <a:rPr b="1" i="0" lang="en-US" sz="1200" u="none" cap="none" strike="noStrike">
                          <a:solidFill>
                            <a:srgbClr val="434343"/>
                          </a:solidFill>
                          <a:latin typeface="Arial"/>
                          <a:ea typeface="Arial"/>
                          <a:cs typeface="Arial"/>
                          <a:sym typeface="Arial"/>
                        </a:rPr>
                        <a:t> </a:t>
                      </a:r>
                      <a:endParaRPr sz="1200" u="none" cap="none" strike="noStrike"/>
                    </a:p>
                    <a:p>
                      <a:pPr indent="0" lvl="0" marL="457200" marR="0" rtl="0" algn="l">
                        <a:spcBef>
                          <a:spcPts val="0"/>
                        </a:spcBef>
                        <a:spcAft>
                          <a:spcPts val="0"/>
                        </a:spcAft>
                        <a:buNone/>
                      </a:pPr>
                      <a:r>
                        <a:rPr b="0" i="0" lang="en-US" sz="1200" u="none" cap="none" strike="noStrike">
                          <a:solidFill>
                            <a:srgbClr val="434343"/>
                          </a:solidFill>
                          <a:latin typeface="Arial"/>
                          <a:ea typeface="Arial"/>
                          <a:cs typeface="Arial"/>
                          <a:sym typeface="Arial"/>
                        </a:rPr>
                        <a:t>•    Lower costs in long-term</a:t>
                      </a:r>
                      <a:br>
                        <a:rPr b="0" i="0" lang="en-US" sz="1200" u="none" cap="none" strike="noStrike">
                          <a:solidFill>
                            <a:srgbClr val="434343"/>
                          </a:solidFill>
                          <a:latin typeface="Arial"/>
                          <a:ea typeface="Arial"/>
                          <a:cs typeface="Arial"/>
                          <a:sym typeface="Arial"/>
                        </a:rPr>
                      </a:br>
                      <a:r>
                        <a:rPr b="0" i="0" lang="en-US" sz="1200" u="none" cap="none" strike="noStrike">
                          <a:solidFill>
                            <a:srgbClr val="434343"/>
                          </a:solidFill>
                          <a:latin typeface="Arial"/>
                          <a:ea typeface="Arial"/>
                          <a:cs typeface="Arial"/>
                          <a:sym typeface="Arial"/>
                        </a:rPr>
                        <a:t>•    Customers will experience value Alignment  </a:t>
                      </a:r>
                      <a:br>
                        <a:rPr b="0" i="0" lang="en-US" sz="1200" u="none" cap="none" strike="noStrike">
                          <a:solidFill>
                            <a:srgbClr val="434343"/>
                          </a:solidFill>
                          <a:latin typeface="Arial"/>
                          <a:ea typeface="Arial"/>
                          <a:cs typeface="Arial"/>
                          <a:sym typeface="Arial"/>
                        </a:rPr>
                      </a:br>
                      <a:r>
                        <a:rPr b="0" i="0" lang="en-US" sz="1200" u="none" cap="none" strike="noStrike">
                          <a:solidFill>
                            <a:srgbClr val="434343"/>
                          </a:solidFill>
                          <a:latin typeface="Arial"/>
                          <a:ea typeface="Arial"/>
                          <a:cs typeface="Arial"/>
                          <a:sym typeface="Arial"/>
                        </a:rPr>
                        <a:t>•    Lower pollution and environmental risks that affects customer’s health</a:t>
                      </a:r>
                      <a:br>
                        <a:rPr b="0" i="0" lang="en-US" sz="1200" u="none" cap="none" strike="noStrike">
                          <a:solidFill>
                            <a:srgbClr val="434343"/>
                          </a:solidFill>
                          <a:latin typeface="Arial"/>
                          <a:ea typeface="Arial"/>
                          <a:cs typeface="Arial"/>
                          <a:sym typeface="Arial"/>
                        </a:rPr>
                      </a:br>
                      <a:r>
                        <a:rPr b="0" i="0" lang="en-US" sz="1200" u="none" cap="none" strike="noStrike">
                          <a:solidFill>
                            <a:srgbClr val="434343"/>
                          </a:solidFill>
                          <a:latin typeface="Arial"/>
                          <a:ea typeface="Arial"/>
                          <a:cs typeface="Arial"/>
                          <a:sym typeface="Arial"/>
                        </a:rPr>
                        <a:t>•    Wide range of telecommunications services with No ethical concerns </a:t>
                      </a:r>
                      <a:endParaRPr sz="1200" u="none" cap="none" strike="noStrike"/>
                    </a:p>
                    <a:p>
                      <a:pPr indent="-171450" lvl="0" marL="628650" marR="0" rtl="0" algn="l">
                        <a:spcBef>
                          <a:spcPts val="0"/>
                        </a:spcBef>
                        <a:spcAft>
                          <a:spcPts val="0"/>
                        </a:spcAft>
                        <a:buClr>
                          <a:srgbClr val="434343"/>
                        </a:buClr>
                        <a:buSzPts val="1200"/>
                        <a:buFont typeface="Arial"/>
                        <a:buChar char="•"/>
                      </a:pPr>
                      <a:r>
                        <a:rPr b="0" i="0" lang="en-US" sz="1200" u="none" cap="none" strike="noStrike">
                          <a:solidFill>
                            <a:srgbClr val="434343"/>
                          </a:solidFill>
                          <a:latin typeface="Arial"/>
                          <a:ea typeface="Arial"/>
                          <a:cs typeface="Arial"/>
                          <a:sym typeface="Arial"/>
                        </a:rPr>
                        <a:t> Saving taxes when applying carbon credit rules</a:t>
                      </a:r>
                      <a:endParaRPr sz="1200" u="none" cap="none" strike="noStrike"/>
                    </a:p>
                    <a:p>
                      <a:pPr indent="0" lvl="0" marL="457200" marR="0" rtl="0" algn="l">
                        <a:spcBef>
                          <a:spcPts val="0"/>
                        </a:spcBef>
                        <a:spcAft>
                          <a:spcPts val="0"/>
                        </a:spcAft>
                        <a:buNone/>
                      </a:pPr>
                      <a:r>
                        <a:rPr b="1" i="0" lang="en-US" sz="1200" u="none" cap="none" strike="noStrike">
                          <a:solidFill>
                            <a:srgbClr val="942092"/>
                          </a:solidFill>
                          <a:latin typeface="Arial"/>
                          <a:ea typeface="Arial"/>
                          <a:cs typeface="Arial"/>
                          <a:sym typeface="Arial"/>
                        </a:rPr>
                        <a:t>Impact</a:t>
                      </a:r>
                      <a:endParaRPr sz="1200" u="none" cap="none" strike="noStrike">
                        <a:solidFill>
                          <a:srgbClr val="942092"/>
                        </a:solidFill>
                      </a:endParaRPr>
                    </a:p>
                    <a:p>
                      <a:pPr indent="-171450" lvl="0" marL="628650" marR="0" rtl="0" algn="l">
                        <a:spcBef>
                          <a:spcPts val="0"/>
                        </a:spcBef>
                        <a:spcAft>
                          <a:spcPts val="0"/>
                        </a:spcAft>
                        <a:buClr>
                          <a:srgbClr val="434343"/>
                        </a:buClr>
                        <a:buSzPts val="1200"/>
                        <a:buFont typeface="Arial"/>
                        <a:buChar char="•"/>
                      </a:pPr>
                      <a:r>
                        <a:rPr b="0" i="0" lang="en-US" sz="1200" u="none" cap="none" strike="noStrike">
                          <a:solidFill>
                            <a:srgbClr val="434343"/>
                          </a:solidFill>
                          <a:latin typeface="Arial"/>
                          <a:ea typeface="Arial"/>
                          <a:cs typeface="Arial"/>
                          <a:sym typeface="Arial"/>
                        </a:rPr>
                        <a:t>International projects and investments are smoothly carried out</a:t>
                      </a:r>
                      <a:endParaRPr/>
                    </a:p>
                    <a:p>
                      <a:pPr indent="-171450" lvl="0" marL="628650" marR="0" rtl="0" algn="l">
                        <a:spcBef>
                          <a:spcPts val="0"/>
                        </a:spcBef>
                        <a:spcAft>
                          <a:spcPts val="0"/>
                        </a:spcAft>
                        <a:buClr>
                          <a:srgbClr val="434343"/>
                        </a:buClr>
                        <a:buSzPts val="1200"/>
                        <a:buFont typeface="Arial"/>
                        <a:buChar char="•"/>
                      </a:pPr>
                      <a:r>
                        <a:rPr b="0" i="0" lang="en-US" sz="1200" u="none" cap="none" strike="noStrike">
                          <a:solidFill>
                            <a:srgbClr val="434343"/>
                          </a:solidFill>
                          <a:latin typeface="Arial"/>
                          <a:ea typeface="Arial"/>
                          <a:cs typeface="Arial"/>
                          <a:sym typeface="Arial"/>
                        </a:rPr>
                        <a:t> Coping with the advancement in developed world</a:t>
                      </a:r>
                      <a:endParaRPr/>
                    </a:p>
                    <a:p>
                      <a:pPr indent="-171450" lvl="0" marL="628650" marR="0" rtl="0" algn="l">
                        <a:spcBef>
                          <a:spcPts val="0"/>
                        </a:spcBef>
                        <a:spcAft>
                          <a:spcPts val="0"/>
                        </a:spcAft>
                        <a:buClr>
                          <a:srgbClr val="434343"/>
                        </a:buClr>
                        <a:buSzPts val="1200"/>
                        <a:buFont typeface="Arial"/>
                        <a:buChar char="•"/>
                      </a:pPr>
                      <a:r>
                        <a:rPr b="0" i="0" lang="en-US" sz="1200" u="none" cap="none" strike="noStrike">
                          <a:solidFill>
                            <a:srgbClr val="434343"/>
                          </a:solidFill>
                          <a:latin typeface="Arial"/>
                          <a:ea typeface="Arial"/>
                          <a:cs typeface="Arial"/>
                          <a:sym typeface="Arial"/>
                        </a:rPr>
                        <a:t> Compliance with future international regulations in the industry </a:t>
                      </a:r>
                      <a:endParaRPr/>
                    </a:p>
                    <a:p>
                      <a:pPr indent="-171450" lvl="0" marL="628650" marR="0" rtl="0" algn="l">
                        <a:spcBef>
                          <a:spcPts val="0"/>
                        </a:spcBef>
                        <a:spcAft>
                          <a:spcPts val="0"/>
                        </a:spcAft>
                        <a:buClr>
                          <a:srgbClr val="434343"/>
                        </a:buClr>
                        <a:buSzPts val="1200"/>
                        <a:buFont typeface="Arial"/>
                        <a:buChar char="•"/>
                      </a:pPr>
                      <a:r>
                        <a:rPr b="0" i="0" lang="en-US" sz="1200" u="none" cap="none" strike="noStrike">
                          <a:solidFill>
                            <a:srgbClr val="434343"/>
                          </a:solidFill>
                          <a:latin typeface="Arial"/>
                          <a:ea typeface="Arial"/>
                          <a:cs typeface="Arial"/>
                          <a:sym typeface="Arial"/>
                        </a:rPr>
                        <a:t>Increase in Telecom Egypt’s Regional market share</a:t>
                      </a:r>
                      <a:endParaRPr/>
                    </a:p>
                    <a:p>
                      <a:pPr indent="-171450" lvl="0" marL="628650" marR="0" rtl="0" algn="l">
                        <a:spcBef>
                          <a:spcPts val="0"/>
                        </a:spcBef>
                        <a:spcAft>
                          <a:spcPts val="0"/>
                        </a:spcAft>
                        <a:buClr>
                          <a:srgbClr val="434343"/>
                        </a:buClr>
                        <a:buSzPts val="1200"/>
                        <a:buFont typeface="Arial"/>
                        <a:buChar char="•"/>
                      </a:pPr>
                      <a:r>
                        <a:rPr b="0" i="0" lang="en-US" sz="1200" u="none" cap="none" strike="noStrike">
                          <a:solidFill>
                            <a:srgbClr val="434343"/>
                          </a:solidFill>
                          <a:latin typeface="Arial"/>
                          <a:ea typeface="Arial"/>
                          <a:cs typeface="Arial"/>
                          <a:sym typeface="Arial"/>
                        </a:rPr>
                        <a:t> Increase number of Pro-sustainability customers</a:t>
                      </a:r>
                      <a:endParaRPr/>
                    </a:p>
                    <a:p>
                      <a:pPr indent="-171450" lvl="0" marL="628650" marR="0" rtl="0" algn="l">
                        <a:spcBef>
                          <a:spcPts val="0"/>
                        </a:spcBef>
                        <a:spcAft>
                          <a:spcPts val="0"/>
                        </a:spcAft>
                        <a:buClr>
                          <a:srgbClr val="434343"/>
                        </a:buClr>
                        <a:buSzPts val="1200"/>
                        <a:buFont typeface="Arial"/>
                        <a:buChar char="•"/>
                      </a:pPr>
                      <a:r>
                        <a:rPr b="0" i="0" lang="en-US" sz="1200" u="none" cap="none" strike="noStrike">
                          <a:solidFill>
                            <a:srgbClr val="434343"/>
                          </a:solidFill>
                          <a:latin typeface="Arial"/>
                          <a:ea typeface="Arial"/>
                          <a:cs typeface="Arial"/>
                          <a:sym typeface="Arial"/>
                        </a:rPr>
                        <a:t> Gain in Long-term profits</a:t>
                      </a:r>
                      <a:endParaRPr/>
                    </a:p>
                    <a:p>
                      <a:pPr indent="-171450" lvl="0" marL="628650" marR="0" rtl="0" algn="l">
                        <a:spcBef>
                          <a:spcPts val="0"/>
                        </a:spcBef>
                        <a:spcAft>
                          <a:spcPts val="0"/>
                        </a:spcAft>
                        <a:buClr>
                          <a:srgbClr val="434343"/>
                        </a:buClr>
                        <a:buSzPts val="1200"/>
                        <a:buFont typeface="Arial"/>
                        <a:buChar char="•"/>
                      </a:pPr>
                      <a:r>
                        <a:rPr b="0" i="0" lang="en-US" sz="1200" u="none" cap="none" strike="noStrike">
                          <a:solidFill>
                            <a:srgbClr val="434343"/>
                          </a:solidFill>
                          <a:latin typeface="Arial"/>
                          <a:ea typeface="Arial"/>
                          <a:cs typeface="Arial"/>
                          <a:sym typeface="Arial"/>
                        </a:rPr>
                        <a:t>Boost Telecom Egypt Reputation</a:t>
                      </a:r>
                      <a:endParaRPr/>
                    </a:p>
                    <a:p>
                      <a:pPr indent="-171450" lvl="0" marL="628650" marR="0" rtl="0" algn="l">
                        <a:spcBef>
                          <a:spcPts val="0"/>
                        </a:spcBef>
                        <a:spcAft>
                          <a:spcPts val="0"/>
                        </a:spcAft>
                        <a:buClr>
                          <a:srgbClr val="434343"/>
                        </a:buClr>
                        <a:buSzPts val="1200"/>
                        <a:buFont typeface="Arial"/>
                        <a:buChar char="•"/>
                      </a:pPr>
                      <a:r>
                        <a:rPr b="0" i="0" lang="en-US" sz="1200" u="none" cap="none" strike="noStrike">
                          <a:solidFill>
                            <a:srgbClr val="434343"/>
                          </a:solidFill>
                          <a:latin typeface="Arial"/>
                          <a:ea typeface="Arial"/>
                          <a:cs typeface="Arial"/>
                          <a:sym typeface="Arial"/>
                        </a:rPr>
                        <a:t>Reduce long-term costs of the international projects</a:t>
                      </a:r>
                      <a:endParaRPr/>
                    </a:p>
                    <a:p>
                      <a:pPr indent="-171450" lvl="0" marL="628650" marR="0" rtl="0" algn="l">
                        <a:spcBef>
                          <a:spcPts val="0"/>
                        </a:spcBef>
                        <a:spcAft>
                          <a:spcPts val="0"/>
                        </a:spcAft>
                        <a:buClr>
                          <a:srgbClr val="434343"/>
                        </a:buClr>
                        <a:buSzPts val="1200"/>
                        <a:buFont typeface="Arial"/>
                        <a:buChar char="•"/>
                      </a:pPr>
                      <a:r>
                        <a:rPr b="0" i="0" lang="en-US" sz="1200" u="none" cap="none" strike="noStrike">
                          <a:solidFill>
                            <a:srgbClr val="434343"/>
                          </a:solidFill>
                          <a:latin typeface="Arial"/>
                          <a:ea typeface="Arial"/>
                          <a:cs typeface="Arial"/>
                          <a:sym typeface="Arial"/>
                        </a:rPr>
                        <a:t>Sustainable projects can be a competitive advantage in the regional marketing</a:t>
                      </a:r>
                      <a:endParaRPr b="0" i="0" sz="1200" u="none" cap="none" strike="noStrike">
                        <a:solidFill>
                          <a:schemeClr val="dk1"/>
                        </a:solidFill>
                        <a:latin typeface="Calibri"/>
                        <a:ea typeface="Calibri"/>
                        <a:cs typeface="Calibri"/>
                        <a:sym typeface="Calibri"/>
                      </a:endParaRPr>
                    </a:p>
                    <a:p>
                      <a:pPr indent="-171450" lvl="0" marL="628650" marR="0" rtl="0" algn="l">
                        <a:spcBef>
                          <a:spcPts val="0"/>
                        </a:spcBef>
                        <a:spcAft>
                          <a:spcPts val="0"/>
                        </a:spcAft>
                        <a:buClr>
                          <a:srgbClr val="434343"/>
                        </a:buClr>
                        <a:buSzPts val="1200"/>
                        <a:buFont typeface="Arial"/>
                        <a:buChar char="•"/>
                      </a:pPr>
                      <a:r>
                        <a:rPr b="0" i="0" lang="en-US" sz="1200" u="none" cap="none" strike="noStrike">
                          <a:solidFill>
                            <a:srgbClr val="434343"/>
                          </a:solidFill>
                          <a:latin typeface="Arial"/>
                          <a:ea typeface="Arial"/>
                          <a:cs typeface="Arial"/>
                          <a:sym typeface="Arial"/>
                        </a:rPr>
                        <a:t>Boost customer loyalty to Telecom Egypt</a:t>
                      </a:r>
                      <a:endParaRPr sz="1200" u="none" cap="none" strike="noStrike"/>
                    </a:p>
                    <a:p>
                      <a:pPr indent="0" lvl="0" marL="0" marR="0" rtl="0" algn="l">
                        <a:spcBef>
                          <a:spcPts val="0"/>
                        </a:spcBef>
                        <a:spcAft>
                          <a:spcPts val="0"/>
                        </a:spcAft>
                        <a:buNone/>
                      </a:pPr>
                      <a:br>
                        <a:rPr lang="en-US" sz="1500" u="none" cap="none" strike="noStrike"/>
                      </a:br>
                      <a:endParaRPr sz="1500" u="none" cap="none" strike="noStrike"/>
                    </a:p>
                  </a:txBody>
                  <a:tcPr marT="51275" marB="51275" marR="51275" marL="51275">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13"/>
          <p:cNvPicPr preferRelativeResize="0"/>
          <p:nvPr/>
        </p:nvPicPr>
        <p:blipFill rotWithShape="1">
          <a:blip r:embed="rId3">
            <a:alphaModFix/>
          </a:blip>
          <a:srcRect b="0" l="0" r="0" t="0"/>
          <a:stretch/>
        </p:blipFill>
        <p:spPr>
          <a:xfrm>
            <a:off x="0" y="0"/>
            <a:ext cx="2095500" cy="825500"/>
          </a:xfrm>
          <a:prstGeom prst="rect">
            <a:avLst/>
          </a:prstGeom>
          <a:noFill/>
          <a:ln>
            <a:noFill/>
          </a:ln>
        </p:spPr>
      </p:pic>
      <p:pic>
        <p:nvPicPr>
          <p:cNvPr id="220" name="Google Shape;220;p13"/>
          <p:cNvPicPr preferRelativeResize="0"/>
          <p:nvPr/>
        </p:nvPicPr>
        <p:blipFill rotWithShape="1">
          <a:blip r:embed="rId4">
            <a:alphaModFix/>
          </a:blip>
          <a:srcRect b="0" l="0" r="0" t="0"/>
          <a:stretch/>
        </p:blipFill>
        <p:spPr>
          <a:xfrm>
            <a:off x="10606842" y="-219393"/>
            <a:ext cx="1686560" cy="1264285"/>
          </a:xfrm>
          <a:prstGeom prst="rect">
            <a:avLst/>
          </a:prstGeom>
          <a:noFill/>
          <a:ln>
            <a:noFill/>
          </a:ln>
        </p:spPr>
      </p:pic>
      <p:sp>
        <p:nvSpPr>
          <p:cNvPr id="221" name="Google Shape;221;p13"/>
          <p:cNvSpPr txBox="1"/>
          <p:nvPr/>
        </p:nvSpPr>
        <p:spPr>
          <a:xfrm>
            <a:off x="5585790" y="228083"/>
            <a:ext cx="61456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Project Initiation</a:t>
            </a:r>
            <a:endParaRPr sz="1800">
              <a:solidFill>
                <a:schemeClr val="dk1"/>
              </a:solidFill>
              <a:latin typeface="Calibri"/>
              <a:ea typeface="Calibri"/>
              <a:cs typeface="Calibri"/>
              <a:sym typeface="Calibri"/>
            </a:endParaRPr>
          </a:p>
        </p:txBody>
      </p:sp>
      <p:sp>
        <p:nvSpPr>
          <p:cNvPr id="222" name="Google Shape;222;p13"/>
          <p:cNvSpPr txBox="1"/>
          <p:nvPr/>
        </p:nvSpPr>
        <p:spPr>
          <a:xfrm>
            <a:off x="401359" y="968522"/>
            <a:ext cx="16865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942092"/>
                </a:solidFill>
                <a:latin typeface="Calibri"/>
                <a:ea typeface="Calibri"/>
                <a:cs typeface="Calibri"/>
                <a:sym typeface="Calibri"/>
              </a:rPr>
              <a:t>Project </a:t>
            </a:r>
            <a:r>
              <a:rPr lang="en-US" sz="1800">
                <a:solidFill>
                  <a:srgbClr val="942092"/>
                </a:solidFill>
                <a:latin typeface="Calibri"/>
                <a:ea typeface="Calibri"/>
                <a:cs typeface="Calibri"/>
                <a:sym typeface="Calibri"/>
              </a:rPr>
              <a:t>Charter</a:t>
            </a:r>
            <a:r>
              <a:rPr lang="en-US" sz="1800">
                <a:solidFill>
                  <a:srgbClr val="942092"/>
                </a:solidFill>
                <a:latin typeface="Calibri"/>
                <a:ea typeface="Calibri"/>
                <a:cs typeface="Calibri"/>
                <a:sym typeface="Calibri"/>
              </a:rPr>
              <a:t> </a:t>
            </a:r>
            <a:endParaRPr/>
          </a:p>
        </p:txBody>
      </p:sp>
      <p:sp>
        <p:nvSpPr>
          <p:cNvPr id="223" name="Google Shape;223;p13"/>
          <p:cNvSpPr/>
          <p:nvPr/>
        </p:nvSpPr>
        <p:spPr>
          <a:xfrm>
            <a:off x="3778250" y="1825625"/>
            <a:ext cx="12192000" cy="457200"/>
          </a:xfrm>
          <a:prstGeom prst="rect">
            <a:avLst/>
          </a:prstGeom>
          <a:noFill/>
          <a:ln>
            <a:noFill/>
          </a:ln>
        </p:spPr>
        <p:txBody>
          <a:bodyPr anchorCtr="0" anchor="ctr" bIns="0" lIns="91425" spcFirstLastPara="1" rIns="91425" wrap="square" tIns="0">
            <a:spAutoFit/>
          </a:bodyPr>
          <a:lstStyle/>
          <a:p>
            <a:pPr indent="0" lvl="0" marL="0" marR="0" rtl="1" algn="r">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24" name="Google Shape;224;p13"/>
          <p:cNvSpPr/>
          <p:nvPr/>
        </p:nvSpPr>
        <p:spPr>
          <a:xfrm>
            <a:off x="2757488" y="2228850"/>
            <a:ext cx="12192000"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aphicFrame>
        <p:nvGraphicFramePr>
          <p:cNvPr id="225" name="Google Shape;225;p13"/>
          <p:cNvGraphicFramePr/>
          <p:nvPr/>
        </p:nvGraphicFramePr>
        <p:xfrm>
          <a:off x="791308" y="1437640"/>
          <a:ext cx="3000000" cy="3000000"/>
        </p:xfrm>
        <a:graphic>
          <a:graphicData uri="http://schemas.openxmlformats.org/drawingml/2006/table">
            <a:tbl>
              <a:tblPr>
                <a:noFill/>
                <a:tableStyleId>{DC018AC2-9285-4D9D-838E-9472AA8035E4}</a:tableStyleId>
              </a:tblPr>
              <a:tblGrid>
                <a:gridCol w="10940100"/>
              </a:tblGrid>
              <a:tr h="152400">
                <a:tc>
                  <a:txBody>
                    <a:bodyPr/>
                    <a:lstStyle/>
                    <a:p>
                      <a:pPr indent="0" lvl="0" marL="0" marR="0" rtl="0" algn="l">
                        <a:spcBef>
                          <a:spcPts val="0"/>
                        </a:spcBef>
                        <a:spcAft>
                          <a:spcPts val="0"/>
                        </a:spcAft>
                        <a:buNone/>
                      </a:pPr>
                      <a:r>
                        <a:rPr b="1" i="0" lang="en-US" sz="1200" u="none" cap="none" strike="noStrike">
                          <a:solidFill>
                            <a:srgbClr val="FFFFFF"/>
                          </a:solidFill>
                          <a:latin typeface="Arial"/>
                          <a:ea typeface="Arial"/>
                          <a:cs typeface="Arial"/>
                          <a:sym typeface="Arial"/>
                        </a:rPr>
                        <a:t>Benefits, Costs, and Budget</a:t>
                      </a:r>
                      <a:endParaRPr sz="1800" u="none" cap="none" strike="noStrike"/>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942092"/>
                    </a:solidFill>
                  </a:tcPr>
                </a:tc>
              </a:tr>
              <a:tr h="228600">
                <a:tc>
                  <a:txBody>
                    <a:bodyPr/>
                    <a:lstStyle/>
                    <a:p>
                      <a:pPr indent="0" lvl="0" marL="0" marR="0" rtl="0" algn="l">
                        <a:spcBef>
                          <a:spcPts val="0"/>
                        </a:spcBef>
                        <a:spcAft>
                          <a:spcPts val="0"/>
                        </a:spcAft>
                        <a:buNone/>
                      </a:pPr>
                      <a:r>
                        <a:rPr b="1" i="0" lang="en-US" sz="1200" u="none" cap="none" strike="noStrike">
                          <a:solidFill>
                            <a:srgbClr val="434343"/>
                          </a:solidFill>
                          <a:latin typeface="Arial"/>
                          <a:ea typeface="Arial"/>
                          <a:cs typeface="Arial"/>
                          <a:sym typeface="Arial"/>
                        </a:rPr>
                        <a:t>Benefits:</a:t>
                      </a:r>
                      <a:endParaRPr sz="1800" u="none" cap="none" strike="noStrike"/>
                    </a:p>
                    <a:p>
                      <a:pPr indent="-76200" lvl="0" marL="0" marR="0" rtl="0" algn="l">
                        <a:spcBef>
                          <a:spcPts val="0"/>
                        </a:spcBef>
                        <a:spcAft>
                          <a:spcPts val="0"/>
                        </a:spcAft>
                        <a:buClr>
                          <a:srgbClr val="434343"/>
                        </a:buClr>
                        <a:buSzPts val="1200"/>
                        <a:buFont typeface="Arial"/>
                        <a:buChar char="•"/>
                      </a:pPr>
                      <a:r>
                        <a:rPr b="0" i="0" lang="en-US" sz="1200" u="none" cap="none" strike="noStrike">
                          <a:solidFill>
                            <a:srgbClr val="434343"/>
                          </a:solidFill>
                          <a:latin typeface="Arial"/>
                          <a:ea typeface="Arial"/>
                          <a:cs typeface="Arial"/>
                          <a:sym typeface="Arial"/>
                        </a:rPr>
                        <a:t>Support new service leading to 5% revenue increase, reduce costs, increase sales</a:t>
                      </a:r>
                      <a:endParaRPr b="0" i="0" sz="1200" u="none" cap="none" strike="noStrike">
                        <a:solidFill>
                          <a:srgbClr val="434343"/>
                        </a:solidFill>
                        <a:latin typeface="Open Sans"/>
                        <a:ea typeface="Open Sans"/>
                        <a:cs typeface="Open Sans"/>
                        <a:sym typeface="Open Sans"/>
                      </a:endParaRPr>
                    </a:p>
                    <a:p>
                      <a:pPr indent="-76200" lvl="0" marL="0" marR="0" rtl="0" algn="l">
                        <a:spcBef>
                          <a:spcPts val="0"/>
                        </a:spcBef>
                        <a:spcAft>
                          <a:spcPts val="0"/>
                        </a:spcAft>
                        <a:buClr>
                          <a:srgbClr val="434343"/>
                        </a:buClr>
                        <a:buSzPts val="1200"/>
                        <a:buFont typeface="Arial"/>
                        <a:buChar char="•"/>
                      </a:pPr>
                      <a:r>
                        <a:rPr b="0" i="0" lang="en-US" sz="1200" u="none" cap="none" strike="noStrike">
                          <a:solidFill>
                            <a:srgbClr val="434343"/>
                          </a:solidFill>
                          <a:latin typeface="Arial"/>
                          <a:ea typeface="Arial"/>
                          <a:cs typeface="Arial"/>
                          <a:sym typeface="Arial"/>
                        </a:rPr>
                        <a:t>increase customer satisfaction, Brand image, employee satisfaction, increase customer loyalty</a:t>
                      </a:r>
                      <a:endParaRPr b="0" i="0" sz="1200" u="none" cap="none" strike="noStrike">
                        <a:solidFill>
                          <a:srgbClr val="434343"/>
                        </a:solidFill>
                        <a:latin typeface="Open Sans"/>
                        <a:ea typeface="Open Sans"/>
                        <a:cs typeface="Open Sans"/>
                        <a:sym typeface="Open Sans"/>
                      </a:endParaRPr>
                    </a:p>
                    <a:p>
                      <a:pPr indent="0" lvl="0" marL="0" marR="0" rtl="0" algn="l">
                        <a:spcBef>
                          <a:spcPts val="0"/>
                        </a:spcBef>
                        <a:spcAft>
                          <a:spcPts val="0"/>
                        </a:spcAft>
                        <a:buNone/>
                      </a:pPr>
                      <a:br>
                        <a:rPr lang="en-US" sz="1800" u="none" cap="none" strike="noStrike"/>
                      </a:br>
                      <a:r>
                        <a:rPr b="1" i="0" lang="en-US" sz="1200" u="none" cap="none" strike="noStrike">
                          <a:solidFill>
                            <a:srgbClr val="434343"/>
                          </a:solidFill>
                          <a:latin typeface="Arial"/>
                          <a:ea typeface="Arial"/>
                          <a:cs typeface="Arial"/>
                          <a:sym typeface="Arial"/>
                        </a:rPr>
                        <a:t>Costs:</a:t>
                      </a:r>
                      <a:endParaRPr sz="1800" u="none" cap="none" strike="noStrike"/>
                    </a:p>
                    <a:p>
                      <a:pPr indent="-76200" lvl="0" marL="0" marR="0" rtl="0" algn="l">
                        <a:spcBef>
                          <a:spcPts val="0"/>
                        </a:spcBef>
                        <a:spcAft>
                          <a:spcPts val="0"/>
                        </a:spcAft>
                        <a:buClr>
                          <a:srgbClr val="434343"/>
                        </a:buClr>
                        <a:buSzPts val="1200"/>
                        <a:buFont typeface="Arial"/>
                        <a:buChar char="•"/>
                      </a:pPr>
                      <a:r>
                        <a:rPr b="0" i="0" lang="en-US" sz="1200" u="none" cap="none" strike="noStrike">
                          <a:solidFill>
                            <a:srgbClr val="434343"/>
                          </a:solidFill>
                          <a:latin typeface="Arial"/>
                          <a:ea typeface="Arial"/>
                          <a:cs typeface="Arial"/>
                          <a:sym typeface="Arial"/>
                        </a:rPr>
                        <a:t>Price of systems, installation fees, offices preparations, time spent on training, support services</a:t>
                      </a:r>
                      <a:endParaRPr b="0" i="0" sz="1200" u="none" cap="none" strike="noStrike">
                        <a:solidFill>
                          <a:srgbClr val="434343"/>
                        </a:solidFill>
                        <a:latin typeface="Open Sans"/>
                        <a:ea typeface="Open Sans"/>
                        <a:cs typeface="Open Sans"/>
                        <a:sym typeface="Open Sans"/>
                      </a:endParaRPr>
                    </a:p>
                    <a:p>
                      <a:pPr indent="0" lvl="0" marL="0" marR="0" rtl="0" algn="l">
                        <a:spcBef>
                          <a:spcPts val="0"/>
                        </a:spcBef>
                        <a:spcAft>
                          <a:spcPts val="0"/>
                        </a:spcAft>
                        <a:buNone/>
                      </a:pPr>
                      <a:r>
                        <a:rPr b="1" i="0" lang="en-US" sz="1200" u="none" cap="none" strike="noStrike">
                          <a:solidFill>
                            <a:srgbClr val="434343"/>
                          </a:solidFill>
                          <a:latin typeface="Arial"/>
                          <a:ea typeface="Arial"/>
                          <a:cs typeface="Arial"/>
                          <a:sym typeface="Arial"/>
                        </a:rPr>
                        <a:t>Budget needed:</a:t>
                      </a:r>
                      <a:endParaRPr sz="1800" u="none" cap="none" strike="noStrike"/>
                    </a:p>
                    <a:p>
                      <a:pPr indent="-76200" lvl="0" marL="0" marR="0" rtl="0" algn="l">
                        <a:spcBef>
                          <a:spcPts val="0"/>
                        </a:spcBef>
                        <a:spcAft>
                          <a:spcPts val="0"/>
                        </a:spcAft>
                        <a:buClr>
                          <a:srgbClr val="434343"/>
                        </a:buClr>
                        <a:buSzPts val="1200"/>
                        <a:buFont typeface="Arial"/>
                        <a:buChar char="•"/>
                      </a:pPr>
                      <a:r>
                        <a:rPr b="0" i="0" lang="en-US" sz="1200" u="none" cap="none" strike="noStrike">
                          <a:solidFill>
                            <a:srgbClr val="434343"/>
                          </a:solidFill>
                          <a:latin typeface="Arial"/>
                          <a:ea typeface="Arial"/>
                          <a:cs typeface="Arial"/>
                          <a:sym typeface="Arial"/>
                        </a:rPr>
                        <a:t>EGP 3000000</a:t>
                      </a:r>
                      <a:endParaRPr b="0" i="0" sz="1200" u="none" cap="none" strike="noStrike">
                        <a:solidFill>
                          <a:srgbClr val="434343"/>
                        </a:solidFill>
                        <a:latin typeface="Open Sans"/>
                        <a:ea typeface="Open Sans"/>
                        <a:cs typeface="Open Sans"/>
                        <a:sym typeface="Open Sans"/>
                      </a:endParaRPr>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bl>
          </a:graphicData>
        </a:graphic>
      </p:graphicFrame>
      <p:sp>
        <p:nvSpPr>
          <p:cNvPr id="226" name="Google Shape;226;p13"/>
          <p:cNvSpPr/>
          <p:nvPr/>
        </p:nvSpPr>
        <p:spPr>
          <a:xfrm>
            <a:off x="1556494" y="1597025"/>
            <a:ext cx="12192000"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aphicFrame>
        <p:nvGraphicFramePr>
          <p:cNvPr id="227" name="Google Shape;227;p13"/>
          <p:cNvGraphicFramePr/>
          <p:nvPr/>
        </p:nvGraphicFramePr>
        <p:xfrm>
          <a:off x="791308" y="3654954"/>
          <a:ext cx="3000000" cy="3000000"/>
        </p:xfrm>
        <a:graphic>
          <a:graphicData uri="http://schemas.openxmlformats.org/drawingml/2006/table">
            <a:tbl>
              <a:tblPr>
                <a:noFill/>
                <a:tableStyleId>{DC018AC2-9285-4D9D-838E-9472AA8035E4}</a:tableStyleId>
              </a:tblPr>
              <a:tblGrid>
                <a:gridCol w="10940100"/>
              </a:tblGrid>
              <a:tr h="152400">
                <a:tc>
                  <a:txBody>
                    <a:bodyPr/>
                    <a:lstStyle/>
                    <a:p>
                      <a:pPr indent="0" lvl="0" marL="0" marR="0" rtl="0" algn="l">
                        <a:spcBef>
                          <a:spcPts val="0"/>
                        </a:spcBef>
                        <a:spcAft>
                          <a:spcPts val="0"/>
                        </a:spcAft>
                        <a:buNone/>
                      </a:pPr>
                      <a:r>
                        <a:rPr b="1" i="0" lang="en-US" sz="1200" u="none" cap="none" strike="noStrike">
                          <a:solidFill>
                            <a:srgbClr val="FFFFFF"/>
                          </a:solidFill>
                          <a:latin typeface="Arial"/>
                          <a:ea typeface="Arial"/>
                          <a:cs typeface="Arial"/>
                          <a:sym typeface="Arial"/>
                        </a:rPr>
                        <a:t>Scope and Exclusion</a:t>
                      </a:r>
                      <a:endParaRPr sz="1800" u="none" cap="none" strike="noStrike"/>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942092"/>
                    </a:solidFill>
                  </a:tcPr>
                </a:tc>
              </a:tr>
              <a:tr h="228600">
                <a:tc>
                  <a:txBody>
                    <a:bodyPr/>
                    <a:lstStyle/>
                    <a:p>
                      <a:pPr indent="0" lvl="0" marL="0" marR="0" rtl="0" algn="l">
                        <a:spcBef>
                          <a:spcPts val="0"/>
                        </a:spcBef>
                        <a:spcAft>
                          <a:spcPts val="0"/>
                        </a:spcAft>
                        <a:buNone/>
                      </a:pPr>
                      <a:r>
                        <a:rPr b="1" i="0" lang="en-US" sz="1200" u="none" cap="none" strike="noStrike">
                          <a:solidFill>
                            <a:srgbClr val="434343"/>
                          </a:solidFill>
                          <a:latin typeface="Arial"/>
                          <a:ea typeface="Arial"/>
                          <a:cs typeface="Arial"/>
                          <a:sym typeface="Arial"/>
                        </a:rPr>
                        <a:t>In-Scope: </a:t>
                      </a:r>
                      <a:endParaRPr sz="1800" u="none" cap="none" strike="noStrike"/>
                    </a:p>
                    <a:p>
                      <a:pPr indent="0" lvl="0" marL="0" marR="0" rtl="0" algn="l">
                        <a:spcBef>
                          <a:spcPts val="0"/>
                        </a:spcBef>
                        <a:spcAft>
                          <a:spcPts val="0"/>
                        </a:spcAft>
                        <a:buNone/>
                      </a:pPr>
                      <a:r>
                        <a:rPr b="0" i="0" lang="en-US" sz="1200" u="none" cap="none" strike="noStrike">
                          <a:solidFill>
                            <a:srgbClr val="434343"/>
                          </a:solidFill>
                          <a:latin typeface="Arial"/>
                          <a:ea typeface="Arial"/>
                          <a:cs typeface="Arial"/>
                          <a:sym typeface="Arial"/>
                        </a:rPr>
                        <a:t>Installment of HVAC Systems, dismantle to legacy HVAC System, Supervisory positions Training, Basement floor evacuate, Furniture the first floor</a:t>
                      </a:r>
                      <a:endParaRPr sz="1800" u="none" cap="none" strike="noStrike"/>
                    </a:p>
                    <a:p>
                      <a:pPr indent="0" lvl="0" marL="0" marR="0" rtl="0" algn="l">
                        <a:spcBef>
                          <a:spcPts val="0"/>
                        </a:spcBef>
                        <a:spcAft>
                          <a:spcPts val="0"/>
                        </a:spcAft>
                        <a:buNone/>
                      </a:pPr>
                      <a:br>
                        <a:rPr lang="en-US" sz="1800" u="none" cap="none" strike="noStrike"/>
                      </a:br>
                      <a:r>
                        <a:rPr b="1" i="0" lang="en-US" sz="1200" u="none" cap="none" strike="noStrike">
                          <a:solidFill>
                            <a:srgbClr val="434343"/>
                          </a:solidFill>
                          <a:latin typeface="Arial"/>
                          <a:ea typeface="Arial"/>
                          <a:cs typeface="Arial"/>
                          <a:sym typeface="Arial"/>
                        </a:rPr>
                        <a:t>Out-of-Scope: </a:t>
                      </a:r>
                      <a:endParaRPr sz="1800" u="none" cap="none" strike="noStrike"/>
                    </a:p>
                    <a:p>
                      <a:pPr indent="-76200" lvl="0" marL="0" marR="0" rtl="0" algn="l">
                        <a:spcBef>
                          <a:spcPts val="0"/>
                        </a:spcBef>
                        <a:spcAft>
                          <a:spcPts val="0"/>
                        </a:spcAft>
                        <a:buClr>
                          <a:srgbClr val="434343"/>
                        </a:buClr>
                        <a:buSzPts val="1200"/>
                        <a:buFont typeface="Arial"/>
                        <a:buChar char="•"/>
                      </a:pPr>
                      <a:r>
                        <a:rPr b="0" i="0" lang="en-US" sz="1200" u="none" cap="none" strike="noStrike">
                          <a:solidFill>
                            <a:srgbClr val="434343"/>
                          </a:solidFill>
                          <a:latin typeface="Arial"/>
                          <a:ea typeface="Arial"/>
                          <a:cs typeface="Arial"/>
                          <a:sym typeface="Arial"/>
                        </a:rPr>
                        <a:t>Facility refurbishment in the CLS</a:t>
                      </a:r>
                      <a:endParaRPr/>
                    </a:p>
                    <a:p>
                      <a:pPr indent="-76200" lvl="0" marL="0" marR="0" rtl="0" algn="l">
                        <a:spcBef>
                          <a:spcPts val="0"/>
                        </a:spcBef>
                        <a:spcAft>
                          <a:spcPts val="0"/>
                        </a:spcAft>
                        <a:buClr>
                          <a:srgbClr val="434343"/>
                        </a:buClr>
                        <a:buSzPts val="1200"/>
                        <a:buFont typeface="Arial"/>
                        <a:buChar char="•"/>
                      </a:pPr>
                      <a:r>
                        <a:rPr b="0" i="0" lang="en-US" sz="1200" u="none" cap="none" strike="noStrike">
                          <a:solidFill>
                            <a:srgbClr val="434343"/>
                          </a:solidFill>
                          <a:latin typeface="Arial"/>
                          <a:ea typeface="Arial"/>
                          <a:cs typeface="Arial"/>
                          <a:sym typeface="Arial"/>
                        </a:rPr>
                        <a:t>The team members development</a:t>
                      </a:r>
                      <a:endParaRPr/>
                    </a:p>
                    <a:p>
                      <a:pPr indent="-76200" lvl="0" marL="0" marR="0" rtl="0" algn="l">
                        <a:spcBef>
                          <a:spcPts val="0"/>
                        </a:spcBef>
                        <a:spcAft>
                          <a:spcPts val="0"/>
                        </a:spcAft>
                        <a:buClr>
                          <a:srgbClr val="434343"/>
                        </a:buClr>
                        <a:buSzPts val="1200"/>
                        <a:buFont typeface="Arial"/>
                        <a:buChar char="•"/>
                      </a:pPr>
                      <a:r>
                        <a:rPr b="0" i="0" lang="en-US" sz="1200" u="none" cap="none" strike="noStrike">
                          <a:solidFill>
                            <a:srgbClr val="434343"/>
                          </a:solidFill>
                          <a:latin typeface="Arial"/>
                          <a:ea typeface="Arial"/>
                          <a:cs typeface="Arial"/>
                          <a:sym typeface="Arial"/>
                        </a:rPr>
                        <a:t>Other power measurements</a:t>
                      </a:r>
                      <a:endParaRPr/>
                    </a:p>
                    <a:p>
                      <a:pPr indent="-76200" lvl="0" marL="0" marR="0" rtl="0" algn="l">
                        <a:spcBef>
                          <a:spcPts val="0"/>
                        </a:spcBef>
                        <a:spcAft>
                          <a:spcPts val="0"/>
                        </a:spcAft>
                        <a:buClr>
                          <a:srgbClr val="434343"/>
                        </a:buClr>
                        <a:buSzPts val="1200"/>
                        <a:buFont typeface="Arial"/>
                        <a:buChar char="•"/>
                      </a:pPr>
                      <a:r>
                        <a:rPr b="0" i="0" lang="en-US" sz="1200" u="none" cap="none" strike="noStrike">
                          <a:solidFill>
                            <a:srgbClr val="434343"/>
                          </a:solidFill>
                          <a:latin typeface="Arial"/>
                          <a:ea typeface="Arial"/>
                          <a:cs typeface="Arial"/>
                          <a:sym typeface="Arial"/>
                        </a:rPr>
                        <a:t>Other equipment, Pcs or laptop replacements</a:t>
                      </a:r>
                      <a:endParaRPr/>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bl>
          </a:graphicData>
        </a:graphic>
      </p:graphicFrame>
      <p:sp>
        <p:nvSpPr>
          <p:cNvPr id="228" name="Google Shape;228;p13"/>
          <p:cNvSpPr/>
          <p:nvPr/>
        </p:nvSpPr>
        <p:spPr>
          <a:xfrm>
            <a:off x="-761490" y="3655430"/>
            <a:ext cx="19750815"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14"/>
          <p:cNvPicPr preferRelativeResize="0"/>
          <p:nvPr/>
        </p:nvPicPr>
        <p:blipFill rotWithShape="1">
          <a:blip r:embed="rId3">
            <a:alphaModFix/>
          </a:blip>
          <a:srcRect b="0" l="0" r="0" t="0"/>
          <a:stretch/>
        </p:blipFill>
        <p:spPr>
          <a:xfrm>
            <a:off x="0" y="0"/>
            <a:ext cx="2095500" cy="825500"/>
          </a:xfrm>
          <a:prstGeom prst="rect">
            <a:avLst/>
          </a:prstGeom>
          <a:noFill/>
          <a:ln>
            <a:noFill/>
          </a:ln>
        </p:spPr>
      </p:pic>
      <p:pic>
        <p:nvPicPr>
          <p:cNvPr id="234" name="Google Shape;234;p14"/>
          <p:cNvPicPr preferRelativeResize="0"/>
          <p:nvPr/>
        </p:nvPicPr>
        <p:blipFill rotWithShape="1">
          <a:blip r:embed="rId4">
            <a:alphaModFix/>
          </a:blip>
          <a:srcRect b="0" l="0" r="0" t="0"/>
          <a:stretch/>
        </p:blipFill>
        <p:spPr>
          <a:xfrm>
            <a:off x="10606842" y="-219393"/>
            <a:ext cx="1686560" cy="1264285"/>
          </a:xfrm>
          <a:prstGeom prst="rect">
            <a:avLst/>
          </a:prstGeom>
          <a:noFill/>
          <a:ln>
            <a:noFill/>
          </a:ln>
        </p:spPr>
      </p:pic>
      <p:sp>
        <p:nvSpPr>
          <p:cNvPr id="235" name="Google Shape;235;p14"/>
          <p:cNvSpPr txBox="1"/>
          <p:nvPr/>
        </p:nvSpPr>
        <p:spPr>
          <a:xfrm>
            <a:off x="5585790" y="228083"/>
            <a:ext cx="61456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Project Initiation</a:t>
            </a:r>
            <a:endParaRPr sz="1800">
              <a:solidFill>
                <a:schemeClr val="dk1"/>
              </a:solidFill>
              <a:latin typeface="Calibri"/>
              <a:ea typeface="Calibri"/>
              <a:cs typeface="Calibri"/>
              <a:sym typeface="Calibri"/>
            </a:endParaRPr>
          </a:p>
        </p:txBody>
      </p:sp>
      <p:sp>
        <p:nvSpPr>
          <p:cNvPr id="236" name="Google Shape;236;p14"/>
          <p:cNvSpPr txBox="1"/>
          <p:nvPr/>
        </p:nvSpPr>
        <p:spPr>
          <a:xfrm>
            <a:off x="401359" y="968522"/>
            <a:ext cx="16865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942092"/>
                </a:solidFill>
                <a:latin typeface="Calibri"/>
                <a:ea typeface="Calibri"/>
                <a:cs typeface="Calibri"/>
                <a:sym typeface="Calibri"/>
              </a:rPr>
              <a:t>Project </a:t>
            </a:r>
            <a:r>
              <a:rPr lang="en-US" sz="1800">
                <a:solidFill>
                  <a:srgbClr val="942092"/>
                </a:solidFill>
                <a:latin typeface="Calibri"/>
                <a:ea typeface="Calibri"/>
                <a:cs typeface="Calibri"/>
                <a:sym typeface="Calibri"/>
              </a:rPr>
              <a:t>Charter</a:t>
            </a:r>
            <a:r>
              <a:rPr lang="en-US" sz="1800">
                <a:solidFill>
                  <a:srgbClr val="942092"/>
                </a:solidFill>
                <a:latin typeface="Calibri"/>
                <a:ea typeface="Calibri"/>
                <a:cs typeface="Calibri"/>
                <a:sym typeface="Calibri"/>
              </a:rPr>
              <a:t> </a:t>
            </a:r>
            <a:endParaRPr/>
          </a:p>
        </p:txBody>
      </p:sp>
      <p:sp>
        <p:nvSpPr>
          <p:cNvPr id="237" name="Google Shape;237;p14"/>
          <p:cNvSpPr/>
          <p:nvPr/>
        </p:nvSpPr>
        <p:spPr>
          <a:xfrm>
            <a:off x="3778250" y="1825625"/>
            <a:ext cx="12192000" cy="457200"/>
          </a:xfrm>
          <a:prstGeom prst="rect">
            <a:avLst/>
          </a:prstGeom>
          <a:noFill/>
          <a:ln>
            <a:noFill/>
          </a:ln>
        </p:spPr>
        <p:txBody>
          <a:bodyPr anchorCtr="0" anchor="ctr" bIns="0" lIns="91425" spcFirstLastPara="1" rIns="91425" wrap="square" tIns="0">
            <a:spAutoFit/>
          </a:bodyPr>
          <a:lstStyle/>
          <a:p>
            <a:pPr indent="0" lvl="0" marL="0" marR="0" rtl="1" algn="r">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38" name="Google Shape;238;p14"/>
          <p:cNvSpPr/>
          <p:nvPr/>
        </p:nvSpPr>
        <p:spPr>
          <a:xfrm>
            <a:off x="2757488" y="2228850"/>
            <a:ext cx="12192000"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39" name="Google Shape;239;p14"/>
          <p:cNvSpPr/>
          <p:nvPr/>
        </p:nvSpPr>
        <p:spPr>
          <a:xfrm>
            <a:off x="3778250" y="5426364"/>
            <a:ext cx="12192000" cy="457200"/>
          </a:xfrm>
          <a:prstGeom prst="rect">
            <a:avLst/>
          </a:prstGeom>
          <a:noFill/>
          <a:ln>
            <a:noFill/>
          </a:ln>
        </p:spPr>
        <p:txBody>
          <a:bodyPr anchorCtr="0" anchor="ctr" bIns="0" lIns="91425" spcFirstLastPara="1" rIns="91425" wrap="square" tIns="0">
            <a:spAutoFit/>
          </a:bodyPr>
          <a:lstStyle/>
          <a:p>
            <a:pPr indent="0" lvl="0" marL="457200" marR="0" rtl="0" algn="l">
              <a:lnSpc>
                <a:spcPct val="100000"/>
              </a:lnSpc>
              <a:spcBef>
                <a:spcPts val="0"/>
              </a:spcBef>
              <a:spcAft>
                <a:spcPts val="0"/>
              </a:spcAft>
              <a:buNone/>
            </a:pPr>
            <a:br>
              <a:rPr b="0" i="0" lang="en-US" sz="1800" u="none" cap="none" strike="noStrike">
                <a:solidFill>
                  <a:schemeClr val="dk1"/>
                </a:solidFill>
                <a:latin typeface="Arial"/>
                <a:ea typeface="Arial"/>
                <a:cs typeface="Arial"/>
                <a:sym typeface="Arial"/>
              </a:rPr>
            </a:b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40" name="Google Shape;240;p14"/>
          <p:cNvSpPr/>
          <p:nvPr/>
        </p:nvSpPr>
        <p:spPr>
          <a:xfrm>
            <a:off x="1556494" y="1597025"/>
            <a:ext cx="12192000"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41" name="Google Shape;241;p14"/>
          <p:cNvSpPr/>
          <p:nvPr/>
        </p:nvSpPr>
        <p:spPr>
          <a:xfrm>
            <a:off x="-761490" y="3655430"/>
            <a:ext cx="19750815"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aphicFrame>
        <p:nvGraphicFramePr>
          <p:cNvPr id="242" name="Google Shape;242;p14"/>
          <p:cNvGraphicFramePr/>
          <p:nvPr/>
        </p:nvGraphicFramePr>
        <p:xfrm>
          <a:off x="791308" y="1480876"/>
          <a:ext cx="3000000" cy="3000000"/>
        </p:xfrm>
        <a:graphic>
          <a:graphicData uri="http://schemas.openxmlformats.org/drawingml/2006/table">
            <a:tbl>
              <a:tblPr>
                <a:noFill/>
                <a:tableStyleId>{DC018AC2-9285-4D9D-838E-9472AA8035E4}</a:tableStyleId>
              </a:tblPr>
              <a:tblGrid>
                <a:gridCol w="10940100"/>
              </a:tblGrid>
              <a:tr h="152400">
                <a:tc>
                  <a:txBody>
                    <a:bodyPr/>
                    <a:lstStyle/>
                    <a:p>
                      <a:pPr indent="0" lvl="0" marL="0" marR="0" rtl="0" algn="l">
                        <a:spcBef>
                          <a:spcPts val="0"/>
                        </a:spcBef>
                        <a:spcAft>
                          <a:spcPts val="0"/>
                        </a:spcAft>
                        <a:buNone/>
                      </a:pPr>
                      <a:r>
                        <a:rPr b="1" i="0" lang="en-US" sz="1200" u="none" cap="none" strike="noStrike">
                          <a:solidFill>
                            <a:srgbClr val="FFFFFF"/>
                          </a:solidFill>
                          <a:latin typeface="Arial"/>
                          <a:ea typeface="Arial"/>
                          <a:cs typeface="Arial"/>
                          <a:sym typeface="Arial"/>
                        </a:rPr>
                        <a:t>Project Team</a:t>
                      </a:r>
                      <a:endParaRPr sz="1800" u="none" cap="none" strike="noStrike"/>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942092"/>
                    </a:solidFill>
                  </a:tcPr>
                </a:tc>
              </a:tr>
              <a:tr h="228600">
                <a:tc>
                  <a:txBody>
                    <a:bodyPr/>
                    <a:lstStyle/>
                    <a:p>
                      <a:pPr indent="0" lvl="0" marL="0" marR="0" rtl="0" algn="l">
                        <a:spcBef>
                          <a:spcPts val="0"/>
                        </a:spcBef>
                        <a:spcAft>
                          <a:spcPts val="0"/>
                        </a:spcAft>
                        <a:buNone/>
                      </a:pPr>
                      <a:r>
                        <a:rPr b="1" i="0" lang="en-US" sz="1200" u="none" cap="none" strike="noStrike">
                          <a:solidFill>
                            <a:srgbClr val="434343"/>
                          </a:solidFill>
                          <a:latin typeface="Arial"/>
                          <a:ea typeface="Arial"/>
                          <a:cs typeface="Arial"/>
                          <a:sym typeface="Arial"/>
                        </a:rPr>
                        <a:t>Project Sponsor: development : CEO, VP, Development </a:t>
                      </a:r>
                      <a:r>
                        <a:rPr b="0" i="0" lang="en-US" sz="1200" u="none" cap="none" strike="noStrike">
                          <a:solidFill>
                            <a:srgbClr val="434343"/>
                          </a:solidFill>
                          <a:latin typeface="Arial"/>
                          <a:ea typeface="Arial"/>
                          <a:cs typeface="Arial"/>
                          <a:sym typeface="Arial"/>
                        </a:rPr>
                        <a:t>Director, infrastructure senior manager , Projects senior director</a:t>
                      </a:r>
                      <a:endParaRPr sz="1800" u="none" cap="none" strike="noStrike"/>
                    </a:p>
                    <a:p>
                      <a:pPr indent="0" lvl="0" marL="0" marR="0" rtl="0" algn="l">
                        <a:spcBef>
                          <a:spcPts val="0"/>
                        </a:spcBef>
                        <a:spcAft>
                          <a:spcPts val="0"/>
                        </a:spcAft>
                        <a:buNone/>
                      </a:pPr>
                      <a:r>
                        <a:rPr b="1" i="0" lang="en-US" sz="1200" u="none" cap="none" strike="noStrike">
                          <a:solidFill>
                            <a:srgbClr val="434343"/>
                          </a:solidFill>
                          <a:latin typeface="Arial"/>
                          <a:ea typeface="Arial"/>
                          <a:cs typeface="Arial"/>
                          <a:sym typeface="Arial"/>
                        </a:rPr>
                        <a:t>Project Lead: </a:t>
                      </a:r>
                      <a:r>
                        <a:rPr b="0" i="0" lang="en-US" sz="1200" u="none" cap="none" strike="noStrike">
                          <a:solidFill>
                            <a:srgbClr val="434343"/>
                          </a:solidFill>
                          <a:latin typeface="Arial"/>
                          <a:ea typeface="Arial"/>
                          <a:cs typeface="Arial"/>
                          <a:sym typeface="Arial"/>
                        </a:rPr>
                        <a:t>Project Manager </a:t>
                      </a:r>
                      <a:endParaRPr sz="1800" u="none" cap="none" strike="noStrike"/>
                    </a:p>
                    <a:p>
                      <a:pPr indent="0" lvl="0" marL="0" marR="0" rtl="0" algn="l">
                        <a:spcBef>
                          <a:spcPts val="0"/>
                        </a:spcBef>
                        <a:spcAft>
                          <a:spcPts val="0"/>
                        </a:spcAft>
                        <a:buNone/>
                      </a:pPr>
                      <a:br>
                        <a:rPr lang="en-US" sz="1800" u="none" cap="none" strike="noStrike"/>
                      </a:br>
                      <a:r>
                        <a:rPr b="1" i="0" lang="en-US" sz="1200" u="none" cap="none" strike="noStrike">
                          <a:solidFill>
                            <a:srgbClr val="434343"/>
                          </a:solidFill>
                          <a:latin typeface="Arial"/>
                          <a:ea typeface="Arial"/>
                          <a:cs typeface="Arial"/>
                          <a:sym typeface="Arial"/>
                        </a:rPr>
                        <a:t>Project Team: HR </a:t>
                      </a:r>
                      <a:r>
                        <a:rPr b="0" i="0" lang="en-US" sz="1200" u="none" cap="none" strike="noStrike">
                          <a:solidFill>
                            <a:srgbClr val="434343"/>
                          </a:solidFill>
                          <a:latin typeface="Arial"/>
                          <a:ea typeface="Arial"/>
                          <a:cs typeface="Arial"/>
                          <a:sym typeface="Arial"/>
                        </a:rPr>
                        <a:t>department,</a:t>
                      </a:r>
                      <a:r>
                        <a:rPr b="1" i="0" lang="en-US" sz="1200" u="none" cap="none" strike="noStrike">
                          <a:solidFill>
                            <a:srgbClr val="434343"/>
                          </a:solidFill>
                          <a:latin typeface="Arial"/>
                          <a:ea typeface="Arial"/>
                          <a:cs typeface="Arial"/>
                          <a:sym typeface="Arial"/>
                        </a:rPr>
                        <a:t> CLS operations </a:t>
                      </a:r>
                      <a:r>
                        <a:rPr b="0" i="0" lang="en-US" sz="1200" u="none" cap="none" strike="noStrike">
                          <a:solidFill>
                            <a:srgbClr val="434343"/>
                          </a:solidFill>
                          <a:latin typeface="Arial"/>
                          <a:ea typeface="Arial"/>
                          <a:cs typeface="Arial"/>
                          <a:sym typeface="Arial"/>
                        </a:rPr>
                        <a:t>department,</a:t>
                      </a:r>
                      <a:r>
                        <a:rPr b="1" i="0" lang="en-US" sz="1200" u="none" cap="none" strike="noStrike">
                          <a:solidFill>
                            <a:srgbClr val="434343"/>
                          </a:solidFill>
                          <a:latin typeface="Arial"/>
                          <a:ea typeface="Arial"/>
                          <a:cs typeface="Arial"/>
                          <a:sym typeface="Arial"/>
                        </a:rPr>
                        <a:t> HVAC </a:t>
                      </a:r>
                      <a:r>
                        <a:rPr b="0" i="0" lang="en-US" sz="1200" u="none" cap="none" strike="noStrike">
                          <a:solidFill>
                            <a:srgbClr val="434343"/>
                          </a:solidFill>
                          <a:latin typeface="Arial"/>
                          <a:ea typeface="Arial"/>
                          <a:cs typeface="Arial"/>
                          <a:sym typeface="Arial"/>
                        </a:rPr>
                        <a:t>department,</a:t>
                      </a:r>
                      <a:r>
                        <a:rPr b="1" i="0" lang="en-US" sz="1200" u="none" cap="none" strike="noStrike">
                          <a:solidFill>
                            <a:srgbClr val="434343"/>
                          </a:solidFill>
                          <a:latin typeface="Arial"/>
                          <a:ea typeface="Arial"/>
                          <a:cs typeface="Arial"/>
                          <a:sym typeface="Arial"/>
                        </a:rPr>
                        <a:t> Facility </a:t>
                      </a:r>
                      <a:r>
                        <a:rPr b="0" i="0" lang="en-US" sz="1200" u="none" cap="none" strike="noStrike">
                          <a:solidFill>
                            <a:srgbClr val="434343"/>
                          </a:solidFill>
                          <a:latin typeface="Arial"/>
                          <a:ea typeface="Arial"/>
                          <a:cs typeface="Arial"/>
                          <a:sym typeface="Arial"/>
                        </a:rPr>
                        <a:t>department</a:t>
                      </a:r>
                      <a:endParaRPr sz="1800" u="none" cap="none" strike="noStrike"/>
                    </a:p>
                    <a:p>
                      <a:pPr indent="0" lvl="0" marL="0" marR="0" rtl="0" algn="l">
                        <a:spcBef>
                          <a:spcPts val="0"/>
                        </a:spcBef>
                        <a:spcAft>
                          <a:spcPts val="0"/>
                        </a:spcAft>
                        <a:buNone/>
                      </a:pPr>
                      <a:br>
                        <a:rPr lang="en-US" sz="1800" u="none" cap="none" strike="noStrike"/>
                      </a:br>
                      <a:r>
                        <a:rPr b="1" i="0" lang="en-US" sz="1200" u="none" cap="none" strike="noStrike">
                          <a:solidFill>
                            <a:srgbClr val="434343"/>
                          </a:solidFill>
                          <a:latin typeface="Arial"/>
                          <a:ea typeface="Arial"/>
                          <a:cs typeface="Arial"/>
                          <a:sym typeface="Arial"/>
                        </a:rPr>
                        <a:t>Additional Stakeholders: Technical director, </a:t>
                      </a:r>
                      <a:r>
                        <a:rPr b="0" i="0" lang="en-US" sz="1200" u="none" cap="none" strike="noStrike">
                          <a:solidFill>
                            <a:srgbClr val="434343"/>
                          </a:solidFill>
                          <a:latin typeface="Arial"/>
                          <a:ea typeface="Arial"/>
                          <a:cs typeface="Arial"/>
                          <a:sym typeface="Arial"/>
                        </a:rPr>
                        <a:t> Financial director, HR Director, Facility director</a:t>
                      </a:r>
                      <a:endParaRPr sz="1800" u="none" cap="none" strike="noStrike"/>
                    </a:p>
                    <a:p>
                      <a:pPr indent="0" lvl="0" marL="0" marR="0" rtl="0" algn="l">
                        <a:spcBef>
                          <a:spcPts val="0"/>
                        </a:spcBef>
                        <a:spcAft>
                          <a:spcPts val="0"/>
                        </a:spcAft>
                        <a:buNone/>
                      </a:pPr>
                      <a:br>
                        <a:rPr lang="en-US" sz="1800" u="none" cap="none" strike="noStrike"/>
                      </a:br>
                      <a:endParaRPr sz="1800" u="none" cap="none" strike="noStrike"/>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bl>
          </a:graphicData>
        </a:graphic>
      </p:graphicFrame>
      <p:sp>
        <p:nvSpPr>
          <p:cNvPr id="243" name="Google Shape;243;p14"/>
          <p:cNvSpPr/>
          <p:nvPr/>
        </p:nvSpPr>
        <p:spPr>
          <a:xfrm>
            <a:off x="-761489" y="2686050"/>
            <a:ext cx="19750815"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44" name="Google Shape;244;p14"/>
          <p:cNvGraphicFramePr/>
          <p:nvPr/>
        </p:nvGraphicFramePr>
        <p:xfrm>
          <a:off x="791305" y="3999784"/>
          <a:ext cx="3000000" cy="3000000"/>
        </p:xfrm>
        <a:graphic>
          <a:graphicData uri="http://schemas.openxmlformats.org/drawingml/2006/table">
            <a:tbl>
              <a:tblPr>
                <a:noFill/>
                <a:tableStyleId>{DC018AC2-9285-4D9D-838E-9472AA8035E4}</a:tableStyleId>
              </a:tblPr>
              <a:tblGrid>
                <a:gridCol w="10940100"/>
              </a:tblGrid>
              <a:tr h="152400">
                <a:tc>
                  <a:txBody>
                    <a:bodyPr/>
                    <a:lstStyle/>
                    <a:p>
                      <a:pPr indent="0" lvl="0" marL="0" marR="0" rtl="0" algn="l">
                        <a:spcBef>
                          <a:spcPts val="0"/>
                        </a:spcBef>
                        <a:spcAft>
                          <a:spcPts val="0"/>
                        </a:spcAft>
                        <a:buNone/>
                      </a:pPr>
                      <a:r>
                        <a:rPr b="1" i="0" lang="en-US" sz="1200" u="none" cap="none" strike="noStrike">
                          <a:solidFill>
                            <a:srgbClr val="FFFFFF"/>
                          </a:solidFill>
                          <a:latin typeface="Arial"/>
                          <a:ea typeface="Arial"/>
                          <a:cs typeface="Arial"/>
                          <a:sym typeface="Arial"/>
                        </a:rPr>
                        <a:t>Measuring Success</a:t>
                      </a:r>
                      <a:endParaRPr sz="1800" u="none" cap="none" strike="noStrike"/>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942092"/>
                    </a:solidFill>
                  </a:tcPr>
                </a:tc>
              </a:tr>
              <a:tr h="152400">
                <a:tc>
                  <a:txBody>
                    <a:bodyPr/>
                    <a:lstStyle/>
                    <a:p>
                      <a:pPr indent="-76200" lvl="0" marL="0" marR="0" rtl="0" algn="l">
                        <a:spcBef>
                          <a:spcPts val="0"/>
                        </a:spcBef>
                        <a:spcAft>
                          <a:spcPts val="0"/>
                        </a:spcAft>
                        <a:buClr>
                          <a:srgbClr val="434343"/>
                        </a:buClr>
                        <a:buSzPts val="1200"/>
                        <a:buFont typeface="Arial"/>
                        <a:buChar char="•"/>
                      </a:pPr>
                      <a:r>
                        <a:rPr b="1" i="0" lang="en-US" sz="1200" u="none" cap="none" strike="noStrike">
                          <a:solidFill>
                            <a:srgbClr val="434343"/>
                          </a:solidFill>
                          <a:latin typeface="Arial"/>
                          <a:ea typeface="Arial"/>
                          <a:cs typeface="Arial"/>
                          <a:sym typeface="Arial"/>
                        </a:rPr>
                        <a:t>Upgrade to the power consumption system by 20% in 3 months.</a:t>
                      </a:r>
                      <a:endParaRPr b="1" i="0" sz="1200" u="none" cap="none" strike="noStrike">
                        <a:solidFill>
                          <a:srgbClr val="434343"/>
                        </a:solidFill>
                        <a:latin typeface="Noto Sans Symbols"/>
                        <a:ea typeface="Noto Sans Symbols"/>
                        <a:cs typeface="Noto Sans Symbols"/>
                        <a:sym typeface="Noto Sans Symbols"/>
                      </a:endParaRPr>
                    </a:p>
                    <a:p>
                      <a:pPr indent="-76200" lvl="0" marL="0" marR="0" rtl="0" algn="l">
                        <a:spcBef>
                          <a:spcPts val="0"/>
                        </a:spcBef>
                        <a:spcAft>
                          <a:spcPts val="0"/>
                        </a:spcAft>
                        <a:buClr>
                          <a:srgbClr val="434343"/>
                        </a:buClr>
                        <a:buSzPts val="1200"/>
                        <a:buFont typeface="Arial"/>
                        <a:buChar char="•"/>
                      </a:pPr>
                      <a:r>
                        <a:rPr b="1" i="0" lang="en-US" sz="1200" u="none" cap="none" strike="noStrike">
                          <a:solidFill>
                            <a:srgbClr val="434343"/>
                          </a:solidFill>
                          <a:latin typeface="Arial"/>
                          <a:ea typeface="Arial"/>
                          <a:cs typeface="Arial"/>
                          <a:sym typeface="Arial"/>
                        </a:rPr>
                        <a:t>Enhancement awareness about Power consumption by 10% by the second quarter of 2025 </a:t>
                      </a:r>
                      <a:endParaRPr b="1" i="0" sz="1200" u="none" cap="none" strike="noStrike">
                        <a:solidFill>
                          <a:srgbClr val="434343"/>
                        </a:solidFill>
                        <a:latin typeface="Noto Sans Symbols"/>
                        <a:ea typeface="Noto Sans Symbols"/>
                        <a:cs typeface="Noto Sans Symbols"/>
                        <a:sym typeface="Noto Sans Symbols"/>
                      </a:endParaRPr>
                    </a:p>
                    <a:p>
                      <a:pPr indent="-76200" lvl="0" marL="0" marR="0" rtl="0" algn="l">
                        <a:spcBef>
                          <a:spcPts val="0"/>
                        </a:spcBef>
                        <a:spcAft>
                          <a:spcPts val="0"/>
                        </a:spcAft>
                        <a:buClr>
                          <a:srgbClr val="434343"/>
                        </a:buClr>
                        <a:buSzPts val="1200"/>
                        <a:buFont typeface="Arial"/>
                        <a:buChar char="•"/>
                      </a:pPr>
                      <a:r>
                        <a:rPr b="1" i="0" lang="en-US" sz="1200" u="none" cap="none" strike="noStrike">
                          <a:solidFill>
                            <a:srgbClr val="434343"/>
                          </a:solidFill>
                          <a:latin typeface="Arial"/>
                          <a:ea typeface="Arial"/>
                          <a:cs typeface="Arial"/>
                          <a:sym typeface="Arial"/>
                        </a:rPr>
                        <a:t>Enhancement in the Conditions of work by 10% in the 3 months </a:t>
                      </a:r>
                      <a:endParaRPr b="1" i="0" sz="1200" u="none" cap="none" strike="noStrike">
                        <a:solidFill>
                          <a:srgbClr val="434343"/>
                        </a:solidFill>
                        <a:latin typeface="Noto Sans Symbols"/>
                        <a:ea typeface="Noto Sans Symbols"/>
                        <a:cs typeface="Noto Sans Symbols"/>
                        <a:sym typeface="Noto Sans Symbols"/>
                      </a:endParaRPr>
                    </a:p>
                    <a:p>
                      <a:pPr indent="-76200" lvl="0" marL="0" marR="0" rtl="0" algn="l">
                        <a:spcBef>
                          <a:spcPts val="0"/>
                        </a:spcBef>
                        <a:spcAft>
                          <a:spcPts val="0"/>
                        </a:spcAft>
                        <a:buClr>
                          <a:srgbClr val="434343"/>
                        </a:buClr>
                        <a:buSzPts val="1200"/>
                        <a:buFont typeface="Arial"/>
                        <a:buChar char="•"/>
                      </a:pPr>
                      <a:r>
                        <a:rPr b="1" i="0" lang="en-US" sz="1200" u="none" cap="none" strike="noStrike">
                          <a:solidFill>
                            <a:srgbClr val="434343"/>
                          </a:solidFill>
                          <a:latin typeface="Arial"/>
                          <a:ea typeface="Arial"/>
                          <a:cs typeface="Arial"/>
                          <a:sym typeface="Arial"/>
                        </a:rPr>
                        <a:t>Better Employee satisfaction by 10% by the first quarter of 2025.</a:t>
                      </a:r>
                      <a:endParaRPr b="1" i="0" sz="1200" u="none" cap="none" strike="noStrike">
                        <a:solidFill>
                          <a:srgbClr val="434343"/>
                        </a:solidFill>
                        <a:latin typeface="Noto Sans Symbols"/>
                        <a:ea typeface="Noto Sans Symbols"/>
                        <a:cs typeface="Noto Sans Symbols"/>
                        <a:sym typeface="Noto Sans Symbols"/>
                      </a:endParaRPr>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bl>
          </a:graphicData>
        </a:graphic>
      </p:graphicFrame>
      <p:sp>
        <p:nvSpPr>
          <p:cNvPr id="245" name="Google Shape;245;p14"/>
          <p:cNvSpPr/>
          <p:nvPr/>
        </p:nvSpPr>
        <p:spPr>
          <a:xfrm>
            <a:off x="-761491" y="3905378"/>
            <a:ext cx="19750816" cy="646331"/>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rgbClr val="434343"/>
              </a:buClr>
              <a:buSzPts val="1200"/>
              <a:buFont typeface="Arial"/>
              <a:buNone/>
            </a:pPr>
            <a:r>
              <a:rPr b="0" i="1" lang="en-US" sz="1200" u="none" cap="none" strike="noStrike">
                <a:solidFill>
                  <a:srgbClr val="434343"/>
                </a:solidFill>
                <a:latin typeface="Arial"/>
                <a:ea typeface="Arial"/>
                <a:cs typeface="Arial"/>
                <a:sym typeface="Arial"/>
              </a:rPr>
              <a:t> </a:t>
            </a:r>
            <a:endParaRPr b="0" i="0" sz="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434343"/>
              </a:buClr>
              <a:buSzPts val="1200"/>
              <a:buFont typeface="Arial"/>
              <a:buNone/>
            </a:pPr>
            <a:r>
              <a:rPr b="0" i="1" lang="en-US" sz="1200" u="none" cap="none" strike="noStrike">
                <a:solidFill>
                  <a:srgbClr val="434343"/>
                </a:solidFill>
                <a:latin typeface="Arial"/>
                <a:ea typeface="Arial"/>
                <a:cs typeface="Arial"/>
                <a:sym typeface="Arial"/>
              </a:rPr>
              <a:t> </a:t>
            </a:r>
            <a:endParaRPr b="0" i="0" sz="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5"/>
          <p:cNvSpPr/>
          <p:nvPr/>
        </p:nvSpPr>
        <p:spPr>
          <a:xfrm>
            <a:off x="3778250" y="1825625"/>
            <a:ext cx="12192000" cy="457200"/>
          </a:xfrm>
          <a:prstGeom prst="rect">
            <a:avLst/>
          </a:prstGeom>
          <a:noFill/>
          <a:ln>
            <a:noFill/>
          </a:ln>
        </p:spPr>
        <p:txBody>
          <a:bodyPr anchorCtr="0" anchor="ctr" bIns="0" lIns="91425" spcFirstLastPara="1" rIns="91425" wrap="square" tIns="0">
            <a:spAutoFit/>
          </a:bodyPr>
          <a:lstStyle/>
          <a:p>
            <a:pPr indent="0" lvl="0" marL="0" marR="0" rtl="1" algn="r">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251" name="Google Shape;251;p15"/>
          <p:cNvPicPr preferRelativeResize="0"/>
          <p:nvPr/>
        </p:nvPicPr>
        <p:blipFill rotWithShape="1">
          <a:blip r:embed="rId3">
            <a:alphaModFix/>
          </a:blip>
          <a:srcRect b="0" l="0" r="0" t="0"/>
          <a:stretch/>
        </p:blipFill>
        <p:spPr>
          <a:xfrm>
            <a:off x="0" y="0"/>
            <a:ext cx="2095500" cy="825500"/>
          </a:xfrm>
          <a:prstGeom prst="rect">
            <a:avLst/>
          </a:prstGeom>
          <a:noFill/>
          <a:ln>
            <a:noFill/>
          </a:ln>
        </p:spPr>
      </p:pic>
      <p:pic>
        <p:nvPicPr>
          <p:cNvPr id="252" name="Google Shape;252;p15"/>
          <p:cNvPicPr preferRelativeResize="0"/>
          <p:nvPr/>
        </p:nvPicPr>
        <p:blipFill rotWithShape="1">
          <a:blip r:embed="rId4">
            <a:alphaModFix/>
          </a:blip>
          <a:srcRect b="0" l="0" r="0" t="0"/>
          <a:stretch/>
        </p:blipFill>
        <p:spPr>
          <a:xfrm>
            <a:off x="10606842" y="-219393"/>
            <a:ext cx="1686560" cy="1264285"/>
          </a:xfrm>
          <a:prstGeom prst="rect">
            <a:avLst/>
          </a:prstGeom>
          <a:noFill/>
          <a:ln>
            <a:noFill/>
          </a:ln>
        </p:spPr>
      </p:pic>
      <p:sp>
        <p:nvSpPr>
          <p:cNvPr id="253" name="Google Shape;253;p15"/>
          <p:cNvSpPr txBox="1"/>
          <p:nvPr/>
        </p:nvSpPr>
        <p:spPr>
          <a:xfrm>
            <a:off x="5585790" y="228083"/>
            <a:ext cx="61456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Project Plan</a:t>
            </a:r>
            <a:endParaRPr sz="1800">
              <a:solidFill>
                <a:schemeClr val="dk1"/>
              </a:solidFill>
              <a:latin typeface="Calibri"/>
              <a:ea typeface="Calibri"/>
              <a:cs typeface="Calibri"/>
              <a:sym typeface="Calibri"/>
            </a:endParaRPr>
          </a:p>
        </p:txBody>
      </p:sp>
      <p:sp>
        <p:nvSpPr>
          <p:cNvPr id="254" name="Google Shape;254;p15"/>
          <p:cNvSpPr txBox="1"/>
          <p:nvPr/>
        </p:nvSpPr>
        <p:spPr>
          <a:xfrm>
            <a:off x="401348" y="968525"/>
            <a:ext cx="4252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942092"/>
                </a:solidFill>
                <a:latin typeface="Calibri"/>
                <a:ea typeface="Calibri"/>
                <a:cs typeface="Calibri"/>
                <a:sym typeface="Calibri"/>
              </a:rPr>
              <a:t>Work Breakdown </a:t>
            </a:r>
            <a:r>
              <a:rPr b="1" lang="en-US" sz="1800">
                <a:solidFill>
                  <a:srgbClr val="942092"/>
                </a:solidFill>
                <a:latin typeface="Calibri"/>
                <a:ea typeface="Calibri"/>
                <a:cs typeface="Calibri"/>
                <a:sym typeface="Calibri"/>
              </a:rPr>
              <a:t>Structure</a:t>
            </a:r>
            <a:r>
              <a:rPr b="1" lang="en-US" sz="1800">
                <a:solidFill>
                  <a:srgbClr val="942092"/>
                </a:solidFill>
                <a:latin typeface="Calibri"/>
                <a:ea typeface="Calibri"/>
                <a:cs typeface="Calibri"/>
                <a:sym typeface="Calibri"/>
              </a:rPr>
              <a:t>” WBS” </a:t>
            </a:r>
            <a:endParaRPr b="1"/>
          </a:p>
          <a:p>
            <a:pPr indent="0" lvl="0" marL="0" marR="0" rtl="0" algn="l">
              <a:spcBef>
                <a:spcPts val="0"/>
              </a:spcBef>
              <a:spcAft>
                <a:spcPts val="0"/>
              </a:spcAft>
              <a:buNone/>
            </a:pPr>
            <a:r>
              <a:rPr lang="en-US" sz="1800">
                <a:solidFill>
                  <a:srgbClr val="942092"/>
                </a:solidFill>
                <a:latin typeface="Calibri"/>
                <a:ea typeface="Calibri"/>
                <a:cs typeface="Calibri"/>
                <a:sym typeface="Calibri"/>
              </a:rPr>
              <a:t> </a:t>
            </a:r>
            <a:endParaRPr/>
          </a:p>
        </p:txBody>
      </p:sp>
      <p:sp>
        <p:nvSpPr>
          <p:cNvPr id="255" name="Google Shape;255;p15"/>
          <p:cNvSpPr txBox="1"/>
          <p:nvPr/>
        </p:nvSpPr>
        <p:spPr>
          <a:xfrm>
            <a:off x="646294" y="1363960"/>
            <a:ext cx="98789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E0E0E"/>
                </a:solidFill>
                <a:latin typeface="Arial"/>
                <a:ea typeface="Arial"/>
                <a:cs typeface="Arial"/>
                <a:sym typeface="Arial"/>
              </a:rPr>
              <a:t>a visual tool that breaks a project into smaller, more manageable parts or tasks. It helps organize the project’s scope, making it easier to plan, allocate resources, and track progress. The WBS ensures that all aspects of the project are covered and provides a clear framework for project management.</a:t>
            </a:r>
            <a:endParaRPr/>
          </a:p>
        </p:txBody>
      </p:sp>
      <p:grpSp>
        <p:nvGrpSpPr>
          <p:cNvPr id="256" name="Google Shape;256;p15"/>
          <p:cNvGrpSpPr/>
          <p:nvPr/>
        </p:nvGrpSpPr>
        <p:grpSpPr>
          <a:xfrm>
            <a:off x="1625331" y="2438233"/>
            <a:ext cx="8941336" cy="1913774"/>
            <a:chOff x="3331" y="1278712"/>
            <a:chExt cx="8941336" cy="1913774"/>
          </a:xfrm>
        </p:grpSpPr>
        <p:sp>
          <p:nvSpPr>
            <p:cNvPr id="257" name="Google Shape;257;p15"/>
            <p:cNvSpPr/>
            <p:nvPr/>
          </p:nvSpPr>
          <p:spPr>
            <a:xfrm>
              <a:off x="8042331" y="2431037"/>
              <a:ext cx="451168" cy="214715"/>
            </a:xfrm>
            <a:custGeom>
              <a:rect b="b" l="l" r="r" t="t"/>
              <a:pathLst>
                <a:path extrusionOk="0" h="120000" w="120000">
                  <a:moveTo>
                    <a:pt x="0" y="0"/>
                  </a:moveTo>
                  <a:lnTo>
                    <a:pt x="0" y="81776"/>
                  </a:lnTo>
                  <a:lnTo>
                    <a:pt x="120000" y="81776"/>
                  </a:lnTo>
                  <a:lnTo>
                    <a:pt x="120000" y="120000"/>
                  </a:lnTo>
                </a:path>
              </a:pathLst>
            </a:custGeom>
            <a:noFill/>
            <a:ln cap="flat" cmpd="sng" w="12700">
              <a:solidFill>
                <a:srgbClr val="942092"/>
              </a:solidFill>
              <a:prstDash val="solid"/>
              <a:miter lim="800000"/>
              <a:headEnd len="sm" w="sm" type="none"/>
              <a:tailEnd len="sm" w="sm" type="none"/>
            </a:ln>
          </p:spPr>
        </p:sp>
        <p:sp>
          <p:nvSpPr>
            <p:cNvPr id="258" name="Google Shape;258;p15"/>
            <p:cNvSpPr/>
            <p:nvPr/>
          </p:nvSpPr>
          <p:spPr>
            <a:xfrm>
              <a:off x="7591163" y="2431037"/>
              <a:ext cx="451168" cy="214715"/>
            </a:xfrm>
            <a:custGeom>
              <a:rect b="b" l="l" r="r" t="t"/>
              <a:pathLst>
                <a:path extrusionOk="0" h="120000" w="120000">
                  <a:moveTo>
                    <a:pt x="120000" y="0"/>
                  </a:moveTo>
                  <a:lnTo>
                    <a:pt x="120000" y="81776"/>
                  </a:lnTo>
                  <a:lnTo>
                    <a:pt x="0" y="81776"/>
                  </a:lnTo>
                  <a:lnTo>
                    <a:pt x="0" y="120000"/>
                  </a:lnTo>
                </a:path>
              </a:pathLst>
            </a:custGeom>
            <a:noFill/>
            <a:ln cap="flat" cmpd="sng" w="12700">
              <a:solidFill>
                <a:srgbClr val="942092"/>
              </a:solidFill>
              <a:prstDash val="solid"/>
              <a:miter lim="800000"/>
              <a:headEnd len="sm" w="sm" type="none"/>
              <a:tailEnd len="sm" w="sm" type="none"/>
            </a:ln>
          </p:spPr>
        </p:sp>
        <p:sp>
          <p:nvSpPr>
            <p:cNvPr id="259" name="Google Shape;259;p15"/>
            <p:cNvSpPr/>
            <p:nvPr/>
          </p:nvSpPr>
          <p:spPr>
            <a:xfrm>
              <a:off x="4658568" y="1747517"/>
              <a:ext cx="3383762" cy="214715"/>
            </a:xfrm>
            <a:custGeom>
              <a:rect b="b" l="l" r="r" t="t"/>
              <a:pathLst>
                <a:path extrusionOk="0" h="120000" w="120000">
                  <a:moveTo>
                    <a:pt x="0" y="0"/>
                  </a:moveTo>
                  <a:lnTo>
                    <a:pt x="0" y="81776"/>
                  </a:lnTo>
                  <a:lnTo>
                    <a:pt x="120000" y="81776"/>
                  </a:lnTo>
                  <a:lnTo>
                    <a:pt x="120000" y="120000"/>
                  </a:lnTo>
                </a:path>
              </a:pathLst>
            </a:custGeom>
            <a:noFill/>
            <a:ln cap="flat" cmpd="sng" w="12700">
              <a:solidFill>
                <a:srgbClr val="942092"/>
              </a:solidFill>
              <a:prstDash val="solid"/>
              <a:miter lim="800000"/>
              <a:headEnd len="sm" w="sm" type="none"/>
              <a:tailEnd len="sm" w="sm" type="none"/>
            </a:ln>
          </p:spPr>
        </p:sp>
        <p:sp>
          <p:nvSpPr>
            <p:cNvPr id="260" name="Google Shape;260;p15"/>
            <p:cNvSpPr/>
            <p:nvPr/>
          </p:nvSpPr>
          <p:spPr>
            <a:xfrm>
              <a:off x="6237658" y="2431037"/>
              <a:ext cx="451168" cy="214715"/>
            </a:xfrm>
            <a:custGeom>
              <a:rect b="b" l="l" r="r" t="t"/>
              <a:pathLst>
                <a:path extrusionOk="0" h="120000" w="120000">
                  <a:moveTo>
                    <a:pt x="0" y="0"/>
                  </a:moveTo>
                  <a:lnTo>
                    <a:pt x="0" y="81776"/>
                  </a:lnTo>
                  <a:lnTo>
                    <a:pt x="120000" y="81776"/>
                  </a:lnTo>
                  <a:lnTo>
                    <a:pt x="120000" y="120000"/>
                  </a:lnTo>
                </a:path>
              </a:pathLst>
            </a:custGeom>
            <a:noFill/>
            <a:ln cap="flat" cmpd="sng" w="12700">
              <a:solidFill>
                <a:srgbClr val="942092"/>
              </a:solidFill>
              <a:prstDash val="solid"/>
              <a:miter lim="800000"/>
              <a:headEnd len="sm" w="sm" type="none"/>
              <a:tailEnd len="sm" w="sm" type="none"/>
            </a:ln>
          </p:spPr>
        </p:sp>
        <p:sp>
          <p:nvSpPr>
            <p:cNvPr id="261" name="Google Shape;261;p15"/>
            <p:cNvSpPr/>
            <p:nvPr/>
          </p:nvSpPr>
          <p:spPr>
            <a:xfrm>
              <a:off x="5786489" y="2431037"/>
              <a:ext cx="451168" cy="214715"/>
            </a:xfrm>
            <a:custGeom>
              <a:rect b="b" l="l" r="r" t="t"/>
              <a:pathLst>
                <a:path extrusionOk="0" h="120000" w="120000">
                  <a:moveTo>
                    <a:pt x="120000" y="0"/>
                  </a:moveTo>
                  <a:lnTo>
                    <a:pt x="120000" y="81776"/>
                  </a:lnTo>
                  <a:lnTo>
                    <a:pt x="0" y="81776"/>
                  </a:lnTo>
                  <a:lnTo>
                    <a:pt x="0" y="120000"/>
                  </a:lnTo>
                </a:path>
              </a:pathLst>
            </a:custGeom>
            <a:noFill/>
            <a:ln cap="flat" cmpd="sng" w="12700">
              <a:solidFill>
                <a:srgbClr val="942092"/>
              </a:solidFill>
              <a:prstDash val="solid"/>
              <a:miter lim="800000"/>
              <a:headEnd len="sm" w="sm" type="none"/>
              <a:tailEnd len="sm" w="sm" type="none"/>
            </a:ln>
          </p:spPr>
        </p:sp>
        <p:sp>
          <p:nvSpPr>
            <p:cNvPr id="262" name="Google Shape;262;p15"/>
            <p:cNvSpPr/>
            <p:nvPr/>
          </p:nvSpPr>
          <p:spPr>
            <a:xfrm>
              <a:off x="4658568" y="1747517"/>
              <a:ext cx="1579089" cy="214715"/>
            </a:xfrm>
            <a:custGeom>
              <a:rect b="b" l="l" r="r" t="t"/>
              <a:pathLst>
                <a:path extrusionOk="0" h="120000" w="120000">
                  <a:moveTo>
                    <a:pt x="0" y="0"/>
                  </a:moveTo>
                  <a:lnTo>
                    <a:pt x="0" y="81776"/>
                  </a:lnTo>
                  <a:lnTo>
                    <a:pt x="120000" y="81776"/>
                  </a:lnTo>
                  <a:lnTo>
                    <a:pt x="120000" y="120000"/>
                  </a:lnTo>
                </a:path>
              </a:pathLst>
            </a:custGeom>
            <a:noFill/>
            <a:ln cap="flat" cmpd="sng" w="12700">
              <a:solidFill>
                <a:srgbClr val="942092"/>
              </a:solidFill>
              <a:prstDash val="solid"/>
              <a:miter lim="800000"/>
              <a:headEnd len="sm" w="sm" type="none"/>
              <a:tailEnd len="sm" w="sm" type="none"/>
            </a:ln>
          </p:spPr>
        </p:sp>
        <p:sp>
          <p:nvSpPr>
            <p:cNvPr id="263" name="Google Shape;263;p15"/>
            <p:cNvSpPr/>
            <p:nvPr/>
          </p:nvSpPr>
          <p:spPr>
            <a:xfrm>
              <a:off x="3981816" y="2431037"/>
              <a:ext cx="902336" cy="214715"/>
            </a:xfrm>
            <a:custGeom>
              <a:rect b="b" l="l" r="r" t="t"/>
              <a:pathLst>
                <a:path extrusionOk="0" h="120000" w="120000">
                  <a:moveTo>
                    <a:pt x="0" y="0"/>
                  </a:moveTo>
                  <a:lnTo>
                    <a:pt x="0" y="81776"/>
                  </a:lnTo>
                  <a:lnTo>
                    <a:pt x="120000" y="81776"/>
                  </a:lnTo>
                  <a:lnTo>
                    <a:pt x="120000" y="120000"/>
                  </a:lnTo>
                </a:path>
              </a:pathLst>
            </a:custGeom>
            <a:noFill/>
            <a:ln cap="flat" cmpd="sng" w="12700">
              <a:solidFill>
                <a:srgbClr val="942092"/>
              </a:solidFill>
              <a:prstDash val="solid"/>
              <a:miter lim="800000"/>
              <a:headEnd len="sm" w="sm" type="none"/>
              <a:tailEnd len="sm" w="sm" type="none"/>
            </a:ln>
          </p:spPr>
        </p:sp>
        <p:sp>
          <p:nvSpPr>
            <p:cNvPr id="264" name="Google Shape;264;p15"/>
            <p:cNvSpPr/>
            <p:nvPr/>
          </p:nvSpPr>
          <p:spPr>
            <a:xfrm>
              <a:off x="3936096" y="2431037"/>
              <a:ext cx="91440" cy="214715"/>
            </a:xfrm>
            <a:custGeom>
              <a:rect b="b" l="l" r="r" t="t"/>
              <a:pathLst>
                <a:path extrusionOk="0" h="120000" w="120000">
                  <a:moveTo>
                    <a:pt x="60000" y="0"/>
                  </a:moveTo>
                  <a:lnTo>
                    <a:pt x="60000" y="120000"/>
                  </a:lnTo>
                </a:path>
              </a:pathLst>
            </a:custGeom>
            <a:noFill/>
            <a:ln cap="flat" cmpd="sng" w="12700">
              <a:solidFill>
                <a:srgbClr val="942092"/>
              </a:solidFill>
              <a:prstDash val="solid"/>
              <a:miter lim="800000"/>
              <a:headEnd len="sm" w="sm" type="none"/>
              <a:tailEnd len="sm" w="sm" type="none"/>
            </a:ln>
          </p:spPr>
        </p:sp>
        <p:sp>
          <p:nvSpPr>
            <p:cNvPr id="265" name="Google Shape;265;p15"/>
            <p:cNvSpPr/>
            <p:nvPr/>
          </p:nvSpPr>
          <p:spPr>
            <a:xfrm>
              <a:off x="3079479" y="2431037"/>
              <a:ext cx="902336" cy="214715"/>
            </a:xfrm>
            <a:custGeom>
              <a:rect b="b" l="l" r="r" t="t"/>
              <a:pathLst>
                <a:path extrusionOk="0" h="120000" w="120000">
                  <a:moveTo>
                    <a:pt x="120000" y="0"/>
                  </a:moveTo>
                  <a:lnTo>
                    <a:pt x="120000" y="81776"/>
                  </a:lnTo>
                  <a:lnTo>
                    <a:pt x="0" y="81776"/>
                  </a:lnTo>
                  <a:lnTo>
                    <a:pt x="0" y="120000"/>
                  </a:lnTo>
                </a:path>
              </a:pathLst>
            </a:custGeom>
            <a:noFill/>
            <a:ln cap="flat" cmpd="sng" w="12700">
              <a:solidFill>
                <a:srgbClr val="942092"/>
              </a:solidFill>
              <a:prstDash val="solid"/>
              <a:miter lim="800000"/>
              <a:headEnd len="sm" w="sm" type="none"/>
              <a:tailEnd len="sm" w="sm" type="none"/>
            </a:ln>
          </p:spPr>
        </p:sp>
        <p:sp>
          <p:nvSpPr>
            <p:cNvPr id="266" name="Google Shape;266;p15"/>
            <p:cNvSpPr/>
            <p:nvPr/>
          </p:nvSpPr>
          <p:spPr>
            <a:xfrm>
              <a:off x="3981816" y="1747517"/>
              <a:ext cx="676752" cy="214715"/>
            </a:xfrm>
            <a:custGeom>
              <a:rect b="b" l="l" r="r" t="t"/>
              <a:pathLst>
                <a:path extrusionOk="0" h="120000" w="120000">
                  <a:moveTo>
                    <a:pt x="120000" y="0"/>
                  </a:moveTo>
                  <a:lnTo>
                    <a:pt x="120000" y="81776"/>
                  </a:lnTo>
                  <a:lnTo>
                    <a:pt x="0" y="81776"/>
                  </a:lnTo>
                  <a:lnTo>
                    <a:pt x="0" y="120000"/>
                  </a:lnTo>
                </a:path>
              </a:pathLst>
            </a:custGeom>
            <a:noFill/>
            <a:ln cap="flat" cmpd="sng" w="12700">
              <a:solidFill>
                <a:srgbClr val="942092"/>
              </a:solidFill>
              <a:prstDash val="solid"/>
              <a:miter lim="800000"/>
              <a:headEnd len="sm" w="sm" type="none"/>
              <a:tailEnd len="sm" w="sm" type="none"/>
            </a:ln>
          </p:spPr>
        </p:sp>
        <p:sp>
          <p:nvSpPr>
            <p:cNvPr id="267" name="Google Shape;267;p15"/>
            <p:cNvSpPr/>
            <p:nvPr/>
          </p:nvSpPr>
          <p:spPr>
            <a:xfrm>
              <a:off x="1274806" y="2431037"/>
              <a:ext cx="902336" cy="214715"/>
            </a:xfrm>
            <a:custGeom>
              <a:rect b="b" l="l" r="r" t="t"/>
              <a:pathLst>
                <a:path extrusionOk="0" h="120000" w="120000">
                  <a:moveTo>
                    <a:pt x="0" y="0"/>
                  </a:moveTo>
                  <a:lnTo>
                    <a:pt x="0" y="81776"/>
                  </a:lnTo>
                  <a:lnTo>
                    <a:pt x="120000" y="81776"/>
                  </a:lnTo>
                  <a:lnTo>
                    <a:pt x="120000" y="120000"/>
                  </a:lnTo>
                </a:path>
              </a:pathLst>
            </a:custGeom>
            <a:noFill/>
            <a:ln cap="flat" cmpd="sng" w="12700">
              <a:solidFill>
                <a:srgbClr val="942092"/>
              </a:solidFill>
              <a:prstDash val="solid"/>
              <a:miter lim="800000"/>
              <a:headEnd len="sm" w="sm" type="none"/>
              <a:tailEnd len="sm" w="sm" type="none"/>
            </a:ln>
          </p:spPr>
        </p:sp>
        <p:sp>
          <p:nvSpPr>
            <p:cNvPr id="268" name="Google Shape;268;p15"/>
            <p:cNvSpPr/>
            <p:nvPr/>
          </p:nvSpPr>
          <p:spPr>
            <a:xfrm>
              <a:off x="1229086" y="2431037"/>
              <a:ext cx="91440" cy="214715"/>
            </a:xfrm>
            <a:custGeom>
              <a:rect b="b" l="l" r="r" t="t"/>
              <a:pathLst>
                <a:path extrusionOk="0" h="120000" w="120000">
                  <a:moveTo>
                    <a:pt x="60000" y="0"/>
                  </a:moveTo>
                  <a:lnTo>
                    <a:pt x="60000" y="120000"/>
                  </a:lnTo>
                </a:path>
              </a:pathLst>
            </a:custGeom>
            <a:noFill/>
            <a:ln cap="flat" cmpd="sng" w="12700">
              <a:solidFill>
                <a:srgbClr val="942092"/>
              </a:solidFill>
              <a:prstDash val="solid"/>
              <a:miter lim="800000"/>
              <a:headEnd len="sm" w="sm" type="none"/>
              <a:tailEnd len="sm" w="sm" type="none"/>
            </a:ln>
          </p:spPr>
        </p:sp>
        <p:sp>
          <p:nvSpPr>
            <p:cNvPr id="269" name="Google Shape;269;p15"/>
            <p:cNvSpPr/>
            <p:nvPr/>
          </p:nvSpPr>
          <p:spPr>
            <a:xfrm>
              <a:off x="372469" y="2431037"/>
              <a:ext cx="902336" cy="214715"/>
            </a:xfrm>
            <a:custGeom>
              <a:rect b="b" l="l" r="r" t="t"/>
              <a:pathLst>
                <a:path extrusionOk="0" h="120000" w="120000">
                  <a:moveTo>
                    <a:pt x="120000" y="0"/>
                  </a:moveTo>
                  <a:lnTo>
                    <a:pt x="120000" y="81776"/>
                  </a:lnTo>
                  <a:lnTo>
                    <a:pt x="0" y="81776"/>
                  </a:lnTo>
                  <a:lnTo>
                    <a:pt x="0" y="120000"/>
                  </a:lnTo>
                </a:path>
              </a:pathLst>
            </a:custGeom>
            <a:noFill/>
            <a:ln cap="flat" cmpd="sng" w="12700">
              <a:solidFill>
                <a:srgbClr val="942092"/>
              </a:solidFill>
              <a:prstDash val="solid"/>
              <a:miter lim="800000"/>
              <a:headEnd len="sm" w="sm" type="none"/>
              <a:tailEnd len="sm" w="sm" type="none"/>
            </a:ln>
          </p:spPr>
        </p:sp>
        <p:sp>
          <p:nvSpPr>
            <p:cNvPr id="270" name="Google Shape;270;p15"/>
            <p:cNvSpPr/>
            <p:nvPr/>
          </p:nvSpPr>
          <p:spPr>
            <a:xfrm>
              <a:off x="1274806" y="1747517"/>
              <a:ext cx="3383762" cy="214715"/>
            </a:xfrm>
            <a:custGeom>
              <a:rect b="b" l="l" r="r" t="t"/>
              <a:pathLst>
                <a:path extrusionOk="0" h="120000" w="120000">
                  <a:moveTo>
                    <a:pt x="120000" y="0"/>
                  </a:moveTo>
                  <a:lnTo>
                    <a:pt x="120000" y="81776"/>
                  </a:lnTo>
                  <a:lnTo>
                    <a:pt x="0" y="81776"/>
                  </a:lnTo>
                  <a:lnTo>
                    <a:pt x="0" y="120000"/>
                  </a:lnTo>
                </a:path>
              </a:pathLst>
            </a:custGeom>
            <a:noFill/>
            <a:ln cap="flat" cmpd="sng" w="12700">
              <a:solidFill>
                <a:srgbClr val="942092"/>
              </a:solidFill>
              <a:prstDash val="solid"/>
              <a:miter lim="800000"/>
              <a:headEnd len="sm" w="sm" type="none"/>
              <a:tailEnd len="sm" w="sm" type="none"/>
            </a:ln>
          </p:spPr>
        </p:sp>
        <p:sp>
          <p:nvSpPr>
            <p:cNvPr id="271" name="Google Shape;271;p15"/>
            <p:cNvSpPr/>
            <p:nvPr/>
          </p:nvSpPr>
          <p:spPr>
            <a:xfrm>
              <a:off x="4289431" y="1278712"/>
              <a:ext cx="738275" cy="468804"/>
            </a:xfrm>
            <a:prstGeom prst="roundRect">
              <a:avLst>
                <a:gd fmla="val 10000" name="adj"/>
              </a:avLst>
            </a:prstGeom>
            <a:solidFill>
              <a:srgbClr val="94209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a:off x="4371461" y="1356641"/>
              <a:ext cx="738275" cy="468804"/>
            </a:xfrm>
            <a:prstGeom prst="roundRect">
              <a:avLst>
                <a:gd fmla="val 10000" name="adj"/>
              </a:avLst>
            </a:prstGeom>
            <a:blipFill rotWithShape="1">
              <a:blip r:embed="rId5">
                <a:alphaModFix/>
              </a:blip>
              <a:tile algn="tl" flip="none" tx="0" sx="100000" ty="0" sy="100000"/>
            </a:blipFill>
            <a:ln cap="flat" cmpd="sng" w="12700">
              <a:solidFill>
                <a:srgbClr val="94209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txBox="1"/>
            <p:nvPr/>
          </p:nvSpPr>
          <p:spPr>
            <a:xfrm>
              <a:off x="4385192" y="1370372"/>
              <a:ext cx="710813" cy="441342"/>
            </a:xfrm>
            <a:prstGeom prst="rect">
              <a:avLst/>
            </a:prstGeom>
            <a:noFill/>
            <a:ln>
              <a:noFill/>
            </a:ln>
          </p:spPr>
          <p:txBody>
            <a:bodyPr anchorCtr="0" anchor="ctr" bIns="22850" lIns="22850" spcFirstLastPara="1" rIns="22850" wrap="square" tIns="22850">
              <a:noAutofit/>
            </a:bodyPr>
            <a:lstStyle/>
            <a:p>
              <a:pPr indent="0" lvl="0" marL="0" marR="0" rtl="1" algn="ctr">
                <a:lnSpc>
                  <a:spcPct val="90000"/>
                </a:lnSpc>
                <a:spcBef>
                  <a:spcPts val="0"/>
                </a:spcBef>
                <a:spcAft>
                  <a:spcPts val="0"/>
                </a:spcAft>
                <a:buClr>
                  <a:schemeClr val="dk1"/>
                </a:buClr>
                <a:buSzPts val="600"/>
                <a:buFont typeface="Calibri"/>
                <a:buNone/>
              </a:pPr>
              <a:r>
                <a:rPr lang="en-US" sz="600">
                  <a:solidFill>
                    <a:schemeClr val="dk1"/>
                  </a:solidFill>
                  <a:latin typeface="Calibri"/>
                  <a:ea typeface="Calibri"/>
                  <a:cs typeface="Calibri"/>
                  <a:sym typeface="Calibri"/>
                </a:rPr>
                <a:t>SPM</a:t>
              </a:r>
              <a:endParaRPr/>
            </a:p>
          </p:txBody>
        </p:sp>
        <p:sp>
          <p:nvSpPr>
            <p:cNvPr id="274" name="Google Shape;274;p15"/>
            <p:cNvSpPr/>
            <p:nvPr/>
          </p:nvSpPr>
          <p:spPr>
            <a:xfrm>
              <a:off x="905668" y="1962232"/>
              <a:ext cx="738275" cy="468804"/>
            </a:xfrm>
            <a:prstGeom prst="roundRect">
              <a:avLst>
                <a:gd fmla="val 10000" name="adj"/>
              </a:avLst>
            </a:prstGeom>
            <a:solidFill>
              <a:srgbClr val="94209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a:off x="987698" y="2040162"/>
              <a:ext cx="738275" cy="468804"/>
            </a:xfrm>
            <a:prstGeom prst="roundRect">
              <a:avLst>
                <a:gd fmla="val 10000" name="adj"/>
              </a:avLst>
            </a:prstGeom>
            <a:blipFill rotWithShape="1">
              <a:blip r:embed="rId5">
                <a:alphaModFix/>
              </a:blip>
              <a:tile algn="tl" flip="none" tx="0" sx="100000" ty="0" sy="100000"/>
            </a:blipFill>
            <a:ln cap="flat" cmpd="sng" w="12700">
              <a:solidFill>
                <a:srgbClr val="94209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txBox="1"/>
            <p:nvPr/>
          </p:nvSpPr>
          <p:spPr>
            <a:xfrm>
              <a:off x="1001429" y="2053893"/>
              <a:ext cx="710813" cy="441342"/>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dk1"/>
                </a:buClr>
                <a:buSzPts val="600"/>
                <a:buFont typeface="Calibri"/>
                <a:buNone/>
              </a:pPr>
              <a:r>
                <a:rPr lang="en-US" sz="600">
                  <a:solidFill>
                    <a:schemeClr val="dk1"/>
                  </a:solidFill>
                  <a:latin typeface="Calibri"/>
                  <a:ea typeface="Calibri"/>
                  <a:cs typeface="Calibri"/>
                  <a:sym typeface="Calibri"/>
                </a:rPr>
                <a:t>1.REPLACEMENT HVAC</a:t>
              </a:r>
              <a:endParaRPr/>
            </a:p>
          </p:txBody>
        </p:sp>
        <p:sp>
          <p:nvSpPr>
            <p:cNvPr id="277" name="Google Shape;277;p15"/>
            <p:cNvSpPr/>
            <p:nvPr/>
          </p:nvSpPr>
          <p:spPr>
            <a:xfrm>
              <a:off x="3331" y="2645753"/>
              <a:ext cx="738275" cy="468804"/>
            </a:xfrm>
            <a:prstGeom prst="roundRect">
              <a:avLst>
                <a:gd fmla="val 10000" name="adj"/>
              </a:avLst>
            </a:prstGeom>
            <a:solidFill>
              <a:srgbClr val="94209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85362" y="2723682"/>
              <a:ext cx="738275" cy="468804"/>
            </a:xfrm>
            <a:prstGeom prst="roundRect">
              <a:avLst>
                <a:gd fmla="val 10000" name="adj"/>
              </a:avLst>
            </a:prstGeom>
            <a:blipFill rotWithShape="1">
              <a:blip r:embed="rId5">
                <a:alphaModFix/>
              </a:blip>
              <a:tile algn="tl" flip="none" tx="0" sx="100000" ty="0" sy="100000"/>
            </a:blipFill>
            <a:ln cap="flat" cmpd="sng" w="12700">
              <a:solidFill>
                <a:srgbClr val="94209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txBox="1"/>
            <p:nvPr/>
          </p:nvSpPr>
          <p:spPr>
            <a:xfrm>
              <a:off x="99093" y="2737413"/>
              <a:ext cx="710813" cy="441342"/>
            </a:xfrm>
            <a:prstGeom prst="rect">
              <a:avLst/>
            </a:prstGeom>
            <a:noFill/>
            <a:ln>
              <a:noFill/>
            </a:ln>
          </p:spPr>
          <p:txBody>
            <a:bodyPr anchorCtr="0" anchor="ctr" bIns="22850" lIns="22850" spcFirstLastPara="1" rIns="22850" wrap="square" tIns="22850">
              <a:noAutofit/>
            </a:bodyPr>
            <a:lstStyle/>
            <a:p>
              <a:pPr indent="0" lvl="0" marL="0" marR="0" rtl="1" algn="ctr">
                <a:lnSpc>
                  <a:spcPct val="90000"/>
                </a:lnSpc>
                <a:spcBef>
                  <a:spcPts val="0"/>
                </a:spcBef>
                <a:spcAft>
                  <a:spcPts val="0"/>
                </a:spcAft>
                <a:buClr>
                  <a:schemeClr val="dk1"/>
                </a:buClr>
                <a:buSzPts val="600"/>
                <a:buFont typeface="Calibri"/>
                <a:buNone/>
              </a:pPr>
              <a:r>
                <a:rPr lang="en-US" sz="600">
                  <a:solidFill>
                    <a:schemeClr val="dk1"/>
                  </a:solidFill>
                  <a:latin typeface="Calibri"/>
                  <a:ea typeface="Calibri"/>
                  <a:cs typeface="Calibri"/>
                  <a:sym typeface="Calibri"/>
                </a:rPr>
                <a:t>1.1CUERRENT SYSTEM ASSESSMENT</a:t>
              </a:r>
              <a:endParaRPr/>
            </a:p>
          </p:txBody>
        </p:sp>
        <p:sp>
          <p:nvSpPr>
            <p:cNvPr id="280" name="Google Shape;280;p15"/>
            <p:cNvSpPr/>
            <p:nvPr/>
          </p:nvSpPr>
          <p:spPr>
            <a:xfrm>
              <a:off x="905668" y="2645753"/>
              <a:ext cx="738275" cy="468804"/>
            </a:xfrm>
            <a:prstGeom prst="roundRect">
              <a:avLst>
                <a:gd fmla="val 10000" name="adj"/>
              </a:avLst>
            </a:prstGeom>
            <a:solidFill>
              <a:srgbClr val="94209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987698" y="2723682"/>
              <a:ext cx="738275" cy="468804"/>
            </a:xfrm>
            <a:prstGeom prst="roundRect">
              <a:avLst>
                <a:gd fmla="val 10000" name="adj"/>
              </a:avLst>
            </a:prstGeom>
            <a:blipFill rotWithShape="1">
              <a:blip r:embed="rId5">
                <a:alphaModFix/>
              </a:blip>
              <a:tile algn="tl" flip="none" tx="0" sx="100000" ty="0" sy="100000"/>
            </a:blipFill>
            <a:ln cap="flat" cmpd="sng" w="12700">
              <a:solidFill>
                <a:srgbClr val="94209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txBox="1"/>
            <p:nvPr/>
          </p:nvSpPr>
          <p:spPr>
            <a:xfrm>
              <a:off x="1001429" y="2737413"/>
              <a:ext cx="710813" cy="441342"/>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dk1"/>
                </a:buClr>
                <a:buSzPts val="600"/>
                <a:buFont typeface="Calibri"/>
                <a:buNone/>
              </a:pPr>
              <a:r>
                <a:rPr lang="en-US" sz="600">
                  <a:solidFill>
                    <a:schemeClr val="dk1"/>
                  </a:solidFill>
                  <a:latin typeface="Calibri"/>
                  <a:ea typeface="Calibri"/>
                  <a:cs typeface="Calibri"/>
                  <a:sym typeface="Calibri"/>
                </a:rPr>
                <a:t>1.2 Purchase equipment </a:t>
              </a:r>
              <a:endParaRPr/>
            </a:p>
          </p:txBody>
        </p:sp>
        <p:sp>
          <p:nvSpPr>
            <p:cNvPr id="283" name="Google Shape;283;p15"/>
            <p:cNvSpPr/>
            <p:nvPr/>
          </p:nvSpPr>
          <p:spPr>
            <a:xfrm>
              <a:off x="1808005" y="2645753"/>
              <a:ext cx="738275" cy="468804"/>
            </a:xfrm>
            <a:prstGeom prst="roundRect">
              <a:avLst>
                <a:gd fmla="val 10000" name="adj"/>
              </a:avLst>
            </a:prstGeom>
            <a:solidFill>
              <a:srgbClr val="94209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1890035" y="2723682"/>
              <a:ext cx="738275" cy="468804"/>
            </a:xfrm>
            <a:prstGeom prst="roundRect">
              <a:avLst>
                <a:gd fmla="val 10000" name="adj"/>
              </a:avLst>
            </a:prstGeom>
            <a:blipFill rotWithShape="1">
              <a:blip r:embed="rId5">
                <a:alphaModFix/>
              </a:blip>
              <a:tile algn="tl" flip="none" tx="0" sx="100000" ty="0" sy="100000"/>
            </a:blipFill>
            <a:ln cap="flat" cmpd="sng" w="12700">
              <a:solidFill>
                <a:srgbClr val="94209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txBox="1"/>
            <p:nvPr/>
          </p:nvSpPr>
          <p:spPr>
            <a:xfrm>
              <a:off x="1903766" y="2737413"/>
              <a:ext cx="710813" cy="441342"/>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dk1"/>
                </a:buClr>
                <a:buSzPts val="600"/>
                <a:buFont typeface="Calibri"/>
                <a:buNone/>
              </a:pPr>
              <a:r>
                <a:rPr lang="en-US" sz="600">
                  <a:solidFill>
                    <a:schemeClr val="dk1"/>
                  </a:solidFill>
                  <a:latin typeface="Calibri"/>
                  <a:ea typeface="Calibri"/>
                  <a:cs typeface="Calibri"/>
                  <a:sym typeface="Calibri"/>
                </a:rPr>
                <a:t>1.3 HVAC installation</a:t>
              </a:r>
              <a:endParaRPr/>
            </a:p>
          </p:txBody>
        </p:sp>
        <p:sp>
          <p:nvSpPr>
            <p:cNvPr id="286" name="Google Shape;286;p15"/>
            <p:cNvSpPr/>
            <p:nvPr/>
          </p:nvSpPr>
          <p:spPr>
            <a:xfrm>
              <a:off x="3612678" y="1962232"/>
              <a:ext cx="738275" cy="468804"/>
            </a:xfrm>
            <a:prstGeom prst="roundRect">
              <a:avLst>
                <a:gd fmla="val 10000" name="adj"/>
              </a:avLst>
            </a:prstGeom>
            <a:solidFill>
              <a:srgbClr val="94209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3694709" y="2040162"/>
              <a:ext cx="738275" cy="468804"/>
            </a:xfrm>
            <a:prstGeom prst="roundRect">
              <a:avLst>
                <a:gd fmla="val 10000" name="adj"/>
              </a:avLst>
            </a:prstGeom>
            <a:blipFill rotWithShape="1">
              <a:blip r:embed="rId5">
                <a:alphaModFix/>
              </a:blip>
              <a:tile algn="tl" flip="none" tx="0" sx="100000" ty="0" sy="100000"/>
            </a:blipFill>
            <a:ln cap="flat" cmpd="sng" w="12700">
              <a:solidFill>
                <a:srgbClr val="94209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txBox="1"/>
            <p:nvPr/>
          </p:nvSpPr>
          <p:spPr>
            <a:xfrm>
              <a:off x="3708440" y="2053893"/>
              <a:ext cx="710813" cy="441342"/>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dk1"/>
                </a:buClr>
                <a:buSzPts val="600"/>
                <a:buFont typeface="Calibri"/>
                <a:buNone/>
              </a:pPr>
              <a:r>
                <a:rPr lang="en-US" sz="600">
                  <a:solidFill>
                    <a:schemeClr val="dk1"/>
                  </a:solidFill>
                  <a:latin typeface="Calibri"/>
                  <a:ea typeface="Calibri"/>
                  <a:cs typeface="Calibri"/>
                  <a:sym typeface="Calibri"/>
                </a:rPr>
                <a:t>2.REPLACEMENT OF OFFICES</a:t>
              </a:r>
              <a:endParaRPr/>
            </a:p>
          </p:txBody>
        </p:sp>
        <p:sp>
          <p:nvSpPr>
            <p:cNvPr id="289" name="Google Shape;289;p15"/>
            <p:cNvSpPr/>
            <p:nvPr/>
          </p:nvSpPr>
          <p:spPr>
            <a:xfrm>
              <a:off x="2710341" y="2645753"/>
              <a:ext cx="738275" cy="468804"/>
            </a:xfrm>
            <a:prstGeom prst="roundRect">
              <a:avLst>
                <a:gd fmla="val 10000" name="adj"/>
              </a:avLst>
            </a:prstGeom>
            <a:solidFill>
              <a:srgbClr val="94209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2792372" y="2723682"/>
              <a:ext cx="738275" cy="468804"/>
            </a:xfrm>
            <a:prstGeom prst="roundRect">
              <a:avLst>
                <a:gd fmla="val 10000" name="adj"/>
              </a:avLst>
            </a:prstGeom>
            <a:blipFill rotWithShape="1">
              <a:blip r:embed="rId5">
                <a:alphaModFix/>
              </a:blip>
              <a:tile algn="tl" flip="none" tx="0" sx="100000" ty="0" sy="100000"/>
            </a:blipFill>
            <a:ln cap="flat" cmpd="sng" w="12700">
              <a:solidFill>
                <a:srgbClr val="94209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txBox="1"/>
            <p:nvPr/>
          </p:nvSpPr>
          <p:spPr>
            <a:xfrm>
              <a:off x="2806103" y="2737413"/>
              <a:ext cx="710813" cy="441342"/>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dk1"/>
                </a:buClr>
                <a:buSzPts val="600"/>
                <a:buFont typeface="Calibri"/>
                <a:buNone/>
              </a:pPr>
              <a:r>
                <a:rPr lang="en-US" sz="600">
                  <a:solidFill>
                    <a:schemeClr val="dk1"/>
                  </a:solidFill>
                  <a:latin typeface="Calibri"/>
                  <a:ea typeface="Calibri"/>
                  <a:cs typeface="Calibri"/>
                  <a:sym typeface="Calibri"/>
                </a:rPr>
                <a:t>2.1SURVEY THE TEAMS REPLACEMENT</a:t>
              </a:r>
              <a:endParaRPr/>
            </a:p>
          </p:txBody>
        </p:sp>
        <p:sp>
          <p:nvSpPr>
            <p:cNvPr id="292" name="Google Shape;292;p15"/>
            <p:cNvSpPr/>
            <p:nvPr/>
          </p:nvSpPr>
          <p:spPr>
            <a:xfrm>
              <a:off x="3612678" y="2645753"/>
              <a:ext cx="738275" cy="468804"/>
            </a:xfrm>
            <a:prstGeom prst="roundRect">
              <a:avLst>
                <a:gd fmla="val 10000" name="adj"/>
              </a:avLst>
            </a:prstGeom>
            <a:solidFill>
              <a:srgbClr val="94209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3694709" y="2723682"/>
              <a:ext cx="738275" cy="468804"/>
            </a:xfrm>
            <a:prstGeom prst="roundRect">
              <a:avLst>
                <a:gd fmla="val 10000" name="adj"/>
              </a:avLst>
            </a:prstGeom>
            <a:blipFill rotWithShape="1">
              <a:blip r:embed="rId5">
                <a:alphaModFix/>
              </a:blip>
              <a:tile algn="tl" flip="none" tx="0" sx="100000" ty="0" sy="100000"/>
            </a:blipFill>
            <a:ln cap="flat" cmpd="sng" w="12700">
              <a:solidFill>
                <a:srgbClr val="94209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txBox="1"/>
            <p:nvPr/>
          </p:nvSpPr>
          <p:spPr>
            <a:xfrm>
              <a:off x="3708440" y="2737413"/>
              <a:ext cx="710813" cy="441342"/>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dk1"/>
                </a:buClr>
                <a:buSzPts val="600"/>
                <a:buFont typeface="Calibri"/>
                <a:buNone/>
              </a:pPr>
              <a:r>
                <a:rPr lang="en-US" sz="600">
                  <a:solidFill>
                    <a:schemeClr val="dk1"/>
                  </a:solidFill>
                  <a:latin typeface="Calibri"/>
                  <a:ea typeface="Calibri"/>
                  <a:cs typeface="Calibri"/>
                  <a:sym typeface="Calibri"/>
                </a:rPr>
                <a:t>2.2 FURNITURE SECOND FLOOR</a:t>
              </a:r>
              <a:endParaRPr/>
            </a:p>
          </p:txBody>
        </p:sp>
        <p:sp>
          <p:nvSpPr>
            <p:cNvPr id="295" name="Google Shape;295;p15"/>
            <p:cNvSpPr/>
            <p:nvPr/>
          </p:nvSpPr>
          <p:spPr>
            <a:xfrm>
              <a:off x="4515015" y="2645753"/>
              <a:ext cx="738275" cy="468804"/>
            </a:xfrm>
            <a:prstGeom prst="roundRect">
              <a:avLst>
                <a:gd fmla="val 10000" name="adj"/>
              </a:avLst>
            </a:prstGeom>
            <a:solidFill>
              <a:srgbClr val="942092"/>
            </a:solidFill>
            <a:ln cap="flat" cmpd="sng" w="12700">
              <a:solidFill>
                <a:srgbClr val="94209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4597045" y="2723682"/>
              <a:ext cx="738275" cy="468804"/>
            </a:xfrm>
            <a:prstGeom prst="roundRect">
              <a:avLst>
                <a:gd fmla="val 10000" name="adj"/>
              </a:avLst>
            </a:prstGeom>
            <a:blipFill rotWithShape="1">
              <a:blip r:embed="rId5">
                <a:alphaModFix/>
              </a:blip>
              <a:tile algn="tl" flip="none" tx="0" sx="100000" ty="0" sy="100000"/>
            </a:blipFill>
            <a:ln cap="flat" cmpd="sng" w="12700">
              <a:solidFill>
                <a:srgbClr val="94209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txBox="1"/>
            <p:nvPr/>
          </p:nvSpPr>
          <p:spPr>
            <a:xfrm>
              <a:off x="4610776" y="2737413"/>
              <a:ext cx="710813" cy="441342"/>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dk1"/>
                </a:buClr>
                <a:buSzPts val="600"/>
                <a:buFont typeface="Calibri"/>
                <a:buNone/>
              </a:pPr>
              <a:r>
                <a:rPr b="0" i="0" lang="en-US" sz="600" u="none">
                  <a:solidFill>
                    <a:schemeClr val="dk1"/>
                  </a:solidFill>
                  <a:latin typeface="Calibri"/>
                  <a:ea typeface="Calibri"/>
                  <a:cs typeface="Calibri"/>
                  <a:sym typeface="Calibri"/>
                </a:rPr>
                <a:t>2.3 </a:t>
              </a:r>
              <a:r>
                <a:rPr lang="en-US" sz="600">
                  <a:solidFill>
                    <a:schemeClr val="dk1"/>
                  </a:solidFill>
                  <a:latin typeface="Calibri"/>
                  <a:ea typeface="Calibri"/>
                  <a:cs typeface="Calibri"/>
                  <a:sym typeface="Calibri"/>
                </a:rPr>
                <a:t>EVACUATE</a:t>
              </a:r>
              <a:r>
                <a:rPr b="0" i="0" lang="en-US" sz="600" u="none">
                  <a:solidFill>
                    <a:schemeClr val="dk1"/>
                  </a:solidFill>
                  <a:latin typeface="Calibri"/>
                  <a:ea typeface="Calibri"/>
                  <a:cs typeface="Calibri"/>
                  <a:sym typeface="Calibri"/>
                </a:rPr>
                <a:t> THE BASEMENT</a:t>
              </a:r>
              <a:endParaRPr b="0" sz="600">
                <a:solidFill>
                  <a:schemeClr val="dk1"/>
                </a:solidFill>
                <a:latin typeface="Calibri"/>
                <a:ea typeface="Calibri"/>
                <a:cs typeface="Calibri"/>
                <a:sym typeface="Calibri"/>
              </a:endParaRPr>
            </a:p>
          </p:txBody>
        </p:sp>
        <p:sp>
          <p:nvSpPr>
            <p:cNvPr id="298" name="Google Shape;298;p15"/>
            <p:cNvSpPr/>
            <p:nvPr/>
          </p:nvSpPr>
          <p:spPr>
            <a:xfrm>
              <a:off x="5868520" y="1962232"/>
              <a:ext cx="738275" cy="468804"/>
            </a:xfrm>
            <a:prstGeom prst="roundRect">
              <a:avLst>
                <a:gd fmla="val 10000" name="adj"/>
              </a:avLst>
            </a:prstGeom>
            <a:solidFill>
              <a:srgbClr val="94209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5950551" y="2040162"/>
              <a:ext cx="738275" cy="468804"/>
            </a:xfrm>
            <a:prstGeom prst="roundRect">
              <a:avLst>
                <a:gd fmla="val 10000" name="adj"/>
              </a:avLst>
            </a:prstGeom>
            <a:blipFill rotWithShape="1">
              <a:blip r:embed="rId5">
                <a:alphaModFix/>
              </a:blip>
              <a:tile algn="tl" flip="none" tx="0" sx="100000" ty="0" sy="100000"/>
            </a:blipFill>
            <a:ln cap="flat" cmpd="sng" w="12700">
              <a:solidFill>
                <a:srgbClr val="94209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txBox="1"/>
            <p:nvPr/>
          </p:nvSpPr>
          <p:spPr>
            <a:xfrm>
              <a:off x="5964282" y="2053893"/>
              <a:ext cx="710813" cy="441342"/>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dk1"/>
                </a:buClr>
                <a:buSzPts val="600"/>
                <a:buFont typeface="Calibri"/>
                <a:buNone/>
              </a:pPr>
              <a:r>
                <a:rPr lang="en-US" sz="600">
                  <a:solidFill>
                    <a:schemeClr val="dk1"/>
                  </a:solidFill>
                  <a:latin typeface="Calibri"/>
                  <a:ea typeface="Calibri"/>
                  <a:cs typeface="Calibri"/>
                  <a:sym typeface="Calibri"/>
                </a:rPr>
                <a:t>3.DEVELOPMENT AND TRAINING FOR SUPERVISORY POSITIONS</a:t>
              </a:r>
              <a:endParaRPr/>
            </a:p>
          </p:txBody>
        </p:sp>
        <p:sp>
          <p:nvSpPr>
            <p:cNvPr id="301" name="Google Shape;301;p15"/>
            <p:cNvSpPr/>
            <p:nvPr/>
          </p:nvSpPr>
          <p:spPr>
            <a:xfrm>
              <a:off x="5417352" y="2645753"/>
              <a:ext cx="738275" cy="468804"/>
            </a:xfrm>
            <a:prstGeom prst="roundRect">
              <a:avLst>
                <a:gd fmla="val 10000" name="adj"/>
              </a:avLst>
            </a:prstGeom>
            <a:solidFill>
              <a:srgbClr val="94209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5499382" y="2723682"/>
              <a:ext cx="738275" cy="468804"/>
            </a:xfrm>
            <a:prstGeom prst="roundRect">
              <a:avLst>
                <a:gd fmla="val 10000" name="adj"/>
              </a:avLst>
            </a:prstGeom>
            <a:blipFill rotWithShape="1">
              <a:blip r:embed="rId5">
                <a:alphaModFix/>
              </a:blip>
              <a:tile algn="tl" flip="none" tx="0" sx="100000" ty="0" sy="100000"/>
            </a:blipFill>
            <a:ln cap="flat" cmpd="sng" w="12700">
              <a:solidFill>
                <a:srgbClr val="94209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nvSpPr>
          <p:spPr>
            <a:xfrm>
              <a:off x="5513113" y="2737413"/>
              <a:ext cx="710813" cy="441342"/>
            </a:xfrm>
            <a:prstGeom prst="rect">
              <a:avLst/>
            </a:prstGeom>
            <a:noFill/>
            <a:ln>
              <a:noFill/>
            </a:ln>
          </p:spPr>
          <p:txBody>
            <a:bodyPr anchorCtr="0" anchor="ctr" bIns="22850" lIns="22850" spcFirstLastPara="1" rIns="22850" wrap="square" tIns="22850">
              <a:noAutofit/>
            </a:bodyPr>
            <a:lstStyle/>
            <a:p>
              <a:pPr indent="0" lvl="0" marL="0" marR="0" rtl="1" algn="ctr">
                <a:lnSpc>
                  <a:spcPct val="90000"/>
                </a:lnSpc>
                <a:spcBef>
                  <a:spcPts val="0"/>
                </a:spcBef>
                <a:spcAft>
                  <a:spcPts val="0"/>
                </a:spcAft>
                <a:buClr>
                  <a:schemeClr val="dk1"/>
                </a:buClr>
                <a:buSzPts val="600"/>
                <a:buFont typeface="Calibri"/>
                <a:buNone/>
              </a:pPr>
              <a:r>
                <a:rPr lang="en-US" sz="600">
                  <a:solidFill>
                    <a:schemeClr val="dk1"/>
                  </a:solidFill>
                  <a:latin typeface="Calibri"/>
                  <a:ea typeface="Calibri"/>
                  <a:cs typeface="Calibri"/>
                  <a:sym typeface="Calibri"/>
                </a:rPr>
                <a:t>3.1TRAINING CONTENT PREPARATION</a:t>
              </a:r>
              <a:endParaRPr/>
            </a:p>
          </p:txBody>
        </p:sp>
        <p:sp>
          <p:nvSpPr>
            <p:cNvPr id="304" name="Google Shape;304;p15"/>
            <p:cNvSpPr/>
            <p:nvPr/>
          </p:nvSpPr>
          <p:spPr>
            <a:xfrm>
              <a:off x="6319688" y="2645753"/>
              <a:ext cx="738275" cy="468804"/>
            </a:xfrm>
            <a:prstGeom prst="roundRect">
              <a:avLst>
                <a:gd fmla="val 10000" name="adj"/>
              </a:avLst>
            </a:prstGeom>
            <a:solidFill>
              <a:srgbClr val="94209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a:off x="6401719" y="2723682"/>
              <a:ext cx="738275" cy="468804"/>
            </a:xfrm>
            <a:prstGeom prst="roundRect">
              <a:avLst>
                <a:gd fmla="val 10000" name="adj"/>
              </a:avLst>
            </a:prstGeom>
            <a:blipFill rotWithShape="1">
              <a:blip r:embed="rId5">
                <a:alphaModFix/>
              </a:blip>
              <a:tile algn="tl" flip="none" tx="0" sx="100000" ty="0" sy="100000"/>
            </a:blipFill>
            <a:ln cap="flat" cmpd="sng" w="12700">
              <a:solidFill>
                <a:srgbClr val="94209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txBox="1"/>
            <p:nvPr/>
          </p:nvSpPr>
          <p:spPr>
            <a:xfrm>
              <a:off x="6415450" y="2737413"/>
              <a:ext cx="710813" cy="441342"/>
            </a:xfrm>
            <a:prstGeom prst="rect">
              <a:avLst/>
            </a:prstGeom>
            <a:noFill/>
            <a:ln>
              <a:noFill/>
            </a:ln>
          </p:spPr>
          <p:txBody>
            <a:bodyPr anchorCtr="0" anchor="ctr" bIns="22850" lIns="22850" spcFirstLastPara="1" rIns="22850" wrap="square" tIns="22850">
              <a:noAutofit/>
            </a:bodyPr>
            <a:lstStyle/>
            <a:p>
              <a:pPr indent="0" lvl="0" marL="0" marR="0" rtl="1" algn="ctr">
                <a:lnSpc>
                  <a:spcPct val="90000"/>
                </a:lnSpc>
                <a:spcBef>
                  <a:spcPts val="0"/>
                </a:spcBef>
                <a:spcAft>
                  <a:spcPts val="0"/>
                </a:spcAft>
                <a:buClr>
                  <a:schemeClr val="dk1"/>
                </a:buClr>
                <a:buSzPts val="600"/>
                <a:buFont typeface="Calibri"/>
                <a:buNone/>
              </a:pPr>
              <a:r>
                <a:rPr lang="en-US" sz="600">
                  <a:solidFill>
                    <a:schemeClr val="dk1"/>
                  </a:solidFill>
                  <a:latin typeface="Calibri"/>
                  <a:ea typeface="Calibri"/>
                  <a:cs typeface="Calibri"/>
                  <a:sym typeface="Calibri"/>
                </a:rPr>
                <a:t>3.2TRAINING</a:t>
              </a:r>
              <a:endParaRPr/>
            </a:p>
          </p:txBody>
        </p:sp>
        <p:sp>
          <p:nvSpPr>
            <p:cNvPr id="307" name="Google Shape;307;p15"/>
            <p:cNvSpPr/>
            <p:nvPr/>
          </p:nvSpPr>
          <p:spPr>
            <a:xfrm>
              <a:off x="7673193" y="1962232"/>
              <a:ext cx="738275" cy="468804"/>
            </a:xfrm>
            <a:prstGeom prst="roundRect">
              <a:avLst>
                <a:gd fmla="val 10000" name="adj"/>
              </a:avLst>
            </a:prstGeom>
            <a:solidFill>
              <a:srgbClr val="94209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7755224" y="2040162"/>
              <a:ext cx="738275" cy="468804"/>
            </a:xfrm>
            <a:prstGeom prst="roundRect">
              <a:avLst>
                <a:gd fmla="val 10000" name="adj"/>
              </a:avLst>
            </a:prstGeom>
            <a:blipFill rotWithShape="1">
              <a:blip r:embed="rId5">
                <a:alphaModFix/>
              </a:blip>
              <a:tile algn="tl" flip="none" tx="0" sx="100000" ty="0" sy="100000"/>
            </a:blipFill>
            <a:ln cap="flat" cmpd="sng" w="12700">
              <a:solidFill>
                <a:srgbClr val="94209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txBox="1"/>
            <p:nvPr/>
          </p:nvSpPr>
          <p:spPr>
            <a:xfrm>
              <a:off x="7768955" y="2053893"/>
              <a:ext cx="710813" cy="441342"/>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dk1"/>
                </a:buClr>
                <a:buSzPts val="600"/>
                <a:buFont typeface="Calibri"/>
                <a:buNone/>
              </a:pPr>
              <a:r>
                <a:rPr lang="en-US" sz="600">
                  <a:solidFill>
                    <a:schemeClr val="dk1"/>
                  </a:solidFill>
                  <a:latin typeface="Calibri"/>
                  <a:ea typeface="Calibri"/>
                  <a:cs typeface="Calibri"/>
                  <a:sym typeface="Calibri"/>
                </a:rPr>
                <a:t>4.Utilization of PUE Matrices</a:t>
              </a:r>
              <a:endParaRPr/>
            </a:p>
          </p:txBody>
        </p:sp>
        <p:sp>
          <p:nvSpPr>
            <p:cNvPr id="310" name="Google Shape;310;p15"/>
            <p:cNvSpPr/>
            <p:nvPr/>
          </p:nvSpPr>
          <p:spPr>
            <a:xfrm>
              <a:off x="7222025" y="2645753"/>
              <a:ext cx="738275" cy="468804"/>
            </a:xfrm>
            <a:prstGeom prst="roundRect">
              <a:avLst>
                <a:gd fmla="val 10000" name="adj"/>
              </a:avLst>
            </a:prstGeom>
            <a:solidFill>
              <a:srgbClr val="94209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7304056" y="2723682"/>
              <a:ext cx="738275" cy="468804"/>
            </a:xfrm>
            <a:prstGeom prst="roundRect">
              <a:avLst>
                <a:gd fmla="val 10000" name="adj"/>
              </a:avLst>
            </a:prstGeom>
            <a:blipFill rotWithShape="1">
              <a:blip r:embed="rId5">
                <a:alphaModFix/>
              </a:blip>
              <a:tile algn="tl" flip="none" tx="0" sx="100000" ty="0" sy="100000"/>
            </a:blipFill>
            <a:ln cap="flat" cmpd="sng" w="12700">
              <a:solidFill>
                <a:srgbClr val="94209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txBox="1"/>
            <p:nvPr/>
          </p:nvSpPr>
          <p:spPr>
            <a:xfrm>
              <a:off x="7317787" y="2737413"/>
              <a:ext cx="710813" cy="441342"/>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dk1"/>
                </a:buClr>
                <a:buSzPts val="600"/>
                <a:buFont typeface="Calibri"/>
                <a:buNone/>
              </a:pPr>
              <a:r>
                <a:rPr b="0" i="0" lang="en-US" sz="600" u="none">
                  <a:solidFill>
                    <a:schemeClr val="dk1"/>
                  </a:solidFill>
                  <a:latin typeface="Calibri"/>
                  <a:ea typeface="Calibri"/>
                  <a:cs typeface="Calibri"/>
                  <a:sym typeface="Calibri"/>
                </a:rPr>
                <a:t>4.1Equipment Power management</a:t>
              </a:r>
              <a:endParaRPr sz="600">
                <a:solidFill>
                  <a:schemeClr val="dk1"/>
                </a:solidFill>
                <a:latin typeface="Calibri"/>
                <a:ea typeface="Calibri"/>
                <a:cs typeface="Calibri"/>
                <a:sym typeface="Calibri"/>
              </a:endParaRPr>
            </a:p>
          </p:txBody>
        </p:sp>
        <p:sp>
          <p:nvSpPr>
            <p:cNvPr id="313" name="Google Shape;313;p15"/>
            <p:cNvSpPr/>
            <p:nvPr/>
          </p:nvSpPr>
          <p:spPr>
            <a:xfrm>
              <a:off x="8124362" y="2645753"/>
              <a:ext cx="738275" cy="468804"/>
            </a:xfrm>
            <a:prstGeom prst="roundRect">
              <a:avLst>
                <a:gd fmla="val 10000" name="adj"/>
              </a:avLst>
            </a:prstGeom>
            <a:solidFill>
              <a:srgbClr val="94209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8206392" y="2723682"/>
              <a:ext cx="738275" cy="468804"/>
            </a:xfrm>
            <a:prstGeom prst="roundRect">
              <a:avLst>
                <a:gd fmla="val 10000" name="adj"/>
              </a:avLst>
            </a:prstGeom>
            <a:blipFill rotWithShape="1">
              <a:blip r:embed="rId5">
                <a:alphaModFix/>
              </a:blip>
              <a:tile algn="tl" flip="none" tx="0" sx="100000" ty="0" sy="100000"/>
            </a:blipFill>
            <a:ln cap="flat" cmpd="sng" w="12700">
              <a:solidFill>
                <a:srgbClr val="94209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
            <p:cNvSpPr txBox="1"/>
            <p:nvPr/>
          </p:nvSpPr>
          <p:spPr>
            <a:xfrm>
              <a:off x="8220123" y="2737413"/>
              <a:ext cx="710813" cy="441342"/>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dk1"/>
                </a:buClr>
                <a:buSzPts val="600"/>
                <a:buFont typeface="Calibri"/>
                <a:buNone/>
              </a:pPr>
              <a:r>
                <a:rPr b="0" i="0" lang="en-US" sz="600" u="none">
                  <a:solidFill>
                    <a:schemeClr val="dk1"/>
                  </a:solidFill>
                  <a:latin typeface="Calibri"/>
                  <a:ea typeface="Calibri"/>
                  <a:cs typeface="Calibri"/>
                  <a:sym typeface="Calibri"/>
                </a:rPr>
                <a:t>4.2 PUE Measurement</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6"/>
          <p:cNvSpPr/>
          <p:nvPr/>
        </p:nvSpPr>
        <p:spPr>
          <a:xfrm>
            <a:off x="3778250" y="1825625"/>
            <a:ext cx="12192000" cy="457200"/>
          </a:xfrm>
          <a:prstGeom prst="rect">
            <a:avLst/>
          </a:prstGeom>
          <a:noFill/>
          <a:ln>
            <a:noFill/>
          </a:ln>
        </p:spPr>
        <p:txBody>
          <a:bodyPr anchorCtr="0" anchor="ctr" bIns="0" lIns="91425" spcFirstLastPara="1" rIns="91425" wrap="square" tIns="0">
            <a:spAutoFit/>
          </a:bodyPr>
          <a:lstStyle/>
          <a:p>
            <a:pPr indent="0" lvl="0" marL="0" marR="0" rtl="1" algn="r">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321" name="Google Shape;321;p16"/>
          <p:cNvPicPr preferRelativeResize="0"/>
          <p:nvPr/>
        </p:nvPicPr>
        <p:blipFill rotWithShape="1">
          <a:blip r:embed="rId3">
            <a:alphaModFix/>
          </a:blip>
          <a:srcRect b="0" l="0" r="0" t="0"/>
          <a:stretch/>
        </p:blipFill>
        <p:spPr>
          <a:xfrm>
            <a:off x="0" y="0"/>
            <a:ext cx="2095500" cy="825500"/>
          </a:xfrm>
          <a:prstGeom prst="rect">
            <a:avLst/>
          </a:prstGeom>
          <a:noFill/>
          <a:ln>
            <a:noFill/>
          </a:ln>
        </p:spPr>
      </p:pic>
      <p:pic>
        <p:nvPicPr>
          <p:cNvPr id="322" name="Google Shape;322;p16"/>
          <p:cNvPicPr preferRelativeResize="0"/>
          <p:nvPr/>
        </p:nvPicPr>
        <p:blipFill rotWithShape="1">
          <a:blip r:embed="rId4">
            <a:alphaModFix/>
          </a:blip>
          <a:srcRect b="0" l="0" r="0" t="0"/>
          <a:stretch/>
        </p:blipFill>
        <p:spPr>
          <a:xfrm>
            <a:off x="10606842" y="-219393"/>
            <a:ext cx="1686560" cy="1264285"/>
          </a:xfrm>
          <a:prstGeom prst="rect">
            <a:avLst/>
          </a:prstGeom>
          <a:noFill/>
          <a:ln>
            <a:noFill/>
          </a:ln>
        </p:spPr>
      </p:pic>
      <p:sp>
        <p:nvSpPr>
          <p:cNvPr id="323" name="Google Shape;323;p16"/>
          <p:cNvSpPr txBox="1"/>
          <p:nvPr/>
        </p:nvSpPr>
        <p:spPr>
          <a:xfrm>
            <a:off x="5585790" y="228083"/>
            <a:ext cx="61456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Project Plan</a:t>
            </a:r>
            <a:endParaRPr sz="1800">
              <a:solidFill>
                <a:schemeClr val="dk1"/>
              </a:solidFill>
              <a:latin typeface="Calibri"/>
              <a:ea typeface="Calibri"/>
              <a:cs typeface="Calibri"/>
              <a:sym typeface="Calibri"/>
            </a:endParaRPr>
          </a:p>
        </p:txBody>
      </p:sp>
      <p:sp>
        <p:nvSpPr>
          <p:cNvPr id="324" name="Google Shape;324;p16"/>
          <p:cNvSpPr txBox="1"/>
          <p:nvPr/>
        </p:nvSpPr>
        <p:spPr>
          <a:xfrm>
            <a:off x="401359" y="968522"/>
            <a:ext cx="33768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942092"/>
                </a:solidFill>
                <a:latin typeface="Calibri"/>
                <a:ea typeface="Calibri"/>
                <a:cs typeface="Calibri"/>
                <a:sym typeface="Calibri"/>
              </a:rPr>
              <a:t>Precedence Diagram  </a:t>
            </a:r>
            <a:endParaRPr/>
          </a:p>
        </p:txBody>
      </p:sp>
      <p:grpSp>
        <p:nvGrpSpPr>
          <p:cNvPr id="325" name="Google Shape;325;p16"/>
          <p:cNvGrpSpPr/>
          <p:nvPr/>
        </p:nvGrpSpPr>
        <p:grpSpPr>
          <a:xfrm>
            <a:off x="154162" y="2079497"/>
            <a:ext cx="13082592" cy="2910318"/>
            <a:chOff x="-348449" y="1900335"/>
            <a:chExt cx="13616289" cy="3153839"/>
          </a:xfrm>
        </p:grpSpPr>
        <p:sp>
          <p:nvSpPr>
            <p:cNvPr id="326" name="Google Shape;326;p16"/>
            <p:cNvSpPr/>
            <p:nvPr/>
          </p:nvSpPr>
          <p:spPr>
            <a:xfrm>
              <a:off x="1256522" y="1900335"/>
              <a:ext cx="1119674" cy="634482"/>
            </a:xfrm>
            <a:prstGeom prst="ellipse">
              <a:avLst/>
            </a:prstGeom>
            <a:solidFill>
              <a:srgbClr val="94209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7" name="Google Shape;327;p16"/>
            <p:cNvSpPr/>
            <p:nvPr/>
          </p:nvSpPr>
          <p:spPr>
            <a:xfrm>
              <a:off x="4298576" y="4071000"/>
              <a:ext cx="1119674" cy="634482"/>
            </a:xfrm>
            <a:prstGeom prst="ellipse">
              <a:avLst/>
            </a:prstGeom>
            <a:blipFill rotWithShape="1">
              <a:blip r:embed="rId5">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a:p>
          </p:txBody>
        </p:sp>
        <p:sp>
          <p:nvSpPr>
            <p:cNvPr id="328" name="Google Shape;328;p16"/>
            <p:cNvSpPr/>
            <p:nvPr/>
          </p:nvSpPr>
          <p:spPr>
            <a:xfrm>
              <a:off x="1253736" y="4071001"/>
              <a:ext cx="1119674" cy="634482"/>
            </a:xfrm>
            <a:prstGeom prst="ellipse">
              <a:avLst/>
            </a:prstGeom>
            <a:blipFill rotWithShape="1">
              <a:blip r:embed="rId5">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329" name="Google Shape;329;p16"/>
            <p:cNvSpPr/>
            <p:nvPr/>
          </p:nvSpPr>
          <p:spPr>
            <a:xfrm>
              <a:off x="2776647" y="4071001"/>
              <a:ext cx="1119674" cy="634482"/>
            </a:xfrm>
            <a:prstGeom prst="ellipse">
              <a:avLst/>
            </a:prstGeom>
            <a:blipFill rotWithShape="1">
              <a:blip r:embed="rId5">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a:p>
          </p:txBody>
        </p:sp>
        <p:sp>
          <p:nvSpPr>
            <p:cNvPr id="330" name="Google Shape;330;p16"/>
            <p:cNvSpPr/>
            <p:nvPr/>
          </p:nvSpPr>
          <p:spPr>
            <a:xfrm>
              <a:off x="-348449" y="2848627"/>
              <a:ext cx="1119674" cy="605119"/>
            </a:xfrm>
            <a:prstGeom prst="ellipse">
              <a:avLst/>
            </a:prstGeom>
            <a:solidFill>
              <a:srgbClr val="94209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1" name="Google Shape;331;p16"/>
            <p:cNvSpPr/>
            <p:nvPr/>
          </p:nvSpPr>
          <p:spPr>
            <a:xfrm>
              <a:off x="2780911" y="1900335"/>
              <a:ext cx="1119674" cy="634482"/>
            </a:xfrm>
            <a:prstGeom prst="ellipse">
              <a:avLst/>
            </a:prstGeom>
            <a:solidFill>
              <a:srgbClr val="94209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Google Shape;332;p16"/>
            <p:cNvSpPr/>
            <p:nvPr/>
          </p:nvSpPr>
          <p:spPr>
            <a:xfrm>
              <a:off x="4314501" y="1936726"/>
              <a:ext cx="1119674" cy="634482"/>
            </a:xfrm>
            <a:prstGeom prst="ellipse">
              <a:avLst/>
            </a:prstGeom>
            <a:solidFill>
              <a:srgbClr val="94209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3" name="Google Shape;333;p16"/>
            <p:cNvSpPr/>
            <p:nvPr/>
          </p:nvSpPr>
          <p:spPr>
            <a:xfrm>
              <a:off x="1250003" y="2840792"/>
              <a:ext cx="1119674" cy="634482"/>
            </a:xfrm>
            <a:prstGeom prst="ellipse">
              <a:avLst/>
            </a:prstGeom>
            <a:blipFill rotWithShape="1">
              <a:blip r:embed="rId5">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G</a:t>
              </a:r>
              <a:endParaRPr/>
            </a:p>
            <a:p>
              <a:pPr indent="0" lvl="0" marL="0" marR="0" rtl="1" algn="ctr">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334" name="Google Shape;334;p16"/>
            <p:cNvSpPr/>
            <p:nvPr/>
          </p:nvSpPr>
          <p:spPr>
            <a:xfrm>
              <a:off x="2746311" y="2850141"/>
              <a:ext cx="1119674" cy="634482"/>
            </a:xfrm>
            <a:prstGeom prst="ellipse">
              <a:avLst/>
            </a:prstGeom>
            <a:blipFill rotWithShape="1">
              <a:blip r:embed="rId5">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a:p>
          </p:txBody>
        </p:sp>
        <p:sp>
          <p:nvSpPr>
            <p:cNvPr id="335" name="Google Shape;335;p16"/>
            <p:cNvSpPr/>
            <p:nvPr/>
          </p:nvSpPr>
          <p:spPr>
            <a:xfrm>
              <a:off x="9315157" y="2848627"/>
              <a:ext cx="1119674" cy="634482"/>
            </a:xfrm>
            <a:prstGeom prst="ellipse">
              <a:avLst/>
            </a:prstGeom>
            <a:solidFill>
              <a:srgbClr val="94209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END</a:t>
              </a:r>
              <a:endParaRPr/>
            </a:p>
          </p:txBody>
        </p:sp>
        <p:cxnSp>
          <p:nvCxnSpPr>
            <p:cNvPr id="336" name="Google Shape;336;p16"/>
            <p:cNvCxnSpPr>
              <a:endCxn id="332" idx="2"/>
            </p:cNvCxnSpPr>
            <p:nvPr/>
          </p:nvCxnSpPr>
          <p:spPr>
            <a:xfrm>
              <a:off x="3866001" y="2248267"/>
              <a:ext cx="448500" cy="5700"/>
            </a:xfrm>
            <a:prstGeom prst="straightConnector1">
              <a:avLst/>
            </a:prstGeom>
            <a:noFill/>
            <a:ln cap="flat" cmpd="sng" w="9525">
              <a:solidFill>
                <a:srgbClr val="942092"/>
              </a:solidFill>
              <a:prstDash val="solid"/>
              <a:miter lim="800000"/>
              <a:headEnd len="sm" w="sm" type="none"/>
              <a:tailEnd len="med" w="med" type="triangle"/>
            </a:ln>
          </p:spPr>
        </p:cxnSp>
        <p:cxnSp>
          <p:nvCxnSpPr>
            <p:cNvPr id="337" name="Google Shape;337;p16"/>
            <p:cNvCxnSpPr>
              <a:stCxn id="326" idx="6"/>
              <a:endCxn id="331" idx="2"/>
            </p:cNvCxnSpPr>
            <p:nvPr/>
          </p:nvCxnSpPr>
          <p:spPr>
            <a:xfrm>
              <a:off x="2376196" y="2217576"/>
              <a:ext cx="404700" cy="0"/>
            </a:xfrm>
            <a:prstGeom prst="straightConnector1">
              <a:avLst/>
            </a:prstGeom>
            <a:noFill/>
            <a:ln cap="flat" cmpd="sng" w="9525">
              <a:solidFill>
                <a:srgbClr val="942092"/>
              </a:solidFill>
              <a:prstDash val="solid"/>
              <a:miter lim="800000"/>
              <a:headEnd len="sm" w="sm" type="none"/>
              <a:tailEnd len="med" w="med" type="triangle"/>
            </a:ln>
          </p:spPr>
        </p:cxnSp>
        <p:sp>
          <p:nvSpPr>
            <p:cNvPr id="338" name="Google Shape;338;p16"/>
            <p:cNvSpPr txBox="1"/>
            <p:nvPr/>
          </p:nvSpPr>
          <p:spPr>
            <a:xfrm>
              <a:off x="-210535" y="2906799"/>
              <a:ext cx="860491" cy="40023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START</a:t>
              </a:r>
              <a:endParaRPr/>
            </a:p>
          </p:txBody>
        </p:sp>
        <p:sp>
          <p:nvSpPr>
            <p:cNvPr id="339" name="Google Shape;339;p16"/>
            <p:cNvSpPr txBox="1"/>
            <p:nvPr/>
          </p:nvSpPr>
          <p:spPr>
            <a:xfrm>
              <a:off x="4719218" y="1915475"/>
              <a:ext cx="564008" cy="7004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C</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4</a:t>
              </a:r>
              <a:endParaRPr/>
            </a:p>
          </p:txBody>
        </p:sp>
        <p:sp>
          <p:nvSpPr>
            <p:cNvPr id="340" name="Google Shape;340;p16"/>
            <p:cNvSpPr txBox="1"/>
            <p:nvPr/>
          </p:nvSpPr>
          <p:spPr>
            <a:xfrm>
              <a:off x="3194828" y="1901774"/>
              <a:ext cx="564006" cy="7004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B</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8</a:t>
              </a:r>
              <a:endParaRPr/>
            </a:p>
          </p:txBody>
        </p:sp>
        <p:sp>
          <p:nvSpPr>
            <p:cNvPr id="341" name="Google Shape;341;p16"/>
            <p:cNvSpPr txBox="1"/>
            <p:nvPr/>
          </p:nvSpPr>
          <p:spPr>
            <a:xfrm>
              <a:off x="1626626" y="1916168"/>
              <a:ext cx="445559" cy="7004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A</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2</a:t>
              </a:r>
              <a:endParaRPr/>
            </a:p>
          </p:txBody>
        </p:sp>
        <p:sp>
          <p:nvSpPr>
            <p:cNvPr id="342" name="Google Shape;342;p16"/>
            <p:cNvSpPr txBox="1"/>
            <p:nvPr/>
          </p:nvSpPr>
          <p:spPr>
            <a:xfrm>
              <a:off x="9526007" y="4053584"/>
              <a:ext cx="3741833" cy="10005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2P=DEF=12W</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3P=9W</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43" name="Google Shape;343;p16"/>
          <p:cNvSpPr/>
          <p:nvPr/>
        </p:nvSpPr>
        <p:spPr>
          <a:xfrm>
            <a:off x="5994124" y="2115044"/>
            <a:ext cx="1075788" cy="585491"/>
          </a:xfrm>
          <a:prstGeom prst="ellipse">
            <a:avLst/>
          </a:prstGeom>
          <a:solidFill>
            <a:srgbClr val="94209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3</a:t>
            </a:r>
            <a:endParaRPr/>
          </a:p>
        </p:txBody>
      </p:sp>
      <p:sp>
        <p:nvSpPr>
          <p:cNvPr id="344" name="Google Shape;344;p16"/>
          <p:cNvSpPr/>
          <p:nvPr/>
        </p:nvSpPr>
        <p:spPr>
          <a:xfrm>
            <a:off x="7498936" y="2115043"/>
            <a:ext cx="1075788" cy="585491"/>
          </a:xfrm>
          <a:prstGeom prst="ellipse">
            <a:avLst/>
          </a:prstGeom>
          <a:solidFill>
            <a:srgbClr val="94209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J</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4</a:t>
            </a:r>
            <a:endParaRPr/>
          </a:p>
        </p:txBody>
      </p:sp>
      <p:cxnSp>
        <p:nvCxnSpPr>
          <p:cNvPr id="345" name="Google Shape;345;p16"/>
          <p:cNvCxnSpPr>
            <a:stCxn id="330" idx="0"/>
            <a:endCxn id="326" idx="2"/>
          </p:cNvCxnSpPr>
          <p:nvPr/>
        </p:nvCxnSpPr>
        <p:spPr>
          <a:xfrm flipH="1" rot="10800000">
            <a:off x="692056" y="2372267"/>
            <a:ext cx="1004100" cy="582300"/>
          </a:xfrm>
          <a:prstGeom prst="straightConnector1">
            <a:avLst/>
          </a:prstGeom>
          <a:noFill/>
          <a:ln cap="flat" cmpd="sng" w="9525">
            <a:solidFill>
              <a:srgbClr val="942092"/>
            </a:solidFill>
            <a:prstDash val="solid"/>
            <a:miter lim="800000"/>
            <a:headEnd len="sm" w="sm" type="none"/>
            <a:tailEnd len="sm" w="sm" type="none"/>
          </a:ln>
        </p:spPr>
      </p:cxnSp>
      <p:cxnSp>
        <p:nvCxnSpPr>
          <p:cNvPr id="346" name="Google Shape;346;p16"/>
          <p:cNvCxnSpPr>
            <a:stCxn id="330" idx="4"/>
            <a:endCxn id="328" idx="2"/>
          </p:cNvCxnSpPr>
          <p:nvPr/>
        </p:nvCxnSpPr>
        <p:spPr>
          <a:xfrm>
            <a:off x="692056" y="3512963"/>
            <a:ext cx="1001400" cy="862200"/>
          </a:xfrm>
          <a:prstGeom prst="straightConnector1">
            <a:avLst/>
          </a:prstGeom>
          <a:noFill/>
          <a:ln cap="flat" cmpd="sng" w="9525">
            <a:solidFill>
              <a:schemeClr val="accent1"/>
            </a:solidFill>
            <a:prstDash val="solid"/>
            <a:miter lim="800000"/>
            <a:headEnd len="sm" w="sm" type="none"/>
            <a:tailEnd len="sm" w="sm" type="none"/>
          </a:ln>
        </p:spPr>
      </p:cxnSp>
      <p:cxnSp>
        <p:nvCxnSpPr>
          <p:cNvPr id="347" name="Google Shape;347;p16"/>
          <p:cNvCxnSpPr>
            <a:stCxn id="330" idx="6"/>
            <a:endCxn id="333" idx="2"/>
          </p:cNvCxnSpPr>
          <p:nvPr/>
        </p:nvCxnSpPr>
        <p:spPr>
          <a:xfrm>
            <a:off x="1229950" y="3233765"/>
            <a:ext cx="459900" cy="6300"/>
          </a:xfrm>
          <a:prstGeom prst="straightConnector1">
            <a:avLst/>
          </a:prstGeom>
          <a:noFill/>
          <a:ln cap="flat" cmpd="sng" w="9525">
            <a:solidFill>
              <a:schemeClr val="accent1"/>
            </a:solidFill>
            <a:prstDash val="solid"/>
            <a:miter lim="800000"/>
            <a:headEnd len="sm" w="sm" type="none"/>
            <a:tailEnd len="sm" w="sm" type="none"/>
          </a:ln>
        </p:spPr>
      </p:cxnSp>
      <p:cxnSp>
        <p:nvCxnSpPr>
          <p:cNvPr id="348" name="Google Shape;348;p16"/>
          <p:cNvCxnSpPr>
            <a:stCxn id="333" idx="6"/>
            <a:endCxn id="334" idx="2"/>
          </p:cNvCxnSpPr>
          <p:nvPr/>
        </p:nvCxnSpPr>
        <p:spPr>
          <a:xfrm>
            <a:off x="2765750" y="3240083"/>
            <a:ext cx="361800" cy="8700"/>
          </a:xfrm>
          <a:prstGeom prst="straightConnector1">
            <a:avLst/>
          </a:prstGeom>
          <a:noFill/>
          <a:ln cap="flat" cmpd="sng" w="9525">
            <a:solidFill>
              <a:schemeClr val="accent1"/>
            </a:solidFill>
            <a:prstDash val="solid"/>
            <a:miter lim="800000"/>
            <a:headEnd len="sm" w="sm" type="none"/>
            <a:tailEnd len="sm" w="sm" type="none"/>
          </a:ln>
        </p:spPr>
      </p:cxnSp>
      <p:cxnSp>
        <p:nvCxnSpPr>
          <p:cNvPr id="349" name="Google Shape;349;p16"/>
          <p:cNvCxnSpPr>
            <a:stCxn id="334" idx="6"/>
            <a:endCxn id="335" idx="2"/>
          </p:cNvCxnSpPr>
          <p:nvPr/>
        </p:nvCxnSpPr>
        <p:spPr>
          <a:xfrm flipH="1" rot="10800000">
            <a:off x="4203409" y="3247210"/>
            <a:ext cx="5235600" cy="1500"/>
          </a:xfrm>
          <a:prstGeom prst="straightConnector1">
            <a:avLst/>
          </a:prstGeom>
          <a:noFill/>
          <a:ln cap="flat" cmpd="sng" w="9525">
            <a:solidFill>
              <a:schemeClr val="accent1"/>
            </a:solidFill>
            <a:prstDash val="solid"/>
            <a:miter lim="800000"/>
            <a:headEnd len="sm" w="sm" type="none"/>
            <a:tailEnd len="sm" w="sm" type="none"/>
          </a:ln>
        </p:spPr>
      </p:cxnSp>
      <p:cxnSp>
        <p:nvCxnSpPr>
          <p:cNvPr id="350" name="Google Shape;350;p16"/>
          <p:cNvCxnSpPr>
            <a:stCxn id="332" idx="6"/>
            <a:endCxn id="343" idx="2"/>
          </p:cNvCxnSpPr>
          <p:nvPr/>
        </p:nvCxnSpPr>
        <p:spPr>
          <a:xfrm>
            <a:off x="5710133" y="2405824"/>
            <a:ext cx="284100" cy="2100"/>
          </a:xfrm>
          <a:prstGeom prst="straightConnector1">
            <a:avLst/>
          </a:prstGeom>
          <a:noFill/>
          <a:ln cap="flat" cmpd="sng" w="9525">
            <a:solidFill>
              <a:srgbClr val="942092"/>
            </a:solidFill>
            <a:prstDash val="solid"/>
            <a:miter lim="800000"/>
            <a:headEnd len="sm" w="sm" type="none"/>
            <a:tailEnd len="med" w="med" type="triangle"/>
          </a:ln>
        </p:spPr>
      </p:cxnSp>
      <p:cxnSp>
        <p:nvCxnSpPr>
          <p:cNvPr id="351" name="Google Shape;351;p16"/>
          <p:cNvCxnSpPr>
            <a:stCxn id="343" idx="6"/>
            <a:endCxn id="344" idx="2"/>
          </p:cNvCxnSpPr>
          <p:nvPr/>
        </p:nvCxnSpPr>
        <p:spPr>
          <a:xfrm>
            <a:off x="7069912" y="2407790"/>
            <a:ext cx="429000" cy="0"/>
          </a:xfrm>
          <a:prstGeom prst="straightConnector1">
            <a:avLst/>
          </a:prstGeom>
          <a:noFill/>
          <a:ln cap="flat" cmpd="sng" w="9525">
            <a:solidFill>
              <a:srgbClr val="942092"/>
            </a:solidFill>
            <a:prstDash val="solid"/>
            <a:miter lim="800000"/>
            <a:headEnd len="sm" w="sm" type="none"/>
            <a:tailEnd len="med" w="med" type="triangle"/>
          </a:ln>
        </p:spPr>
      </p:cxnSp>
      <p:cxnSp>
        <p:nvCxnSpPr>
          <p:cNvPr id="352" name="Google Shape;352;p16"/>
          <p:cNvCxnSpPr>
            <a:stCxn id="344" idx="6"/>
            <a:endCxn id="335" idx="0"/>
          </p:cNvCxnSpPr>
          <p:nvPr/>
        </p:nvCxnSpPr>
        <p:spPr>
          <a:xfrm>
            <a:off x="8574724" y="2407789"/>
            <a:ext cx="1402200" cy="546900"/>
          </a:xfrm>
          <a:prstGeom prst="straightConnector1">
            <a:avLst/>
          </a:prstGeom>
          <a:noFill/>
          <a:ln cap="flat" cmpd="sng" w="9525">
            <a:solidFill>
              <a:srgbClr val="942092"/>
            </a:solidFill>
            <a:prstDash val="solid"/>
            <a:miter lim="800000"/>
            <a:headEnd len="sm" w="sm" type="none"/>
            <a:tailEnd len="med" w="med" type="triangle"/>
          </a:ln>
        </p:spPr>
      </p:cxnSp>
      <p:cxnSp>
        <p:nvCxnSpPr>
          <p:cNvPr id="353" name="Google Shape;353;p16"/>
          <p:cNvCxnSpPr>
            <a:stCxn id="328" idx="6"/>
            <a:endCxn id="329" idx="2"/>
          </p:cNvCxnSpPr>
          <p:nvPr/>
        </p:nvCxnSpPr>
        <p:spPr>
          <a:xfrm>
            <a:off x="2769336" y="4375302"/>
            <a:ext cx="3873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354" name="Google Shape;354;p16"/>
          <p:cNvCxnSpPr>
            <a:stCxn id="329" idx="6"/>
            <a:endCxn id="327" idx="2"/>
          </p:cNvCxnSpPr>
          <p:nvPr/>
        </p:nvCxnSpPr>
        <p:spPr>
          <a:xfrm>
            <a:off x="4232556" y="4375302"/>
            <a:ext cx="3864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355" name="Google Shape;355;p16"/>
          <p:cNvCxnSpPr>
            <a:stCxn id="327" idx="6"/>
            <a:endCxn id="335" idx="4"/>
          </p:cNvCxnSpPr>
          <p:nvPr/>
        </p:nvCxnSpPr>
        <p:spPr>
          <a:xfrm flipH="1" rot="10800000">
            <a:off x="5694832" y="3540101"/>
            <a:ext cx="4282200" cy="83520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7"/>
          <p:cNvSpPr/>
          <p:nvPr/>
        </p:nvSpPr>
        <p:spPr>
          <a:xfrm>
            <a:off x="3778250" y="1825625"/>
            <a:ext cx="12192000" cy="457200"/>
          </a:xfrm>
          <a:prstGeom prst="rect">
            <a:avLst/>
          </a:prstGeom>
          <a:noFill/>
          <a:ln>
            <a:noFill/>
          </a:ln>
        </p:spPr>
        <p:txBody>
          <a:bodyPr anchorCtr="0" anchor="ctr" bIns="0" lIns="91425" spcFirstLastPara="1" rIns="91425" wrap="square" tIns="0">
            <a:spAutoFit/>
          </a:bodyPr>
          <a:lstStyle/>
          <a:p>
            <a:pPr indent="0" lvl="0" marL="0" marR="0" rtl="1" algn="r">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361" name="Google Shape;361;p17"/>
          <p:cNvPicPr preferRelativeResize="0"/>
          <p:nvPr/>
        </p:nvPicPr>
        <p:blipFill rotWithShape="1">
          <a:blip r:embed="rId3">
            <a:alphaModFix/>
          </a:blip>
          <a:srcRect b="0" l="0" r="0" t="0"/>
          <a:stretch/>
        </p:blipFill>
        <p:spPr>
          <a:xfrm>
            <a:off x="0" y="0"/>
            <a:ext cx="2095500" cy="825500"/>
          </a:xfrm>
          <a:prstGeom prst="rect">
            <a:avLst/>
          </a:prstGeom>
          <a:noFill/>
          <a:ln>
            <a:noFill/>
          </a:ln>
        </p:spPr>
      </p:pic>
      <p:pic>
        <p:nvPicPr>
          <p:cNvPr id="362" name="Google Shape;362;p17"/>
          <p:cNvPicPr preferRelativeResize="0"/>
          <p:nvPr/>
        </p:nvPicPr>
        <p:blipFill rotWithShape="1">
          <a:blip r:embed="rId4">
            <a:alphaModFix/>
          </a:blip>
          <a:srcRect b="0" l="0" r="0" t="0"/>
          <a:stretch/>
        </p:blipFill>
        <p:spPr>
          <a:xfrm>
            <a:off x="10606842" y="-219393"/>
            <a:ext cx="1686560" cy="1264285"/>
          </a:xfrm>
          <a:prstGeom prst="rect">
            <a:avLst/>
          </a:prstGeom>
          <a:noFill/>
          <a:ln>
            <a:noFill/>
          </a:ln>
        </p:spPr>
      </p:pic>
      <p:sp>
        <p:nvSpPr>
          <p:cNvPr id="363" name="Google Shape;363;p17"/>
          <p:cNvSpPr txBox="1"/>
          <p:nvPr/>
        </p:nvSpPr>
        <p:spPr>
          <a:xfrm>
            <a:off x="5585790" y="228083"/>
            <a:ext cx="61456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Project Plan</a:t>
            </a:r>
            <a:endParaRPr sz="1800">
              <a:solidFill>
                <a:schemeClr val="dk1"/>
              </a:solidFill>
              <a:latin typeface="Calibri"/>
              <a:ea typeface="Calibri"/>
              <a:cs typeface="Calibri"/>
              <a:sym typeface="Calibri"/>
            </a:endParaRPr>
          </a:p>
        </p:txBody>
      </p:sp>
      <p:sp>
        <p:nvSpPr>
          <p:cNvPr id="364" name="Google Shape;364;p17"/>
          <p:cNvSpPr txBox="1"/>
          <p:nvPr/>
        </p:nvSpPr>
        <p:spPr>
          <a:xfrm>
            <a:off x="401359" y="968522"/>
            <a:ext cx="33768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942092"/>
                </a:solidFill>
                <a:latin typeface="Calibri"/>
                <a:ea typeface="Calibri"/>
                <a:cs typeface="Calibri"/>
                <a:sym typeface="Calibri"/>
              </a:rPr>
              <a:t>Precedence Diagram  </a:t>
            </a:r>
            <a:endParaRPr b="1"/>
          </a:p>
        </p:txBody>
      </p:sp>
      <p:graphicFrame>
        <p:nvGraphicFramePr>
          <p:cNvPr id="365" name="Google Shape;365;p17"/>
          <p:cNvGraphicFramePr/>
          <p:nvPr/>
        </p:nvGraphicFramePr>
        <p:xfrm>
          <a:off x="1516355" y="4609663"/>
          <a:ext cx="3000000" cy="3000000"/>
        </p:xfrm>
        <a:graphic>
          <a:graphicData uri="http://schemas.openxmlformats.org/drawingml/2006/table">
            <a:tbl>
              <a:tblPr bandRow="1" firstRow="1">
                <a:noFill/>
                <a:tableStyleId>{02ED471A-9188-4133-BF43-1AE4C43FF743}</a:tableStyleId>
              </a:tblPr>
              <a:tblGrid>
                <a:gridCol w="385500"/>
                <a:gridCol w="770975"/>
                <a:gridCol w="385500"/>
              </a:tblGrid>
              <a:tr h="247175">
                <a:tc>
                  <a:txBody>
                    <a:bodyPr/>
                    <a:lstStyle/>
                    <a:p>
                      <a:pPr indent="0" lvl="0" marL="0" marR="0" rtl="0" algn="l">
                        <a:spcBef>
                          <a:spcPts val="0"/>
                        </a:spcBef>
                        <a:spcAft>
                          <a:spcPts val="0"/>
                        </a:spcAft>
                        <a:buNone/>
                      </a:pPr>
                      <a:r>
                        <a:rPr lang="en-US" sz="1200" u="none" cap="none" strike="noStrike"/>
                        <a:t>ES</a:t>
                      </a:r>
                      <a:endParaRPr/>
                    </a:p>
                  </a:txBody>
                  <a:tcPr marT="30900" marB="30900" marR="61800" marL="61800"/>
                </a:tc>
                <a:tc rowSpan="2">
                  <a:txBody>
                    <a:bodyPr/>
                    <a:lstStyle/>
                    <a:p>
                      <a:pPr indent="0" lvl="0" marL="0" marR="0" rtl="0" algn="l">
                        <a:spcBef>
                          <a:spcPts val="0"/>
                        </a:spcBef>
                        <a:spcAft>
                          <a:spcPts val="0"/>
                        </a:spcAft>
                        <a:buNone/>
                      </a:pPr>
                      <a:r>
                        <a:t/>
                      </a:r>
                      <a:endParaRPr sz="1200"/>
                    </a:p>
                    <a:p>
                      <a:pPr indent="0" lvl="0" marL="0" marR="0" rtl="0" algn="ctr">
                        <a:spcBef>
                          <a:spcPts val="0"/>
                        </a:spcBef>
                        <a:spcAft>
                          <a:spcPts val="0"/>
                        </a:spcAft>
                        <a:buNone/>
                      </a:pPr>
                      <a:r>
                        <a:rPr lang="en-US" sz="1200"/>
                        <a:t>2</a:t>
                      </a:r>
                      <a:endParaRPr/>
                    </a:p>
                  </a:txBody>
                  <a:tcPr marT="30900" marB="30900" marR="61800" marL="61800"/>
                </a:tc>
                <a:tc>
                  <a:txBody>
                    <a:bodyPr/>
                    <a:lstStyle/>
                    <a:p>
                      <a:pPr indent="0" lvl="0" marL="0" marR="0" rtl="0" algn="l">
                        <a:spcBef>
                          <a:spcPts val="0"/>
                        </a:spcBef>
                        <a:spcAft>
                          <a:spcPts val="0"/>
                        </a:spcAft>
                        <a:buNone/>
                      </a:pPr>
                      <a:r>
                        <a:rPr lang="en-US" sz="1200"/>
                        <a:t>EF</a:t>
                      </a:r>
                      <a:endParaRPr/>
                    </a:p>
                  </a:txBody>
                  <a:tcPr marT="30900" marB="30900" marR="61800" marL="61800"/>
                </a:tc>
              </a:tr>
              <a:tr h="247175">
                <a:tc>
                  <a:txBody>
                    <a:bodyPr/>
                    <a:lstStyle/>
                    <a:p>
                      <a:pPr indent="0" lvl="0" marL="0" marR="0" rtl="0" algn="l">
                        <a:spcBef>
                          <a:spcPts val="0"/>
                        </a:spcBef>
                        <a:spcAft>
                          <a:spcPts val="0"/>
                        </a:spcAft>
                        <a:buNone/>
                      </a:pPr>
                      <a:r>
                        <a:rPr lang="en-US" sz="1200"/>
                        <a:t>0</a:t>
                      </a:r>
                      <a:endParaRPr/>
                    </a:p>
                  </a:txBody>
                  <a:tcPr marT="30900" marB="30900" marR="61800" marL="61800"/>
                </a:tc>
                <a:tc vMerge="1"/>
                <a:tc>
                  <a:txBody>
                    <a:bodyPr/>
                    <a:lstStyle/>
                    <a:p>
                      <a:pPr indent="0" lvl="0" marL="0" marR="0" rtl="0" algn="l">
                        <a:spcBef>
                          <a:spcPts val="0"/>
                        </a:spcBef>
                        <a:spcAft>
                          <a:spcPts val="0"/>
                        </a:spcAft>
                        <a:buNone/>
                      </a:pPr>
                      <a:r>
                        <a:rPr lang="en-US" sz="1200"/>
                        <a:t>2</a:t>
                      </a:r>
                      <a:endParaRPr/>
                    </a:p>
                  </a:txBody>
                  <a:tcPr marT="30900" marB="30900" marR="61800" marL="61800"/>
                </a:tc>
              </a:tr>
              <a:tr h="247175">
                <a:tc gridSpan="3">
                  <a:txBody>
                    <a:bodyPr/>
                    <a:lstStyle/>
                    <a:p>
                      <a:pPr indent="0" lvl="0" marL="0" marR="0" rtl="0" algn="l">
                        <a:spcBef>
                          <a:spcPts val="0"/>
                        </a:spcBef>
                        <a:spcAft>
                          <a:spcPts val="0"/>
                        </a:spcAft>
                        <a:buNone/>
                      </a:pPr>
                      <a:r>
                        <a:rPr lang="en-US" sz="1200"/>
                        <a:t>               D</a:t>
                      </a:r>
                      <a:endParaRPr/>
                    </a:p>
                  </a:txBody>
                  <a:tcPr marT="30900" marB="30900" marR="61800" marL="61800"/>
                </a:tc>
                <a:tc hMerge="1"/>
                <a:tc hMerge="1"/>
              </a:tr>
              <a:tr h="247175">
                <a:tc>
                  <a:txBody>
                    <a:bodyPr/>
                    <a:lstStyle/>
                    <a:p>
                      <a:pPr indent="0" lvl="0" marL="0" marR="0" rtl="0" algn="l">
                        <a:spcBef>
                          <a:spcPts val="0"/>
                        </a:spcBef>
                        <a:spcAft>
                          <a:spcPts val="0"/>
                        </a:spcAft>
                        <a:buNone/>
                      </a:pPr>
                      <a:r>
                        <a:rPr lang="en-US" sz="1200"/>
                        <a:t>9</a:t>
                      </a:r>
                      <a:endParaRPr/>
                    </a:p>
                  </a:txBody>
                  <a:tcPr marT="30900" marB="30900" marR="61800" marL="61800"/>
                </a:tc>
                <a:tc>
                  <a:txBody>
                    <a:bodyPr/>
                    <a:lstStyle/>
                    <a:p>
                      <a:pPr indent="0" lvl="0" marL="0" marR="0" rtl="0" algn="ctr">
                        <a:spcBef>
                          <a:spcPts val="0"/>
                        </a:spcBef>
                        <a:spcAft>
                          <a:spcPts val="0"/>
                        </a:spcAft>
                        <a:buNone/>
                      </a:pPr>
                      <a:r>
                        <a:rPr lang="en-US" sz="1200"/>
                        <a:t>9</a:t>
                      </a:r>
                      <a:endParaRPr/>
                    </a:p>
                  </a:txBody>
                  <a:tcPr marT="30900" marB="30900" marR="61800" marL="61800"/>
                </a:tc>
                <a:tc>
                  <a:txBody>
                    <a:bodyPr/>
                    <a:lstStyle/>
                    <a:p>
                      <a:pPr indent="0" lvl="0" marL="0" marR="0" rtl="0" algn="l">
                        <a:spcBef>
                          <a:spcPts val="0"/>
                        </a:spcBef>
                        <a:spcAft>
                          <a:spcPts val="0"/>
                        </a:spcAft>
                        <a:buNone/>
                      </a:pPr>
                      <a:r>
                        <a:rPr lang="en-US" sz="1200"/>
                        <a:t>11</a:t>
                      </a:r>
                      <a:endParaRPr/>
                    </a:p>
                  </a:txBody>
                  <a:tcPr marT="30900" marB="30900" marR="61800" marL="61800"/>
                </a:tc>
              </a:tr>
              <a:tr h="247175">
                <a:tc>
                  <a:txBody>
                    <a:bodyPr/>
                    <a:lstStyle/>
                    <a:p>
                      <a:pPr indent="0" lvl="0" marL="0" marR="0" rtl="0" algn="l">
                        <a:spcBef>
                          <a:spcPts val="0"/>
                        </a:spcBef>
                        <a:spcAft>
                          <a:spcPts val="0"/>
                        </a:spcAft>
                        <a:buNone/>
                      </a:pPr>
                      <a:r>
                        <a:rPr lang="en-US" sz="1200"/>
                        <a:t>LS</a:t>
                      </a:r>
                      <a:endParaRPr/>
                    </a:p>
                  </a:txBody>
                  <a:tcPr marT="30900" marB="30900" marR="61800" marL="61800"/>
                </a:tc>
                <a:tc>
                  <a:txBody>
                    <a:bodyPr/>
                    <a:lstStyle/>
                    <a:p>
                      <a:pPr indent="0" lvl="0" marL="0" marR="0" rtl="0" algn="l">
                        <a:spcBef>
                          <a:spcPts val="0"/>
                        </a:spcBef>
                        <a:spcAft>
                          <a:spcPts val="0"/>
                        </a:spcAft>
                        <a:buNone/>
                      </a:pPr>
                      <a:r>
                        <a:rPr lang="en-US" sz="1200"/>
                        <a:t>F</a:t>
                      </a:r>
                      <a:endParaRPr/>
                    </a:p>
                  </a:txBody>
                  <a:tcPr marT="30900" marB="30900" marR="61800" marL="61800"/>
                </a:tc>
                <a:tc>
                  <a:txBody>
                    <a:bodyPr/>
                    <a:lstStyle/>
                    <a:p>
                      <a:pPr indent="0" lvl="0" marL="0" marR="0" rtl="0" algn="l">
                        <a:spcBef>
                          <a:spcPts val="0"/>
                        </a:spcBef>
                        <a:spcAft>
                          <a:spcPts val="0"/>
                        </a:spcAft>
                        <a:buNone/>
                      </a:pPr>
                      <a:r>
                        <a:rPr lang="en-US" sz="1200"/>
                        <a:t>LF</a:t>
                      </a:r>
                      <a:endParaRPr/>
                    </a:p>
                  </a:txBody>
                  <a:tcPr marT="30900" marB="30900" marR="61800" marL="61800"/>
                </a:tc>
              </a:tr>
            </a:tbl>
          </a:graphicData>
        </a:graphic>
      </p:graphicFrame>
      <p:graphicFrame>
        <p:nvGraphicFramePr>
          <p:cNvPr id="366" name="Google Shape;366;p17"/>
          <p:cNvGraphicFramePr/>
          <p:nvPr/>
        </p:nvGraphicFramePr>
        <p:xfrm>
          <a:off x="3351766" y="4609663"/>
          <a:ext cx="3000000" cy="3000000"/>
        </p:xfrm>
        <a:graphic>
          <a:graphicData uri="http://schemas.openxmlformats.org/drawingml/2006/table">
            <a:tbl>
              <a:tblPr bandRow="1" firstRow="1">
                <a:noFill/>
                <a:tableStyleId>{02ED471A-9188-4133-BF43-1AE4C43FF743}</a:tableStyleId>
              </a:tblPr>
              <a:tblGrid>
                <a:gridCol w="385500"/>
                <a:gridCol w="770975"/>
                <a:gridCol w="385500"/>
              </a:tblGrid>
              <a:tr h="247175">
                <a:tc>
                  <a:txBody>
                    <a:bodyPr/>
                    <a:lstStyle/>
                    <a:p>
                      <a:pPr indent="0" lvl="0" marL="0" marR="0" rtl="0" algn="l">
                        <a:spcBef>
                          <a:spcPts val="0"/>
                        </a:spcBef>
                        <a:spcAft>
                          <a:spcPts val="0"/>
                        </a:spcAft>
                        <a:buNone/>
                      </a:pPr>
                      <a:r>
                        <a:rPr lang="en-US" sz="1200"/>
                        <a:t>ES</a:t>
                      </a:r>
                      <a:endParaRPr/>
                    </a:p>
                  </a:txBody>
                  <a:tcPr marT="30900" marB="30900" marR="61800" marL="61800"/>
                </a:tc>
                <a:tc rowSpan="2">
                  <a:txBody>
                    <a:bodyPr/>
                    <a:lstStyle/>
                    <a:p>
                      <a:pPr indent="0" lvl="0" marL="0" marR="0" rtl="0" algn="l">
                        <a:spcBef>
                          <a:spcPts val="0"/>
                        </a:spcBef>
                        <a:spcAft>
                          <a:spcPts val="0"/>
                        </a:spcAft>
                        <a:buNone/>
                      </a:pPr>
                      <a:r>
                        <a:t/>
                      </a:r>
                      <a:endParaRPr sz="1200"/>
                    </a:p>
                    <a:p>
                      <a:pPr indent="0" lvl="0" marL="0" marR="0" rtl="0" algn="ctr">
                        <a:spcBef>
                          <a:spcPts val="0"/>
                        </a:spcBef>
                        <a:spcAft>
                          <a:spcPts val="0"/>
                        </a:spcAft>
                        <a:buNone/>
                      </a:pPr>
                      <a:r>
                        <a:rPr lang="en-US" sz="1200"/>
                        <a:t>8</a:t>
                      </a:r>
                      <a:endParaRPr/>
                    </a:p>
                  </a:txBody>
                  <a:tcPr marT="30900" marB="30900" marR="61800" marL="61800"/>
                </a:tc>
                <a:tc>
                  <a:txBody>
                    <a:bodyPr/>
                    <a:lstStyle/>
                    <a:p>
                      <a:pPr indent="0" lvl="0" marL="0" marR="0" rtl="0" algn="l">
                        <a:spcBef>
                          <a:spcPts val="0"/>
                        </a:spcBef>
                        <a:spcAft>
                          <a:spcPts val="0"/>
                        </a:spcAft>
                        <a:buNone/>
                      </a:pPr>
                      <a:r>
                        <a:rPr lang="en-US" sz="1200"/>
                        <a:t>EF</a:t>
                      </a:r>
                      <a:endParaRPr/>
                    </a:p>
                  </a:txBody>
                  <a:tcPr marT="30900" marB="30900" marR="61800" marL="61800"/>
                </a:tc>
              </a:tr>
              <a:tr h="161100">
                <a:tc>
                  <a:txBody>
                    <a:bodyPr/>
                    <a:lstStyle/>
                    <a:p>
                      <a:pPr indent="0" lvl="0" marL="0" marR="0" rtl="0" algn="l">
                        <a:spcBef>
                          <a:spcPts val="0"/>
                        </a:spcBef>
                        <a:spcAft>
                          <a:spcPts val="0"/>
                        </a:spcAft>
                        <a:buNone/>
                      </a:pPr>
                      <a:r>
                        <a:rPr lang="en-US" sz="1200"/>
                        <a:t>2</a:t>
                      </a:r>
                      <a:endParaRPr/>
                    </a:p>
                  </a:txBody>
                  <a:tcPr marT="30900" marB="30900" marR="61800" marL="61800"/>
                </a:tc>
                <a:tc vMerge="1"/>
                <a:tc>
                  <a:txBody>
                    <a:bodyPr/>
                    <a:lstStyle/>
                    <a:p>
                      <a:pPr indent="0" lvl="0" marL="0" marR="0" rtl="0" algn="l">
                        <a:spcBef>
                          <a:spcPts val="0"/>
                        </a:spcBef>
                        <a:spcAft>
                          <a:spcPts val="0"/>
                        </a:spcAft>
                        <a:buNone/>
                      </a:pPr>
                      <a:r>
                        <a:rPr lang="en-US" sz="1200"/>
                        <a:t>10</a:t>
                      </a:r>
                      <a:endParaRPr/>
                    </a:p>
                  </a:txBody>
                  <a:tcPr marT="30900" marB="30900" marR="61800" marL="61800"/>
                </a:tc>
              </a:tr>
              <a:tr h="247175">
                <a:tc gridSpan="3">
                  <a:txBody>
                    <a:bodyPr/>
                    <a:lstStyle/>
                    <a:p>
                      <a:pPr indent="0" lvl="0" marL="0" marR="0" rtl="0" algn="l">
                        <a:spcBef>
                          <a:spcPts val="0"/>
                        </a:spcBef>
                        <a:spcAft>
                          <a:spcPts val="0"/>
                        </a:spcAft>
                        <a:buNone/>
                      </a:pPr>
                      <a:r>
                        <a:rPr lang="en-US" sz="1200"/>
                        <a:t>               E</a:t>
                      </a:r>
                      <a:endParaRPr/>
                    </a:p>
                  </a:txBody>
                  <a:tcPr marT="30900" marB="30900" marR="61800" marL="61800"/>
                </a:tc>
                <a:tc hMerge="1"/>
                <a:tc hMerge="1"/>
              </a:tr>
              <a:tr h="247175">
                <a:tc>
                  <a:txBody>
                    <a:bodyPr/>
                    <a:lstStyle/>
                    <a:p>
                      <a:pPr indent="0" lvl="0" marL="0" marR="0" rtl="0" algn="l">
                        <a:spcBef>
                          <a:spcPts val="0"/>
                        </a:spcBef>
                        <a:spcAft>
                          <a:spcPts val="0"/>
                        </a:spcAft>
                        <a:buNone/>
                      </a:pPr>
                      <a:r>
                        <a:rPr lang="en-US" sz="1200"/>
                        <a:t>11</a:t>
                      </a:r>
                      <a:endParaRPr/>
                    </a:p>
                  </a:txBody>
                  <a:tcPr marT="30900" marB="30900" marR="61800" marL="61800"/>
                </a:tc>
                <a:tc>
                  <a:txBody>
                    <a:bodyPr/>
                    <a:lstStyle/>
                    <a:p>
                      <a:pPr indent="0" lvl="0" marL="0" marR="0" rtl="0" algn="ctr">
                        <a:spcBef>
                          <a:spcPts val="0"/>
                        </a:spcBef>
                        <a:spcAft>
                          <a:spcPts val="0"/>
                        </a:spcAft>
                        <a:buNone/>
                      </a:pPr>
                      <a:r>
                        <a:rPr lang="en-US" sz="1200"/>
                        <a:t>9</a:t>
                      </a:r>
                      <a:endParaRPr/>
                    </a:p>
                  </a:txBody>
                  <a:tcPr marT="30900" marB="30900" marR="61800" marL="61800"/>
                </a:tc>
                <a:tc>
                  <a:txBody>
                    <a:bodyPr/>
                    <a:lstStyle/>
                    <a:p>
                      <a:pPr indent="0" lvl="0" marL="0" marR="0" rtl="0" algn="l">
                        <a:spcBef>
                          <a:spcPts val="0"/>
                        </a:spcBef>
                        <a:spcAft>
                          <a:spcPts val="0"/>
                        </a:spcAft>
                        <a:buNone/>
                      </a:pPr>
                      <a:r>
                        <a:rPr lang="en-US" sz="1200"/>
                        <a:t>19</a:t>
                      </a:r>
                      <a:endParaRPr/>
                    </a:p>
                  </a:txBody>
                  <a:tcPr marT="30900" marB="30900" marR="61800" marL="61800"/>
                </a:tc>
              </a:tr>
              <a:tr h="247175">
                <a:tc>
                  <a:txBody>
                    <a:bodyPr/>
                    <a:lstStyle/>
                    <a:p>
                      <a:pPr indent="0" lvl="0" marL="0" marR="0" rtl="0" algn="l">
                        <a:spcBef>
                          <a:spcPts val="0"/>
                        </a:spcBef>
                        <a:spcAft>
                          <a:spcPts val="0"/>
                        </a:spcAft>
                        <a:buNone/>
                      </a:pPr>
                      <a:r>
                        <a:rPr lang="en-US" sz="1200"/>
                        <a:t>LS</a:t>
                      </a:r>
                      <a:endParaRPr/>
                    </a:p>
                  </a:txBody>
                  <a:tcPr marT="30900" marB="30900" marR="61800" marL="61800"/>
                </a:tc>
                <a:tc>
                  <a:txBody>
                    <a:bodyPr/>
                    <a:lstStyle/>
                    <a:p>
                      <a:pPr indent="0" lvl="0" marL="0" marR="0" rtl="0" algn="l">
                        <a:spcBef>
                          <a:spcPts val="0"/>
                        </a:spcBef>
                        <a:spcAft>
                          <a:spcPts val="0"/>
                        </a:spcAft>
                        <a:buNone/>
                      </a:pPr>
                      <a:r>
                        <a:rPr lang="en-US" sz="1200"/>
                        <a:t>F</a:t>
                      </a:r>
                      <a:endParaRPr/>
                    </a:p>
                  </a:txBody>
                  <a:tcPr marT="30900" marB="30900" marR="61800" marL="61800"/>
                </a:tc>
                <a:tc>
                  <a:txBody>
                    <a:bodyPr/>
                    <a:lstStyle/>
                    <a:p>
                      <a:pPr indent="0" lvl="0" marL="0" marR="0" rtl="0" algn="l">
                        <a:spcBef>
                          <a:spcPts val="0"/>
                        </a:spcBef>
                        <a:spcAft>
                          <a:spcPts val="0"/>
                        </a:spcAft>
                        <a:buNone/>
                      </a:pPr>
                      <a:r>
                        <a:rPr lang="en-US" sz="1200"/>
                        <a:t>LF</a:t>
                      </a:r>
                      <a:endParaRPr/>
                    </a:p>
                  </a:txBody>
                  <a:tcPr marT="30900" marB="30900" marR="61800" marL="61800"/>
                </a:tc>
              </a:tr>
            </a:tbl>
          </a:graphicData>
        </a:graphic>
      </p:graphicFrame>
      <p:graphicFrame>
        <p:nvGraphicFramePr>
          <p:cNvPr id="367" name="Google Shape;367;p17"/>
          <p:cNvGraphicFramePr/>
          <p:nvPr/>
        </p:nvGraphicFramePr>
        <p:xfrm>
          <a:off x="5113211" y="1408084"/>
          <a:ext cx="3000000" cy="3000000"/>
        </p:xfrm>
        <a:graphic>
          <a:graphicData uri="http://schemas.openxmlformats.org/drawingml/2006/table">
            <a:tbl>
              <a:tblPr bandRow="1" firstRow="1">
                <a:noFill/>
                <a:tableStyleId>{02ED471A-9188-4133-BF43-1AE4C43FF743}</a:tableStyleId>
              </a:tblPr>
              <a:tblGrid>
                <a:gridCol w="385500"/>
                <a:gridCol w="385500"/>
                <a:gridCol w="385500"/>
                <a:gridCol w="385500"/>
              </a:tblGrid>
              <a:tr h="247175">
                <a:tc>
                  <a:txBody>
                    <a:bodyPr/>
                    <a:lstStyle/>
                    <a:p>
                      <a:pPr indent="0" lvl="0" marL="0" marR="0" rtl="0" algn="l">
                        <a:spcBef>
                          <a:spcPts val="0"/>
                        </a:spcBef>
                        <a:spcAft>
                          <a:spcPts val="0"/>
                        </a:spcAft>
                        <a:buNone/>
                      </a:pPr>
                      <a:r>
                        <a:rPr lang="en-US" sz="1200">
                          <a:solidFill>
                            <a:schemeClr val="lt1"/>
                          </a:solidFill>
                        </a:rPr>
                        <a:t>ES</a:t>
                      </a:r>
                      <a:endParaRPr/>
                    </a:p>
                  </a:txBody>
                  <a:tcPr marT="30900" marB="30900" marR="61800" marL="61800">
                    <a:solidFill>
                      <a:srgbClr val="942092"/>
                    </a:solidFill>
                  </a:tcPr>
                </a:tc>
                <a:tc gridSpan="2" rowSpan="2">
                  <a:txBody>
                    <a:bodyPr/>
                    <a:lstStyle/>
                    <a:p>
                      <a:pPr indent="0" lvl="0" marL="0" marR="0" rtl="0" algn="ctr">
                        <a:spcBef>
                          <a:spcPts val="0"/>
                        </a:spcBef>
                        <a:spcAft>
                          <a:spcPts val="0"/>
                        </a:spcAft>
                        <a:buNone/>
                      </a:pPr>
                      <a:r>
                        <a:t/>
                      </a:r>
                      <a:endParaRPr sz="1200">
                        <a:solidFill>
                          <a:schemeClr val="lt1"/>
                        </a:solidFill>
                      </a:endParaRPr>
                    </a:p>
                    <a:p>
                      <a:pPr indent="0" lvl="0" marL="0" marR="0" rtl="0" algn="ctr">
                        <a:spcBef>
                          <a:spcPts val="0"/>
                        </a:spcBef>
                        <a:spcAft>
                          <a:spcPts val="0"/>
                        </a:spcAft>
                        <a:buNone/>
                      </a:pPr>
                      <a:r>
                        <a:rPr lang="en-US" sz="1200">
                          <a:solidFill>
                            <a:schemeClr val="lt1"/>
                          </a:solidFill>
                        </a:rPr>
                        <a:t>4</a:t>
                      </a:r>
                      <a:endParaRPr/>
                    </a:p>
                  </a:txBody>
                  <a:tcPr marT="30900" marB="30900" marR="61800" marL="61800">
                    <a:solidFill>
                      <a:srgbClr val="942092"/>
                    </a:solidFill>
                  </a:tcPr>
                </a:tc>
                <a:tc rowSpan="2" hMerge="1"/>
                <a:tc>
                  <a:txBody>
                    <a:bodyPr/>
                    <a:lstStyle/>
                    <a:p>
                      <a:pPr indent="0" lvl="0" marL="0" marR="0" rtl="0" algn="l">
                        <a:spcBef>
                          <a:spcPts val="0"/>
                        </a:spcBef>
                        <a:spcAft>
                          <a:spcPts val="0"/>
                        </a:spcAft>
                        <a:buNone/>
                      </a:pPr>
                      <a:r>
                        <a:rPr lang="en-US" sz="1200">
                          <a:solidFill>
                            <a:schemeClr val="lt1"/>
                          </a:solidFill>
                        </a:rPr>
                        <a:t>EF</a:t>
                      </a:r>
                      <a:endParaRPr/>
                    </a:p>
                  </a:txBody>
                  <a:tcPr marT="30900" marB="30900" marR="61800" marL="61800">
                    <a:solidFill>
                      <a:srgbClr val="942092"/>
                    </a:solidFill>
                  </a:tcPr>
                </a:tc>
              </a:tr>
              <a:tr h="247175">
                <a:tc>
                  <a:txBody>
                    <a:bodyPr/>
                    <a:lstStyle/>
                    <a:p>
                      <a:pPr indent="0" lvl="0" marL="0" marR="0" rtl="0" algn="l">
                        <a:spcBef>
                          <a:spcPts val="0"/>
                        </a:spcBef>
                        <a:spcAft>
                          <a:spcPts val="0"/>
                        </a:spcAft>
                        <a:buNone/>
                      </a:pPr>
                      <a:r>
                        <a:rPr lang="en-US" sz="1200">
                          <a:solidFill>
                            <a:schemeClr val="lt1"/>
                          </a:solidFill>
                        </a:rPr>
                        <a:t>10</a:t>
                      </a:r>
                      <a:endParaRPr/>
                    </a:p>
                  </a:txBody>
                  <a:tcPr marT="30900" marB="30900" marR="61800" marL="61800">
                    <a:solidFill>
                      <a:srgbClr val="942092"/>
                    </a:solidFill>
                  </a:tcPr>
                </a:tc>
                <a:tc gridSpan="2" vMerge="1"/>
                <a:tc hMerge="1" vMerge="1"/>
                <a:tc>
                  <a:txBody>
                    <a:bodyPr/>
                    <a:lstStyle/>
                    <a:p>
                      <a:pPr indent="0" lvl="0" marL="0" marR="0" rtl="0" algn="l">
                        <a:spcBef>
                          <a:spcPts val="0"/>
                        </a:spcBef>
                        <a:spcAft>
                          <a:spcPts val="0"/>
                        </a:spcAft>
                        <a:buNone/>
                      </a:pPr>
                      <a:r>
                        <a:rPr lang="en-US" sz="1200">
                          <a:solidFill>
                            <a:schemeClr val="lt1"/>
                          </a:solidFill>
                        </a:rPr>
                        <a:t>14</a:t>
                      </a:r>
                      <a:endParaRPr/>
                    </a:p>
                  </a:txBody>
                  <a:tcPr marT="30900" marB="30900" marR="61800" marL="61800">
                    <a:solidFill>
                      <a:srgbClr val="942092"/>
                    </a:solidFill>
                  </a:tcPr>
                </a:tc>
              </a:tr>
              <a:tr h="247175">
                <a:tc gridSpan="4">
                  <a:txBody>
                    <a:bodyPr/>
                    <a:lstStyle/>
                    <a:p>
                      <a:pPr indent="0" lvl="0" marL="0" marR="0" rtl="0" algn="l">
                        <a:spcBef>
                          <a:spcPts val="0"/>
                        </a:spcBef>
                        <a:spcAft>
                          <a:spcPts val="0"/>
                        </a:spcAft>
                        <a:buNone/>
                      </a:pPr>
                      <a:r>
                        <a:rPr lang="en-US" sz="1200">
                          <a:solidFill>
                            <a:schemeClr val="lt1"/>
                          </a:solidFill>
                        </a:rPr>
                        <a:t>               C</a:t>
                      </a:r>
                      <a:endParaRPr/>
                    </a:p>
                  </a:txBody>
                  <a:tcPr marT="30900" marB="30900" marR="61800" marL="61800">
                    <a:solidFill>
                      <a:srgbClr val="942092"/>
                    </a:solidFill>
                  </a:tcPr>
                </a:tc>
                <a:tc hMerge="1"/>
                <a:tc hMerge="1"/>
                <a:tc hMerge="1"/>
              </a:tr>
              <a:tr h="247175">
                <a:tc>
                  <a:txBody>
                    <a:bodyPr/>
                    <a:lstStyle/>
                    <a:p>
                      <a:pPr indent="0" lvl="0" marL="0" marR="0" rtl="0" algn="l">
                        <a:spcBef>
                          <a:spcPts val="0"/>
                        </a:spcBef>
                        <a:spcAft>
                          <a:spcPts val="0"/>
                        </a:spcAft>
                        <a:buNone/>
                      </a:pPr>
                      <a:r>
                        <a:rPr lang="en-US" sz="1200">
                          <a:solidFill>
                            <a:schemeClr val="lt1"/>
                          </a:solidFill>
                        </a:rPr>
                        <a:t>10</a:t>
                      </a:r>
                      <a:endParaRPr/>
                    </a:p>
                  </a:txBody>
                  <a:tcPr marT="30900" marB="30900" marR="61800" marL="61800">
                    <a:solidFill>
                      <a:srgbClr val="942092"/>
                    </a:solidFill>
                  </a:tcPr>
                </a:tc>
                <a:tc gridSpan="2">
                  <a:txBody>
                    <a:bodyPr/>
                    <a:lstStyle/>
                    <a:p>
                      <a:pPr indent="0" lvl="0" marL="0" marR="0" rtl="0" algn="ctr">
                        <a:spcBef>
                          <a:spcPts val="0"/>
                        </a:spcBef>
                        <a:spcAft>
                          <a:spcPts val="0"/>
                        </a:spcAft>
                        <a:buNone/>
                      </a:pPr>
                      <a:r>
                        <a:rPr lang="en-US" sz="1200">
                          <a:solidFill>
                            <a:schemeClr val="lt1"/>
                          </a:solidFill>
                        </a:rPr>
                        <a:t>0</a:t>
                      </a:r>
                      <a:endParaRPr/>
                    </a:p>
                  </a:txBody>
                  <a:tcPr marT="30900" marB="30900" marR="61800" marL="61800">
                    <a:solidFill>
                      <a:srgbClr val="942092"/>
                    </a:solidFill>
                  </a:tcPr>
                </a:tc>
                <a:tc hMerge="1"/>
                <a:tc>
                  <a:txBody>
                    <a:bodyPr/>
                    <a:lstStyle/>
                    <a:p>
                      <a:pPr indent="0" lvl="0" marL="0" marR="0" rtl="0" algn="l">
                        <a:spcBef>
                          <a:spcPts val="0"/>
                        </a:spcBef>
                        <a:spcAft>
                          <a:spcPts val="0"/>
                        </a:spcAft>
                        <a:buNone/>
                      </a:pPr>
                      <a:r>
                        <a:rPr lang="en-US" sz="1200">
                          <a:solidFill>
                            <a:schemeClr val="lt1"/>
                          </a:solidFill>
                        </a:rPr>
                        <a:t>14</a:t>
                      </a:r>
                      <a:endParaRPr/>
                    </a:p>
                  </a:txBody>
                  <a:tcPr marT="30900" marB="30900" marR="61800" marL="61800">
                    <a:solidFill>
                      <a:srgbClr val="942092"/>
                    </a:solidFill>
                  </a:tcPr>
                </a:tc>
              </a:tr>
              <a:tr h="247175">
                <a:tc>
                  <a:txBody>
                    <a:bodyPr/>
                    <a:lstStyle/>
                    <a:p>
                      <a:pPr indent="0" lvl="0" marL="0" marR="0" rtl="0" algn="l">
                        <a:spcBef>
                          <a:spcPts val="0"/>
                        </a:spcBef>
                        <a:spcAft>
                          <a:spcPts val="0"/>
                        </a:spcAft>
                        <a:buNone/>
                      </a:pPr>
                      <a:r>
                        <a:rPr lang="en-US" sz="1200">
                          <a:solidFill>
                            <a:schemeClr val="lt1"/>
                          </a:solidFill>
                        </a:rPr>
                        <a:t>LS</a:t>
                      </a:r>
                      <a:endParaRPr/>
                    </a:p>
                  </a:txBody>
                  <a:tcPr marT="30900" marB="30900" marR="61800" marL="61800">
                    <a:solidFill>
                      <a:srgbClr val="942092"/>
                    </a:solidFill>
                  </a:tcPr>
                </a:tc>
                <a:tc>
                  <a:txBody>
                    <a:bodyPr/>
                    <a:lstStyle/>
                    <a:p>
                      <a:pPr indent="0" lvl="0" marL="0" marR="0" rtl="0" algn="l">
                        <a:spcBef>
                          <a:spcPts val="0"/>
                        </a:spcBef>
                        <a:spcAft>
                          <a:spcPts val="0"/>
                        </a:spcAft>
                        <a:buNone/>
                      </a:pPr>
                      <a:r>
                        <a:t/>
                      </a:r>
                      <a:endParaRPr sz="1200">
                        <a:solidFill>
                          <a:schemeClr val="lt1"/>
                        </a:solidFill>
                      </a:endParaRPr>
                    </a:p>
                  </a:txBody>
                  <a:tcPr marT="30900" marB="30900" marR="61800" marL="61800">
                    <a:solidFill>
                      <a:srgbClr val="942092"/>
                    </a:solidFill>
                  </a:tcPr>
                </a:tc>
                <a:tc>
                  <a:txBody>
                    <a:bodyPr/>
                    <a:lstStyle/>
                    <a:p>
                      <a:pPr indent="0" lvl="0" marL="0" marR="0" rtl="0" algn="l">
                        <a:spcBef>
                          <a:spcPts val="0"/>
                        </a:spcBef>
                        <a:spcAft>
                          <a:spcPts val="0"/>
                        </a:spcAft>
                        <a:buNone/>
                      </a:pPr>
                      <a:r>
                        <a:t/>
                      </a:r>
                      <a:endParaRPr sz="1200">
                        <a:solidFill>
                          <a:schemeClr val="lt1"/>
                        </a:solidFill>
                      </a:endParaRPr>
                    </a:p>
                  </a:txBody>
                  <a:tcPr marT="30900" marB="30900" marR="61800" marL="61800">
                    <a:solidFill>
                      <a:srgbClr val="942092"/>
                    </a:solidFill>
                  </a:tcPr>
                </a:tc>
                <a:tc>
                  <a:txBody>
                    <a:bodyPr/>
                    <a:lstStyle/>
                    <a:p>
                      <a:pPr indent="0" lvl="0" marL="0" marR="0" rtl="0" algn="l">
                        <a:spcBef>
                          <a:spcPts val="0"/>
                        </a:spcBef>
                        <a:spcAft>
                          <a:spcPts val="0"/>
                        </a:spcAft>
                        <a:buNone/>
                      </a:pPr>
                      <a:r>
                        <a:rPr lang="en-US" sz="1200">
                          <a:solidFill>
                            <a:schemeClr val="lt1"/>
                          </a:solidFill>
                        </a:rPr>
                        <a:t>LF</a:t>
                      </a:r>
                      <a:endParaRPr/>
                    </a:p>
                  </a:txBody>
                  <a:tcPr marT="30900" marB="30900" marR="61800" marL="61800">
                    <a:solidFill>
                      <a:srgbClr val="942092"/>
                    </a:solidFill>
                  </a:tcPr>
                </a:tc>
              </a:tr>
            </a:tbl>
          </a:graphicData>
        </a:graphic>
      </p:graphicFrame>
      <p:graphicFrame>
        <p:nvGraphicFramePr>
          <p:cNvPr id="368" name="Google Shape;368;p17"/>
          <p:cNvGraphicFramePr/>
          <p:nvPr/>
        </p:nvGraphicFramePr>
        <p:xfrm>
          <a:off x="3351766" y="1420216"/>
          <a:ext cx="3000000" cy="3000000"/>
        </p:xfrm>
        <a:graphic>
          <a:graphicData uri="http://schemas.openxmlformats.org/drawingml/2006/table">
            <a:tbl>
              <a:tblPr bandRow="1" firstRow="1">
                <a:noFill/>
                <a:tableStyleId>{02ED471A-9188-4133-BF43-1AE4C43FF743}</a:tableStyleId>
              </a:tblPr>
              <a:tblGrid>
                <a:gridCol w="385500"/>
                <a:gridCol w="385500"/>
                <a:gridCol w="385500"/>
                <a:gridCol w="385500"/>
              </a:tblGrid>
              <a:tr h="247175">
                <a:tc>
                  <a:txBody>
                    <a:bodyPr/>
                    <a:lstStyle/>
                    <a:p>
                      <a:pPr indent="0" lvl="0" marL="0" marR="0" rtl="0" algn="l">
                        <a:spcBef>
                          <a:spcPts val="0"/>
                        </a:spcBef>
                        <a:spcAft>
                          <a:spcPts val="0"/>
                        </a:spcAft>
                        <a:buNone/>
                      </a:pPr>
                      <a:r>
                        <a:rPr lang="en-US" sz="1200">
                          <a:solidFill>
                            <a:schemeClr val="lt1"/>
                          </a:solidFill>
                        </a:rPr>
                        <a:t>FS</a:t>
                      </a:r>
                      <a:endParaRPr/>
                    </a:p>
                  </a:txBody>
                  <a:tcPr marT="30900" marB="30900" marR="61800" marL="61800">
                    <a:solidFill>
                      <a:srgbClr val="942092"/>
                    </a:solidFill>
                  </a:tcPr>
                </a:tc>
                <a:tc gridSpan="2" rowSpan="2">
                  <a:txBody>
                    <a:bodyPr/>
                    <a:lstStyle/>
                    <a:p>
                      <a:pPr indent="0" lvl="0" marL="0" marR="0" rtl="0" algn="ctr">
                        <a:spcBef>
                          <a:spcPts val="0"/>
                        </a:spcBef>
                        <a:spcAft>
                          <a:spcPts val="0"/>
                        </a:spcAft>
                        <a:buNone/>
                      </a:pPr>
                      <a:r>
                        <a:t/>
                      </a:r>
                      <a:endParaRPr sz="1200">
                        <a:solidFill>
                          <a:schemeClr val="lt1"/>
                        </a:solidFill>
                      </a:endParaRPr>
                    </a:p>
                    <a:p>
                      <a:pPr indent="0" lvl="0" marL="0" marR="0" rtl="0" algn="ctr">
                        <a:spcBef>
                          <a:spcPts val="0"/>
                        </a:spcBef>
                        <a:spcAft>
                          <a:spcPts val="0"/>
                        </a:spcAft>
                        <a:buNone/>
                      </a:pPr>
                      <a:r>
                        <a:rPr lang="en-US" sz="1200">
                          <a:solidFill>
                            <a:schemeClr val="lt1"/>
                          </a:solidFill>
                        </a:rPr>
                        <a:t>8</a:t>
                      </a:r>
                      <a:endParaRPr/>
                    </a:p>
                  </a:txBody>
                  <a:tcPr marT="30900" marB="30900" marR="61800" marL="61800">
                    <a:solidFill>
                      <a:srgbClr val="942092"/>
                    </a:solidFill>
                  </a:tcPr>
                </a:tc>
                <a:tc rowSpan="2" hMerge="1"/>
                <a:tc>
                  <a:txBody>
                    <a:bodyPr/>
                    <a:lstStyle/>
                    <a:p>
                      <a:pPr indent="0" lvl="0" marL="0" marR="0" rtl="0" algn="l">
                        <a:spcBef>
                          <a:spcPts val="0"/>
                        </a:spcBef>
                        <a:spcAft>
                          <a:spcPts val="0"/>
                        </a:spcAft>
                        <a:buNone/>
                      </a:pPr>
                      <a:r>
                        <a:rPr lang="en-US" sz="1200">
                          <a:solidFill>
                            <a:schemeClr val="lt1"/>
                          </a:solidFill>
                        </a:rPr>
                        <a:t>EF</a:t>
                      </a:r>
                      <a:endParaRPr/>
                    </a:p>
                  </a:txBody>
                  <a:tcPr marT="30900" marB="30900" marR="61800" marL="61800">
                    <a:solidFill>
                      <a:srgbClr val="942092"/>
                    </a:solidFill>
                  </a:tcPr>
                </a:tc>
              </a:tr>
              <a:tr h="247175">
                <a:tc>
                  <a:txBody>
                    <a:bodyPr/>
                    <a:lstStyle/>
                    <a:p>
                      <a:pPr indent="0" lvl="0" marL="0" marR="0" rtl="0" algn="l">
                        <a:spcBef>
                          <a:spcPts val="0"/>
                        </a:spcBef>
                        <a:spcAft>
                          <a:spcPts val="0"/>
                        </a:spcAft>
                        <a:buNone/>
                      </a:pPr>
                      <a:r>
                        <a:rPr lang="en-US" sz="1200">
                          <a:solidFill>
                            <a:schemeClr val="lt1"/>
                          </a:solidFill>
                        </a:rPr>
                        <a:t>2</a:t>
                      </a:r>
                      <a:endParaRPr/>
                    </a:p>
                  </a:txBody>
                  <a:tcPr marT="30900" marB="30900" marR="61800" marL="61800">
                    <a:solidFill>
                      <a:srgbClr val="942092"/>
                    </a:solidFill>
                  </a:tcPr>
                </a:tc>
                <a:tc gridSpan="2" vMerge="1"/>
                <a:tc hMerge="1" vMerge="1"/>
                <a:tc>
                  <a:txBody>
                    <a:bodyPr/>
                    <a:lstStyle/>
                    <a:p>
                      <a:pPr indent="0" lvl="0" marL="0" marR="0" rtl="0" algn="l">
                        <a:spcBef>
                          <a:spcPts val="0"/>
                        </a:spcBef>
                        <a:spcAft>
                          <a:spcPts val="0"/>
                        </a:spcAft>
                        <a:buNone/>
                      </a:pPr>
                      <a:r>
                        <a:rPr lang="en-US" sz="1200">
                          <a:solidFill>
                            <a:schemeClr val="lt1"/>
                          </a:solidFill>
                        </a:rPr>
                        <a:t>10</a:t>
                      </a:r>
                      <a:endParaRPr/>
                    </a:p>
                  </a:txBody>
                  <a:tcPr marT="30900" marB="30900" marR="61800" marL="61800">
                    <a:solidFill>
                      <a:srgbClr val="942092"/>
                    </a:solidFill>
                  </a:tcPr>
                </a:tc>
              </a:tr>
              <a:tr h="247175">
                <a:tc gridSpan="4">
                  <a:txBody>
                    <a:bodyPr/>
                    <a:lstStyle/>
                    <a:p>
                      <a:pPr indent="0" lvl="0" marL="0" marR="0" rtl="0" algn="l">
                        <a:spcBef>
                          <a:spcPts val="0"/>
                        </a:spcBef>
                        <a:spcAft>
                          <a:spcPts val="0"/>
                        </a:spcAft>
                        <a:buNone/>
                      </a:pPr>
                      <a:r>
                        <a:rPr lang="en-US" sz="1200">
                          <a:solidFill>
                            <a:schemeClr val="lt1"/>
                          </a:solidFill>
                        </a:rPr>
                        <a:t>               B</a:t>
                      </a:r>
                      <a:endParaRPr/>
                    </a:p>
                  </a:txBody>
                  <a:tcPr marT="30900" marB="30900" marR="61800" marL="61800">
                    <a:solidFill>
                      <a:srgbClr val="942092"/>
                    </a:solidFill>
                  </a:tcPr>
                </a:tc>
                <a:tc hMerge="1"/>
                <a:tc hMerge="1"/>
                <a:tc hMerge="1"/>
              </a:tr>
              <a:tr h="247175">
                <a:tc>
                  <a:txBody>
                    <a:bodyPr/>
                    <a:lstStyle/>
                    <a:p>
                      <a:pPr indent="0" lvl="0" marL="0" marR="0" rtl="0" algn="l">
                        <a:spcBef>
                          <a:spcPts val="0"/>
                        </a:spcBef>
                        <a:spcAft>
                          <a:spcPts val="0"/>
                        </a:spcAft>
                        <a:buNone/>
                      </a:pPr>
                      <a:r>
                        <a:rPr lang="en-US" sz="1200">
                          <a:solidFill>
                            <a:schemeClr val="lt1"/>
                          </a:solidFill>
                        </a:rPr>
                        <a:t>2</a:t>
                      </a:r>
                      <a:endParaRPr/>
                    </a:p>
                  </a:txBody>
                  <a:tcPr marT="30900" marB="30900" marR="61800" marL="61800">
                    <a:solidFill>
                      <a:srgbClr val="942092"/>
                    </a:solidFill>
                  </a:tcPr>
                </a:tc>
                <a:tc gridSpan="2">
                  <a:txBody>
                    <a:bodyPr/>
                    <a:lstStyle/>
                    <a:p>
                      <a:pPr indent="0" lvl="0" marL="0" marR="0" rtl="0" algn="ctr">
                        <a:spcBef>
                          <a:spcPts val="0"/>
                        </a:spcBef>
                        <a:spcAft>
                          <a:spcPts val="0"/>
                        </a:spcAft>
                        <a:buNone/>
                      </a:pPr>
                      <a:r>
                        <a:rPr lang="en-US" sz="1200">
                          <a:solidFill>
                            <a:schemeClr val="lt1"/>
                          </a:solidFill>
                        </a:rPr>
                        <a:t>0</a:t>
                      </a:r>
                      <a:endParaRPr/>
                    </a:p>
                  </a:txBody>
                  <a:tcPr marT="30900" marB="30900" marR="61800" marL="61800">
                    <a:solidFill>
                      <a:srgbClr val="942092"/>
                    </a:solidFill>
                  </a:tcPr>
                </a:tc>
                <a:tc hMerge="1"/>
                <a:tc>
                  <a:txBody>
                    <a:bodyPr/>
                    <a:lstStyle/>
                    <a:p>
                      <a:pPr indent="0" lvl="0" marL="0" marR="0" rtl="0" algn="l">
                        <a:spcBef>
                          <a:spcPts val="0"/>
                        </a:spcBef>
                        <a:spcAft>
                          <a:spcPts val="0"/>
                        </a:spcAft>
                        <a:buNone/>
                      </a:pPr>
                      <a:r>
                        <a:rPr lang="en-US" sz="1200">
                          <a:solidFill>
                            <a:schemeClr val="lt1"/>
                          </a:solidFill>
                        </a:rPr>
                        <a:t>10</a:t>
                      </a:r>
                      <a:endParaRPr/>
                    </a:p>
                  </a:txBody>
                  <a:tcPr marT="30900" marB="30900" marR="61800" marL="61800">
                    <a:solidFill>
                      <a:srgbClr val="942092"/>
                    </a:solidFill>
                  </a:tcPr>
                </a:tc>
              </a:tr>
              <a:tr h="247175">
                <a:tc>
                  <a:txBody>
                    <a:bodyPr/>
                    <a:lstStyle/>
                    <a:p>
                      <a:pPr indent="0" lvl="0" marL="0" marR="0" rtl="0" algn="l">
                        <a:spcBef>
                          <a:spcPts val="0"/>
                        </a:spcBef>
                        <a:spcAft>
                          <a:spcPts val="0"/>
                        </a:spcAft>
                        <a:buNone/>
                      </a:pPr>
                      <a:r>
                        <a:rPr lang="en-US" sz="1200">
                          <a:solidFill>
                            <a:schemeClr val="lt1"/>
                          </a:solidFill>
                        </a:rPr>
                        <a:t>LS</a:t>
                      </a:r>
                      <a:endParaRPr/>
                    </a:p>
                  </a:txBody>
                  <a:tcPr marT="30900" marB="30900" marR="61800" marL="61800">
                    <a:solidFill>
                      <a:srgbClr val="942092"/>
                    </a:solidFill>
                  </a:tcPr>
                </a:tc>
                <a:tc>
                  <a:txBody>
                    <a:bodyPr/>
                    <a:lstStyle/>
                    <a:p>
                      <a:pPr indent="0" lvl="0" marL="0" marR="0" rtl="0" algn="l">
                        <a:spcBef>
                          <a:spcPts val="0"/>
                        </a:spcBef>
                        <a:spcAft>
                          <a:spcPts val="0"/>
                        </a:spcAft>
                        <a:buNone/>
                      </a:pPr>
                      <a:r>
                        <a:t/>
                      </a:r>
                      <a:endParaRPr sz="1200">
                        <a:solidFill>
                          <a:schemeClr val="lt1"/>
                        </a:solidFill>
                      </a:endParaRPr>
                    </a:p>
                  </a:txBody>
                  <a:tcPr marT="30900" marB="30900" marR="61800" marL="61800">
                    <a:solidFill>
                      <a:srgbClr val="942092"/>
                    </a:solidFill>
                  </a:tcPr>
                </a:tc>
                <a:tc>
                  <a:txBody>
                    <a:bodyPr/>
                    <a:lstStyle/>
                    <a:p>
                      <a:pPr indent="0" lvl="0" marL="0" marR="0" rtl="1" algn="r">
                        <a:spcBef>
                          <a:spcPts val="0"/>
                        </a:spcBef>
                        <a:spcAft>
                          <a:spcPts val="0"/>
                        </a:spcAft>
                        <a:buNone/>
                      </a:pPr>
                      <a:r>
                        <a:t/>
                      </a:r>
                      <a:endParaRPr sz="1200">
                        <a:solidFill>
                          <a:schemeClr val="lt1"/>
                        </a:solidFill>
                      </a:endParaRPr>
                    </a:p>
                  </a:txBody>
                  <a:tcPr marT="30900" marB="30900" marR="61800" marL="61800">
                    <a:solidFill>
                      <a:srgbClr val="942092"/>
                    </a:solidFill>
                  </a:tcPr>
                </a:tc>
                <a:tc>
                  <a:txBody>
                    <a:bodyPr/>
                    <a:lstStyle/>
                    <a:p>
                      <a:pPr indent="0" lvl="0" marL="0" marR="0" rtl="0" algn="l">
                        <a:spcBef>
                          <a:spcPts val="0"/>
                        </a:spcBef>
                        <a:spcAft>
                          <a:spcPts val="0"/>
                        </a:spcAft>
                        <a:buNone/>
                      </a:pPr>
                      <a:r>
                        <a:rPr lang="en-US" sz="1200">
                          <a:solidFill>
                            <a:schemeClr val="lt1"/>
                          </a:solidFill>
                        </a:rPr>
                        <a:t>LF</a:t>
                      </a:r>
                      <a:endParaRPr/>
                    </a:p>
                  </a:txBody>
                  <a:tcPr marT="30900" marB="30900" marR="61800" marL="61800">
                    <a:solidFill>
                      <a:srgbClr val="942092"/>
                    </a:solidFill>
                  </a:tcPr>
                </a:tc>
              </a:tr>
            </a:tbl>
          </a:graphicData>
        </a:graphic>
      </p:graphicFrame>
      <p:graphicFrame>
        <p:nvGraphicFramePr>
          <p:cNvPr id="369" name="Google Shape;369;p17"/>
          <p:cNvGraphicFramePr/>
          <p:nvPr/>
        </p:nvGraphicFramePr>
        <p:xfrm>
          <a:off x="1507881" y="1420217"/>
          <a:ext cx="3000000" cy="3000000"/>
        </p:xfrm>
        <a:graphic>
          <a:graphicData uri="http://schemas.openxmlformats.org/drawingml/2006/table">
            <a:tbl>
              <a:tblPr bandRow="1" firstRow="1">
                <a:noFill/>
                <a:tableStyleId>{02ED471A-9188-4133-BF43-1AE4C43FF743}</a:tableStyleId>
              </a:tblPr>
              <a:tblGrid>
                <a:gridCol w="385500"/>
                <a:gridCol w="385500"/>
                <a:gridCol w="385500"/>
                <a:gridCol w="385500"/>
              </a:tblGrid>
              <a:tr h="247175">
                <a:tc>
                  <a:txBody>
                    <a:bodyPr/>
                    <a:lstStyle/>
                    <a:p>
                      <a:pPr indent="0" lvl="0" marL="0" marR="0" rtl="0" algn="l">
                        <a:spcBef>
                          <a:spcPts val="0"/>
                        </a:spcBef>
                        <a:spcAft>
                          <a:spcPts val="0"/>
                        </a:spcAft>
                        <a:buNone/>
                      </a:pPr>
                      <a:r>
                        <a:rPr lang="en-US" sz="1200">
                          <a:solidFill>
                            <a:schemeClr val="lt1"/>
                          </a:solidFill>
                        </a:rPr>
                        <a:t>ES</a:t>
                      </a:r>
                      <a:endParaRPr/>
                    </a:p>
                  </a:txBody>
                  <a:tcPr marT="30900" marB="30900" marR="61800" marL="61800">
                    <a:solidFill>
                      <a:srgbClr val="942092"/>
                    </a:solidFill>
                  </a:tcPr>
                </a:tc>
                <a:tc gridSpan="2" rowSpan="2">
                  <a:txBody>
                    <a:bodyPr/>
                    <a:lstStyle/>
                    <a:p>
                      <a:pPr indent="0" lvl="0" marL="0" marR="0" rtl="0" algn="l">
                        <a:spcBef>
                          <a:spcPts val="0"/>
                        </a:spcBef>
                        <a:spcAft>
                          <a:spcPts val="0"/>
                        </a:spcAft>
                        <a:buNone/>
                      </a:pPr>
                      <a:r>
                        <a:rPr lang="en-US" sz="1200">
                          <a:solidFill>
                            <a:schemeClr val="lt1"/>
                          </a:solidFill>
                        </a:rPr>
                        <a:t>     </a:t>
                      </a:r>
                      <a:endParaRPr/>
                    </a:p>
                    <a:p>
                      <a:pPr indent="0" lvl="0" marL="0" marR="0" rtl="0" algn="l">
                        <a:spcBef>
                          <a:spcPts val="0"/>
                        </a:spcBef>
                        <a:spcAft>
                          <a:spcPts val="0"/>
                        </a:spcAft>
                        <a:buNone/>
                      </a:pPr>
                      <a:r>
                        <a:rPr lang="en-US" sz="1200">
                          <a:solidFill>
                            <a:schemeClr val="lt1"/>
                          </a:solidFill>
                        </a:rPr>
                        <a:t>      2</a:t>
                      </a:r>
                      <a:endParaRPr/>
                    </a:p>
                  </a:txBody>
                  <a:tcPr marT="30900" marB="30900" marR="61800" marL="61800">
                    <a:solidFill>
                      <a:srgbClr val="942092"/>
                    </a:solidFill>
                  </a:tcPr>
                </a:tc>
                <a:tc rowSpan="2" hMerge="1"/>
                <a:tc>
                  <a:txBody>
                    <a:bodyPr/>
                    <a:lstStyle/>
                    <a:p>
                      <a:pPr indent="0" lvl="0" marL="0" marR="0" rtl="0" algn="l">
                        <a:spcBef>
                          <a:spcPts val="0"/>
                        </a:spcBef>
                        <a:spcAft>
                          <a:spcPts val="0"/>
                        </a:spcAft>
                        <a:buNone/>
                      </a:pPr>
                      <a:r>
                        <a:rPr lang="en-US" sz="1200">
                          <a:solidFill>
                            <a:schemeClr val="lt1"/>
                          </a:solidFill>
                        </a:rPr>
                        <a:t>EF</a:t>
                      </a:r>
                      <a:endParaRPr/>
                    </a:p>
                  </a:txBody>
                  <a:tcPr marT="30900" marB="30900" marR="61800" marL="61800">
                    <a:solidFill>
                      <a:srgbClr val="942092"/>
                    </a:solidFill>
                  </a:tcPr>
                </a:tc>
              </a:tr>
              <a:tr h="247175">
                <a:tc>
                  <a:txBody>
                    <a:bodyPr/>
                    <a:lstStyle/>
                    <a:p>
                      <a:pPr indent="0" lvl="0" marL="0" marR="0" rtl="0" algn="l">
                        <a:spcBef>
                          <a:spcPts val="0"/>
                        </a:spcBef>
                        <a:spcAft>
                          <a:spcPts val="0"/>
                        </a:spcAft>
                        <a:buNone/>
                      </a:pPr>
                      <a:r>
                        <a:rPr lang="en-US" sz="1200">
                          <a:solidFill>
                            <a:schemeClr val="lt1"/>
                          </a:solidFill>
                        </a:rPr>
                        <a:t>0</a:t>
                      </a:r>
                      <a:endParaRPr/>
                    </a:p>
                  </a:txBody>
                  <a:tcPr marT="30900" marB="30900" marR="61800" marL="61800">
                    <a:solidFill>
                      <a:srgbClr val="942092"/>
                    </a:solidFill>
                  </a:tcPr>
                </a:tc>
                <a:tc gridSpan="2" vMerge="1"/>
                <a:tc hMerge="1" vMerge="1"/>
                <a:tc>
                  <a:txBody>
                    <a:bodyPr/>
                    <a:lstStyle/>
                    <a:p>
                      <a:pPr indent="0" lvl="0" marL="0" marR="0" rtl="0" algn="l">
                        <a:spcBef>
                          <a:spcPts val="0"/>
                        </a:spcBef>
                        <a:spcAft>
                          <a:spcPts val="0"/>
                        </a:spcAft>
                        <a:buNone/>
                      </a:pPr>
                      <a:r>
                        <a:rPr lang="en-US" sz="1200">
                          <a:solidFill>
                            <a:schemeClr val="lt1"/>
                          </a:solidFill>
                        </a:rPr>
                        <a:t>2</a:t>
                      </a:r>
                      <a:endParaRPr/>
                    </a:p>
                  </a:txBody>
                  <a:tcPr marT="30900" marB="30900" marR="61800" marL="61800">
                    <a:solidFill>
                      <a:srgbClr val="942092"/>
                    </a:solidFill>
                  </a:tcPr>
                </a:tc>
              </a:tr>
              <a:tr h="247175">
                <a:tc gridSpan="4">
                  <a:txBody>
                    <a:bodyPr/>
                    <a:lstStyle/>
                    <a:p>
                      <a:pPr indent="0" lvl="0" marL="0" marR="0" rtl="0" algn="l">
                        <a:spcBef>
                          <a:spcPts val="0"/>
                        </a:spcBef>
                        <a:spcAft>
                          <a:spcPts val="0"/>
                        </a:spcAft>
                        <a:buNone/>
                      </a:pPr>
                      <a:r>
                        <a:rPr lang="en-US" sz="1200">
                          <a:solidFill>
                            <a:schemeClr val="lt1"/>
                          </a:solidFill>
                        </a:rPr>
                        <a:t>               A</a:t>
                      </a:r>
                      <a:endParaRPr/>
                    </a:p>
                  </a:txBody>
                  <a:tcPr marT="30900" marB="30900" marR="61800" marL="61800">
                    <a:solidFill>
                      <a:srgbClr val="942092"/>
                    </a:solidFill>
                  </a:tcPr>
                </a:tc>
                <a:tc hMerge="1"/>
                <a:tc hMerge="1"/>
                <a:tc hMerge="1"/>
              </a:tr>
              <a:tr h="247175">
                <a:tc>
                  <a:txBody>
                    <a:bodyPr/>
                    <a:lstStyle/>
                    <a:p>
                      <a:pPr indent="0" lvl="0" marL="0" marR="0" rtl="0" algn="l">
                        <a:spcBef>
                          <a:spcPts val="0"/>
                        </a:spcBef>
                        <a:spcAft>
                          <a:spcPts val="0"/>
                        </a:spcAft>
                        <a:buNone/>
                      </a:pPr>
                      <a:r>
                        <a:rPr lang="en-US" sz="1200">
                          <a:solidFill>
                            <a:schemeClr val="lt1"/>
                          </a:solidFill>
                        </a:rPr>
                        <a:t>0</a:t>
                      </a:r>
                      <a:endParaRPr/>
                    </a:p>
                  </a:txBody>
                  <a:tcPr marT="30900" marB="30900" marR="61800" marL="61800">
                    <a:solidFill>
                      <a:srgbClr val="942092"/>
                    </a:solidFill>
                  </a:tcPr>
                </a:tc>
                <a:tc gridSpan="2">
                  <a:txBody>
                    <a:bodyPr/>
                    <a:lstStyle/>
                    <a:p>
                      <a:pPr indent="0" lvl="0" marL="0" marR="0" rtl="0" algn="ctr">
                        <a:spcBef>
                          <a:spcPts val="0"/>
                        </a:spcBef>
                        <a:spcAft>
                          <a:spcPts val="0"/>
                        </a:spcAft>
                        <a:buNone/>
                      </a:pPr>
                      <a:r>
                        <a:rPr lang="en-US" sz="1200">
                          <a:solidFill>
                            <a:schemeClr val="lt1"/>
                          </a:solidFill>
                        </a:rPr>
                        <a:t>0</a:t>
                      </a:r>
                      <a:endParaRPr/>
                    </a:p>
                  </a:txBody>
                  <a:tcPr marT="30900" marB="30900" marR="61800" marL="61800">
                    <a:solidFill>
                      <a:srgbClr val="942092"/>
                    </a:solidFill>
                  </a:tcPr>
                </a:tc>
                <a:tc hMerge="1"/>
                <a:tc>
                  <a:txBody>
                    <a:bodyPr/>
                    <a:lstStyle/>
                    <a:p>
                      <a:pPr indent="0" lvl="0" marL="0" marR="0" rtl="0" algn="l">
                        <a:spcBef>
                          <a:spcPts val="0"/>
                        </a:spcBef>
                        <a:spcAft>
                          <a:spcPts val="0"/>
                        </a:spcAft>
                        <a:buNone/>
                      </a:pPr>
                      <a:r>
                        <a:rPr lang="en-US" sz="1200">
                          <a:solidFill>
                            <a:schemeClr val="lt1"/>
                          </a:solidFill>
                        </a:rPr>
                        <a:t>2</a:t>
                      </a:r>
                      <a:endParaRPr/>
                    </a:p>
                  </a:txBody>
                  <a:tcPr marT="30900" marB="30900" marR="61800" marL="61800">
                    <a:solidFill>
                      <a:srgbClr val="942092"/>
                    </a:solidFill>
                  </a:tcPr>
                </a:tc>
              </a:tr>
              <a:tr h="247175">
                <a:tc>
                  <a:txBody>
                    <a:bodyPr/>
                    <a:lstStyle/>
                    <a:p>
                      <a:pPr indent="0" lvl="0" marL="0" marR="0" rtl="0" algn="l">
                        <a:spcBef>
                          <a:spcPts val="0"/>
                        </a:spcBef>
                        <a:spcAft>
                          <a:spcPts val="0"/>
                        </a:spcAft>
                        <a:buNone/>
                      </a:pPr>
                      <a:r>
                        <a:rPr lang="en-US" sz="1200">
                          <a:solidFill>
                            <a:schemeClr val="lt1"/>
                          </a:solidFill>
                        </a:rPr>
                        <a:t>LS</a:t>
                      </a:r>
                      <a:endParaRPr/>
                    </a:p>
                  </a:txBody>
                  <a:tcPr marT="30900" marB="30900" marR="61800" marL="61800">
                    <a:solidFill>
                      <a:srgbClr val="942092"/>
                    </a:solidFill>
                  </a:tcPr>
                </a:tc>
                <a:tc>
                  <a:txBody>
                    <a:bodyPr/>
                    <a:lstStyle/>
                    <a:p>
                      <a:pPr indent="0" lvl="0" marL="0" marR="0" rtl="1" algn="r">
                        <a:spcBef>
                          <a:spcPts val="0"/>
                        </a:spcBef>
                        <a:spcAft>
                          <a:spcPts val="0"/>
                        </a:spcAft>
                        <a:buNone/>
                      </a:pPr>
                      <a:r>
                        <a:t/>
                      </a:r>
                      <a:endParaRPr sz="1200">
                        <a:solidFill>
                          <a:schemeClr val="lt1"/>
                        </a:solidFill>
                      </a:endParaRPr>
                    </a:p>
                  </a:txBody>
                  <a:tcPr marT="30900" marB="30900" marR="61800" marL="61800">
                    <a:solidFill>
                      <a:srgbClr val="942092"/>
                    </a:solidFill>
                  </a:tcPr>
                </a:tc>
                <a:tc>
                  <a:txBody>
                    <a:bodyPr/>
                    <a:lstStyle/>
                    <a:p>
                      <a:pPr indent="0" lvl="0" marL="0" marR="0" rtl="0" algn="l">
                        <a:spcBef>
                          <a:spcPts val="0"/>
                        </a:spcBef>
                        <a:spcAft>
                          <a:spcPts val="0"/>
                        </a:spcAft>
                        <a:buNone/>
                      </a:pPr>
                      <a:r>
                        <a:t/>
                      </a:r>
                      <a:endParaRPr sz="1200">
                        <a:solidFill>
                          <a:schemeClr val="lt1"/>
                        </a:solidFill>
                      </a:endParaRPr>
                    </a:p>
                  </a:txBody>
                  <a:tcPr marT="30900" marB="30900" marR="61800" marL="61800">
                    <a:solidFill>
                      <a:srgbClr val="942092"/>
                    </a:solidFill>
                  </a:tcPr>
                </a:tc>
                <a:tc>
                  <a:txBody>
                    <a:bodyPr/>
                    <a:lstStyle/>
                    <a:p>
                      <a:pPr indent="0" lvl="0" marL="0" marR="0" rtl="0" algn="l">
                        <a:spcBef>
                          <a:spcPts val="0"/>
                        </a:spcBef>
                        <a:spcAft>
                          <a:spcPts val="0"/>
                        </a:spcAft>
                        <a:buNone/>
                      </a:pPr>
                      <a:r>
                        <a:rPr lang="en-US" sz="1200">
                          <a:solidFill>
                            <a:schemeClr val="lt1"/>
                          </a:solidFill>
                        </a:rPr>
                        <a:t>LF</a:t>
                      </a:r>
                      <a:endParaRPr/>
                    </a:p>
                  </a:txBody>
                  <a:tcPr marT="30900" marB="30900" marR="61800" marL="61800">
                    <a:solidFill>
                      <a:srgbClr val="942092"/>
                    </a:solidFill>
                  </a:tcPr>
                </a:tc>
              </a:tr>
            </a:tbl>
          </a:graphicData>
        </a:graphic>
      </p:graphicFrame>
      <p:graphicFrame>
        <p:nvGraphicFramePr>
          <p:cNvPr id="370" name="Google Shape;370;p17"/>
          <p:cNvGraphicFramePr/>
          <p:nvPr/>
        </p:nvGraphicFramePr>
        <p:xfrm>
          <a:off x="5113211" y="4615230"/>
          <a:ext cx="3000000" cy="3000000"/>
        </p:xfrm>
        <a:graphic>
          <a:graphicData uri="http://schemas.openxmlformats.org/drawingml/2006/table">
            <a:tbl>
              <a:tblPr bandRow="1" firstRow="1">
                <a:noFill/>
                <a:tableStyleId>{02ED471A-9188-4133-BF43-1AE4C43FF743}</a:tableStyleId>
              </a:tblPr>
              <a:tblGrid>
                <a:gridCol w="385500"/>
                <a:gridCol w="385500"/>
                <a:gridCol w="385500"/>
                <a:gridCol w="385500"/>
              </a:tblGrid>
              <a:tr h="247175">
                <a:tc>
                  <a:txBody>
                    <a:bodyPr/>
                    <a:lstStyle/>
                    <a:p>
                      <a:pPr indent="0" lvl="0" marL="0" marR="0" rtl="0" algn="l">
                        <a:spcBef>
                          <a:spcPts val="0"/>
                        </a:spcBef>
                        <a:spcAft>
                          <a:spcPts val="0"/>
                        </a:spcAft>
                        <a:buNone/>
                      </a:pPr>
                      <a:r>
                        <a:rPr lang="en-US" sz="1200"/>
                        <a:t>ES</a:t>
                      </a:r>
                      <a:endParaRPr/>
                    </a:p>
                  </a:txBody>
                  <a:tcPr marT="30900" marB="30900" marR="61800" marL="61800"/>
                </a:tc>
                <a:tc gridSpan="2" rowSpan="2">
                  <a:txBody>
                    <a:bodyPr/>
                    <a:lstStyle/>
                    <a:p>
                      <a:pPr indent="0" lvl="0" marL="0" marR="0" rtl="0" algn="l">
                        <a:spcBef>
                          <a:spcPts val="0"/>
                        </a:spcBef>
                        <a:spcAft>
                          <a:spcPts val="0"/>
                        </a:spcAft>
                        <a:buNone/>
                      </a:pPr>
                      <a:r>
                        <a:t/>
                      </a:r>
                      <a:endParaRPr sz="1200"/>
                    </a:p>
                    <a:p>
                      <a:pPr indent="0" lvl="0" marL="0" marR="0" rtl="0" algn="ctr">
                        <a:spcBef>
                          <a:spcPts val="0"/>
                        </a:spcBef>
                        <a:spcAft>
                          <a:spcPts val="0"/>
                        </a:spcAft>
                        <a:buNone/>
                      </a:pPr>
                      <a:r>
                        <a:rPr lang="en-US" sz="1200"/>
                        <a:t>2</a:t>
                      </a:r>
                      <a:endParaRPr/>
                    </a:p>
                  </a:txBody>
                  <a:tcPr marT="30900" marB="30900" marR="61800" marL="61800"/>
                </a:tc>
                <a:tc rowSpan="2" hMerge="1"/>
                <a:tc>
                  <a:txBody>
                    <a:bodyPr/>
                    <a:lstStyle/>
                    <a:p>
                      <a:pPr indent="0" lvl="0" marL="0" marR="0" rtl="0" algn="l">
                        <a:spcBef>
                          <a:spcPts val="0"/>
                        </a:spcBef>
                        <a:spcAft>
                          <a:spcPts val="0"/>
                        </a:spcAft>
                        <a:buNone/>
                      </a:pPr>
                      <a:r>
                        <a:rPr lang="en-US" sz="1200"/>
                        <a:t>EF</a:t>
                      </a:r>
                      <a:endParaRPr/>
                    </a:p>
                  </a:txBody>
                  <a:tcPr marT="30900" marB="30900" marR="61800" marL="61800"/>
                </a:tc>
              </a:tr>
              <a:tr h="247175">
                <a:tc>
                  <a:txBody>
                    <a:bodyPr/>
                    <a:lstStyle/>
                    <a:p>
                      <a:pPr indent="0" lvl="0" marL="0" marR="0" rtl="0" algn="l">
                        <a:spcBef>
                          <a:spcPts val="0"/>
                        </a:spcBef>
                        <a:spcAft>
                          <a:spcPts val="0"/>
                        </a:spcAft>
                        <a:buNone/>
                      </a:pPr>
                      <a:r>
                        <a:rPr lang="en-US" sz="1200"/>
                        <a:t>10</a:t>
                      </a:r>
                      <a:endParaRPr/>
                    </a:p>
                  </a:txBody>
                  <a:tcPr marT="30900" marB="30900" marR="61800" marL="61800"/>
                </a:tc>
                <a:tc gridSpan="2" vMerge="1"/>
                <a:tc hMerge="1" vMerge="1"/>
                <a:tc>
                  <a:txBody>
                    <a:bodyPr/>
                    <a:lstStyle/>
                    <a:p>
                      <a:pPr indent="0" lvl="0" marL="0" marR="0" rtl="0" algn="l">
                        <a:spcBef>
                          <a:spcPts val="0"/>
                        </a:spcBef>
                        <a:spcAft>
                          <a:spcPts val="0"/>
                        </a:spcAft>
                        <a:buNone/>
                      </a:pPr>
                      <a:r>
                        <a:rPr lang="en-US" sz="1200"/>
                        <a:t>12</a:t>
                      </a:r>
                      <a:endParaRPr/>
                    </a:p>
                  </a:txBody>
                  <a:tcPr marT="30900" marB="30900" marR="61800" marL="61800"/>
                </a:tc>
              </a:tr>
              <a:tr h="247175">
                <a:tc gridSpan="4">
                  <a:txBody>
                    <a:bodyPr/>
                    <a:lstStyle/>
                    <a:p>
                      <a:pPr indent="0" lvl="0" marL="0" marR="0" rtl="0" algn="l">
                        <a:spcBef>
                          <a:spcPts val="0"/>
                        </a:spcBef>
                        <a:spcAft>
                          <a:spcPts val="0"/>
                        </a:spcAft>
                        <a:buNone/>
                      </a:pPr>
                      <a:r>
                        <a:rPr lang="en-US" sz="1200"/>
                        <a:t>               F</a:t>
                      </a:r>
                      <a:endParaRPr/>
                    </a:p>
                  </a:txBody>
                  <a:tcPr marT="30900" marB="30900" marR="61800" marL="61800"/>
                </a:tc>
                <a:tc hMerge="1"/>
                <a:tc hMerge="1"/>
                <a:tc hMerge="1"/>
              </a:tr>
              <a:tr h="247175">
                <a:tc>
                  <a:txBody>
                    <a:bodyPr/>
                    <a:lstStyle/>
                    <a:p>
                      <a:pPr indent="0" lvl="0" marL="0" marR="0" rtl="0" algn="l">
                        <a:spcBef>
                          <a:spcPts val="0"/>
                        </a:spcBef>
                        <a:spcAft>
                          <a:spcPts val="0"/>
                        </a:spcAft>
                        <a:buNone/>
                      </a:pPr>
                      <a:r>
                        <a:rPr lang="en-US" sz="1200"/>
                        <a:t>19</a:t>
                      </a:r>
                      <a:endParaRPr/>
                    </a:p>
                  </a:txBody>
                  <a:tcPr marT="30900" marB="30900" marR="61800" marL="61800"/>
                </a:tc>
                <a:tc gridSpan="2">
                  <a:txBody>
                    <a:bodyPr/>
                    <a:lstStyle/>
                    <a:p>
                      <a:pPr indent="0" lvl="0" marL="0" marR="0" rtl="0" algn="ctr">
                        <a:spcBef>
                          <a:spcPts val="0"/>
                        </a:spcBef>
                        <a:spcAft>
                          <a:spcPts val="0"/>
                        </a:spcAft>
                        <a:buNone/>
                      </a:pPr>
                      <a:r>
                        <a:rPr lang="en-US" sz="1200"/>
                        <a:t>9</a:t>
                      </a:r>
                      <a:endParaRPr/>
                    </a:p>
                  </a:txBody>
                  <a:tcPr marT="30900" marB="30900" marR="61800" marL="61800"/>
                </a:tc>
                <a:tc hMerge="1"/>
                <a:tc>
                  <a:txBody>
                    <a:bodyPr/>
                    <a:lstStyle/>
                    <a:p>
                      <a:pPr indent="0" lvl="0" marL="0" marR="0" rtl="0" algn="l">
                        <a:spcBef>
                          <a:spcPts val="0"/>
                        </a:spcBef>
                        <a:spcAft>
                          <a:spcPts val="0"/>
                        </a:spcAft>
                        <a:buNone/>
                      </a:pPr>
                      <a:r>
                        <a:rPr lang="en-US" sz="1200"/>
                        <a:t>21</a:t>
                      </a:r>
                      <a:endParaRPr/>
                    </a:p>
                  </a:txBody>
                  <a:tcPr marT="30900" marB="30900" marR="61800" marL="61800"/>
                </a:tc>
              </a:tr>
              <a:tr h="247175">
                <a:tc>
                  <a:txBody>
                    <a:bodyPr/>
                    <a:lstStyle/>
                    <a:p>
                      <a:pPr indent="0" lvl="0" marL="0" marR="0" rtl="0" algn="l">
                        <a:spcBef>
                          <a:spcPts val="0"/>
                        </a:spcBef>
                        <a:spcAft>
                          <a:spcPts val="0"/>
                        </a:spcAft>
                        <a:buNone/>
                      </a:pPr>
                      <a:r>
                        <a:rPr lang="en-US" sz="1200"/>
                        <a:t>LS</a:t>
                      </a:r>
                      <a:endParaRPr/>
                    </a:p>
                  </a:txBody>
                  <a:tcPr marT="30900" marB="30900" marR="61800" marL="61800"/>
                </a:tc>
                <a:tc>
                  <a:txBody>
                    <a:bodyPr/>
                    <a:lstStyle/>
                    <a:p>
                      <a:pPr indent="0" lvl="0" marL="0" marR="0" rtl="0" algn="l">
                        <a:spcBef>
                          <a:spcPts val="0"/>
                        </a:spcBef>
                        <a:spcAft>
                          <a:spcPts val="0"/>
                        </a:spcAft>
                        <a:buNone/>
                      </a:pPr>
                      <a:r>
                        <a:t/>
                      </a:r>
                      <a:endParaRPr sz="1200"/>
                    </a:p>
                  </a:txBody>
                  <a:tcPr marT="30900" marB="30900" marR="61800" marL="61800"/>
                </a:tc>
                <a:tc>
                  <a:txBody>
                    <a:bodyPr/>
                    <a:lstStyle/>
                    <a:p>
                      <a:pPr indent="0" lvl="0" marL="0" marR="0" rtl="1" algn="r">
                        <a:spcBef>
                          <a:spcPts val="0"/>
                        </a:spcBef>
                        <a:spcAft>
                          <a:spcPts val="0"/>
                        </a:spcAft>
                        <a:buNone/>
                      </a:pPr>
                      <a:r>
                        <a:t/>
                      </a:r>
                      <a:endParaRPr sz="1200"/>
                    </a:p>
                  </a:txBody>
                  <a:tcPr marT="30900" marB="30900" marR="61800" marL="61800"/>
                </a:tc>
                <a:tc>
                  <a:txBody>
                    <a:bodyPr/>
                    <a:lstStyle/>
                    <a:p>
                      <a:pPr indent="0" lvl="0" marL="0" marR="0" rtl="0" algn="l">
                        <a:spcBef>
                          <a:spcPts val="0"/>
                        </a:spcBef>
                        <a:spcAft>
                          <a:spcPts val="0"/>
                        </a:spcAft>
                        <a:buNone/>
                      </a:pPr>
                      <a:r>
                        <a:rPr lang="en-US" sz="1200"/>
                        <a:t>LF</a:t>
                      </a:r>
                      <a:endParaRPr/>
                    </a:p>
                  </a:txBody>
                  <a:tcPr marT="30900" marB="30900" marR="61800" marL="61800"/>
                </a:tc>
              </a:tr>
            </a:tbl>
          </a:graphicData>
        </a:graphic>
      </p:graphicFrame>
      <p:graphicFrame>
        <p:nvGraphicFramePr>
          <p:cNvPr id="371" name="Google Shape;371;p17"/>
          <p:cNvGraphicFramePr/>
          <p:nvPr/>
        </p:nvGraphicFramePr>
        <p:xfrm>
          <a:off x="6874656" y="1420216"/>
          <a:ext cx="3000000" cy="3000000"/>
        </p:xfrm>
        <a:graphic>
          <a:graphicData uri="http://schemas.openxmlformats.org/drawingml/2006/table">
            <a:tbl>
              <a:tblPr bandRow="1" firstRow="1">
                <a:noFill/>
                <a:tableStyleId>{02ED471A-9188-4133-BF43-1AE4C43FF743}</a:tableStyleId>
              </a:tblPr>
              <a:tblGrid>
                <a:gridCol w="385500"/>
                <a:gridCol w="770975"/>
                <a:gridCol w="385500"/>
              </a:tblGrid>
              <a:tr h="247175">
                <a:tc>
                  <a:txBody>
                    <a:bodyPr/>
                    <a:lstStyle/>
                    <a:p>
                      <a:pPr indent="0" lvl="0" marL="0" marR="0" rtl="0" algn="l">
                        <a:spcBef>
                          <a:spcPts val="0"/>
                        </a:spcBef>
                        <a:spcAft>
                          <a:spcPts val="0"/>
                        </a:spcAft>
                        <a:buNone/>
                      </a:pPr>
                      <a:r>
                        <a:rPr lang="en-US" sz="1200">
                          <a:solidFill>
                            <a:schemeClr val="lt1"/>
                          </a:solidFill>
                        </a:rPr>
                        <a:t>ES</a:t>
                      </a:r>
                      <a:endParaRPr/>
                    </a:p>
                  </a:txBody>
                  <a:tcPr marT="30900" marB="30900" marR="61800" marL="61800">
                    <a:solidFill>
                      <a:srgbClr val="942092"/>
                    </a:solidFill>
                  </a:tcPr>
                </a:tc>
                <a:tc rowSpan="2">
                  <a:txBody>
                    <a:bodyPr/>
                    <a:lstStyle/>
                    <a:p>
                      <a:pPr indent="0" lvl="0" marL="0" marR="0" rtl="0" algn="ctr">
                        <a:spcBef>
                          <a:spcPts val="0"/>
                        </a:spcBef>
                        <a:spcAft>
                          <a:spcPts val="0"/>
                        </a:spcAft>
                        <a:buNone/>
                      </a:pPr>
                      <a:r>
                        <a:t/>
                      </a:r>
                      <a:endParaRPr sz="1200">
                        <a:solidFill>
                          <a:schemeClr val="lt1"/>
                        </a:solidFill>
                      </a:endParaRPr>
                    </a:p>
                    <a:p>
                      <a:pPr indent="0" lvl="0" marL="0" marR="0" rtl="0" algn="ctr">
                        <a:spcBef>
                          <a:spcPts val="0"/>
                        </a:spcBef>
                        <a:spcAft>
                          <a:spcPts val="0"/>
                        </a:spcAft>
                        <a:buNone/>
                      </a:pPr>
                      <a:r>
                        <a:rPr lang="en-US" sz="1200">
                          <a:solidFill>
                            <a:schemeClr val="lt1"/>
                          </a:solidFill>
                        </a:rPr>
                        <a:t>3</a:t>
                      </a:r>
                      <a:endParaRPr/>
                    </a:p>
                  </a:txBody>
                  <a:tcPr marT="30900" marB="30900" marR="61800" marL="61800">
                    <a:solidFill>
                      <a:srgbClr val="942092"/>
                    </a:solidFill>
                  </a:tcPr>
                </a:tc>
                <a:tc>
                  <a:txBody>
                    <a:bodyPr/>
                    <a:lstStyle/>
                    <a:p>
                      <a:pPr indent="0" lvl="0" marL="0" marR="0" rtl="0" algn="l">
                        <a:spcBef>
                          <a:spcPts val="0"/>
                        </a:spcBef>
                        <a:spcAft>
                          <a:spcPts val="0"/>
                        </a:spcAft>
                        <a:buNone/>
                      </a:pPr>
                      <a:r>
                        <a:rPr lang="en-US" sz="1200">
                          <a:solidFill>
                            <a:schemeClr val="lt1"/>
                          </a:solidFill>
                        </a:rPr>
                        <a:t>EF</a:t>
                      </a:r>
                      <a:endParaRPr/>
                    </a:p>
                  </a:txBody>
                  <a:tcPr marT="30900" marB="30900" marR="61800" marL="61800">
                    <a:solidFill>
                      <a:srgbClr val="942092"/>
                    </a:solidFill>
                  </a:tcPr>
                </a:tc>
              </a:tr>
              <a:tr h="247175">
                <a:tc>
                  <a:txBody>
                    <a:bodyPr/>
                    <a:lstStyle/>
                    <a:p>
                      <a:pPr indent="0" lvl="0" marL="0" marR="0" rtl="0" algn="l">
                        <a:spcBef>
                          <a:spcPts val="0"/>
                        </a:spcBef>
                        <a:spcAft>
                          <a:spcPts val="0"/>
                        </a:spcAft>
                        <a:buNone/>
                      </a:pPr>
                      <a:r>
                        <a:rPr lang="en-US" sz="1200">
                          <a:solidFill>
                            <a:schemeClr val="lt1"/>
                          </a:solidFill>
                        </a:rPr>
                        <a:t>14</a:t>
                      </a:r>
                      <a:endParaRPr/>
                    </a:p>
                  </a:txBody>
                  <a:tcPr marT="30900" marB="30900" marR="61800" marL="61800">
                    <a:solidFill>
                      <a:srgbClr val="942092"/>
                    </a:solidFill>
                  </a:tcPr>
                </a:tc>
                <a:tc vMerge="1"/>
                <a:tc>
                  <a:txBody>
                    <a:bodyPr/>
                    <a:lstStyle/>
                    <a:p>
                      <a:pPr indent="0" lvl="0" marL="0" marR="0" rtl="0" algn="l">
                        <a:spcBef>
                          <a:spcPts val="0"/>
                        </a:spcBef>
                        <a:spcAft>
                          <a:spcPts val="0"/>
                        </a:spcAft>
                        <a:buNone/>
                      </a:pPr>
                      <a:r>
                        <a:rPr lang="en-US" sz="1200">
                          <a:solidFill>
                            <a:schemeClr val="lt1"/>
                          </a:solidFill>
                        </a:rPr>
                        <a:t>17</a:t>
                      </a:r>
                      <a:endParaRPr/>
                    </a:p>
                  </a:txBody>
                  <a:tcPr marT="30900" marB="30900" marR="61800" marL="61800">
                    <a:solidFill>
                      <a:srgbClr val="942092"/>
                    </a:solidFill>
                  </a:tcPr>
                </a:tc>
              </a:tr>
              <a:tr h="247175">
                <a:tc gridSpan="3">
                  <a:txBody>
                    <a:bodyPr/>
                    <a:lstStyle/>
                    <a:p>
                      <a:pPr indent="0" lvl="0" marL="0" marR="0" rtl="0" algn="l">
                        <a:spcBef>
                          <a:spcPts val="0"/>
                        </a:spcBef>
                        <a:spcAft>
                          <a:spcPts val="0"/>
                        </a:spcAft>
                        <a:buNone/>
                      </a:pPr>
                      <a:r>
                        <a:rPr lang="en-US" sz="1200">
                          <a:solidFill>
                            <a:schemeClr val="lt1"/>
                          </a:solidFill>
                        </a:rPr>
                        <a:t>               I</a:t>
                      </a:r>
                      <a:endParaRPr/>
                    </a:p>
                  </a:txBody>
                  <a:tcPr marT="30900" marB="30900" marR="61800" marL="61800">
                    <a:solidFill>
                      <a:srgbClr val="942092"/>
                    </a:solidFill>
                  </a:tcPr>
                </a:tc>
                <a:tc hMerge="1"/>
                <a:tc hMerge="1"/>
              </a:tr>
              <a:tr h="247175">
                <a:tc>
                  <a:txBody>
                    <a:bodyPr/>
                    <a:lstStyle/>
                    <a:p>
                      <a:pPr indent="0" lvl="0" marL="0" marR="0" rtl="0" algn="l">
                        <a:spcBef>
                          <a:spcPts val="0"/>
                        </a:spcBef>
                        <a:spcAft>
                          <a:spcPts val="0"/>
                        </a:spcAft>
                        <a:buNone/>
                      </a:pPr>
                      <a:r>
                        <a:rPr lang="en-US" sz="1200">
                          <a:solidFill>
                            <a:schemeClr val="lt1"/>
                          </a:solidFill>
                        </a:rPr>
                        <a:t>14</a:t>
                      </a:r>
                      <a:endParaRPr/>
                    </a:p>
                  </a:txBody>
                  <a:tcPr marT="30900" marB="30900" marR="61800" marL="61800">
                    <a:solidFill>
                      <a:srgbClr val="942092"/>
                    </a:solidFill>
                  </a:tcPr>
                </a:tc>
                <a:tc>
                  <a:txBody>
                    <a:bodyPr/>
                    <a:lstStyle/>
                    <a:p>
                      <a:pPr indent="0" lvl="0" marL="0" marR="0" rtl="0" algn="l">
                        <a:spcBef>
                          <a:spcPts val="0"/>
                        </a:spcBef>
                        <a:spcAft>
                          <a:spcPts val="0"/>
                        </a:spcAft>
                        <a:buNone/>
                      </a:pPr>
                      <a:r>
                        <a:rPr lang="en-US" sz="1200">
                          <a:solidFill>
                            <a:schemeClr val="lt1"/>
                          </a:solidFill>
                        </a:rPr>
                        <a:t>      0</a:t>
                      </a:r>
                      <a:endParaRPr/>
                    </a:p>
                  </a:txBody>
                  <a:tcPr marT="30900" marB="30900" marR="61800" marL="61800">
                    <a:solidFill>
                      <a:srgbClr val="942092"/>
                    </a:solidFill>
                  </a:tcPr>
                </a:tc>
                <a:tc>
                  <a:txBody>
                    <a:bodyPr/>
                    <a:lstStyle/>
                    <a:p>
                      <a:pPr indent="0" lvl="0" marL="0" marR="0" rtl="1" algn="r">
                        <a:spcBef>
                          <a:spcPts val="0"/>
                        </a:spcBef>
                        <a:spcAft>
                          <a:spcPts val="0"/>
                        </a:spcAft>
                        <a:buNone/>
                      </a:pPr>
                      <a:r>
                        <a:rPr lang="en-US" sz="1200">
                          <a:solidFill>
                            <a:schemeClr val="lt1"/>
                          </a:solidFill>
                        </a:rPr>
                        <a:t>17</a:t>
                      </a:r>
                      <a:endParaRPr/>
                    </a:p>
                  </a:txBody>
                  <a:tcPr marT="30900" marB="30900" marR="61800" marL="61800">
                    <a:solidFill>
                      <a:srgbClr val="942092"/>
                    </a:solidFill>
                  </a:tcPr>
                </a:tc>
              </a:tr>
              <a:tr h="247175">
                <a:tc>
                  <a:txBody>
                    <a:bodyPr/>
                    <a:lstStyle/>
                    <a:p>
                      <a:pPr indent="0" lvl="0" marL="0" marR="0" rtl="0" algn="l">
                        <a:spcBef>
                          <a:spcPts val="0"/>
                        </a:spcBef>
                        <a:spcAft>
                          <a:spcPts val="0"/>
                        </a:spcAft>
                        <a:buNone/>
                      </a:pPr>
                      <a:r>
                        <a:rPr lang="en-US" sz="1200">
                          <a:solidFill>
                            <a:schemeClr val="lt1"/>
                          </a:solidFill>
                        </a:rPr>
                        <a:t>LS</a:t>
                      </a:r>
                      <a:endParaRPr/>
                    </a:p>
                  </a:txBody>
                  <a:tcPr marT="30900" marB="30900" marR="61800" marL="61800">
                    <a:solidFill>
                      <a:srgbClr val="942092"/>
                    </a:solidFill>
                  </a:tcPr>
                </a:tc>
                <a:tc>
                  <a:txBody>
                    <a:bodyPr/>
                    <a:lstStyle/>
                    <a:p>
                      <a:pPr indent="0" lvl="0" marL="0" marR="0" rtl="0" algn="l">
                        <a:spcBef>
                          <a:spcPts val="0"/>
                        </a:spcBef>
                        <a:spcAft>
                          <a:spcPts val="0"/>
                        </a:spcAft>
                        <a:buNone/>
                      </a:pPr>
                      <a:r>
                        <a:rPr lang="en-US" sz="1200">
                          <a:solidFill>
                            <a:schemeClr val="lt1"/>
                          </a:solidFill>
                        </a:rPr>
                        <a:t>       F</a:t>
                      </a:r>
                      <a:endParaRPr/>
                    </a:p>
                  </a:txBody>
                  <a:tcPr marT="30900" marB="30900" marR="61800" marL="61800">
                    <a:solidFill>
                      <a:srgbClr val="942092"/>
                    </a:solidFill>
                  </a:tcPr>
                </a:tc>
                <a:tc>
                  <a:txBody>
                    <a:bodyPr/>
                    <a:lstStyle/>
                    <a:p>
                      <a:pPr indent="0" lvl="0" marL="0" marR="0" rtl="0" algn="l">
                        <a:spcBef>
                          <a:spcPts val="0"/>
                        </a:spcBef>
                        <a:spcAft>
                          <a:spcPts val="0"/>
                        </a:spcAft>
                        <a:buNone/>
                      </a:pPr>
                      <a:r>
                        <a:rPr lang="en-US" sz="1200">
                          <a:solidFill>
                            <a:schemeClr val="lt1"/>
                          </a:solidFill>
                        </a:rPr>
                        <a:t>LF</a:t>
                      </a:r>
                      <a:endParaRPr/>
                    </a:p>
                  </a:txBody>
                  <a:tcPr marT="30900" marB="30900" marR="61800" marL="61800">
                    <a:solidFill>
                      <a:srgbClr val="942092"/>
                    </a:solidFill>
                  </a:tcPr>
                </a:tc>
              </a:tr>
            </a:tbl>
          </a:graphicData>
        </a:graphic>
      </p:graphicFrame>
      <p:sp>
        <p:nvSpPr>
          <p:cNvPr id="372" name="Google Shape;372;p17"/>
          <p:cNvSpPr/>
          <p:nvPr/>
        </p:nvSpPr>
        <p:spPr>
          <a:xfrm>
            <a:off x="200248" y="3296425"/>
            <a:ext cx="964736" cy="634482"/>
          </a:xfrm>
          <a:prstGeom prst="ellipse">
            <a:avLst/>
          </a:prstGeom>
          <a:solidFill>
            <a:srgbClr val="94209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 name="Google Shape;373;p17"/>
          <p:cNvSpPr/>
          <p:nvPr/>
        </p:nvSpPr>
        <p:spPr>
          <a:xfrm>
            <a:off x="10872078" y="3318320"/>
            <a:ext cx="1119674" cy="634482"/>
          </a:xfrm>
          <a:prstGeom prst="ellipse">
            <a:avLst/>
          </a:prstGeom>
          <a:solidFill>
            <a:srgbClr val="94209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chemeClr val="lt1"/>
                </a:solidFill>
                <a:latin typeface="Calibri"/>
                <a:ea typeface="Calibri"/>
                <a:cs typeface="Calibri"/>
                <a:sym typeface="Calibri"/>
              </a:rPr>
              <a:t>END</a:t>
            </a:r>
            <a:endParaRPr/>
          </a:p>
        </p:txBody>
      </p:sp>
      <p:graphicFrame>
        <p:nvGraphicFramePr>
          <p:cNvPr id="374" name="Google Shape;374;p17"/>
          <p:cNvGraphicFramePr/>
          <p:nvPr/>
        </p:nvGraphicFramePr>
        <p:xfrm>
          <a:off x="3351766" y="3016193"/>
          <a:ext cx="3000000" cy="3000000"/>
        </p:xfrm>
        <a:graphic>
          <a:graphicData uri="http://schemas.openxmlformats.org/drawingml/2006/table">
            <a:tbl>
              <a:tblPr bandRow="1" firstRow="1">
                <a:noFill/>
                <a:tableStyleId>{02ED471A-9188-4133-BF43-1AE4C43FF743}</a:tableStyleId>
              </a:tblPr>
              <a:tblGrid>
                <a:gridCol w="385500"/>
                <a:gridCol w="770975"/>
                <a:gridCol w="385500"/>
              </a:tblGrid>
              <a:tr h="247175">
                <a:tc>
                  <a:txBody>
                    <a:bodyPr/>
                    <a:lstStyle/>
                    <a:p>
                      <a:pPr indent="0" lvl="0" marL="0" marR="0" rtl="0" algn="l">
                        <a:spcBef>
                          <a:spcPts val="0"/>
                        </a:spcBef>
                        <a:spcAft>
                          <a:spcPts val="0"/>
                        </a:spcAft>
                        <a:buNone/>
                      </a:pPr>
                      <a:r>
                        <a:rPr lang="en-US" sz="1200"/>
                        <a:t>ES</a:t>
                      </a:r>
                      <a:endParaRPr/>
                    </a:p>
                  </a:txBody>
                  <a:tcPr marT="30900" marB="30900" marR="61800" marL="61800"/>
                </a:tc>
                <a:tc rowSpan="2">
                  <a:txBody>
                    <a:bodyPr/>
                    <a:lstStyle/>
                    <a:p>
                      <a:pPr indent="0" lvl="0" marL="0" marR="0" rtl="0" algn="l">
                        <a:spcBef>
                          <a:spcPts val="0"/>
                        </a:spcBef>
                        <a:spcAft>
                          <a:spcPts val="0"/>
                        </a:spcAft>
                        <a:buNone/>
                      </a:pPr>
                      <a:r>
                        <a:t/>
                      </a:r>
                      <a:endParaRPr sz="1200"/>
                    </a:p>
                    <a:p>
                      <a:pPr indent="0" lvl="0" marL="0" marR="0" rtl="0" algn="ctr">
                        <a:spcBef>
                          <a:spcPts val="0"/>
                        </a:spcBef>
                        <a:spcAft>
                          <a:spcPts val="0"/>
                        </a:spcAft>
                        <a:buNone/>
                      </a:pPr>
                      <a:r>
                        <a:rPr lang="en-US" sz="1200"/>
                        <a:t>7</a:t>
                      </a:r>
                      <a:endParaRPr/>
                    </a:p>
                  </a:txBody>
                  <a:tcPr marT="30900" marB="30900" marR="61800" marL="61800"/>
                </a:tc>
                <a:tc>
                  <a:txBody>
                    <a:bodyPr/>
                    <a:lstStyle/>
                    <a:p>
                      <a:pPr indent="0" lvl="0" marL="0" marR="0" rtl="0" algn="l">
                        <a:spcBef>
                          <a:spcPts val="0"/>
                        </a:spcBef>
                        <a:spcAft>
                          <a:spcPts val="0"/>
                        </a:spcAft>
                        <a:buNone/>
                      </a:pPr>
                      <a:r>
                        <a:rPr lang="en-US" sz="1200"/>
                        <a:t>EF</a:t>
                      </a:r>
                      <a:endParaRPr/>
                    </a:p>
                  </a:txBody>
                  <a:tcPr marT="30900" marB="30900" marR="61800" marL="61800"/>
                </a:tc>
              </a:tr>
              <a:tr h="247175">
                <a:tc>
                  <a:txBody>
                    <a:bodyPr/>
                    <a:lstStyle/>
                    <a:p>
                      <a:pPr indent="0" lvl="0" marL="0" marR="0" rtl="0" algn="l">
                        <a:spcBef>
                          <a:spcPts val="0"/>
                        </a:spcBef>
                        <a:spcAft>
                          <a:spcPts val="0"/>
                        </a:spcAft>
                        <a:buNone/>
                      </a:pPr>
                      <a:r>
                        <a:rPr lang="en-US" sz="1200"/>
                        <a:t>2</a:t>
                      </a:r>
                      <a:endParaRPr/>
                    </a:p>
                  </a:txBody>
                  <a:tcPr marT="30900" marB="30900" marR="61800" marL="61800"/>
                </a:tc>
                <a:tc vMerge="1"/>
                <a:tc>
                  <a:txBody>
                    <a:bodyPr/>
                    <a:lstStyle/>
                    <a:p>
                      <a:pPr indent="0" lvl="0" marL="0" marR="0" rtl="0" algn="l">
                        <a:spcBef>
                          <a:spcPts val="0"/>
                        </a:spcBef>
                        <a:spcAft>
                          <a:spcPts val="0"/>
                        </a:spcAft>
                        <a:buNone/>
                      </a:pPr>
                      <a:r>
                        <a:rPr lang="en-US" sz="1200"/>
                        <a:t>9</a:t>
                      </a:r>
                      <a:endParaRPr/>
                    </a:p>
                  </a:txBody>
                  <a:tcPr marT="30900" marB="30900" marR="61800" marL="61800"/>
                </a:tc>
              </a:tr>
              <a:tr h="247175">
                <a:tc gridSpan="3">
                  <a:txBody>
                    <a:bodyPr/>
                    <a:lstStyle/>
                    <a:p>
                      <a:pPr indent="0" lvl="0" marL="0" marR="0" rtl="0" algn="l">
                        <a:spcBef>
                          <a:spcPts val="0"/>
                        </a:spcBef>
                        <a:spcAft>
                          <a:spcPts val="0"/>
                        </a:spcAft>
                        <a:buNone/>
                      </a:pPr>
                      <a:r>
                        <a:rPr lang="en-US" sz="1200"/>
                        <a:t>               H</a:t>
                      </a:r>
                      <a:endParaRPr/>
                    </a:p>
                  </a:txBody>
                  <a:tcPr marT="30900" marB="30900" marR="61800" marL="61800"/>
                </a:tc>
                <a:tc hMerge="1"/>
                <a:tc hMerge="1"/>
              </a:tr>
              <a:tr h="247175">
                <a:tc>
                  <a:txBody>
                    <a:bodyPr/>
                    <a:lstStyle/>
                    <a:p>
                      <a:pPr indent="0" lvl="0" marL="0" marR="0" rtl="0" algn="l">
                        <a:spcBef>
                          <a:spcPts val="0"/>
                        </a:spcBef>
                        <a:spcAft>
                          <a:spcPts val="0"/>
                        </a:spcAft>
                        <a:buNone/>
                      </a:pPr>
                      <a:r>
                        <a:rPr lang="en-US" sz="1200"/>
                        <a:t> 14</a:t>
                      </a:r>
                      <a:endParaRPr/>
                    </a:p>
                  </a:txBody>
                  <a:tcPr marT="30900" marB="30900" marR="61800" marL="61800"/>
                </a:tc>
                <a:tc>
                  <a:txBody>
                    <a:bodyPr/>
                    <a:lstStyle/>
                    <a:p>
                      <a:pPr indent="0" lvl="0" marL="0" marR="0" rtl="0" algn="l">
                        <a:spcBef>
                          <a:spcPts val="0"/>
                        </a:spcBef>
                        <a:spcAft>
                          <a:spcPts val="0"/>
                        </a:spcAft>
                        <a:buNone/>
                      </a:pPr>
                      <a:r>
                        <a:rPr lang="en-US" sz="1200"/>
                        <a:t> 12</a:t>
                      </a:r>
                      <a:endParaRPr/>
                    </a:p>
                  </a:txBody>
                  <a:tcPr marT="30900" marB="30900" marR="61800" marL="61800"/>
                </a:tc>
                <a:tc>
                  <a:txBody>
                    <a:bodyPr/>
                    <a:lstStyle/>
                    <a:p>
                      <a:pPr indent="0" lvl="0" marL="0" marR="0" rtl="0" algn="l">
                        <a:spcBef>
                          <a:spcPts val="0"/>
                        </a:spcBef>
                        <a:spcAft>
                          <a:spcPts val="0"/>
                        </a:spcAft>
                        <a:buNone/>
                      </a:pPr>
                      <a:r>
                        <a:rPr lang="en-US" sz="1200"/>
                        <a:t>21</a:t>
                      </a:r>
                      <a:endParaRPr/>
                    </a:p>
                  </a:txBody>
                  <a:tcPr marT="30900" marB="30900" marR="61800" marL="61800"/>
                </a:tc>
              </a:tr>
              <a:tr h="247175">
                <a:tc>
                  <a:txBody>
                    <a:bodyPr/>
                    <a:lstStyle/>
                    <a:p>
                      <a:pPr indent="0" lvl="0" marL="0" marR="0" rtl="0" algn="l">
                        <a:spcBef>
                          <a:spcPts val="0"/>
                        </a:spcBef>
                        <a:spcAft>
                          <a:spcPts val="0"/>
                        </a:spcAft>
                        <a:buNone/>
                      </a:pPr>
                      <a:r>
                        <a:rPr lang="en-US" sz="1200"/>
                        <a:t>LS</a:t>
                      </a:r>
                      <a:endParaRPr/>
                    </a:p>
                  </a:txBody>
                  <a:tcPr marT="30900" marB="30900" marR="61800" marL="61800"/>
                </a:tc>
                <a:tc>
                  <a:txBody>
                    <a:bodyPr/>
                    <a:lstStyle/>
                    <a:p>
                      <a:pPr indent="0" lvl="0" marL="0" marR="0" rtl="0" algn="l">
                        <a:spcBef>
                          <a:spcPts val="0"/>
                        </a:spcBef>
                        <a:spcAft>
                          <a:spcPts val="0"/>
                        </a:spcAft>
                        <a:buNone/>
                      </a:pPr>
                      <a:r>
                        <a:rPr lang="en-US" sz="1200"/>
                        <a:t> F</a:t>
                      </a:r>
                      <a:endParaRPr/>
                    </a:p>
                  </a:txBody>
                  <a:tcPr marT="30900" marB="30900" marR="61800" marL="61800"/>
                </a:tc>
                <a:tc>
                  <a:txBody>
                    <a:bodyPr/>
                    <a:lstStyle/>
                    <a:p>
                      <a:pPr indent="0" lvl="0" marL="0" marR="0" rtl="0" algn="l">
                        <a:spcBef>
                          <a:spcPts val="0"/>
                        </a:spcBef>
                        <a:spcAft>
                          <a:spcPts val="0"/>
                        </a:spcAft>
                        <a:buNone/>
                      </a:pPr>
                      <a:r>
                        <a:rPr lang="en-US" sz="1200"/>
                        <a:t>LF</a:t>
                      </a:r>
                      <a:endParaRPr/>
                    </a:p>
                  </a:txBody>
                  <a:tcPr marT="30900" marB="30900" marR="61800" marL="61800"/>
                </a:tc>
              </a:tr>
            </a:tbl>
          </a:graphicData>
        </a:graphic>
      </p:graphicFrame>
      <p:sp>
        <p:nvSpPr>
          <p:cNvPr id="375" name="Google Shape;375;p17"/>
          <p:cNvSpPr txBox="1"/>
          <p:nvPr/>
        </p:nvSpPr>
        <p:spPr>
          <a:xfrm>
            <a:off x="348836" y="3516243"/>
            <a:ext cx="13424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START</a:t>
            </a:r>
            <a:endParaRPr/>
          </a:p>
        </p:txBody>
      </p:sp>
      <p:graphicFrame>
        <p:nvGraphicFramePr>
          <p:cNvPr id="376" name="Google Shape;376;p17"/>
          <p:cNvGraphicFramePr/>
          <p:nvPr/>
        </p:nvGraphicFramePr>
        <p:xfrm>
          <a:off x="8620932" y="1378939"/>
          <a:ext cx="3000000" cy="3000000"/>
        </p:xfrm>
        <a:graphic>
          <a:graphicData uri="http://schemas.openxmlformats.org/drawingml/2006/table">
            <a:tbl>
              <a:tblPr bandRow="1" firstRow="1">
                <a:noFill/>
                <a:tableStyleId>{02ED471A-9188-4133-BF43-1AE4C43FF743}</a:tableStyleId>
              </a:tblPr>
              <a:tblGrid>
                <a:gridCol w="385500"/>
                <a:gridCol w="770975"/>
                <a:gridCol w="385500"/>
              </a:tblGrid>
              <a:tr h="247175">
                <a:tc>
                  <a:txBody>
                    <a:bodyPr/>
                    <a:lstStyle/>
                    <a:p>
                      <a:pPr indent="0" lvl="0" marL="0" marR="0" rtl="0" algn="l">
                        <a:spcBef>
                          <a:spcPts val="0"/>
                        </a:spcBef>
                        <a:spcAft>
                          <a:spcPts val="0"/>
                        </a:spcAft>
                        <a:buNone/>
                      </a:pPr>
                      <a:r>
                        <a:rPr lang="en-US" sz="1200">
                          <a:solidFill>
                            <a:schemeClr val="lt1"/>
                          </a:solidFill>
                        </a:rPr>
                        <a:t>ES</a:t>
                      </a:r>
                      <a:endParaRPr/>
                    </a:p>
                  </a:txBody>
                  <a:tcPr marT="30900" marB="30900" marR="61800" marL="61800">
                    <a:solidFill>
                      <a:srgbClr val="942092"/>
                    </a:solidFill>
                  </a:tcPr>
                </a:tc>
                <a:tc rowSpan="2">
                  <a:txBody>
                    <a:bodyPr/>
                    <a:lstStyle/>
                    <a:p>
                      <a:pPr indent="0" lvl="0" marL="0" marR="0" rtl="0" algn="ctr">
                        <a:spcBef>
                          <a:spcPts val="0"/>
                        </a:spcBef>
                        <a:spcAft>
                          <a:spcPts val="0"/>
                        </a:spcAft>
                        <a:buNone/>
                      </a:pPr>
                      <a:r>
                        <a:t/>
                      </a:r>
                      <a:endParaRPr sz="1200">
                        <a:solidFill>
                          <a:schemeClr val="lt1"/>
                        </a:solidFill>
                      </a:endParaRPr>
                    </a:p>
                    <a:p>
                      <a:pPr indent="0" lvl="0" marL="0" marR="0" rtl="0" algn="ctr">
                        <a:spcBef>
                          <a:spcPts val="0"/>
                        </a:spcBef>
                        <a:spcAft>
                          <a:spcPts val="0"/>
                        </a:spcAft>
                        <a:buNone/>
                      </a:pPr>
                      <a:r>
                        <a:rPr lang="en-US" sz="1200">
                          <a:solidFill>
                            <a:schemeClr val="lt1"/>
                          </a:solidFill>
                        </a:rPr>
                        <a:t>4</a:t>
                      </a:r>
                      <a:endParaRPr/>
                    </a:p>
                  </a:txBody>
                  <a:tcPr marT="30900" marB="30900" marR="61800" marL="61800">
                    <a:solidFill>
                      <a:srgbClr val="942092"/>
                    </a:solidFill>
                  </a:tcPr>
                </a:tc>
                <a:tc>
                  <a:txBody>
                    <a:bodyPr/>
                    <a:lstStyle/>
                    <a:p>
                      <a:pPr indent="0" lvl="0" marL="0" marR="0" rtl="0" algn="l">
                        <a:spcBef>
                          <a:spcPts val="0"/>
                        </a:spcBef>
                        <a:spcAft>
                          <a:spcPts val="0"/>
                        </a:spcAft>
                        <a:buNone/>
                      </a:pPr>
                      <a:r>
                        <a:rPr lang="en-US" sz="1200">
                          <a:solidFill>
                            <a:schemeClr val="lt1"/>
                          </a:solidFill>
                        </a:rPr>
                        <a:t>EF</a:t>
                      </a:r>
                      <a:endParaRPr/>
                    </a:p>
                  </a:txBody>
                  <a:tcPr marT="30900" marB="30900" marR="61800" marL="61800">
                    <a:solidFill>
                      <a:srgbClr val="942092"/>
                    </a:solidFill>
                  </a:tcPr>
                </a:tc>
              </a:tr>
              <a:tr h="247175">
                <a:tc>
                  <a:txBody>
                    <a:bodyPr/>
                    <a:lstStyle/>
                    <a:p>
                      <a:pPr indent="0" lvl="0" marL="0" marR="0" rtl="0" algn="l">
                        <a:spcBef>
                          <a:spcPts val="0"/>
                        </a:spcBef>
                        <a:spcAft>
                          <a:spcPts val="0"/>
                        </a:spcAft>
                        <a:buNone/>
                      </a:pPr>
                      <a:r>
                        <a:rPr lang="en-US" sz="1200">
                          <a:solidFill>
                            <a:schemeClr val="lt1"/>
                          </a:solidFill>
                        </a:rPr>
                        <a:t>17</a:t>
                      </a:r>
                      <a:endParaRPr/>
                    </a:p>
                  </a:txBody>
                  <a:tcPr marT="30900" marB="30900" marR="61800" marL="61800">
                    <a:solidFill>
                      <a:srgbClr val="942092"/>
                    </a:solidFill>
                  </a:tcPr>
                </a:tc>
                <a:tc vMerge="1"/>
                <a:tc>
                  <a:txBody>
                    <a:bodyPr/>
                    <a:lstStyle/>
                    <a:p>
                      <a:pPr indent="0" lvl="0" marL="0" marR="0" rtl="0" algn="l">
                        <a:spcBef>
                          <a:spcPts val="0"/>
                        </a:spcBef>
                        <a:spcAft>
                          <a:spcPts val="0"/>
                        </a:spcAft>
                        <a:buNone/>
                      </a:pPr>
                      <a:r>
                        <a:rPr lang="en-US" sz="1200">
                          <a:solidFill>
                            <a:schemeClr val="lt1"/>
                          </a:solidFill>
                        </a:rPr>
                        <a:t>21</a:t>
                      </a:r>
                      <a:endParaRPr/>
                    </a:p>
                  </a:txBody>
                  <a:tcPr marT="30900" marB="30900" marR="61800" marL="61800">
                    <a:solidFill>
                      <a:srgbClr val="942092"/>
                    </a:solidFill>
                  </a:tcPr>
                </a:tc>
              </a:tr>
              <a:tr h="247175">
                <a:tc gridSpan="3">
                  <a:txBody>
                    <a:bodyPr/>
                    <a:lstStyle/>
                    <a:p>
                      <a:pPr indent="0" lvl="0" marL="0" marR="0" rtl="0" algn="l">
                        <a:spcBef>
                          <a:spcPts val="0"/>
                        </a:spcBef>
                        <a:spcAft>
                          <a:spcPts val="0"/>
                        </a:spcAft>
                        <a:buNone/>
                      </a:pPr>
                      <a:r>
                        <a:rPr lang="en-US" sz="1200">
                          <a:solidFill>
                            <a:schemeClr val="lt1"/>
                          </a:solidFill>
                        </a:rPr>
                        <a:t>               J</a:t>
                      </a:r>
                      <a:endParaRPr/>
                    </a:p>
                  </a:txBody>
                  <a:tcPr marT="30900" marB="30900" marR="61800" marL="61800">
                    <a:solidFill>
                      <a:srgbClr val="942092"/>
                    </a:solidFill>
                  </a:tcPr>
                </a:tc>
                <a:tc hMerge="1"/>
                <a:tc hMerge="1"/>
              </a:tr>
              <a:tr h="247175">
                <a:tc>
                  <a:txBody>
                    <a:bodyPr/>
                    <a:lstStyle/>
                    <a:p>
                      <a:pPr indent="0" lvl="0" marL="0" marR="0" rtl="0" algn="l">
                        <a:spcBef>
                          <a:spcPts val="0"/>
                        </a:spcBef>
                        <a:spcAft>
                          <a:spcPts val="0"/>
                        </a:spcAft>
                        <a:buNone/>
                      </a:pPr>
                      <a:r>
                        <a:rPr lang="en-US" sz="1200">
                          <a:solidFill>
                            <a:schemeClr val="lt1"/>
                          </a:solidFill>
                        </a:rPr>
                        <a:t>17</a:t>
                      </a:r>
                      <a:endParaRPr/>
                    </a:p>
                  </a:txBody>
                  <a:tcPr marT="30900" marB="30900" marR="61800" marL="61800">
                    <a:solidFill>
                      <a:srgbClr val="942092"/>
                    </a:solidFill>
                  </a:tcPr>
                </a:tc>
                <a:tc>
                  <a:txBody>
                    <a:bodyPr/>
                    <a:lstStyle/>
                    <a:p>
                      <a:pPr indent="0" lvl="0" marL="0" marR="0" rtl="0" algn="l">
                        <a:spcBef>
                          <a:spcPts val="0"/>
                        </a:spcBef>
                        <a:spcAft>
                          <a:spcPts val="0"/>
                        </a:spcAft>
                        <a:buNone/>
                      </a:pPr>
                      <a:r>
                        <a:rPr lang="en-US" sz="1200">
                          <a:solidFill>
                            <a:schemeClr val="lt1"/>
                          </a:solidFill>
                        </a:rPr>
                        <a:t>      0</a:t>
                      </a:r>
                      <a:endParaRPr/>
                    </a:p>
                  </a:txBody>
                  <a:tcPr marT="30900" marB="30900" marR="61800" marL="61800">
                    <a:solidFill>
                      <a:srgbClr val="942092"/>
                    </a:solidFill>
                  </a:tcPr>
                </a:tc>
                <a:tc>
                  <a:txBody>
                    <a:bodyPr/>
                    <a:lstStyle/>
                    <a:p>
                      <a:pPr indent="0" lvl="0" marL="0" marR="0" rtl="0" algn="l">
                        <a:spcBef>
                          <a:spcPts val="0"/>
                        </a:spcBef>
                        <a:spcAft>
                          <a:spcPts val="0"/>
                        </a:spcAft>
                        <a:buNone/>
                      </a:pPr>
                      <a:r>
                        <a:rPr lang="en-US" sz="1200">
                          <a:solidFill>
                            <a:schemeClr val="lt1"/>
                          </a:solidFill>
                        </a:rPr>
                        <a:t>21</a:t>
                      </a:r>
                      <a:endParaRPr/>
                    </a:p>
                  </a:txBody>
                  <a:tcPr marT="30900" marB="30900" marR="61800" marL="61800">
                    <a:solidFill>
                      <a:srgbClr val="942092"/>
                    </a:solidFill>
                  </a:tcPr>
                </a:tc>
              </a:tr>
              <a:tr h="286800">
                <a:tc>
                  <a:txBody>
                    <a:bodyPr/>
                    <a:lstStyle/>
                    <a:p>
                      <a:pPr indent="0" lvl="0" marL="0" marR="0" rtl="0" algn="l">
                        <a:spcBef>
                          <a:spcPts val="0"/>
                        </a:spcBef>
                        <a:spcAft>
                          <a:spcPts val="0"/>
                        </a:spcAft>
                        <a:buNone/>
                      </a:pPr>
                      <a:r>
                        <a:rPr lang="en-US" sz="1200">
                          <a:solidFill>
                            <a:schemeClr val="lt1"/>
                          </a:solidFill>
                        </a:rPr>
                        <a:t>LS</a:t>
                      </a:r>
                      <a:endParaRPr/>
                    </a:p>
                  </a:txBody>
                  <a:tcPr marT="30900" marB="30900" marR="61800" marL="61800">
                    <a:solidFill>
                      <a:srgbClr val="942092"/>
                    </a:solidFill>
                  </a:tcPr>
                </a:tc>
                <a:tc>
                  <a:txBody>
                    <a:bodyPr/>
                    <a:lstStyle/>
                    <a:p>
                      <a:pPr indent="0" lvl="0" marL="0" marR="0" rtl="0" algn="l">
                        <a:spcBef>
                          <a:spcPts val="0"/>
                        </a:spcBef>
                        <a:spcAft>
                          <a:spcPts val="0"/>
                        </a:spcAft>
                        <a:buNone/>
                      </a:pPr>
                      <a:r>
                        <a:rPr lang="en-US" sz="1200">
                          <a:solidFill>
                            <a:schemeClr val="lt1"/>
                          </a:solidFill>
                        </a:rPr>
                        <a:t>       F</a:t>
                      </a:r>
                      <a:endParaRPr/>
                    </a:p>
                  </a:txBody>
                  <a:tcPr marT="30900" marB="30900" marR="61800" marL="61800">
                    <a:solidFill>
                      <a:srgbClr val="942092"/>
                    </a:solidFill>
                  </a:tcPr>
                </a:tc>
                <a:tc>
                  <a:txBody>
                    <a:bodyPr/>
                    <a:lstStyle/>
                    <a:p>
                      <a:pPr indent="0" lvl="0" marL="0" marR="0" rtl="0" algn="l">
                        <a:spcBef>
                          <a:spcPts val="0"/>
                        </a:spcBef>
                        <a:spcAft>
                          <a:spcPts val="0"/>
                        </a:spcAft>
                        <a:buNone/>
                      </a:pPr>
                      <a:r>
                        <a:rPr lang="en-US" sz="1200">
                          <a:solidFill>
                            <a:schemeClr val="lt1"/>
                          </a:solidFill>
                        </a:rPr>
                        <a:t>LF</a:t>
                      </a:r>
                      <a:endParaRPr/>
                    </a:p>
                  </a:txBody>
                  <a:tcPr marT="30900" marB="30900" marR="61800" marL="61800">
                    <a:solidFill>
                      <a:srgbClr val="942092"/>
                    </a:solidFill>
                  </a:tcPr>
                </a:tc>
              </a:tr>
            </a:tbl>
          </a:graphicData>
        </a:graphic>
      </p:graphicFrame>
      <p:graphicFrame>
        <p:nvGraphicFramePr>
          <p:cNvPr id="377" name="Google Shape;377;p17"/>
          <p:cNvGraphicFramePr/>
          <p:nvPr/>
        </p:nvGraphicFramePr>
        <p:xfrm>
          <a:off x="1516355" y="3017603"/>
          <a:ext cx="3000000" cy="3000000"/>
        </p:xfrm>
        <a:graphic>
          <a:graphicData uri="http://schemas.openxmlformats.org/drawingml/2006/table">
            <a:tbl>
              <a:tblPr bandRow="1" firstRow="1">
                <a:noFill/>
                <a:tableStyleId>{02ED471A-9188-4133-BF43-1AE4C43FF743}</a:tableStyleId>
              </a:tblPr>
              <a:tblGrid>
                <a:gridCol w="385500"/>
                <a:gridCol w="770975"/>
                <a:gridCol w="385500"/>
              </a:tblGrid>
              <a:tr h="247175">
                <a:tc>
                  <a:txBody>
                    <a:bodyPr/>
                    <a:lstStyle/>
                    <a:p>
                      <a:pPr indent="0" lvl="0" marL="0" marR="0" rtl="0" algn="l">
                        <a:spcBef>
                          <a:spcPts val="0"/>
                        </a:spcBef>
                        <a:spcAft>
                          <a:spcPts val="0"/>
                        </a:spcAft>
                        <a:buNone/>
                      </a:pPr>
                      <a:r>
                        <a:rPr lang="en-US" sz="1200"/>
                        <a:t>ES</a:t>
                      </a:r>
                      <a:endParaRPr/>
                    </a:p>
                  </a:txBody>
                  <a:tcPr marT="30900" marB="30900" marR="61800" marL="61800"/>
                </a:tc>
                <a:tc rowSpan="2">
                  <a:txBody>
                    <a:bodyPr/>
                    <a:lstStyle/>
                    <a:p>
                      <a:pPr indent="0" lvl="0" marL="0" marR="0" rtl="0" algn="ctr">
                        <a:spcBef>
                          <a:spcPts val="0"/>
                        </a:spcBef>
                        <a:spcAft>
                          <a:spcPts val="0"/>
                        </a:spcAft>
                        <a:buNone/>
                      </a:pPr>
                      <a:r>
                        <a:t/>
                      </a:r>
                      <a:endParaRPr sz="1200"/>
                    </a:p>
                    <a:p>
                      <a:pPr indent="0" lvl="0" marL="0" marR="0" rtl="0" algn="ctr">
                        <a:spcBef>
                          <a:spcPts val="0"/>
                        </a:spcBef>
                        <a:spcAft>
                          <a:spcPts val="0"/>
                        </a:spcAft>
                        <a:buNone/>
                      </a:pPr>
                      <a:r>
                        <a:rPr lang="en-US" sz="1200"/>
                        <a:t>2</a:t>
                      </a:r>
                      <a:endParaRPr/>
                    </a:p>
                  </a:txBody>
                  <a:tcPr marT="30900" marB="30900" marR="61800" marL="61800"/>
                </a:tc>
                <a:tc>
                  <a:txBody>
                    <a:bodyPr/>
                    <a:lstStyle/>
                    <a:p>
                      <a:pPr indent="0" lvl="0" marL="0" marR="0" rtl="0" algn="l">
                        <a:spcBef>
                          <a:spcPts val="0"/>
                        </a:spcBef>
                        <a:spcAft>
                          <a:spcPts val="0"/>
                        </a:spcAft>
                        <a:buNone/>
                      </a:pPr>
                      <a:r>
                        <a:rPr lang="en-US" sz="1200"/>
                        <a:t>EF</a:t>
                      </a:r>
                      <a:endParaRPr/>
                    </a:p>
                  </a:txBody>
                  <a:tcPr marT="30900" marB="30900" marR="61800" marL="61800"/>
                </a:tc>
              </a:tr>
              <a:tr h="247175">
                <a:tc>
                  <a:txBody>
                    <a:bodyPr/>
                    <a:lstStyle/>
                    <a:p>
                      <a:pPr indent="0" lvl="0" marL="0" marR="0" rtl="0" algn="l">
                        <a:spcBef>
                          <a:spcPts val="0"/>
                        </a:spcBef>
                        <a:spcAft>
                          <a:spcPts val="0"/>
                        </a:spcAft>
                        <a:buNone/>
                      </a:pPr>
                      <a:r>
                        <a:rPr lang="en-US" sz="1200"/>
                        <a:t>0</a:t>
                      </a:r>
                      <a:endParaRPr/>
                    </a:p>
                  </a:txBody>
                  <a:tcPr marT="30900" marB="30900" marR="61800" marL="61800"/>
                </a:tc>
                <a:tc vMerge="1"/>
                <a:tc>
                  <a:txBody>
                    <a:bodyPr/>
                    <a:lstStyle/>
                    <a:p>
                      <a:pPr indent="0" lvl="0" marL="0" marR="0" rtl="0" algn="l">
                        <a:spcBef>
                          <a:spcPts val="0"/>
                        </a:spcBef>
                        <a:spcAft>
                          <a:spcPts val="0"/>
                        </a:spcAft>
                        <a:buNone/>
                      </a:pPr>
                      <a:r>
                        <a:rPr lang="en-US" sz="1200"/>
                        <a:t>2</a:t>
                      </a:r>
                      <a:endParaRPr/>
                    </a:p>
                  </a:txBody>
                  <a:tcPr marT="30900" marB="30900" marR="61800" marL="61800"/>
                </a:tc>
              </a:tr>
              <a:tr h="247175">
                <a:tc gridSpan="3">
                  <a:txBody>
                    <a:bodyPr/>
                    <a:lstStyle/>
                    <a:p>
                      <a:pPr indent="0" lvl="0" marL="0" marR="0" rtl="0" algn="l">
                        <a:spcBef>
                          <a:spcPts val="0"/>
                        </a:spcBef>
                        <a:spcAft>
                          <a:spcPts val="0"/>
                        </a:spcAft>
                        <a:buNone/>
                      </a:pPr>
                      <a:r>
                        <a:rPr lang="en-US" sz="1200"/>
                        <a:t>               G</a:t>
                      </a:r>
                      <a:endParaRPr/>
                    </a:p>
                  </a:txBody>
                  <a:tcPr marT="30900" marB="30900" marR="61800" marL="61800"/>
                </a:tc>
                <a:tc hMerge="1"/>
                <a:tc hMerge="1"/>
              </a:tr>
              <a:tr h="247175">
                <a:tc>
                  <a:txBody>
                    <a:bodyPr/>
                    <a:lstStyle/>
                    <a:p>
                      <a:pPr indent="0" lvl="0" marL="0" marR="0" rtl="0" algn="l">
                        <a:spcBef>
                          <a:spcPts val="0"/>
                        </a:spcBef>
                        <a:spcAft>
                          <a:spcPts val="0"/>
                        </a:spcAft>
                        <a:buNone/>
                      </a:pPr>
                      <a:r>
                        <a:rPr lang="en-US" sz="1200"/>
                        <a:t>12</a:t>
                      </a:r>
                      <a:endParaRPr/>
                    </a:p>
                  </a:txBody>
                  <a:tcPr marT="30900" marB="30900" marR="61800" marL="61800"/>
                </a:tc>
                <a:tc>
                  <a:txBody>
                    <a:bodyPr/>
                    <a:lstStyle/>
                    <a:p>
                      <a:pPr indent="0" lvl="0" marL="0" marR="0" rtl="0" algn="l">
                        <a:spcBef>
                          <a:spcPts val="0"/>
                        </a:spcBef>
                        <a:spcAft>
                          <a:spcPts val="0"/>
                        </a:spcAft>
                        <a:buNone/>
                      </a:pPr>
                      <a:r>
                        <a:rPr lang="en-US" sz="1200"/>
                        <a:t>      12</a:t>
                      </a:r>
                      <a:endParaRPr/>
                    </a:p>
                  </a:txBody>
                  <a:tcPr marT="30900" marB="30900" marR="61800" marL="61800"/>
                </a:tc>
                <a:tc>
                  <a:txBody>
                    <a:bodyPr/>
                    <a:lstStyle/>
                    <a:p>
                      <a:pPr indent="0" lvl="0" marL="0" marR="0" rtl="0" algn="l">
                        <a:spcBef>
                          <a:spcPts val="0"/>
                        </a:spcBef>
                        <a:spcAft>
                          <a:spcPts val="0"/>
                        </a:spcAft>
                        <a:buNone/>
                      </a:pPr>
                      <a:r>
                        <a:rPr lang="en-US" sz="1200"/>
                        <a:t>14</a:t>
                      </a:r>
                      <a:endParaRPr/>
                    </a:p>
                  </a:txBody>
                  <a:tcPr marT="30900" marB="30900" marR="61800" marL="61800"/>
                </a:tc>
              </a:tr>
              <a:tr h="247175">
                <a:tc>
                  <a:txBody>
                    <a:bodyPr/>
                    <a:lstStyle/>
                    <a:p>
                      <a:pPr indent="0" lvl="0" marL="0" marR="0" rtl="0" algn="l">
                        <a:spcBef>
                          <a:spcPts val="0"/>
                        </a:spcBef>
                        <a:spcAft>
                          <a:spcPts val="0"/>
                        </a:spcAft>
                        <a:buNone/>
                      </a:pPr>
                      <a:r>
                        <a:rPr lang="en-US" sz="1200"/>
                        <a:t>LS</a:t>
                      </a:r>
                      <a:endParaRPr/>
                    </a:p>
                  </a:txBody>
                  <a:tcPr marT="30900" marB="30900" marR="61800" marL="61800"/>
                </a:tc>
                <a:tc>
                  <a:txBody>
                    <a:bodyPr/>
                    <a:lstStyle/>
                    <a:p>
                      <a:pPr indent="0" lvl="0" marL="0" marR="0" rtl="0" algn="l">
                        <a:spcBef>
                          <a:spcPts val="0"/>
                        </a:spcBef>
                        <a:spcAft>
                          <a:spcPts val="0"/>
                        </a:spcAft>
                        <a:buNone/>
                      </a:pPr>
                      <a:r>
                        <a:rPr lang="en-US" sz="1200"/>
                        <a:t>       F</a:t>
                      </a:r>
                      <a:endParaRPr/>
                    </a:p>
                  </a:txBody>
                  <a:tcPr marT="30900" marB="30900" marR="61800" marL="61800"/>
                </a:tc>
                <a:tc>
                  <a:txBody>
                    <a:bodyPr/>
                    <a:lstStyle/>
                    <a:p>
                      <a:pPr indent="0" lvl="0" marL="0" marR="0" rtl="0" algn="l">
                        <a:spcBef>
                          <a:spcPts val="0"/>
                        </a:spcBef>
                        <a:spcAft>
                          <a:spcPts val="0"/>
                        </a:spcAft>
                        <a:buNone/>
                      </a:pPr>
                      <a:r>
                        <a:rPr lang="en-US" sz="1200"/>
                        <a:t>LF</a:t>
                      </a:r>
                      <a:endParaRPr/>
                    </a:p>
                  </a:txBody>
                  <a:tcPr marT="30900" marB="30900" marR="61800" marL="61800"/>
                </a:tc>
              </a:tr>
            </a:tbl>
          </a:graphicData>
        </a:graphic>
      </p:graphicFrame>
      <p:cxnSp>
        <p:nvCxnSpPr>
          <p:cNvPr id="378" name="Google Shape;378;p17"/>
          <p:cNvCxnSpPr>
            <a:stCxn id="372" idx="0"/>
          </p:cNvCxnSpPr>
          <p:nvPr/>
        </p:nvCxnSpPr>
        <p:spPr>
          <a:xfrm flipH="1" rot="10800000">
            <a:off x="682616" y="2038225"/>
            <a:ext cx="825300" cy="1258200"/>
          </a:xfrm>
          <a:prstGeom prst="straightConnector1">
            <a:avLst/>
          </a:prstGeom>
          <a:noFill/>
          <a:ln cap="flat" cmpd="sng" w="9525">
            <a:solidFill>
              <a:srgbClr val="942092"/>
            </a:solidFill>
            <a:prstDash val="solid"/>
            <a:miter lim="800000"/>
            <a:headEnd len="sm" w="sm" type="none"/>
            <a:tailEnd len="sm" w="sm" type="none"/>
          </a:ln>
        </p:spPr>
      </p:cxnSp>
      <p:cxnSp>
        <p:nvCxnSpPr>
          <p:cNvPr id="379" name="Google Shape;379;p17"/>
          <p:cNvCxnSpPr>
            <a:stCxn id="372" idx="4"/>
          </p:cNvCxnSpPr>
          <p:nvPr/>
        </p:nvCxnSpPr>
        <p:spPr>
          <a:xfrm>
            <a:off x="682616" y="3930907"/>
            <a:ext cx="833700" cy="1296600"/>
          </a:xfrm>
          <a:prstGeom prst="straightConnector1">
            <a:avLst/>
          </a:prstGeom>
          <a:noFill/>
          <a:ln cap="flat" cmpd="sng" w="9525">
            <a:solidFill>
              <a:schemeClr val="accent1"/>
            </a:solidFill>
            <a:prstDash val="solid"/>
            <a:miter lim="800000"/>
            <a:headEnd len="sm" w="sm" type="none"/>
            <a:tailEnd len="sm" w="sm" type="none"/>
          </a:ln>
        </p:spPr>
      </p:cxnSp>
      <p:cxnSp>
        <p:nvCxnSpPr>
          <p:cNvPr id="380" name="Google Shape;380;p17"/>
          <p:cNvCxnSpPr/>
          <p:nvPr/>
        </p:nvCxnSpPr>
        <p:spPr>
          <a:xfrm>
            <a:off x="1172647" y="3635560"/>
            <a:ext cx="343800" cy="0"/>
          </a:xfrm>
          <a:prstGeom prst="straightConnector1">
            <a:avLst/>
          </a:prstGeom>
          <a:noFill/>
          <a:ln cap="flat" cmpd="sng" w="9525">
            <a:solidFill>
              <a:schemeClr val="accent1"/>
            </a:solidFill>
            <a:prstDash val="solid"/>
            <a:miter lim="800000"/>
            <a:headEnd len="sm" w="sm" type="none"/>
            <a:tailEnd len="sm" w="sm" type="none"/>
          </a:ln>
        </p:spPr>
      </p:cxnSp>
      <p:cxnSp>
        <p:nvCxnSpPr>
          <p:cNvPr id="381" name="Google Shape;381;p17"/>
          <p:cNvCxnSpPr/>
          <p:nvPr/>
        </p:nvCxnSpPr>
        <p:spPr>
          <a:xfrm>
            <a:off x="3049841" y="2038174"/>
            <a:ext cx="301800" cy="0"/>
          </a:xfrm>
          <a:prstGeom prst="straightConnector1">
            <a:avLst/>
          </a:prstGeom>
          <a:noFill/>
          <a:ln cap="flat" cmpd="sng" w="9525">
            <a:solidFill>
              <a:srgbClr val="942092"/>
            </a:solidFill>
            <a:prstDash val="solid"/>
            <a:miter lim="800000"/>
            <a:headEnd len="sm" w="sm" type="none"/>
            <a:tailEnd len="sm" w="sm" type="none"/>
          </a:ln>
        </p:spPr>
      </p:cxnSp>
      <p:cxnSp>
        <p:nvCxnSpPr>
          <p:cNvPr id="382" name="Google Shape;382;p17"/>
          <p:cNvCxnSpPr/>
          <p:nvPr/>
        </p:nvCxnSpPr>
        <p:spPr>
          <a:xfrm flipH="1" rot="10800000">
            <a:off x="4893726" y="2026174"/>
            <a:ext cx="219600" cy="12000"/>
          </a:xfrm>
          <a:prstGeom prst="straightConnector1">
            <a:avLst/>
          </a:prstGeom>
          <a:noFill/>
          <a:ln cap="flat" cmpd="sng" w="9525">
            <a:solidFill>
              <a:srgbClr val="942092"/>
            </a:solidFill>
            <a:prstDash val="solid"/>
            <a:miter lim="800000"/>
            <a:headEnd len="sm" w="sm" type="none"/>
            <a:tailEnd len="sm" w="sm" type="none"/>
          </a:ln>
        </p:spPr>
      </p:cxnSp>
      <p:cxnSp>
        <p:nvCxnSpPr>
          <p:cNvPr id="383" name="Google Shape;383;p17"/>
          <p:cNvCxnSpPr/>
          <p:nvPr/>
        </p:nvCxnSpPr>
        <p:spPr>
          <a:xfrm>
            <a:off x="6655171" y="2038173"/>
            <a:ext cx="219600" cy="0"/>
          </a:xfrm>
          <a:prstGeom prst="straightConnector1">
            <a:avLst/>
          </a:prstGeom>
          <a:noFill/>
          <a:ln cap="flat" cmpd="sng" w="9525">
            <a:solidFill>
              <a:srgbClr val="942092"/>
            </a:solidFill>
            <a:prstDash val="solid"/>
            <a:miter lim="800000"/>
            <a:headEnd len="sm" w="sm" type="none"/>
            <a:tailEnd len="med" w="med" type="triangle"/>
          </a:ln>
        </p:spPr>
      </p:cxnSp>
      <p:cxnSp>
        <p:nvCxnSpPr>
          <p:cNvPr id="384" name="Google Shape;384;p17"/>
          <p:cNvCxnSpPr/>
          <p:nvPr/>
        </p:nvCxnSpPr>
        <p:spPr>
          <a:xfrm>
            <a:off x="8416616" y="1992508"/>
            <a:ext cx="204300" cy="24300"/>
          </a:xfrm>
          <a:prstGeom prst="straightConnector1">
            <a:avLst/>
          </a:prstGeom>
          <a:noFill/>
          <a:ln cap="flat" cmpd="sng" w="9525">
            <a:solidFill>
              <a:srgbClr val="942092"/>
            </a:solidFill>
            <a:prstDash val="solid"/>
            <a:miter lim="800000"/>
            <a:headEnd len="sm" w="sm" type="none"/>
            <a:tailEnd len="med" w="med" type="triangle"/>
          </a:ln>
        </p:spPr>
      </p:cxnSp>
      <p:cxnSp>
        <p:nvCxnSpPr>
          <p:cNvPr id="385" name="Google Shape;385;p17"/>
          <p:cNvCxnSpPr/>
          <p:nvPr/>
        </p:nvCxnSpPr>
        <p:spPr>
          <a:xfrm flipH="1" rot="10800000">
            <a:off x="3058315" y="3634060"/>
            <a:ext cx="293400" cy="15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86" name="Google Shape;386;p17"/>
          <p:cNvCxnSpPr/>
          <p:nvPr/>
        </p:nvCxnSpPr>
        <p:spPr>
          <a:xfrm flipH="1" rot="10800000">
            <a:off x="3049841" y="5226374"/>
            <a:ext cx="301800" cy="231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87" name="Google Shape;387;p17"/>
          <p:cNvCxnSpPr/>
          <p:nvPr/>
        </p:nvCxnSpPr>
        <p:spPr>
          <a:xfrm>
            <a:off x="4893726" y="5227620"/>
            <a:ext cx="219600" cy="5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88" name="Google Shape;388;p17"/>
          <p:cNvCxnSpPr>
            <a:endCxn id="373" idx="0"/>
          </p:cNvCxnSpPr>
          <p:nvPr/>
        </p:nvCxnSpPr>
        <p:spPr>
          <a:xfrm>
            <a:off x="10162915" y="2062520"/>
            <a:ext cx="1269000" cy="1255800"/>
          </a:xfrm>
          <a:prstGeom prst="straightConnector1">
            <a:avLst/>
          </a:prstGeom>
          <a:noFill/>
          <a:ln cap="flat" cmpd="sng" w="9525">
            <a:solidFill>
              <a:srgbClr val="942092"/>
            </a:solidFill>
            <a:prstDash val="solid"/>
            <a:miter lim="800000"/>
            <a:headEnd len="sm" w="sm" type="none"/>
            <a:tailEnd len="med" w="med" type="triangle"/>
          </a:ln>
        </p:spPr>
      </p:cxnSp>
      <p:cxnSp>
        <p:nvCxnSpPr>
          <p:cNvPr id="389" name="Google Shape;389;p17"/>
          <p:cNvCxnSpPr>
            <a:endCxn id="373" idx="2"/>
          </p:cNvCxnSpPr>
          <p:nvPr/>
        </p:nvCxnSpPr>
        <p:spPr>
          <a:xfrm>
            <a:off x="4893678" y="3634061"/>
            <a:ext cx="5978400" cy="15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90" name="Google Shape;390;p17"/>
          <p:cNvCxnSpPr>
            <a:endCxn id="373" idx="4"/>
          </p:cNvCxnSpPr>
          <p:nvPr/>
        </p:nvCxnSpPr>
        <p:spPr>
          <a:xfrm flipH="1" rot="10800000">
            <a:off x="6655315" y="3952802"/>
            <a:ext cx="4776600" cy="128040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8"/>
          <p:cNvSpPr/>
          <p:nvPr/>
        </p:nvSpPr>
        <p:spPr>
          <a:xfrm>
            <a:off x="3778250" y="1825625"/>
            <a:ext cx="12192000" cy="457200"/>
          </a:xfrm>
          <a:prstGeom prst="rect">
            <a:avLst/>
          </a:prstGeom>
          <a:noFill/>
          <a:ln>
            <a:noFill/>
          </a:ln>
        </p:spPr>
        <p:txBody>
          <a:bodyPr anchorCtr="0" anchor="ctr" bIns="0" lIns="91425" spcFirstLastPara="1" rIns="91425" wrap="square" tIns="0">
            <a:spAutoFit/>
          </a:bodyPr>
          <a:lstStyle/>
          <a:p>
            <a:pPr indent="0" lvl="0" marL="0" marR="0" rtl="1" algn="r">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396" name="Google Shape;396;p18"/>
          <p:cNvPicPr preferRelativeResize="0"/>
          <p:nvPr/>
        </p:nvPicPr>
        <p:blipFill rotWithShape="1">
          <a:blip r:embed="rId3">
            <a:alphaModFix/>
          </a:blip>
          <a:srcRect b="0" l="0" r="0" t="0"/>
          <a:stretch/>
        </p:blipFill>
        <p:spPr>
          <a:xfrm>
            <a:off x="0" y="0"/>
            <a:ext cx="2095500" cy="825500"/>
          </a:xfrm>
          <a:prstGeom prst="rect">
            <a:avLst/>
          </a:prstGeom>
          <a:noFill/>
          <a:ln>
            <a:noFill/>
          </a:ln>
        </p:spPr>
      </p:pic>
      <p:pic>
        <p:nvPicPr>
          <p:cNvPr id="397" name="Google Shape;397;p18"/>
          <p:cNvPicPr preferRelativeResize="0"/>
          <p:nvPr/>
        </p:nvPicPr>
        <p:blipFill rotWithShape="1">
          <a:blip r:embed="rId4">
            <a:alphaModFix/>
          </a:blip>
          <a:srcRect b="0" l="0" r="0" t="0"/>
          <a:stretch/>
        </p:blipFill>
        <p:spPr>
          <a:xfrm>
            <a:off x="10606842" y="-219393"/>
            <a:ext cx="1686560" cy="1264285"/>
          </a:xfrm>
          <a:prstGeom prst="rect">
            <a:avLst/>
          </a:prstGeom>
          <a:noFill/>
          <a:ln>
            <a:noFill/>
          </a:ln>
        </p:spPr>
      </p:pic>
      <p:sp>
        <p:nvSpPr>
          <p:cNvPr id="398" name="Google Shape;398;p18"/>
          <p:cNvSpPr txBox="1"/>
          <p:nvPr/>
        </p:nvSpPr>
        <p:spPr>
          <a:xfrm>
            <a:off x="5585790" y="228083"/>
            <a:ext cx="61456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Project Plan</a:t>
            </a:r>
            <a:endParaRPr sz="1800">
              <a:solidFill>
                <a:schemeClr val="dk1"/>
              </a:solidFill>
              <a:latin typeface="Calibri"/>
              <a:ea typeface="Calibri"/>
              <a:cs typeface="Calibri"/>
              <a:sym typeface="Calibri"/>
            </a:endParaRPr>
          </a:p>
        </p:txBody>
      </p:sp>
      <p:sp>
        <p:nvSpPr>
          <p:cNvPr id="399" name="Google Shape;399;p18"/>
          <p:cNvSpPr txBox="1"/>
          <p:nvPr/>
        </p:nvSpPr>
        <p:spPr>
          <a:xfrm>
            <a:off x="401359" y="3862005"/>
            <a:ext cx="43080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942092"/>
                </a:solidFill>
                <a:latin typeface="Calibri"/>
                <a:ea typeface="Calibri"/>
                <a:cs typeface="Calibri"/>
                <a:sym typeface="Calibri"/>
              </a:rPr>
              <a:t>Statement Of Work “SOW”</a:t>
            </a:r>
            <a:endParaRPr b="1"/>
          </a:p>
          <a:p>
            <a:pPr indent="0" lvl="0" marL="0" marR="0" rtl="0" algn="l">
              <a:spcBef>
                <a:spcPts val="0"/>
              </a:spcBef>
              <a:spcAft>
                <a:spcPts val="0"/>
              </a:spcAft>
              <a:buNone/>
            </a:pPr>
            <a:r>
              <a:t/>
            </a:r>
            <a:endParaRPr sz="1800">
              <a:solidFill>
                <a:srgbClr val="942092"/>
              </a:solidFill>
              <a:latin typeface="Calibri"/>
              <a:ea typeface="Calibri"/>
              <a:cs typeface="Calibri"/>
              <a:sym typeface="Calibri"/>
            </a:endParaRPr>
          </a:p>
          <a:p>
            <a:pPr indent="0" lvl="0" marL="0" marR="0" rtl="0" algn="l">
              <a:spcBef>
                <a:spcPts val="0"/>
              </a:spcBef>
              <a:spcAft>
                <a:spcPts val="0"/>
              </a:spcAft>
              <a:buNone/>
            </a:pPr>
            <a:r>
              <a:t/>
            </a:r>
            <a:endParaRPr sz="1800">
              <a:solidFill>
                <a:srgbClr val="942092"/>
              </a:solidFill>
              <a:latin typeface="Calibri"/>
              <a:ea typeface="Calibri"/>
              <a:cs typeface="Calibri"/>
              <a:sym typeface="Calibri"/>
            </a:endParaRPr>
          </a:p>
          <a:p>
            <a:pPr indent="0" lvl="0" marL="0" marR="0" rtl="0" algn="l">
              <a:spcBef>
                <a:spcPts val="0"/>
              </a:spcBef>
              <a:spcAft>
                <a:spcPts val="0"/>
              </a:spcAft>
              <a:buNone/>
            </a:pPr>
            <a:r>
              <a:rPr lang="en-US" sz="1800">
                <a:solidFill>
                  <a:srgbClr val="942092"/>
                </a:solidFill>
                <a:latin typeface="Calibri"/>
                <a:ea typeface="Calibri"/>
                <a:cs typeface="Calibri"/>
                <a:sym typeface="Calibri"/>
              </a:rPr>
              <a:t>  </a:t>
            </a:r>
            <a:endParaRPr/>
          </a:p>
        </p:txBody>
      </p:sp>
      <p:sp>
        <p:nvSpPr>
          <p:cNvPr id="400" name="Google Shape;400;p18"/>
          <p:cNvSpPr txBox="1"/>
          <p:nvPr/>
        </p:nvSpPr>
        <p:spPr>
          <a:xfrm>
            <a:off x="768233" y="4231337"/>
            <a:ext cx="79854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u="sng">
                <a:solidFill>
                  <a:srgbClr val="942092"/>
                </a:solidFill>
                <a:latin typeface="Arial"/>
                <a:ea typeface="Arial"/>
                <a:cs typeface="Arial"/>
                <a:sym typeface="Arial"/>
                <a:hlinkClick r:id="rId5">
                  <a:extLst>
                    <a:ext uri="{A12FA001-AC4F-418D-AE19-62706E023703}">
                      <ahyp:hlinkClr val="tx"/>
                    </a:ext>
                  </a:extLst>
                </a:hlinkClick>
              </a:rPr>
              <a:t>SOW</a:t>
            </a:r>
            <a:r>
              <a:rPr lang="en-US" sz="1200">
                <a:solidFill>
                  <a:srgbClr val="942092"/>
                </a:solidFill>
                <a:latin typeface="Arial"/>
                <a:ea typeface="Arial"/>
                <a:cs typeface="Arial"/>
                <a:sym typeface="Arial"/>
              </a:rPr>
              <a:t> </a:t>
            </a:r>
            <a:r>
              <a:rPr lang="en-US" sz="1200" u="sng">
                <a:solidFill>
                  <a:srgbClr val="942092"/>
                </a:solidFill>
                <a:latin typeface="Arial"/>
                <a:ea typeface="Arial"/>
                <a:cs typeface="Arial"/>
                <a:sym typeface="Arial"/>
                <a:hlinkClick r:id="rId6">
                  <a:extLst>
                    <a:ext uri="{A12FA001-AC4F-418D-AE19-62706E023703}">
                      <ahyp:hlinkClr val="tx"/>
                    </a:ext>
                  </a:extLst>
                </a:hlinkClick>
              </a:rPr>
              <a:t>a</a:t>
            </a:r>
            <a:r>
              <a:rPr lang="en-US" sz="1200">
                <a:solidFill>
                  <a:srgbClr val="0E0E0E"/>
                </a:solidFill>
                <a:latin typeface="Arial"/>
                <a:ea typeface="Arial"/>
                <a:cs typeface="Arial"/>
                <a:sym typeface="Arial"/>
              </a:rPr>
              <a:t> formal document that outlines the scope of work to be performed in a project. It includes detailed descriptions of the project’s objectives, deliverables, timeline, tasks, and responsibilities. The SOW serves as a guide for both the project manager and the vendor, ensuring clarity on what needs to be done, by when, and under what conditions. It helps set expectations and provides a framework for measuring progress and success.</a:t>
            </a:r>
            <a:endParaRPr/>
          </a:p>
          <a:p>
            <a:pPr indent="0" lvl="0" marL="0" marR="0" rtl="0" algn="l">
              <a:spcBef>
                <a:spcPts val="0"/>
              </a:spcBef>
              <a:spcAft>
                <a:spcPts val="0"/>
              </a:spcAft>
              <a:buNone/>
            </a:pPr>
            <a:br>
              <a:rPr lang="en-US" sz="1200">
                <a:solidFill>
                  <a:srgbClr val="0E0E0E"/>
                </a:solidFill>
                <a:latin typeface="Arial"/>
                <a:ea typeface="Arial"/>
                <a:cs typeface="Arial"/>
                <a:sym typeface="Arial"/>
              </a:rPr>
            </a:br>
            <a:endParaRPr sz="1200">
              <a:solidFill>
                <a:srgbClr val="0E0E0E"/>
              </a:solidFill>
              <a:latin typeface="Arial"/>
              <a:ea typeface="Arial"/>
              <a:cs typeface="Arial"/>
              <a:sym typeface="Arial"/>
            </a:endParaRPr>
          </a:p>
        </p:txBody>
      </p:sp>
      <p:sp>
        <p:nvSpPr>
          <p:cNvPr id="401" name="Google Shape;401;p18"/>
          <p:cNvSpPr txBox="1"/>
          <p:nvPr/>
        </p:nvSpPr>
        <p:spPr>
          <a:xfrm>
            <a:off x="401359" y="968522"/>
            <a:ext cx="3376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942092"/>
                </a:solidFill>
                <a:latin typeface="Calibri"/>
                <a:ea typeface="Calibri"/>
                <a:cs typeface="Calibri"/>
                <a:sym typeface="Calibri"/>
              </a:rPr>
              <a:t>Gantt Chart</a:t>
            </a:r>
            <a:endParaRPr b="1"/>
          </a:p>
          <a:p>
            <a:pPr indent="0" lvl="0" marL="0" marR="0" rtl="0" algn="l">
              <a:spcBef>
                <a:spcPts val="0"/>
              </a:spcBef>
              <a:spcAft>
                <a:spcPts val="0"/>
              </a:spcAft>
              <a:buNone/>
            </a:pPr>
            <a:r>
              <a:rPr lang="en-US" sz="1800">
                <a:solidFill>
                  <a:srgbClr val="942092"/>
                </a:solidFill>
                <a:latin typeface="Calibri"/>
                <a:ea typeface="Calibri"/>
                <a:cs typeface="Calibri"/>
                <a:sym typeface="Calibri"/>
              </a:rPr>
              <a:t>  </a:t>
            </a:r>
            <a:endParaRPr/>
          </a:p>
        </p:txBody>
      </p:sp>
      <p:sp>
        <p:nvSpPr>
          <p:cNvPr id="402" name="Google Shape;402;p18"/>
          <p:cNvSpPr txBox="1"/>
          <p:nvPr/>
        </p:nvSpPr>
        <p:spPr>
          <a:xfrm>
            <a:off x="768927" y="1311365"/>
            <a:ext cx="7984800" cy="140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u="sng">
                <a:solidFill>
                  <a:srgbClr val="942092"/>
                </a:solidFill>
                <a:latin typeface="Arial"/>
                <a:ea typeface="Arial"/>
                <a:cs typeface="Arial"/>
                <a:sym typeface="Arial"/>
                <a:hlinkClick r:id="rId7">
                  <a:extLst>
                    <a:ext uri="{A12FA001-AC4F-418D-AE19-62706E023703}">
                      <ahyp:hlinkClr val="tx"/>
                    </a:ext>
                  </a:extLst>
                </a:hlinkClick>
              </a:rPr>
              <a:t>Gantt Chart</a:t>
            </a:r>
            <a:r>
              <a:rPr lang="en-US" sz="1300">
                <a:solidFill>
                  <a:srgbClr val="0E0E0E"/>
                </a:solidFill>
                <a:latin typeface="Arial"/>
                <a:ea typeface="Arial"/>
                <a:cs typeface="Arial"/>
                <a:sym typeface="Arial"/>
              </a:rPr>
              <a:t> </a:t>
            </a:r>
            <a:r>
              <a:rPr lang="en-US" sz="1200">
                <a:solidFill>
                  <a:srgbClr val="0E0E0E"/>
                </a:solidFill>
                <a:latin typeface="Arial"/>
                <a:ea typeface="Arial"/>
                <a:cs typeface="Arial"/>
                <a:sym typeface="Arial"/>
              </a:rPr>
              <a:t>a visual project management tool that displays the timeline of a project. It represents tasks or activities on the vertical axis and time intervals on the horizontal axis. Each task is shown as a horizontal bar, indicating its start date, duration, and end date. Gantt Charts help project managers and teams track progress, manage resources, and ensure that the project stays on schedule by providing a clear overview of task dependencies and milestones.</a:t>
            </a:r>
            <a:endParaRPr/>
          </a:p>
          <a:p>
            <a:pPr indent="0" lvl="0" marL="0" marR="0" rtl="0" algn="l">
              <a:spcBef>
                <a:spcPts val="0"/>
              </a:spcBef>
              <a:spcAft>
                <a:spcPts val="0"/>
              </a:spcAft>
              <a:buNone/>
            </a:pPr>
            <a:br>
              <a:rPr lang="en-US" sz="1200">
                <a:solidFill>
                  <a:srgbClr val="0E0E0E"/>
                </a:solidFill>
                <a:latin typeface="Arial"/>
                <a:ea typeface="Arial"/>
                <a:cs typeface="Arial"/>
                <a:sym typeface="Arial"/>
              </a:rPr>
            </a:br>
            <a:endParaRPr sz="1200">
              <a:solidFill>
                <a:srgbClr val="0E0E0E"/>
              </a:solidFill>
              <a:latin typeface="Arial"/>
              <a:ea typeface="Arial"/>
              <a:cs typeface="Arial"/>
              <a:sym typeface="Arial"/>
            </a:endParaRPr>
          </a:p>
        </p:txBody>
      </p:sp>
      <p:sp>
        <p:nvSpPr>
          <p:cNvPr id="403" name="Google Shape;403;p18"/>
          <p:cNvSpPr txBox="1"/>
          <p:nvPr/>
        </p:nvSpPr>
        <p:spPr>
          <a:xfrm>
            <a:off x="401359" y="2276764"/>
            <a:ext cx="430814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942092"/>
                </a:solidFill>
                <a:latin typeface="Calibri"/>
                <a:ea typeface="Calibri"/>
                <a:cs typeface="Calibri"/>
                <a:sym typeface="Calibri"/>
              </a:rPr>
              <a:t>Budget plan</a:t>
            </a:r>
            <a:endParaRPr b="1"/>
          </a:p>
          <a:p>
            <a:pPr indent="0" lvl="0" marL="0" marR="0" rtl="0" algn="l">
              <a:spcBef>
                <a:spcPts val="0"/>
              </a:spcBef>
              <a:spcAft>
                <a:spcPts val="0"/>
              </a:spcAft>
              <a:buNone/>
            </a:pPr>
            <a:r>
              <a:t/>
            </a:r>
            <a:endParaRPr sz="1800">
              <a:solidFill>
                <a:srgbClr val="942092"/>
              </a:solidFill>
              <a:latin typeface="Calibri"/>
              <a:ea typeface="Calibri"/>
              <a:cs typeface="Calibri"/>
              <a:sym typeface="Calibri"/>
            </a:endParaRPr>
          </a:p>
          <a:p>
            <a:pPr indent="0" lvl="0" marL="0" marR="0" rtl="0" algn="l">
              <a:spcBef>
                <a:spcPts val="0"/>
              </a:spcBef>
              <a:spcAft>
                <a:spcPts val="0"/>
              </a:spcAft>
              <a:buNone/>
            </a:pPr>
            <a:r>
              <a:rPr lang="en-US" sz="1800">
                <a:solidFill>
                  <a:srgbClr val="942092"/>
                </a:solidFill>
                <a:latin typeface="Calibri"/>
                <a:ea typeface="Calibri"/>
                <a:cs typeface="Calibri"/>
                <a:sym typeface="Calibri"/>
              </a:rPr>
              <a:t>  </a:t>
            </a:r>
            <a:endParaRPr/>
          </a:p>
        </p:txBody>
      </p:sp>
      <p:sp>
        <p:nvSpPr>
          <p:cNvPr id="404" name="Google Shape;404;p18"/>
          <p:cNvSpPr txBox="1"/>
          <p:nvPr/>
        </p:nvSpPr>
        <p:spPr>
          <a:xfrm>
            <a:off x="768233" y="2692262"/>
            <a:ext cx="7985400" cy="140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u="sng">
                <a:solidFill>
                  <a:srgbClr val="942092"/>
                </a:solidFill>
                <a:latin typeface="Arial"/>
                <a:ea typeface="Arial"/>
                <a:cs typeface="Arial"/>
                <a:sym typeface="Arial"/>
                <a:hlinkClick r:id="rId8">
                  <a:extLst>
                    <a:ext uri="{A12FA001-AC4F-418D-AE19-62706E023703}">
                      <ahyp:hlinkClr val="tx"/>
                    </a:ext>
                  </a:extLst>
                </a:hlinkClick>
              </a:rPr>
              <a:t>Budget plan</a:t>
            </a:r>
            <a:r>
              <a:rPr lang="en-US" sz="1300">
                <a:solidFill>
                  <a:srgbClr val="0E0E0E"/>
                </a:solidFill>
                <a:latin typeface="Arial"/>
                <a:ea typeface="Arial"/>
                <a:cs typeface="Arial"/>
                <a:sym typeface="Arial"/>
              </a:rPr>
              <a:t> </a:t>
            </a:r>
            <a:r>
              <a:rPr lang="en-US" sz="1200">
                <a:solidFill>
                  <a:srgbClr val="0E0E0E"/>
                </a:solidFill>
                <a:latin typeface="Arial"/>
                <a:ea typeface="Arial"/>
                <a:cs typeface="Arial"/>
                <a:sym typeface="Arial"/>
              </a:rPr>
              <a:t>a detailed financial outline for a project, specifying how resources will be allocated and spent. It includes estimates for all costs related to the project, such as labor, materials, equipment, and other expenses. The budget plan helps track spending against the approved budget, ensuring that the project remains financially viable. It also allows for adjustments in case of unforeseen costs and provides a framework for financial decision-making throughout the project’s lifecycle.</a:t>
            </a:r>
            <a:endParaRPr/>
          </a:p>
          <a:p>
            <a:pPr indent="0" lvl="0" marL="0" marR="0" rtl="0" algn="l">
              <a:spcBef>
                <a:spcPts val="0"/>
              </a:spcBef>
              <a:spcAft>
                <a:spcPts val="0"/>
              </a:spcAft>
              <a:buNone/>
            </a:pPr>
            <a:br>
              <a:rPr lang="en-US" sz="1200">
                <a:solidFill>
                  <a:schemeClr val="dk1"/>
                </a:solidFill>
                <a:latin typeface="Calibri"/>
                <a:ea typeface="Calibri"/>
                <a:cs typeface="Calibri"/>
                <a:sym typeface="Calibri"/>
              </a:rPr>
            </a:br>
            <a:endParaRPr sz="1200">
              <a:solidFill>
                <a:srgbClr val="0E0E0E"/>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19"/>
          <p:cNvSpPr/>
          <p:nvPr/>
        </p:nvSpPr>
        <p:spPr>
          <a:xfrm>
            <a:off x="3778250" y="1825625"/>
            <a:ext cx="12192000"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410" name="Google Shape;410;p19"/>
          <p:cNvPicPr preferRelativeResize="0"/>
          <p:nvPr/>
        </p:nvPicPr>
        <p:blipFill rotWithShape="1">
          <a:blip r:embed="rId3">
            <a:alphaModFix/>
          </a:blip>
          <a:srcRect b="0" l="0" r="0" t="0"/>
          <a:stretch/>
        </p:blipFill>
        <p:spPr>
          <a:xfrm>
            <a:off x="0" y="0"/>
            <a:ext cx="2095500" cy="825500"/>
          </a:xfrm>
          <a:prstGeom prst="rect">
            <a:avLst/>
          </a:prstGeom>
          <a:noFill/>
          <a:ln>
            <a:noFill/>
          </a:ln>
        </p:spPr>
      </p:pic>
      <p:pic>
        <p:nvPicPr>
          <p:cNvPr id="411" name="Google Shape;411;p19"/>
          <p:cNvPicPr preferRelativeResize="0"/>
          <p:nvPr/>
        </p:nvPicPr>
        <p:blipFill rotWithShape="1">
          <a:blip r:embed="rId4">
            <a:alphaModFix/>
          </a:blip>
          <a:srcRect b="0" l="0" r="0" t="0"/>
          <a:stretch/>
        </p:blipFill>
        <p:spPr>
          <a:xfrm>
            <a:off x="10606842" y="-219393"/>
            <a:ext cx="1686560" cy="1264285"/>
          </a:xfrm>
          <a:prstGeom prst="rect">
            <a:avLst/>
          </a:prstGeom>
          <a:noFill/>
          <a:ln>
            <a:noFill/>
          </a:ln>
        </p:spPr>
      </p:pic>
      <p:sp>
        <p:nvSpPr>
          <p:cNvPr id="412" name="Google Shape;412;p19"/>
          <p:cNvSpPr txBox="1"/>
          <p:nvPr/>
        </p:nvSpPr>
        <p:spPr>
          <a:xfrm>
            <a:off x="5585790" y="228083"/>
            <a:ext cx="61456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Project Plan</a:t>
            </a:r>
            <a:endParaRPr sz="1800">
              <a:solidFill>
                <a:schemeClr val="dk1"/>
              </a:solidFill>
              <a:latin typeface="Calibri"/>
              <a:ea typeface="Calibri"/>
              <a:cs typeface="Calibri"/>
              <a:sym typeface="Calibri"/>
            </a:endParaRPr>
          </a:p>
        </p:txBody>
      </p:sp>
      <p:sp>
        <p:nvSpPr>
          <p:cNvPr id="413" name="Google Shape;413;p19"/>
          <p:cNvSpPr txBox="1"/>
          <p:nvPr/>
        </p:nvSpPr>
        <p:spPr>
          <a:xfrm>
            <a:off x="401359" y="968522"/>
            <a:ext cx="337689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942092"/>
                </a:solidFill>
                <a:latin typeface="Calibri"/>
                <a:ea typeface="Calibri"/>
                <a:cs typeface="Calibri"/>
                <a:sym typeface="Calibri"/>
              </a:rPr>
              <a:t>Risk plan</a:t>
            </a:r>
            <a:endParaRPr b="1" sz="1800">
              <a:solidFill>
                <a:srgbClr val="942092"/>
              </a:solidFill>
              <a:latin typeface="Calibri"/>
              <a:ea typeface="Calibri"/>
              <a:cs typeface="Calibri"/>
              <a:sym typeface="Calibri"/>
            </a:endParaRPr>
          </a:p>
          <a:p>
            <a:pPr indent="0" lvl="0" marL="0" marR="0" rtl="0" algn="l">
              <a:spcBef>
                <a:spcPts val="0"/>
              </a:spcBef>
              <a:spcAft>
                <a:spcPts val="0"/>
              </a:spcAft>
              <a:buNone/>
            </a:pPr>
            <a:r>
              <a:t/>
            </a:r>
            <a:endParaRPr b="1" sz="1800">
              <a:solidFill>
                <a:srgbClr val="942092"/>
              </a:solidFill>
              <a:latin typeface="Calibri"/>
              <a:ea typeface="Calibri"/>
              <a:cs typeface="Calibri"/>
              <a:sym typeface="Calibri"/>
            </a:endParaRPr>
          </a:p>
          <a:p>
            <a:pPr indent="0" lvl="0" marL="0" marR="0" rtl="0" algn="l">
              <a:spcBef>
                <a:spcPts val="0"/>
              </a:spcBef>
              <a:spcAft>
                <a:spcPts val="0"/>
              </a:spcAft>
              <a:buNone/>
            </a:pPr>
            <a:r>
              <a:rPr lang="en-US" sz="1800">
                <a:solidFill>
                  <a:srgbClr val="942092"/>
                </a:solidFill>
                <a:latin typeface="Calibri"/>
                <a:ea typeface="Calibri"/>
                <a:cs typeface="Calibri"/>
                <a:sym typeface="Calibri"/>
              </a:rPr>
              <a:t>  </a:t>
            </a:r>
            <a:endParaRPr/>
          </a:p>
        </p:txBody>
      </p:sp>
      <p:sp>
        <p:nvSpPr>
          <p:cNvPr id="414" name="Google Shape;414;p19"/>
          <p:cNvSpPr txBox="1"/>
          <p:nvPr/>
        </p:nvSpPr>
        <p:spPr>
          <a:xfrm>
            <a:off x="768927" y="1311365"/>
            <a:ext cx="7984800" cy="138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u="sng">
                <a:solidFill>
                  <a:schemeClr val="hlink"/>
                </a:solidFill>
                <a:latin typeface="Arial"/>
                <a:ea typeface="Arial"/>
                <a:cs typeface="Arial"/>
                <a:sym typeface="Arial"/>
                <a:hlinkClick r:id="rId5"/>
              </a:rPr>
              <a:t>Risk Plan</a:t>
            </a:r>
            <a:r>
              <a:rPr lang="en-US" sz="1200">
                <a:solidFill>
                  <a:srgbClr val="0E0E0E"/>
                </a:solidFill>
                <a:latin typeface="Arial"/>
                <a:ea typeface="Arial"/>
                <a:cs typeface="Arial"/>
                <a:sym typeface="Arial"/>
              </a:rPr>
              <a:t> a formal document outlining the approach to managing risks in a project. It includes the processes for identifying, assessing, and prioritizing risks, as well as strategies for mitigating or avoiding them. The plan details who is responsible for managing each risk, how risks will be monitored, and what actions will be taken if risks materialize. A well-structured risk plan helps ensure that potential challenges are addressed proactively, minimizing their impact on the project.</a:t>
            </a:r>
            <a:endParaRPr/>
          </a:p>
          <a:p>
            <a:pPr indent="0" lvl="0" marL="0" marR="0" rtl="0" algn="l">
              <a:spcBef>
                <a:spcPts val="0"/>
              </a:spcBef>
              <a:spcAft>
                <a:spcPts val="0"/>
              </a:spcAft>
              <a:buNone/>
            </a:pPr>
            <a:br>
              <a:rPr lang="en-US" sz="1200">
                <a:solidFill>
                  <a:srgbClr val="0E0E0E"/>
                </a:solidFill>
                <a:latin typeface="Arial"/>
                <a:ea typeface="Arial"/>
                <a:cs typeface="Arial"/>
                <a:sym typeface="Arial"/>
              </a:rPr>
            </a:br>
            <a:endParaRPr sz="1200">
              <a:solidFill>
                <a:srgbClr val="0E0E0E"/>
              </a:solidFill>
              <a:latin typeface="Arial"/>
              <a:ea typeface="Arial"/>
              <a:cs typeface="Arial"/>
              <a:sym typeface="Arial"/>
            </a:endParaRPr>
          </a:p>
        </p:txBody>
      </p:sp>
      <p:sp>
        <p:nvSpPr>
          <p:cNvPr id="415" name="Google Shape;415;p19"/>
          <p:cNvSpPr txBox="1"/>
          <p:nvPr/>
        </p:nvSpPr>
        <p:spPr>
          <a:xfrm>
            <a:off x="401359" y="2276764"/>
            <a:ext cx="43080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942092"/>
                </a:solidFill>
                <a:latin typeface="Calibri"/>
                <a:ea typeface="Calibri"/>
                <a:cs typeface="Calibri"/>
                <a:sym typeface="Calibri"/>
              </a:rPr>
              <a:t>Communication plan</a:t>
            </a:r>
            <a:endParaRPr b="1"/>
          </a:p>
          <a:p>
            <a:pPr indent="0" lvl="0" marL="0" marR="0" rtl="0" algn="l">
              <a:spcBef>
                <a:spcPts val="0"/>
              </a:spcBef>
              <a:spcAft>
                <a:spcPts val="0"/>
              </a:spcAft>
              <a:buNone/>
            </a:pPr>
            <a:r>
              <a:t/>
            </a:r>
            <a:endParaRPr sz="1800">
              <a:solidFill>
                <a:srgbClr val="942092"/>
              </a:solidFill>
              <a:latin typeface="Calibri"/>
              <a:ea typeface="Calibri"/>
              <a:cs typeface="Calibri"/>
              <a:sym typeface="Calibri"/>
            </a:endParaRPr>
          </a:p>
          <a:p>
            <a:pPr indent="0" lvl="0" marL="0" marR="0" rtl="0" algn="l">
              <a:spcBef>
                <a:spcPts val="0"/>
              </a:spcBef>
              <a:spcAft>
                <a:spcPts val="0"/>
              </a:spcAft>
              <a:buNone/>
            </a:pPr>
            <a:r>
              <a:t/>
            </a:r>
            <a:endParaRPr sz="1800">
              <a:solidFill>
                <a:srgbClr val="942092"/>
              </a:solidFill>
              <a:latin typeface="Calibri"/>
              <a:ea typeface="Calibri"/>
              <a:cs typeface="Calibri"/>
              <a:sym typeface="Calibri"/>
            </a:endParaRPr>
          </a:p>
          <a:p>
            <a:pPr indent="0" lvl="0" marL="0" marR="0" rtl="0" algn="l">
              <a:spcBef>
                <a:spcPts val="0"/>
              </a:spcBef>
              <a:spcAft>
                <a:spcPts val="0"/>
              </a:spcAft>
              <a:buNone/>
            </a:pPr>
            <a:r>
              <a:rPr lang="en-US" sz="1800">
                <a:solidFill>
                  <a:srgbClr val="942092"/>
                </a:solidFill>
                <a:latin typeface="Calibri"/>
                <a:ea typeface="Calibri"/>
                <a:cs typeface="Calibri"/>
                <a:sym typeface="Calibri"/>
              </a:rPr>
              <a:t>  </a:t>
            </a:r>
            <a:endParaRPr/>
          </a:p>
        </p:txBody>
      </p:sp>
      <p:sp>
        <p:nvSpPr>
          <p:cNvPr id="416" name="Google Shape;416;p19"/>
          <p:cNvSpPr txBox="1"/>
          <p:nvPr/>
        </p:nvSpPr>
        <p:spPr>
          <a:xfrm>
            <a:off x="768233" y="2692262"/>
            <a:ext cx="79854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u="sng">
                <a:solidFill>
                  <a:srgbClr val="942092"/>
                </a:solidFill>
                <a:latin typeface="Arial"/>
                <a:ea typeface="Arial"/>
                <a:cs typeface="Arial"/>
                <a:sym typeface="Arial"/>
                <a:hlinkClick r:id="rId6">
                  <a:extLst>
                    <a:ext uri="{A12FA001-AC4F-418D-AE19-62706E023703}">
                      <ahyp:hlinkClr val="tx"/>
                    </a:ext>
                  </a:extLst>
                </a:hlinkClick>
              </a:rPr>
              <a:t>Communication plan</a:t>
            </a:r>
            <a:r>
              <a:rPr lang="en-US" sz="1200">
                <a:solidFill>
                  <a:srgbClr val="942092"/>
                </a:solidFill>
                <a:latin typeface="Arial"/>
                <a:ea typeface="Arial"/>
                <a:cs typeface="Arial"/>
                <a:sym typeface="Arial"/>
              </a:rPr>
              <a:t> </a:t>
            </a:r>
            <a:r>
              <a:rPr lang="en-US" sz="1200">
                <a:solidFill>
                  <a:srgbClr val="0E0E0E"/>
                </a:solidFill>
                <a:latin typeface="Arial"/>
                <a:ea typeface="Arial"/>
                <a:cs typeface="Arial"/>
                <a:sym typeface="Arial"/>
              </a:rPr>
              <a:t>a document that outlines how information will be shared throughout a project. It details the communication methods, frequency, stakeholders involved, and the types of information to be conveyed. The plan ensures that everyone is informed, reducing misunderstandings and improving collaboration. It specifies who will send and receive updates, the channels used (e.g., emails, meetings), and key dates for important communications. A well-structured communication plan helps keep all stakeholders aligned and ensures smooth project progress.</a:t>
            </a:r>
            <a:endParaRPr/>
          </a:p>
          <a:p>
            <a:pPr indent="0" lvl="0" marL="0" marR="0" rtl="0" algn="l">
              <a:spcBef>
                <a:spcPts val="0"/>
              </a:spcBef>
              <a:spcAft>
                <a:spcPts val="0"/>
              </a:spcAft>
              <a:buNone/>
            </a:pPr>
            <a:br>
              <a:rPr lang="en-US" sz="1200">
                <a:solidFill>
                  <a:srgbClr val="0E0E0E"/>
                </a:solidFill>
                <a:latin typeface="Arial"/>
                <a:ea typeface="Arial"/>
                <a:cs typeface="Arial"/>
                <a:sym typeface="Arial"/>
              </a:rPr>
            </a:br>
            <a:endParaRPr sz="1200">
              <a:solidFill>
                <a:srgbClr val="0E0E0E"/>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0"/>
          <p:cNvSpPr/>
          <p:nvPr/>
        </p:nvSpPr>
        <p:spPr>
          <a:xfrm>
            <a:off x="3778250" y="1825625"/>
            <a:ext cx="12192000"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422" name="Google Shape;422;p20"/>
          <p:cNvPicPr preferRelativeResize="0"/>
          <p:nvPr/>
        </p:nvPicPr>
        <p:blipFill rotWithShape="1">
          <a:blip r:embed="rId3">
            <a:alphaModFix/>
          </a:blip>
          <a:srcRect b="0" l="0" r="0" t="0"/>
          <a:stretch/>
        </p:blipFill>
        <p:spPr>
          <a:xfrm>
            <a:off x="0" y="0"/>
            <a:ext cx="2095500" cy="825500"/>
          </a:xfrm>
          <a:prstGeom prst="rect">
            <a:avLst/>
          </a:prstGeom>
          <a:noFill/>
          <a:ln>
            <a:noFill/>
          </a:ln>
        </p:spPr>
      </p:pic>
      <p:pic>
        <p:nvPicPr>
          <p:cNvPr id="423" name="Google Shape;423;p20"/>
          <p:cNvPicPr preferRelativeResize="0"/>
          <p:nvPr/>
        </p:nvPicPr>
        <p:blipFill rotWithShape="1">
          <a:blip r:embed="rId4">
            <a:alphaModFix/>
          </a:blip>
          <a:srcRect b="0" l="0" r="0" t="0"/>
          <a:stretch/>
        </p:blipFill>
        <p:spPr>
          <a:xfrm>
            <a:off x="10606842" y="-219393"/>
            <a:ext cx="1686560" cy="1264285"/>
          </a:xfrm>
          <a:prstGeom prst="rect">
            <a:avLst/>
          </a:prstGeom>
          <a:noFill/>
          <a:ln>
            <a:noFill/>
          </a:ln>
        </p:spPr>
      </p:pic>
      <p:sp>
        <p:nvSpPr>
          <p:cNvPr id="424" name="Google Shape;424;p20"/>
          <p:cNvSpPr txBox="1"/>
          <p:nvPr/>
        </p:nvSpPr>
        <p:spPr>
          <a:xfrm>
            <a:off x="5585790" y="228083"/>
            <a:ext cx="61456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Project Plan</a:t>
            </a:r>
            <a:endParaRPr sz="1800">
              <a:solidFill>
                <a:schemeClr val="dk1"/>
              </a:solidFill>
              <a:latin typeface="Calibri"/>
              <a:ea typeface="Calibri"/>
              <a:cs typeface="Calibri"/>
              <a:sym typeface="Calibri"/>
            </a:endParaRPr>
          </a:p>
        </p:txBody>
      </p:sp>
      <p:sp>
        <p:nvSpPr>
          <p:cNvPr id="425" name="Google Shape;425;p20"/>
          <p:cNvSpPr txBox="1"/>
          <p:nvPr/>
        </p:nvSpPr>
        <p:spPr>
          <a:xfrm>
            <a:off x="401359" y="968522"/>
            <a:ext cx="33768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942092"/>
                </a:solidFill>
                <a:latin typeface="Calibri"/>
                <a:ea typeface="Calibri"/>
                <a:cs typeface="Calibri"/>
                <a:sym typeface="Calibri"/>
              </a:rPr>
              <a:t>Project Plan</a:t>
            </a:r>
            <a:endParaRPr b="1"/>
          </a:p>
          <a:p>
            <a:pPr indent="0" lvl="0" marL="0" marR="0" rtl="0" algn="l">
              <a:spcBef>
                <a:spcPts val="0"/>
              </a:spcBef>
              <a:spcAft>
                <a:spcPts val="0"/>
              </a:spcAft>
              <a:buNone/>
            </a:pPr>
            <a:r>
              <a:t/>
            </a:r>
            <a:endParaRPr sz="1800">
              <a:solidFill>
                <a:srgbClr val="942092"/>
              </a:solidFill>
              <a:latin typeface="Calibri"/>
              <a:ea typeface="Calibri"/>
              <a:cs typeface="Calibri"/>
              <a:sym typeface="Calibri"/>
            </a:endParaRPr>
          </a:p>
          <a:p>
            <a:pPr indent="0" lvl="0" marL="0" marR="0" rtl="0" algn="l">
              <a:spcBef>
                <a:spcPts val="0"/>
              </a:spcBef>
              <a:spcAft>
                <a:spcPts val="0"/>
              </a:spcAft>
              <a:buNone/>
            </a:pPr>
            <a:r>
              <a:t/>
            </a:r>
            <a:endParaRPr sz="1800">
              <a:solidFill>
                <a:srgbClr val="942092"/>
              </a:solidFill>
              <a:latin typeface="Calibri"/>
              <a:ea typeface="Calibri"/>
              <a:cs typeface="Calibri"/>
              <a:sym typeface="Calibri"/>
            </a:endParaRPr>
          </a:p>
          <a:p>
            <a:pPr indent="0" lvl="0" marL="0" marR="0" rtl="0" algn="l">
              <a:spcBef>
                <a:spcPts val="0"/>
              </a:spcBef>
              <a:spcAft>
                <a:spcPts val="0"/>
              </a:spcAft>
              <a:buNone/>
            </a:pPr>
            <a:r>
              <a:rPr lang="en-US" sz="1800">
                <a:solidFill>
                  <a:srgbClr val="942092"/>
                </a:solidFill>
                <a:latin typeface="Calibri"/>
                <a:ea typeface="Calibri"/>
                <a:cs typeface="Calibri"/>
                <a:sym typeface="Calibri"/>
              </a:rPr>
              <a:t>  </a:t>
            </a:r>
            <a:endParaRPr/>
          </a:p>
        </p:txBody>
      </p:sp>
      <p:sp>
        <p:nvSpPr>
          <p:cNvPr id="426" name="Google Shape;426;p20"/>
          <p:cNvSpPr txBox="1"/>
          <p:nvPr/>
        </p:nvSpPr>
        <p:spPr>
          <a:xfrm>
            <a:off x="768927" y="1311365"/>
            <a:ext cx="7984836"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E0E0E"/>
                </a:solidFill>
              </a:rPr>
              <a:t>A</a:t>
            </a:r>
            <a:r>
              <a:rPr lang="en-US" sz="1200">
                <a:solidFill>
                  <a:srgbClr val="0E0E0E"/>
                </a:solidFill>
                <a:latin typeface="Arial"/>
                <a:ea typeface="Arial"/>
                <a:cs typeface="Arial"/>
                <a:sym typeface="Arial"/>
              </a:rPr>
              <a:t> comprehensive document that outlines the roadmap for how a project will be executed, monitored, and controlled. It includes key elements such as the project’s objectives, scope, timeline, tasks, resources, budget, risk management, and communication strategies. The project plan serves as a guide for the project team and stakeholders, ensuring that everyone understands the project’s goals, deadlines, and responsibilities. It is essential for tracking progress and making adjustments to keep the project on track toward successful completion</a:t>
            </a:r>
            <a:endParaRPr/>
          </a:p>
        </p:txBody>
      </p:sp>
      <p:graphicFrame>
        <p:nvGraphicFramePr>
          <p:cNvPr id="427" name="Google Shape;427;p20"/>
          <p:cNvGraphicFramePr/>
          <p:nvPr/>
        </p:nvGraphicFramePr>
        <p:xfrm>
          <a:off x="845361" y="2190614"/>
          <a:ext cx="3000000" cy="3000000"/>
        </p:xfrm>
        <a:graphic>
          <a:graphicData uri="http://schemas.openxmlformats.org/drawingml/2006/table">
            <a:tbl>
              <a:tblPr>
                <a:noFill/>
                <a:tableStyleId>{DC018AC2-9285-4D9D-838E-9472AA8035E4}</a:tableStyleId>
              </a:tblPr>
              <a:tblGrid>
                <a:gridCol w="2474050"/>
                <a:gridCol w="4443900"/>
                <a:gridCol w="4115575"/>
              </a:tblGrid>
              <a:tr h="233025">
                <a:tc>
                  <a:txBody>
                    <a:bodyPr/>
                    <a:lstStyle/>
                    <a:p>
                      <a:pPr indent="0" lvl="0" marL="0" marR="0" rtl="0" algn="l">
                        <a:spcBef>
                          <a:spcPts val="0"/>
                        </a:spcBef>
                        <a:spcAft>
                          <a:spcPts val="0"/>
                        </a:spcAft>
                        <a:buNone/>
                      </a:pPr>
                      <a:r>
                        <a:t/>
                      </a:r>
                      <a:endParaRPr sz="1500"/>
                    </a:p>
                  </a:txBody>
                  <a:tcPr marT="0" marB="0" marR="23300" marL="233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0" marB="0" marR="23300" marL="233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0" marB="0" marR="23300" marL="233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233025">
                <a:tc gridSpan="3">
                  <a:txBody>
                    <a:bodyPr/>
                    <a:lstStyle/>
                    <a:p>
                      <a:pPr indent="0" lvl="0" marL="0" marR="0" rtl="0" algn="l">
                        <a:spcBef>
                          <a:spcPts val="0"/>
                        </a:spcBef>
                        <a:spcAft>
                          <a:spcPts val="0"/>
                        </a:spcAft>
                        <a:buNone/>
                      </a:pPr>
                      <a:r>
                        <a:rPr b="1" i="0" lang="en-US" sz="900">
                          <a:solidFill>
                            <a:srgbClr val="942092"/>
                          </a:solidFill>
                          <a:latin typeface="Arial"/>
                          <a:ea typeface="Arial"/>
                          <a:cs typeface="Arial"/>
                          <a:sym typeface="Arial"/>
                        </a:rPr>
                        <a:t>Project Name:</a:t>
                      </a:r>
                      <a:r>
                        <a:rPr b="1" i="0" lang="en-US" sz="900">
                          <a:latin typeface="Arial"/>
                          <a:ea typeface="Arial"/>
                          <a:cs typeface="Arial"/>
                          <a:sym typeface="Arial"/>
                        </a:rPr>
                        <a:t> SPM (Sustainable project Management)</a:t>
                      </a:r>
                      <a:endParaRPr b="1" sz="900"/>
                    </a:p>
                  </a:txBody>
                  <a:tcPr marT="0" marB="0" marR="23300" marL="23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hMerge="1"/>
                <a:tc hMerge="1"/>
              </a:tr>
              <a:tr h="233025">
                <a:tc gridSpan="3">
                  <a:txBody>
                    <a:bodyPr/>
                    <a:lstStyle/>
                    <a:p>
                      <a:pPr indent="0" lvl="0" marL="0" marR="0" rtl="0" algn="l">
                        <a:spcBef>
                          <a:spcPts val="0"/>
                        </a:spcBef>
                        <a:spcAft>
                          <a:spcPts val="0"/>
                        </a:spcAft>
                        <a:buNone/>
                      </a:pPr>
                      <a:r>
                        <a:rPr b="1" i="0" lang="en-US" sz="900">
                          <a:solidFill>
                            <a:srgbClr val="942092"/>
                          </a:solidFill>
                          <a:latin typeface="Arial"/>
                          <a:ea typeface="Arial"/>
                          <a:cs typeface="Arial"/>
                          <a:sym typeface="Arial"/>
                        </a:rPr>
                        <a:t>Description: </a:t>
                      </a:r>
                      <a:r>
                        <a:rPr b="1" i="0" lang="en-US" sz="900">
                          <a:solidFill>
                            <a:srgbClr val="000000"/>
                          </a:solidFill>
                          <a:latin typeface="Arial"/>
                          <a:ea typeface="Arial"/>
                          <a:cs typeface="Arial"/>
                          <a:sym typeface="Arial"/>
                        </a:rPr>
                        <a:t>This is a document resource overview plan for telecomegypt new SPM.</a:t>
                      </a:r>
                      <a:endParaRPr b="1" sz="900"/>
                    </a:p>
                  </a:txBody>
                  <a:tcPr marT="0" marB="0" marR="23300" marL="23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hMerge="1"/>
                <a:tc hMerge="1"/>
              </a:tr>
              <a:tr h="233025">
                <a:tc gridSpan="3">
                  <a:txBody>
                    <a:bodyPr/>
                    <a:lstStyle/>
                    <a:p>
                      <a:pPr indent="0" lvl="0" marL="0" marR="0" rtl="0" algn="l">
                        <a:spcBef>
                          <a:spcPts val="0"/>
                        </a:spcBef>
                        <a:spcAft>
                          <a:spcPts val="0"/>
                        </a:spcAft>
                        <a:buNone/>
                      </a:pPr>
                      <a:r>
                        <a:rPr b="1" i="0" lang="en-US" sz="900">
                          <a:solidFill>
                            <a:srgbClr val="942092"/>
                          </a:solidFill>
                          <a:latin typeface="Arial"/>
                          <a:ea typeface="Arial"/>
                          <a:cs typeface="Arial"/>
                          <a:sym typeface="Arial"/>
                        </a:rPr>
                        <a:t>Owner:</a:t>
                      </a:r>
                      <a:r>
                        <a:rPr b="1" i="0" lang="en-US" sz="900">
                          <a:solidFill>
                            <a:srgbClr val="000000"/>
                          </a:solidFill>
                          <a:latin typeface="Arial"/>
                          <a:ea typeface="Arial"/>
                          <a:cs typeface="Arial"/>
                          <a:sym typeface="Arial"/>
                        </a:rPr>
                        <a:t> Shereen Eltayeb</a:t>
                      </a:r>
                      <a:endParaRPr b="1" sz="900"/>
                    </a:p>
                  </a:txBody>
                  <a:tcPr marT="0" marB="0" marR="23300" marL="23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hMerge="1"/>
                <a:tc hMerge="1"/>
              </a:tr>
              <a:tr h="209725">
                <a:tc gridSpan="3">
                  <a:txBody>
                    <a:bodyPr/>
                    <a:lstStyle/>
                    <a:p>
                      <a:pPr indent="0" lvl="0" marL="0" marR="0" rtl="0" algn="l">
                        <a:spcBef>
                          <a:spcPts val="0"/>
                        </a:spcBef>
                        <a:spcAft>
                          <a:spcPts val="0"/>
                        </a:spcAft>
                        <a:buNone/>
                      </a:pPr>
                      <a:r>
                        <a:rPr b="1" i="0" lang="en-US" sz="900">
                          <a:solidFill>
                            <a:srgbClr val="942092"/>
                          </a:solidFill>
                          <a:latin typeface="Arial"/>
                          <a:ea typeface="Arial"/>
                          <a:cs typeface="Arial"/>
                          <a:sym typeface="Arial"/>
                        </a:rPr>
                        <a:t>Status:</a:t>
                      </a:r>
                      <a:r>
                        <a:rPr b="1" i="0" lang="en-US" sz="900">
                          <a:solidFill>
                            <a:srgbClr val="000000"/>
                          </a:solidFill>
                          <a:latin typeface="Arial"/>
                          <a:ea typeface="Arial"/>
                          <a:cs typeface="Arial"/>
                          <a:sym typeface="Arial"/>
                        </a:rPr>
                        <a:t> Draft</a:t>
                      </a:r>
                      <a:endParaRPr b="1" sz="900"/>
                    </a:p>
                  </a:txBody>
                  <a:tcPr marT="0" marB="0" marR="23300" marL="23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hMerge="1"/>
                <a:tc hMerge="1"/>
              </a:tr>
              <a:tr h="233025">
                <a:tc>
                  <a:txBody>
                    <a:bodyPr/>
                    <a:lstStyle/>
                    <a:p>
                      <a:pPr indent="0" lvl="0" marL="0" marR="0" rtl="0" algn="l">
                        <a:spcBef>
                          <a:spcPts val="0"/>
                        </a:spcBef>
                        <a:spcAft>
                          <a:spcPts val="0"/>
                        </a:spcAft>
                        <a:buNone/>
                      </a:pPr>
                      <a:r>
                        <a:rPr b="1" lang="en-US" sz="1000">
                          <a:solidFill>
                            <a:srgbClr val="FFFFFF"/>
                          </a:solidFill>
                        </a:rPr>
                        <a:t>Key Docs</a:t>
                      </a:r>
                      <a:endParaRPr/>
                    </a:p>
                  </a:txBody>
                  <a:tcPr marT="0" marB="0" marR="23300" marL="23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2092"/>
                    </a:solidFill>
                  </a:tcPr>
                </a:tc>
                <a:tc>
                  <a:txBody>
                    <a:bodyPr/>
                    <a:lstStyle/>
                    <a:p>
                      <a:pPr indent="0" lvl="0" marL="0" marR="0" rtl="0" algn="l">
                        <a:spcBef>
                          <a:spcPts val="0"/>
                        </a:spcBef>
                        <a:spcAft>
                          <a:spcPts val="0"/>
                        </a:spcAft>
                        <a:buNone/>
                      </a:pPr>
                      <a:r>
                        <a:rPr b="1" lang="en-US" sz="1000">
                          <a:solidFill>
                            <a:srgbClr val="FFFFFF"/>
                          </a:solidFill>
                        </a:rPr>
                        <a:t>Description</a:t>
                      </a:r>
                      <a:endParaRPr/>
                    </a:p>
                  </a:txBody>
                  <a:tcPr marT="0" marB="0" marR="23300" marL="23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2092"/>
                    </a:solidFill>
                  </a:tcPr>
                </a:tc>
                <a:tc>
                  <a:txBody>
                    <a:bodyPr/>
                    <a:lstStyle/>
                    <a:p>
                      <a:pPr indent="0" lvl="0" marL="0" marR="0" rtl="0" algn="l">
                        <a:spcBef>
                          <a:spcPts val="0"/>
                        </a:spcBef>
                        <a:spcAft>
                          <a:spcPts val="0"/>
                        </a:spcAft>
                        <a:buNone/>
                      </a:pPr>
                      <a:r>
                        <a:t/>
                      </a:r>
                      <a:endParaRPr sz="1500"/>
                    </a:p>
                  </a:txBody>
                  <a:tcPr marT="0" marB="0" marR="23300" marL="233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2092"/>
                    </a:solidFill>
                  </a:tcPr>
                </a:tc>
              </a:tr>
              <a:tr h="273425">
                <a:tc>
                  <a:txBody>
                    <a:bodyPr/>
                    <a:lstStyle/>
                    <a:p>
                      <a:pPr indent="0" lvl="0" marL="0" marR="0" rtl="0" algn="l">
                        <a:spcBef>
                          <a:spcPts val="0"/>
                        </a:spcBef>
                        <a:spcAft>
                          <a:spcPts val="0"/>
                        </a:spcAft>
                        <a:buNone/>
                      </a:pPr>
                      <a:r>
                        <a:rPr lang="en-US" sz="900" u="sng">
                          <a:solidFill>
                            <a:srgbClr val="942092"/>
                          </a:solidFill>
                          <a:hlinkClick r:id="rId5">
                            <a:extLst>
                              <a:ext uri="{A12FA001-AC4F-418D-AE19-62706E023703}">
                                <ahyp:hlinkClr val="tx"/>
                              </a:ext>
                            </a:extLst>
                          </a:hlinkClick>
                        </a:rPr>
                        <a:t>Situational Statement </a:t>
                      </a:r>
                      <a:endParaRPr>
                        <a:solidFill>
                          <a:srgbClr val="942092"/>
                        </a:solidFill>
                      </a:endParaRPr>
                    </a:p>
                  </a:txBody>
                  <a:tcPr marT="0" marB="0" marR="23300" marL="23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solidFill>
                  </a:tcPr>
                </a:tc>
                <a:tc gridSpan="2">
                  <a:txBody>
                    <a:bodyPr/>
                    <a:lstStyle/>
                    <a:p>
                      <a:pPr indent="0" lvl="0" marL="0" marR="0" rtl="0" algn="l">
                        <a:spcBef>
                          <a:spcPts val="0"/>
                        </a:spcBef>
                        <a:spcAft>
                          <a:spcPts val="0"/>
                        </a:spcAft>
                        <a:buNone/>
                      </a:pPr>
                      <a:r>
                        <a:rPr lang="en-US" sz="900"/>
                        <a:t>summarizes the project’s context, including its background, challenges, objectives, and stakeholders, to ensure alignment on its importance</a:t>
                      </a:r>
                      <a:endParaRPr/>
                    </a:p>
                  </a:txBody>
                  <a:tcPr marT="0" marB="0" marR="23300" marL="23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r>
              <a:tr h="264100">
                <a:tc>
                  <a:txBody>
                    <a:bodyPr/>
                    <a:lstStyle/>
                    <a:p>
                      <a:pPr indent="0" lvl="0" marL="0" marR="0" rtl="0" algn="l">
                        <a:spcBef>
                          <a:spcPts val="0"/>
                        </a:spcBef>
                        <a:spcAft>
                          <a:spcPts val="0"/>
                        </a:spcAft>
                        <a:buNone/>
                      </a:pPr>
                      <a:r>
                        <a:rPr lang="en-US" sz="900" u="sng">
                          <a:solidFill>
                            <a:srgbClr val="942092"/>
                          </a:solidFill>
                          <a:hlinkClick r:id="rId6">
                            <a:extLst>
                              <a:ext uri="{A12FA001-AC4F-418D-AE19-62706E023703}">
                                <ahyp:hlinkClr val="tx"/>
                              </a:ext>
                            </a:extLst>
                          </a:hlinkClick>
                        </a:rPr>
                        <a:t>SWOT Analysis </a:t>
                      </a:r>
                      <a:endParaRPr>
                        <a:solidFill>
                          <a:srgbClr val="942092"/>
                        </a:solidFill>
                      </a:endParaRPr>
                    </a:p>
                  </a:txBody>
                  <a:tcPr marT="0" marB="0" marR="23300" marL="23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solidFill>
                  </a:tcPr>
                </a:tc>
                <a:tc gridSpan="2">
                  <a:txBody>
                    <a:bodyPr/>
                    <a:lstStyle/>
                    <a:p>
                      <a:pPr indent="0" lvl="0" marL="0" marR="0" rtl="0" algn="l">
                        <a:spcBef>
                          <a:spcPts val="0"/>
                        </a:spcBef>
                        <a:spcAft>
                          <a:spcPts val="0"/>
                        </a:spcAft>
                        <a:buNone/>
                      </a:pPr>
                      <a:r>
                        <a:rPr lang="en-US" sz="900"/>
                        <a:t>identifies Strengths, Weaknesses, Opportunities, and Threats to inform strategic decision-making for the project</a:t>
                      </a:r>
                      <a:endParaRPr/>
                    </a:p>
                  </a:txBody>
                  <a:tcPr marT="0" marB="0" marR="23300" marL="23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r>
              <a:tr h="310700">
                <a:tc>
                  <a:txBody>
                    <a:bodyPr/>
                    <a:lstStyle/>
                    <a:p>
                      <a:pPr indent="0" lvl="0" marL="0" marR="0" rtl="0" algn="l">
                        <a:spcBef>
                          <a:spcPts val="0"/>
                        </a:spcBef>
                        <a:spcAft>
                          <a:spcPts val="0"/>
                        </a:spcAft>
                        <a:buNone/>
                      </a:pPr>
                      <a:r>
                        <a:rPr lang="en-US" sz="900" u="sng">
                          <a:solidFill>
                            <a:srgbClr val="942092"/>
                          </a:solidFill>
                          <a:hlinkClick r:id="rId7">
                            <a:extLst>
                              <a:ext uri="{A12FA001-AC4F-418D-AE19-62706E023703}">
                                <ahyp:hlinkClr val="tx"/>
                              </a:ext>
                            </a:extLst>
                          </a:hlinkClick>
                        </a:rPr>
                        <a:t>Fishbone Analysis </a:t>
                      </a:r>
                      <a:endParaRPr>
                        <a:solidFill>
                          <a:srgbClr val="942092"/>
                        </a:solidFill>
                      </a:endParaRPr>
                    </a:p>
                  </a:txBody>
                  <a:tcPr marT="0" marB="0" marR="23300" marL="23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solidFill>
                  </a:tcPr>
                </a:tc>
                <a:tc gridSpan="2">
                  <a:txBody>
                    <a:bodyPr/>
                    <a:lstStyle/>
                    <a:p>
                      <a:pPr indent="0" lvl="0" marL="0" marR="0" rtl="0" algn="l">
                        <a:spcBef>
                          <a:spcPts val="0"/>
                        </a:spcBef>
                        <a:spcAft>
                          <a:spcPts val="0"/>
                        </a:spcAft>
                        <a:buNone/>
                      </a:pPr>
                      <a:r>
                        <a:rPr lang="en-US" sz="900"/>
                        <a:t>identifies potential causes of problems by categorizing them into key areas such as people, processes, materials, and environment, helping to pinpoint root issues and improve project outcomes</a:t>
                      </a:r>
                      <a:endParaRPr/>
                    </a:p>
                  </a:txBody>
                  <a:tcPr marT="0" marB="0" marR="23300" marL="23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r>
              <a:tr h="256325">
                <a:tc>
                  <a:txBody>
                    <a:bodyPr/>
                    <a:lstStyle/>
                    <a:p>
                      <a:pPr indent="0" lvl="0" marL="0" marR="0" rtl="0" algn="l">
                        <a:spcBef>
                          <a:spcPts val="0"/>
                        </a:spcBef>
                        <a:spcAft>
                          <a:spcPts val="0"/>
                        </a:spcAft>
                        <a:buNone/>
                      </a:pPr>
                      <a:r>
                        <a:rPr lang="en-US" sz="900" u="sng">
                          <a:solidFill>
                            <a:srgbClr val="942092"/>
                          </a:solidFill>
                          <a:hlinkClick r:id="rId8">
                            <a:extLst>
                              <a:ext uri="{A12FA001-AC4F-418D-AE19-62706E023703}">
                                <ahyp:hlinkClr val="tx"/>
                              </a:ext>
                            </a:extLst>
                          </a:hlinkClick>
                        </a:rPr>
                        <a:t>Project charter </a:t>
                      </a:r>
                      <a:endParaRPr>
                        <a:solidFill>
                          <a:srgbClr val="942092"/>
                        </a:solidFill>
                      </a:endParaRPr>
                    </a:p>
                  </a:txBody>
                  <a:tcPr marT="0" marB="0" marR="23300" marL="23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solidFill>
                  </a:tcPr>
                </a:tc>
                <a:tc gridSpan="2">
                  <a:txBody>
                    <a:bodyPr/>
                    <a:lstStyle/>
                    <a:p>
                      <a:pPr indent="0" lvl="0" marL="0" marR="0" rtl="0" algn="l">
                        <a:spcBef>
                          <a:spcPts val="0"/>
                        </a:spcBef>
                        <a:spcAft>
                          <a:spcPts val="0"/>
                        </a:spcAft>
                        <a:buNone/>
                      </a:pPr>
                      <a:r>
                        <a:rPr lang="en-US" sz="900"/>
                        <a:t>An overview of the project, key elements and expectations</a:t>
                      </a:r>
                      <a:endParaRPr/>
                    </a:p>
                  </a:txBody>
                  <a:tcPr marT="0" marB="0" marR="23300" marL="23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r>
              <a:tr h="256325">
                <a:tc>
                  <a:txBody>
                    <a:bodyPr/>
                    <a:lstStyle/>
                    <a:p>
                      <a:pPr indent="0" lvl="0" marL="0" marR="0" rtl="0" algn="l">
                        <a:spcBef>
                          <a:spcPts val="0"/>
                        </a:spcBef>
                        <a:spcAft>
                          <a:spcPts val="0"/>
                        </a:spcAft>
                        <a:buNone/>
                      </a:pPr>
                      <a:r>
                        <a:rPr lang="en-US" sz="900" u="sng">
                          <a:solidFill>
                            <a:srgbClr val="942092"/>
                          </a:solidFill>
                          <a:hlinkClick r:id="rId9">
                            <a:extLst>
                              <a:ext uri="{A12FA001-AC4F-418D-AE19-62706E023703}">
                                <ahyp:hlinkClr val="tx"/>
                              </a:ext>
                            </a:extLst>
                          </a:hlinkClick>
                        </a:rPr>
                        <a:t>Statement of work HVAC</a:t>
                      </a:r>
                      <a:endParaRPr>
                        <a:solidFill>
                          <a:srgbClr val="942092"/>
                        </a:solidFill>
                      </a:endParaRPr>
                    </a:p>
                  </a:txBody>
                  <a:tcPr marT="0" marB="0" marR="23300" marL="23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solidFill>
                  </a:tcPr>
                </a:tc>
                <a:tc gridSpan="2">
                  <a:txBody>
                    <a:bodyPr/>
                    <a:lstStyle/>
                    <a:p>
                      <a:pPr indent="0" lvl="0" marL="0" marR="0" rtl="0" algn="l">
                        <a:spcBef>
                          <a:spcPts val="0"/>
                        </a:spcBef>
                        <a:spcAft>
                          <a:spcPts val="0"/>
                        </a:spcAft>
                        <a:buNone/>
                      </a:pPr>
                      <a:r>
                        <a:rPr lang="en-US" sz="900"/>
                        <a:t>Identifies the work that is included in the project and the pricing that was quoted initially.</a:t>
                      </a:r>
                      <a:endParaRPr/>
                    </a:p>
                  </a:txBody>
                  <a:tcPr marT="0" marB="0" marR="23300" marL="23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r>
              <a:tr h="233025">
                <a:tc>
                  <a:txBody>
                    <a:bodyPr/>
                    <a:lstStyle/>
                    <a:p>
                      <a:pPr indent="0" lvl="0" marL="0" marR="0" rtl="0" algn="l">
                        <a:spcBef>
                          <a:spcPts val="0"/>
                        </a:spcBef>
                        <a:spcAft>
                          <a:spcPts val="0"/>
                        </a:spcAft>
                        <a:buNone/>
                      </a:pPr>
                      <a:r>
                        <a:rPr lang="en-US" sz="900" u="sng">
                          <a:solidFill>
                            <a:srgbClr val="942092"/>
                          </a:solidFill>
                          <a:hlinkClick r:id="rId10">
                            <a:extLst>
                              <a:ext uri="{A12FA001-AC4F-418D-AE19-62706E023703}">
                                <ahyp:hlinkClr val="tx"/>
                              </a:ext>
                            </a:extLst>
                          </a:hlinkClick>
                        </a:rPr>
                        <a:t>Statement of work Office </a:t>
                      </a:r>
                      <a:endParaRPr>
                        <a:solidFill>
                          <a:srgbClr val="942092"/>
                        </a:solidFill>
                      </a:endParaRPr>
                    </a:p>
                  </a:txBody>
                  <a:tcPr marT="0" marB="0" marR="23300" marL="23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solidFill>
                  </a:tcPr>
                </a:tc>
                <a:tc gridSpan="2">
                  <a:txBody>
                    <a:bodyPr/>
                    <a:lstStyle/>
                    <a:p>
                      <a:pPr indent="0" lvl="0" marL="0" marR="0" rtl="0" algn="l">
                        <a:spcBef>
                          <a:spcPts val="0"/>
                        </a:spcBef>
                        <a:spcAft>
                          <a:spcPts val="0"/>
                        </a:spcAft>
                        <a:buNone/>
                      </a:pPr>
                      <a:r>
                        <a:rPr lang="en-US" sz="900"/>
                        <a:t>Identifies the work that is included in the project and the pricing that was quoted initially.</a:t>
                      </a:r>
                      <a:endParaRPr/>
                    </a:p>
                  </a:txBody>
                  <a:tcPr marT="0" marB="0" marR="23300" marL="23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r>
              <a:tr h="264100">
                <a:tc>
                  <a:txBody>
                    <a:bodyPr/>
                    <a:lstStyle/>
                    <a:p>
                      <a:pPr indent="0" lvl="0" marL="0" marR="0" rtl="0" algn="l">
                        <a:spcBef>
                          <a:spcPts val="0"/>
                        </a:spcBef>
                        <a:spcAft>
                          <a:spcPts val="0"/>
                        </a:spcAft>
                        <a:buNone/>
                      </a:pPr>
                      <a:r>
                        <a:rPr lang="en-US" sz="900" u="sng">
                          <a:solidFill>
                            <a:srgbClr val="942092"/>
                          </a:solidFill>
                          <a:hlinkClick r:id="rId11">
                            <a:extLst>
                              <a:ext uri="{A12FA001-AC4F-418D-AE19-62706E023703}">
                                <ahyp:hlinkClr val="tx"/>
                              </a:ext>
                            </a:extLst>
                          </a:hlinkClick>
                        </a:rPr>
                        <a:t>Risk management plan</a:t>
                      </a:r>
                      <a:endParaRPr>
                        <a:solidFill>
                          <a:srgbClr val="942092"/>
                        </a:solidFill>
                      </a:endParaRPr>
                    </a:p>
                  </a:txBody>
                  <a:tcPr marT="0" marB="0" marR="23300" marL="23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solidFill>
                  </a:tcPr>
                </a:tc>
                <a:tc gridSpan="2">
                  <a:txBody>
                    <a:bodyPr/>
                    <a:lstStyle/>
                    <a:p>
                      <a:pPr indent="0" lvl="0" marL="0" marR="0" rtl="0" algn="l">
                        <a:spcBef>
                          <a:spcPts val="0"/>
                        </a:spcBef>
                        <a:spcAft>
                          <a:spcPts val="0"/>
                        </a:spcAft>
                        <a:buNone/>
                      </a:pPr>
                      <a:r>
                        <a:rPr lang="en-US" sz="900"/>
                        <a:t>Identifies the potential risks to the project, their likelihood, and how you plan to mitigate them if they become realized. </a:t>
                      </a:r>
                      <a:endParaRPr/>
                    </a:p>
                  </a:txBody>
                  <a:tcPr marT="0" marB="0" marR="23300" marL="23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r>
              <a:tr h="233025">
                <a:tc>
                  <a:txBody>
                    <a:bodyPr/>
                    <a:lstStyle/>
                    <a:p>
                      <a:pPr indent="0" lvl="0" marL="0" marR="0" rtl="0" algn="l">
                        <a:spcBef>
                          <a:spcPts val="0"/>
                        </a:spcBef>
                        <a:spcAft>
                          <a:spcPts val="0"/>
                        </a:spcAft>
                        <a:buNone/>
                      </a:pPr>
                      <a:r>
                        <a:rPr lang="en-US" sz="900" u="sng">
                          <a:solidFill>
                            <a:srgbClr val="942092"/>
                          </a:solidFill>
                          <a:hlinkClick r:id="rId12">
                            <a:extLst>
                              <a:ext uri="{A12FA001-AC4F-418D-AE19-62706E023703}">
                                <ahyp:hlinkClr val="tx"/>
                              </a:ext>
                            </a:extLst>
                          </a:hlinkClick>
                        </a:rPr>
                        <a:t>Schedule</a:t>
                      </a:r>
                      <a:endParaRPr>
                        <a:solidFill>
                          <a:srgbClr val="942092"/>
                        </a:solidFill>
                      </a:endParaRPr>
                    </a:p>
                  </a:txBody>
                  <a:tcPr marT="0" marB="0" marR="23300" marL="23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solidFill>
                  </a:tcPr>
                </a:tc>
                <a:tc gridSpan="2">
                  <a:txBody>
                    <a:bodyPr/>
                    <a:lstStyle/>
                    <a:p>
                      <a:pPr indent="0" lvl="0" marL="0" marR="0" rtl="0" algn="l">
                        <a:spcBef>
                          <a:spcPts val="0"/>
                        </a:spcBef>
                        <a:spcAft>
                          <a:spcPts val="0"/>
                        </a:spcAft>
                        <a:buNone/>
                      </a:pPr>
                      <a:r>
                        <a:rPr lang="en-US" sz="900"/>
                        <a:t>Identifies the planned schedule as well as any changes through out the project lifecycle. </a:t>
                      </a:r>
                      <a:endParaRPr/>
                    </a:p>
                  </a:txBody>
                  <a:tcPr marT="0" marB="0" marR="23300" marL="23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r>
              <a:tr h="341775">
                <a:tc>
                  <a:txBody>
                    <a:bodyPr/>
                    <a:lstStyle/>
                    <a:p>
                      <a:pPr indent="0" lvl="0" marL="0" marR="0" rtl="0" algn="l">
                        <a:spcBef>
                          <a:spcPts val="0"/>
                        </a:spcBef>
                        <a:spcAft>
                          <a:spcPts val="0"/>
                        </a:spcAft>
                        <a:buNone/>
                      </a:pPr>
                      <a:r>
                        <a:rPr lang="en-US" sz="900" u="sng">
                          <a:solidFill>
                            <a:srgbClr val="942092"/>
                          </a:solidFill>
                          <a:hlinkClick r:id="rId13">
                            <a:extLst>
                              <a:ext uri="{A12FA001-AC4F-418D-AE19-62706E023703}">
                                <ahyp:hlinkClr val="tx"/>
                              </a:ext>
                            </a:extLst>
                          </a:hlinkClick>
                        </a:rPr>
                        <a:t>Budget</a:t>
                      </a:r>
                      <a:endParaRPr>
                        <a:solidFill>
                          <a:srgbClr val="942092"/>
                        </a:solidFill>
                      </a:endParaRPr>
                    </a:p>
                  </a:txBody>
                  <a:tcPr marT="0" marB="0" marR="23300" marL="23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solidFill>
                  </a:tcPr>
                </a:tc>
                <a:tc gridSpan="2">
                  <a:txBody>
                    <a:bodyPr/>
                    <a:lstStyle/>
                    <a:p>
                      <a:pPr indent="0" lvl="0" marL="0" marR="0" rtl="0" algn="l">
                        <a:spcBef>
                          <a:spcPts val="0"/>
                        </a:spcBef>
                        <a:spcAft>
                          <a:spcPts val="0"/>
                        </a:spcAft>
                        <a:buNone/>
                      </a:pPr>
                      <a:r>
                        <a:rPr lang="en-US" sz="900"/>
                        <a:t>Identifies the planned budget as well as any over and under runs. Allows you to estimate the cost at completion. </a:t>
                      </a:r>
                      <a:endParaRPr/>
                    </a:p>
                  </a:txBody>
                  <a:tcPr marT="0" marB="0" marR="23300" marL="23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r>
              <a:tr h="279625">
                <a:tc>
                  <a:txBody>
                    <a:bodyPr/>
                    <a:lstStyle/>
                    <a:p>
                      <a:pPr indent="0" lvl="0" marL="0" marR="0" rtl="0" algn="l">
                        <a:spcBef>
                          <a:spcPts val="0"/>
                        </a:spcBef>
                        <a:spcAft>
                          <a:spcPts val="0"/>
                        </a:spcAft>
                        <a:buNone/>
                      </a:pPr>
                      <a:r>
                        <a:rPr lang="en-US" sz="900" u="sng">
                          <a:solidFill>
                            <a:srgbClr val="942092"/>
                          </a:solidFill>
                          <a:hlinkClick r:id="rId14">
                            <a:extLst>
                              <a:ext uri="{A12FA001-AC4F-418D-AE19-62706E023703}">
                                <ahyp:hlinkClr val="tx"/>
                              </a:ext>
                            </a:extLst>
                          </a:hlinkClick>
                        </a:rPr>
                        <a:t>Communication plan</a:t>
                      </a:r>
                      <a:endParaRPr>
                        <a:solidFill>
                          <a:srgbClr val="942092"/>
                        </a:solidFill>
                      </a:endParaRPr>
                    </a:p>
                  </a:txBody>
                  <a:tcPr marT="0" marB="0" marR="23300" marL="23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solidFill>
                  </a:tcPr>
                </a:tc>
                <a:tc gridSpan="2">
                  <a:txBody>
                    <a:bodyPr/>
                    <a:lstStyle/>
                    <a:p>
                      <a:pPr indent="0" lvl="0" marL="0" marR="0" rtl="0" algn="l">
                        <a:spcBef>
                          <a:spcPts val="0"/>
                        </a:spcBef>
                        <a:spcAft>
                          <a:spcPts val="0"/>
                        </a:spcAft>
                        <a:buNone/>
                      </a:pPr>
                      <a:r>
                        <a:rPr lang="en-US" sz="900"/>
                        <a:t>Identifies how often, what type of communication method, and what information your stakeholders needs to know</a:t>
                      </a:r>
                      <a:endParaRPr/>
                    </a:p>
                  </a:txBody>
                  <a:tcPr marT="0" marB="0" marR="23300" marL="23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r>
              <a:tr h="264100">
                <a:tc>
                  <a:txBody>
                    <a:bodyPr/>
                    <a:lstStyle/>
                    <a:p>
                      <a:pPr indent="0" lvl="0" marL="0" marR="0" rtl="0" algn="l">
                        <a:spcBef>
                          <a:spcPts val="0"/>
                        </a:spcBef>
                        <a:spcAft>
                          <a:spcPts val="0"/>
                        </a:spcAft>
                        <a:buNone/>
                      </a:pPr>
                      <a:r>
                        <a:rPr lang="en-US" sz="900" u="sng">
                          <a:solidFill>
                            <a:srgbClr val="942092"/>
                          </a:solidFill>
                          <a:hlinkClick r:id="rId15">
                            <a:extLst>
                              <a:ext uri="{A12FA001-AC4F-418D-AE19-62706E023703}">
                                <ahyp:hlinkClr val="tx"/>
                              </a:ext>
                            </a:extLst>
                          </a:hlinkClick>
                        </a:rPr>
                        <a:t>RACI chart</a:t>
                      </a:r>
                      <a:endParaRPr>
                        <a:solidFill>
                          <a:srgbClr val="942092"/>
                        </a:solidFill>
                      </a:endParaRPr>
                    </a:p>
                  </a:txBody>
                  <a:tcPr marT="0" marB="0" marR="23300" marL="23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solidFill>
                  </a:tcPr>
                </a:tc>
                <a:tc gridSpan="2">
                  <a:txBody>
                    <a:bodyPr/>
                    <a:lstStyle/>
                    <a:p>
                      <a:pPr indent="0" lvl="0" marL="0" marR="0" rtl="0" algn="l">
                        <a:spcBef>
                          <a:spcPts val="0"/>
                        </a:spcBef>
                        <a:spcAft>
                          <a:spcPts val="0"/>
                        </a:spcAft>
                        <a:buNone/>
                      </a:pPr>
                      <a:r>
                        <a:rPr lang="en-US" sz="900"/>
                        <a:t>Identifies who is responsible, accountable, consulted and informed within the project.</a:t>
                      </a:r>
                      <a:endParaRPr/>
                    </a:p>
                  </a:txBody>
                  <a:tcPr marT="0" marB="0" marR="23300" marL="23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nvSpPr>
        <p:spPr>
          <a:xfrm>
            <a:off x="812631" y="968522"/>
            <a:ext cx="60973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942092"/>
                </a:solidFill>
                <a:latin typeface="Calibri"/>
                <a:ea typeface="Calibri"/>
                <a:cs typeface="Calibri"/>
                <a:sym typeface="Calibri"/>
              </a:rPr>
              <a:t>Table of Contents</a:t>
            </a:r>
            <a:endParaRPr sz="1800">
              <a:solidFill>
                <a:srgbClr val="942092"/>
              </a:solidFill>
              <a:latin typeface="Calibri"/>
              <a:ea typeface="Calibri"/>
              <a:cs typeface="Calibri"/>
              <a:sym typeface="Calibri"/>
            </a:endParaRPr>
          </a:p>
        </p:txBody>
      </p:sp>
      <p:pic>
        <p:nvPicPr>
          <p:cNvPr id="102" name="Google Shape;102;p2"/>
          <p:cNvPicPr preferRelativeResize="0"/>
          <p:nvPr/>
        </p:nvPicPr>
        <p:blipFill rotWithShape="1">
          <a:blip r:embed="rId3">
            <a:alphaModFix/>
          </a:blip>
          <a:srcRect b="0" l="0" r="0" t="0"/>
          <a:stretch/>
        </p:blipFill>
        <p:spPr>
          <a:xfrm>
            <a:off x="0" y="0"/>
            <a:ext cx="2095500" cy="825500"/>
          </a:xfrm>
          <a:prstGeom prst="rect">
            <a:avLst/>
          </a:prstGeom>
          <a:noFill/>
          <a:ln>
            <a:noFill/>
          </a:ln>
        </p:spPr>
      </p:pic>
      <p:pic>
        <p:nvPicPr>
          <p:cNvPr id="103" name="Google Shape;103;p2"/>
          <p:cNvPicPr preferRelativeResize="0"/>
          <p:nvPr/>
        </p:nvPicPr>
        <p:blipFill rotWithShape="1">
          <a:blip r:embed="rId4">
            <a:alphaModFix/>
          </a:blip>
          <a:srcRect b="0" l="0" r="0" t="0"/>
          <a:stretch/>
        </p:blipFill>
        <p:spPr>
          <a:xfrm>
            <a:off x="10606842" y="-219393"/>
            <a:ext cx="1686560" cy="1264285"/>
          </a:xfrm>
          <a:prstGeom prst="rect">
            <a:avLst/>
          </a:prstGeom>
          <a:noFill/>
          <a:ln>
            <a:noFill/>
          </a:ln>
        </p:spPr>
      </p:pic>
      <p:sp>
        <p:nvSpPr>
          <p:cNvPr id="104" name="Google Shape;104;p2"/>
          <p:cNvSpPr txBox="1"/>
          <p:nvPr/>
        </p:nvSpPr>
        <p:spPr>
          <a:xfrm>
            <a:off x="4114799" y="228083"/>
            <a:ext cx="61456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SPM [Sustainable project Management] </a:t>
            </a:r>
            <a:endParaRPr sz="1800">
              <a:solidFill>
                <a:schemeClr val="dk1"/>
              </a:solidFill>
              <a:latin typeface="Calibri"/>
              <a:ea typeface="Calibri"/>
              <a:cs typeface="Calibri"/>
              <a:sym typeface="Calibri"/>
            </a:endParaRPr>
          </a:p>
        </p:txBody>
      </p:sp>
      <p:sp>
        <p:nvSpPr>
          <p:cNvPr id="105" name="Google Shape;105;p2"/>
          <p:cNvSpPr txBox="1"/>
          <p:nvPr/>
        </p:nvSpPr>
        <p:spPr>
          <a:xfrm>
            <a:off x="611066" y="1238249"/>
            <a:ext cx="61458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942092"/>
                </a:solidFill>
                <a:latin typeface="Arial"/>
                <a:ea typeface="Arial"/>
                <a:cs typeface="Arial"/>
                <a:sym typeface="Arial"/>
              </a:rPr>
              <a:t>  </a:t>
            </a:r>
            <a:endParaRPr sz="1800">
              <a:solidFill>
                <a:srgbClr val="942092"/>
              </a:solidFill>
              <a:latin typeface="Calibri"/>
              <a:ea typeface="Calibri"/>
              <a:cs typeface="Calibri"/>
              <a:sym typeface="Calibri"/>
            </a:endParaRPr>
          </a:p>
        </p:txBody>
      </p:sp>
      <p:sp>
        <p:nvSpPr>
          <p:cNvPr id="106" name="Google Shape;106;p2"/>
          <p:cNvSpPr txBox="1"/>
          <p:nvPr/>
        </p:nvSpPr>
        <p:spPr>
          <a:xfrm>
            <a:off x="531935" y="1281666"/>
            <a:ext cx="61458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107" name="Google Shape;107;p2"/>
          <p:cNvSpPr txBox="1"/>
          <p:nvPr/>
        </p:nvSpPr>
        <p:spPr>
          <a:xfrm>
            <a:off x="1551843" y="1422915"/>
            <a:ext cx="6145800" cy="41868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SPM [Sustainable project Management]</a:t>
            </a:r>
            <a:endParaRPr sz="1400">
              <a:solidFill>
                <a:schemeClr val="dk1"/>
              </a:solidFill>
              <a:latin typeface="Calibri"/>
              <a:ea typeface="Calibri"/>
              <a:cs typeface="Calibri"/>
              <a:sym typeface="Calibri"/>
            </a:endParaRPr>
          </a:p>
          <a:p>
            <a:pPr indent="-228600" lvl="1" marL="685800" marR="0" rtl="0" algn="l">
              <a:spcBef>
                <a:spcPts val="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 Our project &amp; team </a:t>
            </a:r>
            <a:endParaRPr b="0" i="0" sz="1400" u="none" cap="none" strike="noStrike">
              <a:solidFill>
                <a:schemeClr val="dk1"/>
              </a:solidFill>
              <a:latin typeface="Calibri"/>
              <a:ea typeface="Calibri"/>
              <a:cs typeface="Calibri"/>
              <a:sym typeface="Calibri"/>
            </a:endParaRPr>
          </a:p>
          <a:p>
            <a:pPr indent="-228600" lvl="1" marL="685800" marR="0" rtl="0" algn="l">
              <a:spcBef>
                <a:spcPts val="0"/>
              </a:spcBef>
              <a:spcAft>
                <a:spcPts val="0"/>
              </a:spcAft>
              <a:buClr>
                <a:schemeClr val="dk1"/>
              </a:buClr>
              <a:buSzPts val="1400"/>
              <a:buFont typeface="Noto Sans Symbols"/>
              <a:buChar char="▪"/>
            </a:pPr>
            <a:r>
              <a:rPr lang="en-US">
                <a:solidFill>
                  <a:schemeClr val="dk1"/>
                </a:solidFill>
                <a:latin typeface="Calibri"/>
                <a:ea typeface="Calibri"/>
                <a:cs typeface="Calibri"/>
                <a:sym typeface="Calibri"/>
              </a:rPr>
              <a:t>Intro</a:t>
            </a:r>
            <a:endParaRPr b="0" i="0" sz="14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Situation Statement</a:t>
            </a:r>
            <a:endParaRPr/>
          </a:p>
          <a:p>
            <a:pPr indent="-342900" lvl="0" marL="342900" marR="0" rtl="0" algn="l">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Fishbone Diagram</a:t>
            </a:r>
            <a:endParaRPr/>
          </a:p>
          <a:p>
            <a:pPr indent="-342900" lvl="0" marL="342900" marR="0" rtl="0" algn="l">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SWOT Analysis</a:t>
            </a:r>
            <a:endParaRPr/>
          </a:p>
          <a:p>
            <a:pPr indent="-342900" lvl="0" marL="342900" marR="0" rtl="0" algn="l">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SMART Objectives</a:t>
            </a:r>
            <a:endParaRPr/>
          </a:p>
          <a:p>
            <a:pPr indent="-342900" lvl="0" marL="342900" marR="0" rtl="0" algn="l">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Project </a:t>
            </a:r>
            <a:r>
              <a:rPr lang="en-US">
                <a:solidFill>
                  <a:schemeClr val="dk1"/>
                </a:solidFill>
                <a:latin typeface="Calibri"/>
                <a:ea typeface="Calibri"/>
                <a:cs typeface="Calibri"/>
                <a:sym typeface="Calibri"/>
              </a:rPr>
              <a:t>Charter [initiation]</a:t>
            </a:r>
            <a:endParaRPr>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Noto Sans Symbols"/>
              <a:buChar char="∙"/>
            </a:pPr>
            <a:r>
              <a:rPr lang="en-US">
                <a:solidFill>
                  <a:schemeClr val="dk1"/>
                </a:solidFill>
                <a:latin typeface="Calibri"/>
                <a:ea typeface="Calibri"/>
                <a:cs typeface="Calibri"/>
                <a:sym typeface="Calibri"/>
              </a:rPr>
              <a:t>RACI Chart</a:t>
            </a:r>
            <a:endParaRPr>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Noto Sans Symbols"/>
              <a:buChar char="∙"/>
            </a:pPr>
            <a:r>
              <a:rPr lang="en-US">
                <a:solidFill>
                  <a:schemeClr val="dk1"/>
                </a:solidFill>
                <a:latin typeface="Calibri"/>
                <a:ea typeface="Calibri"/>
                <a:cs typeface="Calibri"/>
                <a:sym typeface="Calibri"/>
              </a:rPr>
              <a:t>Stakeholder Analysis &amp; Power Grid</a:t>
            </a:r>
            <a:endParaRPr>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Project Plan </a:t>
            </a:r>
            <a:endParaRPr sz="1400">
              <a:solidFill>
                <a:schemeClr val="dk1"/>
              </a:solidFill>
              <a:latin typeface="Calibri"/>
              <a:ea typeface="Calibri"/>
              <a:cs typeface="Calibri"/>
              <a:sym typeface="Calibri"/>
            </a:endParaRPr>
          </a:p>
          <a:p>
            <a:pPr indent="-292100" lvl="2" marL="1371600" rtl="0" algn="l">
              <a:spcBef>
                <a:spcPts val="0"/>
              </a:spcBef>
              <a:spcAft>
                <a:spcPts val="0"/>
              </a:spcAft>
              <a:buClr>
                <a:schemeClr val="dk1"/>
              </a:buClr>
              <a:buSzPts val="1000"/>
              <a:buFont typeface="Noto Sans Symbols"/>
              <a:buChar char="■"/>
            </a:pPr>
            <a:r>
              <a:rPr lang="en-US">
                <a:solidFill>
                  <a:schemeClr val="dk1"/>
                </a:solidFill>
                <a:latin typeface="Calibri"/>
                <a:ea typeface="Calibri"/>
                <a:cs typeface="Calibri"/>
                <a:sym typeface="Calibri"/>
              </a:rPr>
              <a:t>Work Breakdown Structure” WBS” </a:t>
            </a:r>
            <a:endParaRPr>
              <a:solidFill>
                <a:schemeClr val="dk1"/>
              </a:solidFill>
              <a:latin typeface="Calibri"/>
              <a:ea typeface="Calibri"/>
              <a:cs typeface="Calibri"/>
              <a:sym typeface="Calibri"/>
            </a:endParaRPr>
          </a:p>
          <a:p>
            <a:pPr indent="-292100" lvl="2" marL="1371600" marR="0" rtl="0" algn="l">
              <a:spcBef>
                <a:spcPts val="0"/>
              </a:spcBef>
              <a:spcAft>
                <a:spcPts val="0"/>
              </a:spcAft>
              <a:buClr>
                <a:schemeClr val="dk1"/>
              </a:buClr>
              <a:buSzPts val="1000"/>
              <a:buFont typeface="Noto Sans Symbols"/>
              <a:buChar char="■"/>
            </a:pPr>
            <a:r>
              <a:rPr b="0" i="0" lang="en-US" sz="1400" u="none" cap="none" strike="noStrike">
                <a:solidFill>
                  <a:schemeClr val="dk1"/>
                </a:solidFill>
                <a:latin typeface="Calibri"/>
                <a:ea typeface="Calibri"/>
                <a:cs typeface="Calibri"/>
                <a:sym typeface="Calibri"/>
              </a:rPr>
              <a:t>Precedence Diagram</a:t>
            </a:r>
            <a:endParaRPr b="0" i="0" sz="1400" u="none" cap="none" strike="noStrike">
              <a:solidFill>
                <a:schemeClr val="dk1"/>
              </a:solidFill>
              <a:latin typeface="Calibri"/>
              <a:ea typeface="Calibri"/>
              <a:cs typeface="Calibri"/>
              <a:sym typeface="Calibri"/>
            </a:endParaRPr>
          </a:p>
          <a:p>
            <a:pPr indent="-292100" lvl="2" marL="1371600" marR="0" rtl="0" algn="l">
              <a:spcBef>
                <a:spcPts val="0"/>
              </a:spcBef>
              <a:spcAft>
                <a:spcPts val="0"/>
              </a:spcAft>
              <a:buClr>
                <a:schemeClr val="dk1"/>
              </a:buClr>
              <a:buSzPts val="1000"/>
              <a:buFont typeface="Noto Sans Symbols"/>
              <a:buChar char="■"/>
            </a:pPr>
            <a:r>
              <a:rPr b="0" i="0" lang="en-US" sz="1400" u="none" cap="none" strike="noStrike">
                <a:solidFill>
                  <a:schemeClr val="dk1"/>
                </a:solidFill>
                <a:latin typeface="Calibri"/>
                <a:ea typeface="Calibri"/>
                <a:cs typeface="Calibri"/>
                <a:sym typeface="Calibri"/>
              </a:rPr>
              <a:t>Gantt Chart</a:t>
            </a:r>
            <a:endParaRPr b="0" i="0" sz="1400" u="none" cap="none" strike="noStrike">
              <a:solidFill>
                <a:schemeClr val="dk1"/>
              </a:solidFill>
              <a:latin typeface="Calibri"/>
              <a:ea typeface="Calibri"/>
              <a:cs typeface="Calibri"/>
              <a:sym typeface="Calibri"/>
            </a:endParaRPr>
          </a:p>
          <a:p>
            <a:pPr indent="-292100" lvl="2" marL="1371600" marR="0" rtl="0" algn="l">
              <a:spcBef>
                <a:spcPts val="0"/>
              </a:spcBef>
              <a:spcAft>
                <a:spcPts val="0"/>
              </a:spcAft>
              <a:buClr>
                <a:schemeClr val="dk1"/>
              </a:buClr>
              <a:buSzPts val="1000"/>
              <a:buFont typeface="Noto Sans Symbols"/>
              <a:buChar char="■"/>
            </a:pPr>
            <a:r>
              <a:rPr b="0" i="0" lang="en-US" sz="1400" u="none" cap="none" strike="noStrike">
                <a:solidFill>
                  <a:schemeClr val="dk1"/>
                </a:solidFill>
                <a:latin typeface="Calibri"/>
                <a:ea typeface="Calibri"/>
                <a:cs typeface="Calibri"/>
                <a:sym typeface="Calibri"/>
              </a:rPr>
              <a:t>Budget plan</a:t>
            </a:r>
            <a:endParaRPr b="0" i="0" sz="1400" u="none" cap="none" strike="noStrike">
              <a:solidFill>
                <a:schemeClr val="dk1"/>
              </a:solidFill>
              <a:latin typeface="Calibri"/>
              <a:ea typeface="Calibri"/>
              <a:cs typeface="Calibri"/>
              <a:sym typeface="Calibri"/>
            </a:endParaRPr>
          </a:p>
          <a:p>
            <a:pPr indent="-292100" lvl="2" marL="1371600" marR="0" rtl="0" algn="l">
              <a:spcBef>
                <a:spcPts val="0"/>
              </a:spcBef>
              <a:spcAft>
                <a:spcPts val="0"/>
              </a:spcAft>
              <a:buClr>
                <a:schemeClr val="dk1"/>
              </a:buClr>
              <a:buSzPts val="1000"/>
              <a:buFont typeface="Noto Sans Symbols"/>
              <a:buChar char="■"/>
            </a:pPr>
            <a:r>
              <a:rPr b="0" i="0" lang="en-US" sz="1400" u="none" cap="none" strike="noStrike">
                <a:solidFill>
                  <a:schemeClr val="dk1"/>
                </a:solidFill>
                <a:latin typeface="Calibri"/>
                <a:ea typeface="Calibri"/>
                <a:cs typeface="Calibri"/>
                <a:sym typeface="Calibri"/>
              </a:rPr>
              <a:t>Statement Of Work “SOW”</a:t>
            </a:r>
            <a:endParaRPr b="0" i="0" sz="1400" u="none" cap="none" strike="noStrike">
              <a:solidFill>
                <a:schemeClr val="dk1"/>
              </a:solidFill>
              <a:latin typeface="Calibri"/>
              <a:ea typeface="Calibri"/>
              <a:cs typeface="Calibri"/>
              <a:sym typeface="Calibri"/>
            </a:endParaRPr>
          </a:p>
          <a:p>
            <a:pPr indent="-292100" lvl="2" marL="1371600" marR="0" rtl="0" algn="l">
              <a:spcBef>
                <a:spcPts val="0"/>
              </a:spcBef>
              <a:spcAft>
                <a:spcPts val="0"/>
              </a:spcAft>
              <a:buClr>
                <a:schemeClr val="dk1"/>
              </a:buClr>
              <a:buSzPts val="1000"/>
              <a:buFont typeface="Noto Sans Symbols"/>
              <a:buChar char="■"/>
            </a:pPr>
            <a:r>
              <a:rPr b="0" i="0" lang="en-US" sz="1400" u="none" cap="none" strike="noStrike">
                <a:solidFill>
                  <a:schemeClr val="dk1"/>
                </a:solidFill>
                <a:latin typeface="Calibri"/>
                <a:ea typeface="Calibri"/>
                <a:cs typeface="Calibri"/>
                <a:sym typeface="Calibri"/>
              </a:rPr>
              <a:t>Risk plan</a:t>
            </a:r>
            <a:endParaRPr b="0" i="0" sz="1400" u="none" cap="none" strike="noStrike">
              <a:solidFill>
                <a:schemeClr val="dk1"/>
              </a:solidFill>
              <a:latin typeface="Calibri"/>
              <a:ea typeface="Calibri"/>
              <a:cs typeface="Calibri"/>
              <a:sym typeface="Calibri"/>
            </a:endParaRPr>
          </a:p>
          <a:p>
            <a:pPr indent="-292100" lvl="2" marL="1371600" marR="0" rtl="0" algn="l">
              <a:spcBef>
                <a:spcPts val="0"/>
              </a:spcBef>
              <a:spcAft>
                <a:spcPts val="0"/>
              </a:spcAft>
              <a:buClr>
                <a:schemeClr val="dk1"/>
              </a:buClr>
              <a:buSzPts val="1000"/>
              <a:buFont typeface="Noto Sans Symbols"/>
              <a:buChar char="■"/>
            </a:pPr>
            <a:r>
              <a:rPr b="0" i="0" lang="en-US" sz="1400" u="none" cap="none" strike="noStrike">
                <a:solidFill>
                  <a:schemeClr val="dk1"/>
                </a:solidFill>
                <a:latin typeface="Calibri"/>
                <a:ea typeface="Calibri"/>
                <a:cs typeface="Calibri"/>
                <a:sym typeface="Calibri"/>
              </a:rPr>
              <a:t>Communication plan</a:t>
            </a:r>
            <a:endParaRPr b="0" i="0" sz="1400" u="none" cap="none" strike="noStrike">
              <a:solidFill>
                <a:schemeClr val="dk1"/>
              </a:solidFill>
              <a:latin typeface="Calibri"/>
              <a:ea typeface="Calibri"/>
              <a:cs typeface="Calibri"/>
              <a:sym typeface="Calibri"/>
            </a:endParaRPr>
          </a:p>
          <a:p>
            <a:pPr indent="-292100" lvl="2" marL="1371600" marR="0" rtl="0" algn="l">
              <a:spcBef>
                <a:spcPts val="0"/>
              </a:spcBef>
              <a:spcAft>
                <a:spcPts val="0"/>
              </a:spcAft>
              <a:buClr>
                <a:schemeClr val="dk1"/>
              </a:buClr>
              <a:buSzPts val="1000"/>
              <a:buFont typeface="Noto Sans Symbols"/>
              <a:buChar char="■"/>
            </a:pPr>
            <a:r>
              <a:rPr b="0" i="0" lang="en-US" sz="1400" u="none" cap="none" strike="noStrike">
                <a:solidFill>
                  <a:schemeClr val="dk1"/>
                </a:solidFill>
                <a:latin typeface="Calibri"/>
                <a:ea typeface="Calibri"/>
                <a:cs typeface="Calibri"/>
                <a:sym typeface="Calibri"/>
              </a:rPr>
              <a:t>Project Plan</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4"/>
          <p:cNvPicPr preferRelativeResize="0"/>
          <p:nvPr/>
        </p:nvPicPr>
        <p:blipFill rotWithShape="1">
          <a:blip r:embed="rId3">
            <a:alphaModFix/>
          </a:blip>
          <a:srcRect b="0" l="0" r="0" t="0"/>
          <a:stretch/>
        </p:blipFill>
        <p:spPr>
          <a:xfrm>
            <a:off x="0" y="0"/>
            <a:ext cx="2095500" cy="825500"/>
          </a:xfrm>
          <a:prstGeom prst="rect">
            <a:avLst/>
          </a:prstGeom>
          <a:noFill/>
          <a:ln>
            <a:noFill/>
          </a:ln>
        </p:spPr>
      </p:pic>
      <p:pic>
        <p:nvPicPr>
          <p:cNvPr id="113" name="Google Shape;113;p4"/>
          <p:cNvPicPr preferRelativeResize="0"/>
          <p:nvPr/>
        </p:nvPicPr>
        <p:blipFill rotWithShape="1">
          <a:blip r:embed="rId4">
            <a:alphaModFix/>
          </a:blip>
          <a:srcRect b="0" l="0" r="0" t="0"/>
          <a:stretch/>
        </p:blipFill>
        <p:spPr>
          <a:xfrm>
            <a:off x="10606842" y="-219393"/>
            <a:ext cx="1686560" cy="1264285"/>
          </a:xfrm>
          <a:prstGeom prst="rect">
            <a:avLst/>
          </a:prstGeom>
          <a:noFill/>
          <a:ln>
            <a:noFill/>
          </a:ln>
        </p:spPr>
      </p:pic>
      <p:sp>
        <p:nvSpPr>
          <p:cNvPr id="114" name="Google Shape;114;p4"/>
          <p:cNvSpPr txBox="1"/>
          <p:nvPr/>
        </p:nvSpPr>
        <p:spPr>
          <a:xfrm>
            <a:off x="4114799" y="228083"/>
            <a:ext cx="61456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SPM [Sustainable project Management] </a:t>
            </a:r>
            <a:endParaRPr sz="1800">
              <a:solidFill>
                <a:schemeClr val="dk1"/>
              </a:solidFill>
              <a:latin typeface="Calibri"/>
              <a:ea typeface="Calibri"/>
              <a:cs typeface="Calibri"/>
              <a:sym typeface="Calibri"/>
            </a:endParaRPr>
          </a:p>
        </p:txBody>
      </p:sp>
      <p:sp>
        <p:nvSpPr>
          <p:cNvPr id="115" name="Google Shape;115;p4"/>
          <p:cNvSpPr txBox="1"/>
          <p:nvPr/>
        </p:nvSpPr>
        <p:spPr>
          <a:xfrm>
            <a:off x="611066" y="1238249"/>
            <a:ext cx="61458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942092"/>
                </a:solidFill>
                <a:latin typeface="Arial"/>
                <a:ea typeface="Arial"/>
                <a:cs typeface="Arial"/>
                <a:sym typeface="Arial"/>
              </a:rPr>
              <a:t>  </a:t>
            </a:r>
            <a:endParaRPr sz="1800">
              <a:solidFill>
                <a:srgbClr val="942092"/>
              </a:solidFill>
              <a:latin typeface="Calibri"/>
              <a:ea typeface="Calibri"/>
              <a:cs typeface="Calibri"/>
              <a:sym typeface="Calibri"/>
            </a:endParaRPr>
          </a:p>
        </p:txBody>
      </p:sp>
      <p:sp>
        <p:nvSpPr>
          <p:cNvPr id="116" name="Google Shape;116;p4"/>
          <p:cNvSpPr txBox="1"/>
          <p:nvPr/>
        </p:nvSpPr>
        <p:spPr>
          <a:xfrm>
            <a:off x="531935" y="1281666"/>
            <a:ext cx="61458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117" name="Google Shape;117;p4"/>
          <p:cNvSpPr txBox="1"/>
          <p:nvPr/>
        </p:nvSpPr>
        <p:spPr>
          <a:xfrm>
            <a:off x="401359" y="968522"/>
            <a:ext cx="61458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942092"/>
                </a:solidFill>
                <a:latin typeface="Arial"/>
                <a:ea typeface="Arial"/>
                <a:cs typeface="Arial"/>
                <a:sym typeface="Arial"/>
              </a:rPr>
              <a:t>Our </a:t>
            </a:r>
            <a:r>
              <a:rPr lang="en-US" sz="1800">
                <a:solidFill>
                  <a:srgbClr val="942092"/>
                </a:solidFill>
              </a:rPr>
              <a:t>T</a:t>
            </a:r>
            <a:r>
              <a:rPr lang="en-US" sz="1800">
                <a:solidFill>
                  <a:srgbClr val="942092"/>
                </a:solidFill>
                <a:latin typeface="Arial"/>
                <a:ea typeface="Arial"/>
                <a:cs typeface="Arial"/>
                <a:sym typeface="Arial"/>
              </a:rPr>
              <a:t>eam </a:t>
            </a:r>
            <a:endParaRPr sz="1800">
              <a:solidFill>
                <a:srgbClr val="942092"/>
              </a:solidFill>
              <a:latin typeface="Calibri"/>
              <a:ea typeface="Calibri"/>
              <a:cs typeface="Calibri"/>
              <a:sym typeface="Calibri"/>
            </a:endParaRPr>
          </a:p>
        </p:txBody>
      </p:sp>
      <p:graphicFrame>
        <p:nvGraphicFramePr>
          <p:cNvPr id="118" name="Google Shape;118;p4"/>
          <p:cNvGraphicFramePr/>
          <p:nvPr/>
        </p:nvGraphicFramePr>
        <p:xfrm>
          <a:off x="1458666" y="1708961"/>
          <a:ext cx="3000000" cy="3000000"/>
        </p:xfrm>
        <a:graphic>
          <a:graphicData uri="http://schemas.openxmlformats.org/drawingml/2006/table">
            <a:tbl>
              <a:tblPr>
                <a:noFill/>
                <a:tableStyleId>{DC018AC2-9285-4D9D-838E-9472AA8035E4}</a:tableStyleId>
              </a:tblPr>
              <a:tblGrid>
                <a:gridCol w="304675"/>
                <a:gridCol w="1396875"/>
                <a:gridCol w="1250725"/>
                <a:gridCol w="1355325"/>
                <a:gridCol w="2227350"/>
              </a:tblGrid>
              <a:tr h="380550">
                <a:tc>
                  <a:txBody>
                    <a:bodyPr/>
                    <a:lstStyle/>
                    <a:p>
                      <a:pPr indent="0" lvl="0" marL="0" marR="0" rtl="0" algn="l">
                        <a:spcBef>
                          <a:spcPts val="0"/>
                        </a:spcBef>
                        <a:spcAft>
                          <a:spcPts val="0"/>
                        </a:spcAft>
                        <a:buNone/>
                      </a:pPr>
                      <a:r>
                        <a:rPr b="0" i="0" lang="en-US" sz="1100" u="none" cap="none" strike="noStrike">
                          <a:solidFill>
                            <a:srgbClr val="942092"/>
                          </a:solidFill>
                          <a:latin typeface="Calibri"/>
                          <a:ea typeface="Calibri"/>
                          <a:cs typeface="Calibri"/>
                          <a:sym typeface="Calibri"/>
                        </a:rPr>
                        <a:t>2</a:t>
                      </a:r>
                      <a:endParaRPr sz="1800" u="none" cap="none" strike="noStrike">
                        <a:solidFill>
                          <a:srgbClr val="942092"/>
                        </a:solidFill>
                      </a:endParaRPr>
                    </a:p>
                  </a:txBody>
                  <a:tcPr marT="45725" marB="45725" marR="73025" marL="73025" anchor="ctr">
                    <a:lnL cap="flat" cmpd="sng" w="19050">
                      <a:solidFill>
                        <a:srgbClr val="BFBFBF"/>
                      </a:solidFill>
                      <a:prstDash val="solid"/>
                      <a:round/>
                      <a:headEnd len="sm" w="sm" type="none"/>
                      <a:tailEnd len="sm" w="sm" type="none"/>
                    </a:lnL>
                    <a:lnR cap="flat" cmpd="sng" w="19050">
                      <a:solidFill>
                        <a:srgbClr val="BFBFBF"/>
                      </a:solidFill>
                      <a:prstDash val="solid"/>
                      <a:round/>
                      <a:headEnd len="sm" w="sm" type="none"/>
                      <a:tailEnd len="sm" w="sm" type="none"/>
                    </a:lnR>
                    <a:lnT cap="flat" cmpd="sng" w="19050">
                      <a:solidFill>
                        <a:srgbClr val="BFBFBF"/>
                      </a:solidFill>
                      <a:prstDash val="solid"/>
                      <a:round/>
                      <a:headEnd len="sm" w="sm" type="none"/>
                      <a:tailEnd len="sm" w="sm" type="none"/>
                    </a:lnT>
                    <a:lnB cap="flat" cmpd="sng" w="19050">
                      <a:solidFill>
                        <a:srgbClr val="BFBFBF"/>
                      </a:solidFill>
                      <a:prstDash val="solid"/>
                      <a:round/>
                      <a:headEnd len="sm" w="sm" type="none"/>
                      <a:tailEnd len="sm" w="sm" type="none"/>
                    </a:lnB>
                    <a:solidFill>
                      <a:srgbClr val="D0CECE"/>
                    </a:solidFill>
                  </a:tcPr>
                </a:tc>
                <a:tc gridSpan="4">
                  <a:txBody>
                    <a:bodyPr/>
                    <a:lstStyle/>
                    <a:p>
                      <a:pPr indent="0" lvl="0" marL="0" marR="0" rtl="0" algn="l">
                        <a:spcBef>
                          <a:spcPts val="0"/>
                        </a:spcBef>
                        <a:spcAft>
                          <a:spcPts val="0"/>
                        </a:spcAft>
                        <a:buNone/>
                      </a:pPr>
                      <a:r>
                        <a:rPr b="0" i="0" lang="en-US" sz="1100" u="none" cap="none" strike="noStrike">
                          <a:solidFill>
                            <a:srgbClr val="942092"/>
                          </a:solidFill>
                          <a:latin typeface="Calibri"/>
                          <a:ea typeface="Calibri"/>
                          <a:cs typeface="Calibri"/>
                          <a:sym typeface="Calibri"/>
                        </a:rPr>
                        <a:t>Project Team</a:t>
                      </a:r>
                      <a:endParaRPr sz="1800" u="none" cap="none" strike="noStrike">
                        <a:solidFill>
                          <a:srgbClr val="942092"/>
                        </a:solidFill>
                      </a:endParaRPr>
                    </a:p>
                  </a:txBody>
                  <a:tcPr marT="45725" marB="45725" marR="73025" marL="73025" anchor="ctr">
                    <a:lnL cap="flat" cmpd="sng" w="19050">
                      <a:solidFill>
                        <a:srgbClr val="BFBFBF"/>
                      </a:solidFill>
                      <a:prstDash val="solid"/>
                      <a:round/>
                      <a:headEnd len="sm" w="sm" type="none"/>
                      <a:tailEnd len="sm" w="sm" type="none"/>
                    </a:lnL>
                    <a:lnR cap="flat" cmpd="sng" w="19050">
                      <a:solidFill>
                        <a:srgbClr val="BFBFBF"/>
                      </a:solidFill>
                      <a:prstDash val="solid"/>
                      <a:round/>
                      <a:headEnd len="sm" w="sm" type="none"/>
                      <a:tailEnd len="sm" w="sm" type="none"/>
                    </a:lnR>
                    <a:lnT cap="flat" cmpd="sng" w="19050">
                      <a:solidFill>
                        <a:srgbClr val="BFBFBF"/>
                      </a:solidFill>
                      <a:prstDash val="solid"/>
                      <a:round/>
                      <a:headEnd len="sm" w="sm" type="none"/>
                      <a:tailEnd len="sm" w="sm" type="none"/>
                    </a:lnT>
                    <a:lnB cap="flat" cmpd="sng" w="19050">
                      <a:solidFill>
                        <a:srgbClr val="BFBFBF"/>
                      </a:solidFill>
                      <a:prstDash val="solid"/>
                      <a:round/>
                      <a:headEnd len="sm" w="sm" type="none"/>
                      <a:tailEnd len="sm" w="sm" type="none"/>
                    </a:lnB>
                    <a:solidFill>
                      <a:srgbClr val="D0CECE"/>
                    </a:solidFill>
                  </a:tcPr>
                </a:tc>
                <a:tc hMerge="1"/>
                <a:tc hMerge="1"/>
                <a:tc hMerge="1"/>
              </a:tr>
              <a:tr h="507425">
                <a:tc gridSpan="2">
                  <a:txBody>
                    <a:bodyPr/>
                    <a:lstStyle/>
                    <a:p>
                      <a:pPr indent="0" lvl="0" marL="0" marR="0" rtl="0" algn="l">
                        <a:spcBef>
                          <a:spcPts val="0"/>
                        </a:spcBef>
                        <a:spcAft>
                          <a:spcPts val="0"/>
                        </a:spcAft>
                        <a:buNone/>
                      </a:pPr>
                      <a:r>
                        <a:rPr b="0" i="0" lang="en-US" sz="1200" u="none" cap="none" strike="noStrike">
                          <a:solidFill>
                            <a:srgbClr val="942092"/>
                          </a:solidFill>
                          <a:latin typeface="Calibri"/>
                          <a:ea typeface="Calibri"/>
                          <a:cs typeface="Calibri"/>
                          <a:sym typeface="Calibri"/>
                        </a:rPr>
                        <a:t>Shereen Eltayeb</a:t>
                      </a:r>
                      <a:endParaRPr b="0" i="0" sz="1200" u="none" cap="none" strike="noStrike">
                        <a:solidFill>
                          <a:srgbClr val="942092"/>
                        </a:solidFill>
                        <a:latin typeface="Calibri"/>
                        <a:ea typeface="Calibri"/>
                        <a:cs typeface="Calibri"/>
                        <a:sym typeface="Calibri"/>
                      </a:endParaRPr>
                    </a:p>
                  </a:txBody>
                  <a:tcPr marT="45725" marB="45725" marR="73025" marL="73025" anchor="ctr">
                    <a:lnL cap="flat" cmpd="sng" w="19050">
                      <a:solidFill>
                        <a:srgbClr val="BFBFBF"/>
                      </a:solidFill>
                      <a:prstDash val="solid"/>
                      <a:round/>
                      <a:headEnd len="sm" w="sm" type="none"/>
                      <a:tailEnd len="sm" w="sm" type="none"/>
                    </a:lnL>
                    <a:lnR cap="flat" cmpd="sng" w="19050">
                      <a:solidFill>
                        <a:srgbClr val="BFBFBF"/>
                      </a:solidFill>
                      <a:prstDash val="solid"/>
                      <a:round/>
                      <a:headEnd len="sm" w="sm" type="none"/>
                      <a:tailEnd len="sm" w="sm" type="none"/>
                    </a:lnR>
                    <a:lnT cap="flat" cmpd="sng" w="19050">
                      <a:solidFill>
                        <a:srgbClr val="BFBFBF"/>
                      </a:solidFill>
                      <a:prstDash val="solid"/>
                      <a:round/>
                      <a:headEnd len="sm" w="sm" type="none"/>
                      <a:tailEnd len="sm" w="sm" type="none"/>
                    </a:lnT>
                    <a:lnB cap="flat" cmpd="sng" w="19050">
                      <a:solidFill>
                        <a:srgbClr val="BFBFBF"/>
                      </a:solidFill>
                      <a:prstDash val="solid"/>
                      <a:round/>
                      <a:headEnd len="sm" w="sm" type="none"/>
                      <a:tailEnd len="sm" w="sm" type="none"/>
                    </a:lnB>
                    <a:solidFill>
                      <a:schemeClr val="lt1"/>
                    </a:solidFill>
                  </a:tcPr>
                </a:tc>
                <a:tc hMerge="1"/>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Team Leader</a:t>
                      </a:r>
                      <a:endParaRPr sz="1200" u="none" cap="none" strike="noStrike"/>
                    </a:p>
                  </a:txBody>
                  <a:tcPr marT="45725" marB="45725" marR="73025" marL="73025" anchor="ctr">
                    <a:lnL cap="flat" cmpd="sng" w="19050">
                      <a:solidFill>
                        <a:srgbClr val="BFBFBF"/>
                      </a:solidFill>
                      <a:prstDash val="solid"/>
                      <a:round/>
                      <a:headEnd len="sm" w="sm" type="none"/>
                      <a:tailEnd len="sm" w="sm" type="none"/>
                    </a:lnL>
                    <a:lnR cap="flat" cmpd="sng" w="19050">
                      <a:solidFill>
                        <a:srgbClr val="BFBFBF"/>
                      </a:solidFill>
                      <a:prstDash val="solid"/>
                      <a:round/>
                      <a:headEnd len="sm" w="sm" type="none"/>
                      <a:tailEnd len="sm" w="sm" type="none"/>
                    </a:lnR>
                    <a:lnT cap="flat" cmpd="sng" w="19050">
                      <a:solidFill>
                        <a:srgbClr val="BFBFBF"/>
                      </a:solidFill>
                      <a:prstDash val="solid"/>
                      <a:round/>
                      <a:headEnd len="sm" w="sm" type="none"/>
                      <a:tailEnd len="sm" w="sm" type="none"/>
                    </a:lnT>
                    <a:lnB cap="flat" cmpd="sng" w="1905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01555344546</a:t>
                      </a:r>
                      <a:endParaRPr sz="1200" u="none" cap="none" strike="noStrike"/>
                    </a:p>
                  </a:txBody>
                  <a:tcPr marT="45725" marB="45725" marR="73025" marL="73025" anchor="ctr">
                    <a:lnL cap="flat" cmpd="sng" w="19050">
                      <a:solidFill>
                        <a:srgbClr val="BFBFBF"/>
                      </a:solidFill>
                      <a:prstDash val="solid"/>
                      <a:round/>
                      <a:headEnd len="sm" w="sm" type="none"/>
                      <a:tailEnd len="sm" w="sm" type="none"/>
                    </a:lnL>
                    <a:lnR cap="flat" cmpd="sng" w="19050">
                      <a:solidFill>
                        <a:srgbClr val="BFBFBF"/>
                      </a:solidFill>
                      <a:prstDash val="solid"/>
                      <a:round/>
                      <a:headEnd len="sm" w="sm" type="none"/>
                      <a:tailEnd len="sm" w="sm" type="none"/>
                    </a:lnR>
                    <a:lnT cap="flat" cmpd="sng" w="19050">
                      <a:solidFill>
                        <a:srgbClr val="BFBFBF"/>
                      </a:solidFill>
                      <a:prstDash val="solid"/>
                      <a:round/>
                      <a:headEnd len="sm" w="sm" type="none"/>
                      <a:tailEnd len="sm" w="sm" type="none"/>
                    </a:lnT>
                    <a:lnB cap="flat" cmpd="sng" w="1905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u="sng">
                          <a:solidFill>
                            <a:schemeClr val="hlink"/>
                          </a:solidFill>
                          <a:hlinkClick r:id="rId5"/>
                        </a:rPr>
                        <a:t>shereenallaa@gmail.com</a:t>
                      </a:r>
                      <a:r>
                        <a:rPr lang="en-US" sz="1200"/>
                        <a:t> </a:t>
                      </a:r>
                      <a:endParaRPr sz="1200"/>
                    </a:p>
                  </a:txBody>
                  <a:tcPr marT="45725" marB="45725" marR="73025" marL="73025" anchor="ctr">
                    <a:lnL cap="flat" cmpd="sng" w="19050">
                      <a:solidFill>
                        <a:srgbClr val="BFBFBF"/>
                      </a:solidFill>
                      <a:prstDash val="solid"/>
                      <a:round/>
                      <a:headEnd len="sm" w="sm" type="none"/>
                      <a:tailEnd len="sm" w="sm" type="none"/>
                    </a:lnL>
                    <a:lnR cap="flat" cmpd="sng" w="19050">
                      <a:solidFill>
                        <a:srgbClr val="BFBFBF"/>
                      </a:solidFill>
                      <a:prstDash val="solid"/>
                      <a:round/>
                      <a:headEnd len="sm" w="sm" type="none"/>
                      <a:tailEnd len="sm" w="sm" type="none"/>
                    </a:lnR>
                    <a:lnT cap="flat" cmpd="sng" w="19050">
                      <a:solidFill>
                        <a:srgbClr val="BFBFBF"/>
                      </a:solidFill>
                      <a:prstDash val="solid"/>
                      <a:round/>
                      <a:headEnd len="sm" w="sm" type="none"/>
                      <a:tailEnd len="sm" w="sm" type="none"/>
                    </a:lnT>
                    <a:lnB cap="flat" cmpd="sng" w="19050">
                      <a:solidFill>
                        <a:srgbClr val="BFBFBF"/>
                      </a:solidFill>
                      <a:prstDash val="solid"/>
                      <a:round/>
                      <a:headEnd len="sm" w="sm" type="none"/>
                      <a:tailEnd len="sm" w="sm" type="none"/>
                    </a:lnB>
                    <a:solidFill>
                      <a:schemeClr val="lt1"/>
                    </a:solidFill>
                  </a:tcPr>
                </a:tc>
              </a:tr>
              <a:tr h="380550">
                <a:tc gridSpan="2">
                  <a:txBody>
                    <a:bodyPr/>
                    <a:lstStyle/>
                    <a:p>
                      <a:pPr indent="0" lvl="0" marL="0" marR="0" rtl="0" algn="l">
                        <a:spcBef>
                          <a:spcPts val="0"/>
                        </a:spcBef>
                        <a:spcAft>
                          <a:spcPts val="0"/>
                        </a:spcAft>
                        <a:buNone/>
                      </a:pPr>
                      <a:r>
                        <a:rPr b="0" i="0" lang="en-US" sz="1200" u="none" cap="none" strike="noStrike">
                          <a:solidFill>
                            <a:srgbClr val="942092"/>
                          </a:solidFill>
                          <a:latin typeface="Calibri"/>
                          <a:ea typeface="Calibri"/>
                          <a:cs typeface="Calibri"/>
                          <a:sym typeface="Calibri"/>
                        </a:rPr>
                        <a:t>Hossam Gamal </a:t>
                      </a:r>
                      <a:endParaRPr sz="1200"/>
                    </a:p>
                  </a:txBody>
                  <a:tcPr marT="45725" marB="45725" marR="73025" marL="73025" anchor="ctr">
                    <a:lnL cap="flat" cmpd="sng" w="19050">
                      <a:solidFill>
                        <a:srgbClr val="BFBFBF"/>
                      </a:solidFill>
                      <a:prstDash val="solid"/>
                      <a:round/>
                      <a:headEnd len="sm" w="sm" type="none"/>
                      <a:tailEnd len="sm" w="sm" type="none"/>
                    </a:lnL>
                    <a:lnR cap="flat" cmpd="sng" w="19050">
                      <a:solidFill>
                        <a:srgbClr val="BFBFBF"/>
                      </a:solidFill>
                      <a:prstDash val="solid"/>
                      <a:round/>
                      <a:headEnd len="sm" w="sm" type="none"/>
                      <a:tailEnd len="sm" w="sm" type="none"/>
                    </a:lnR>
                    <a:lnT cap="flat" cmpd="sng" w="19050">
                      <a:solidFill>
                        <a:srgbClr val="BFBFBF"/>
                      </a:solidFill>
                      <a:prstDash val="solid"/>
                      <a:round/>
                      <a:headEnd len="sm" w="sm" type="none"/>
                      <a:tailEnd len="sm" w="sm" type="none"/>
                    </a:lnT>
                    <a:lnB cap="flat" cmpd="sng" w="19050">
                      <a:solidFill>
                        <a:srgbClr val="BFBFBF"/>
                      </a:solidFill>
                      <a:prstDash val="solid"/>
                      <a:round/>
                      <a:headEnd len="sm" w="sm" type="none"/>
                      <a:tailEnd len="sm" w="sm" type="none"/>
                    </a:lnB>
                    <a:solidFill>
                      <a:schemeClr val="lt1"/>
                    </a:solidFill>
                  </a:tcPr>
                </a:tc>
                <a:tc hMerge="1"/>
                <a:tc>
                  <a:txBody>
                    <a:bodyPr/>
                    <a:lstStyle/>
                    <a:p>
                      <a:pPr indent="0" lvl="0" marL="0" marR="0" rtl="0" algn="l">
                        <a:lnSpc>
                          <a:spcPct val="100000"/>
                        </a:lnSpc>
                        <a:spcBef>
                          <a:spcPts val="0"/>
                        </a:spcBef>
                        <a:spcAft>
                          <a:spcPts val="0"/>
                        </a:spcAft>
                        <a:buClr>
                          <a:srgbClr val="000000"/>
                        </a:buClr>
                        <a:buSzPts val="1000"/>
                        <a:buFont typeface="Calibri"/>
                        <a:buNone/>
                      </a:pPr>
                      <a:r>
                        <a:rPr b="0" i="0" lang="en-US" sz="1200" u="none" cap="none" strike="noStrike">
                          <a:solidFill>
                            <a:srgbClr val="000000"/>
                          </a:solidFill>
                          <a:latin typeface="Calibri"/>
                          <a:ea typeface="Calibri"/>
                          <a:cs typeface="Calibri"/>
                          <a:sym typeface="Calibri"/>
                        </a:rPr>
                        <a:t>Team Member</a:t>
                      </a:r>
                      <a:endParaRPr sz="1200"/>
                    </a:p>
                  </a:txBody>
                  <a:tcPr marT="45725" marB="45725" marR="73025" marL="73025" anchor="ctr">
                    <a:lnL cap="flat" cmpd="sng" w="19050">
                      <a:solidFill>
                        <a:srgbClr val="BFBFBF"/>
                      </a:solidFill>
                      <a:prstDash val="solid"/>
                      <a:round/>
                      <a:headEnd len="sm" w="sm" type="none"/>
                      <a:tailEnd len="sm" w="sm" type="none"/>
                    </a:lnL>
                    <a:lnR cap="flat" cmpd="sng" w="19050">
                      <a:solidFill>
                        <a:srgbClr val="BFBFBF"/>
                      </a:solidFill>
                      <a:prstDash val="solid"/>
                      <a:round/>
                      <a:headEnd len="sm" w="sm" type="none"/>
                      <a:tailEnd len="sm" w="sm" type="none"/>
                    </a:lnR>
                    <a:lnT cap="flat" cmpd="sng" w="19050">
                      <a:solidFill>
                        <a:srgbClr val="BFBFBF"/>
                      </a:solidFill>
                      <a:prstDash val="solid"/>
                      <a:round/>
                      <a:headEnd len="sm" w="sm" type="none"/>
                      <a:tailEnd len="sm" w="sm" type="none"/>
                    </a:lnT>
                    <a:lnB cap="flat" cmpd="sng" w="1905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01125311565</a:t>
                      </a:r>
                      <a:endParaRPr sz="1200" u="none" cap="none" strike="noStrike"/>
                    </a:p>
                  </a:txBody>
                  <a:tcPr marT="45725" marB="45725" marR="73025" marL="73025" anchor="ctr">
                    <a:lnL cap="flat" cmpd="sng" w="19050">
                      <a:solidFill>
                        <a:srgbClr val="BFBFBF"/>
                      </a:solidFill>
                      <a:prstDash val="solid"/>
                      <a:round/>
                      <a:headEnd len="sm" w="sm" type="none"/>
                      <a:tailEnd len="sm" w="sm" type="none"/>
                    </a:lnL>
                    <a:lnR cap="flat" cmpd="sng" w="19050">
                      <a:solidFill>
                        <a:srgbClr val="BFBFBF"/>
                      </a:solidFill>
                      <a:prstDash val="solid"/>
                      <a:round/>
                      <a:headEnd len="sm" w="sm" type="none"/>
                      <a:tailEnd len="sm" w="sm" type="none"/>
                    </a:lnR>
                    <a:lnT cap="flat" cmpd="sng" w="19050">
                      <a:solidFill>
                        <a:srgbClr val="BFBFBF"/>
                      </a:solidFill>
                      <a:prstDash val="solid"/>
                      <a:round/>
                      <a:headEnd len="sm" w="sm" type="none"/>
                      <a:tailEnd len="sm" w="sm" type="none"/>
                    </a:lnT>
                    <a:lnB cap="flat" cmpd="sng" w="1905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u="sng">
                          <a:solidFill>
                            <a:schemeClr val="hlink"/>
                          </a:solidFill>
                          <a:latin typeface="Calibri"/>
                          <a:ea typeface="Calibri"/>
                          <a:cs typeface="Calibri"/>
                          <a:sym typeface="Calibri"/>
                          <a:hlinkClick r:id="rId6"/>
                        </a:rPr>
                        <a:t>7uccam@gmail.com</a:t>
                      </a:r>
                      <a:endParaRPr sz="1200"/>
                    </a:p>
                  </a:txBody>
                  <a:tcPr marT="45725" marB="45725" marR="73025" marL="73025" anchor="ctr">
                    <a:lnL cap="flat" cmpd="sng" w="19050">
                      <a:solidFill>
                        <a:srgbClr val="BFBFBF"/>
                      </a:solidFill>
                      <a:prstDash val="solid"/>
                      <a:round/>
                      <a:headEnd len="sm" w="sm" type="none"/>
                      <a:tailEnd len="sm" w="sm" type="none"/>
                    </a:lnL>
                    <a:lnR cap="flat" cmpd="sng" w="19050">
                      <a:solidFill>
                        <a:srgbClr val="BFBFBF"/>
                      </a:solidFill>
                      <a:prstDash val="solid"/>
                      <a:round/>
                      <a:headEnd len="sm" w="sm" type="none"/>
                      <a:tailEnd len="sm" w="sm" type="none"/>
                    </a:lnR>
                    <a:lnT cap="flat" cmpd="sng" w="19050">
                      <a:solidFill>
                        <a:srgbClr val="BFBFBF"/>
                      </a:solidFill>
                      <a:prstDash val="solid"/>
                      <a:round/>
                      <a:headEnd len="sm" w="sm" type="none"/>
                      <a:tailEnd len="sm" w="sm" type="none"/>
                    </a:lnT>
                    <a:lnB cap="flat" cmpd="sng" w="19050">
                      <a:solidFill>
                        <a:srgbClr val="BFBFBF"/>
                      </a:solidFill>
                      <a:prstDash val="solid"/>
                      <a:round/>
                      <a:headEnd len="sm" w="sm" type="none"/>
                      <a:tailEnd len="sm" w="sm" type="none"/>
                    </a:lnB>
                    <a:solidFill>
                      <a:schemeClr val="lt1"/>
                    </a:solidFill>
                  </a:tcPr>
                </a:tc>
              </a:tr>
              <a:tr h="507425">
                <a:tc gridSpan="2">
                  <a:txBody>
                    <a:bodyPr/>
                    <a:lstStyle/>
                    <a:p>
                      <a:pPr indent="0" lvl="0" marL="0" marR="0" rtl="0" algn="l">
                        <a:spcBef>
                          <a:spcPts val="0"/>
                        </a:spcBef>
                        <a:spcAft>
                          <a:spcPts val="0"/>
                        </a:spcAft>
                        <a:buNone/>
                      </a:pPr>
                      <a:r>
                        <a:rPr b="0" i="0" lang="en-US" sz="1200" u="none" cap="none" strike="noStrike">
                          <a:solidFill>
                            <a:srgbClr val="942092"/>
                          </a:solidFill>
                          <a:latin typeface="Calibri"/>
                          <a:ea typeface="Calibri"/>
                          <a:cs typeface="Calibri"/>
                          <a:sym typeface="Calibri"/>
                        </a:rPr>
                        <a:t>Ahmed Nagy </a:t>
                      </a:r>
                      <a:endParaRPr sz="1200"/>
                    </a:p>
                  </a:txBody>
                  <a:tcPr marT="45725" marB="45725" marR="73025" marL="73025" anchor="ctr">
                    <a:lnL cap="flat" cmpd="sng" w="19050">
                      <a:solidFill>
                        <a:srgbClr val="BFBFBF"/>
                      </a:solidFill>
                      <a:prstDash val="solid"/>
                      <a:round/>
                      <a:headEnd len="sm" w="sm" type="none"/>
                      <a:tailEnd len="sm" w="sm" type="none"/>
                    </a:lnL>
                    <a:lnR cap="flat" cmpd="sng" w="19050">
                      <a:solidFill>
                        <a:srgbClr val="BFBFBF"/>
                      </a:solidFill>
                      <a:prstDash val="solid"/>
                      <a:round/>
                      <a:headEnd len="sm" w="sm" type="none"/>
                      <a:tailEnd len="sm" w="sm" type="none"/>
                    </a:lnR>
                    <a:lnT cap="flat" cmpd="sng" w="19050">
                      <a:solidFill>
                        <a:srgbClr val="BFBFBF"/>
                      </a:solidFill>
                      <a:prstDash val="solid"/>
                      <a:round/>
                      <a:headEnd len="sm" w="sm" type="none"/>
                      <a:tailEnd len="sm" w="sm" type="none"/>
                    </a:lnT>
                    <a:lnB cap="flat" cmpd="sng" w="19050">
                      <a:solidFill>
                        <a:srgbClr val="BFBFBF"/>
                      </a:solidFill>
                      <a:prstDash val="solid"/>
                      <a:round/>
                      <a:headEnd len="sm" w="sm" type="none"/>
                      <a:tailEnd len="sm" w="sm" type="none"/>
                    </a:lnB>
                    <a:solidFill>
                      <a:schemeClr val="lt1"/>
                    </a:solidFill>
                  </a:tcPr>
                </a:tc>
                <a:tc hMerge="1"/>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Team Member</a:t>
                      </a:r>
                      <a:endParaRPr sz="1200" u="none" cap="none" strike="noStrike"/>
                    </a:p>
                  </a:txBody>
                  <a:tcPr marT="45725" marB="45725" marR="73025" marL="73025" anchor="ctr">
                    <a:lnL cap="flat" cmpd="sng" w="19050">
                      <a:solidFill>
                        <a:srgbClr val="BFBFBF"/>
                      </a:solidFill>
                      <a:prstDash val="solid"/>
                      <a:round/>
                      <a:headEnd len="sm" w="sm" type="none"/>
                      <a:tailEnd len="sm" w="sm" type="none"/>
                    </a:lnL>
                    <a:lnR cap="flat" cmpd="sng" w="19050">
                      <a:solidFill>
                        <a:srgbClr val="BFBFBF"/>
                      </a:solidFill>
                      <a:prstDash val="solid"/>
                      <a:round/>
                      <a:headEnd len="sm" w="sm" type="none"/>
                      <a:tailEnd len="sm" w="sm" type="none"/>
                    </a:lnR>
                    <a:lnT cap="flat" cmpd="sng" w="19050">
                      <a:solidFill>
                        <a:srgbClr val="BFBFBF"/>
                      </a:solidFill>
                      <a:prstDash val="solid"/>
                      <a:round/>
                      <a:headEnd len="sm" w="sm" type="none"/>
                      <a:tailEnd len="sm" w="sm" type="none"/>
                    </a:lnT>
                    <a:lnB cap="flat" cmpd="sng" w="1905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‪01024490449</a:t>
                      </a:r>
                      <a:endParaRPr sz="1200" u="none" cap="none" strike="noStrike"/>
                    </a:p>
                  </a:txBody>
                  <a:tcPr marT="45725" marB="45725" marR="73025" marL="73025" anchor="ctr">
                    <a:lnL cap="flat" cmpd="sng" w="19050">
                      <a:solidFill>
                        <a:srgbClr val="BFBFBF"/>
                      </a:solidFill>
                      <a:prstDash val="solid"/>
                      <a:round/>
                      <a:headEnd len="sm" w="sm" type="none"/>
                      <a:tailEnd len="sm" w="sm" type="none"/>
                    </a:lnL>
                    <a:lnR cap="flat" cmpd="sng" w="19050">
                      <a:solidFill>
                        <a:srgbClr val="BFBFBF"/>
                      </a:solidFill>
                      <a:prstDash val="solid"/>
                      <a:round/>
                      <a:headEnd len="sm" w="sm" type="none"/>
                      <a:tailEnd len="sm" w="sm" type="none"/>
                    </a:lnR>
                    <a:lnT cap="flat" cmpd="sng" w="19050">
                      <a:solidFill>
                        <a:srgbClr val="BFBFBF"/>
                      </a:solidFill>
                      <a:prstDash val="solid"/>
                      <a:round/>
                      <a:headEnd len="sm" w="sm" type="none"/>
                      <a:tailEnd len="sm" w="sm" type="none"/>
                    </a:lnT>
                    <a:lnB cap="flat" cmpd="sng" w="1905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Email </a:t>
                      </a:r>
                      <a:endParaRPr sz="1200"/>
                    </a:p>
                  </a:txBody>
                  <a:tcPr marT="45725" marB="45725" marR="73025" marL="73025" anchor="ctr">
                    <a:lnL cap="flat" cmpd="sng" w="19050">
                      <a:solidFill>
                        <a:srgbClr val="BFBFBF"/>
                      </a:solidFill>
                      <a:prstDash val="solid"/>
                      <a:round/>
                      <a:headEnd len="sm" w="sm" type="none"/>
                      <a:tailEnd len="sm" w="sm" type="none"/>
                    </a:lnL>
                    <a:lnR cap="flat" cmpd="sng" w="19050">
                      <a:solidFill>
                        <a:srgbClr val="BFBFBF"/>
                      </a:solidFill>
                      <a:prstDash val="solid"/>
                      <a:round/>
                      <a:headEnd len="sm" w="sm" type="none"/>
                      <a:tailEnd len="sm" w="sm" type="none"/>
                    </a:lnR>
                    <a:lnT cap="flat" cmpd="sng" w="19050">
                      <a:solidFill>
                        <a:srgbClr val="BFBFBF"/>
                      </a:solidFill>
                      <a:prstDash val="solid"/>
                      <a:round/>
                      <a:headEnd len="sm" w="sm" type="none"/>
                      <a:tailEnd len="sm" w="sm" type="none"/>
                    </a:lnT>
                    <a:lnB cap="flat" cmpd="sng" w="19050">
                      <a:solidFill>
                        <a:srgbClr val="BFBFBF"/>
                      </a:solidFill>
                      <a:prstDash val="solid"/>
                      <a:round/>
                      <a:headEnd len="sm" w="sm" type="none"/>
                      <a:tailEnd len="sm" w="sm" type="none"/>
                    </a:lnB>
                    <a:solidFill>
                      <a:schemeClr val="lt1"/>
                    </a:solidFill>
                  </a:tcPr>
                </a:tc>
              </a:tr>
              <a:tr h="507425">
                <a:tc gridSpan="2">
                  <a:txBody>
                    <a:bodyPr/>
                    <a:lstStyle/>
                    <a:p>
                      <a:pPr indent="0" lvl="0" marL="0" marR="0" rtl="0" algn="l">
                        <a:spcBef>
                          <a:spcPts val="0"/>
                        </a:spcBef>
                        <a:spcAft>
                          <a:spcPts val="0"/>
                        </a:spcAft>
                        <a:buNone/>
                      </a:pPr>
                      <a:r>
                        <a:rPr b="0" i="0" lang="en-US" sz="1200" u="none" cap="none" strike="noStrike">
                          <a:solidFill>
                            <a:srgbClr val="942092"/>
                          </a:solidFill>
                          <a:latin typeface="Calibri"/>
                          <a:ea typeface="Calibri"/>
                          <a:cs typeface="Calibri"/>
                          <a:sym typeface="Calibri"/>
                        </a:rPr>
                        <a:t>Abdelrahman Mohamed </a:t>
                      </a:r>
                      <a:endParaRPr sz="1200"/>
                    </a:p>
                  </a:txBody>
                  <a:tcPr marT="45725" marB="45725" marR="73025" marL="73025" anchor="ctr">
                    <a:lnL cap="flat" cmpd="sng" w="19050">
                      <a:solidFill>
                        <a:srgbClr val="BFBFBF"/>
                      </a:solidFill>
                      <a:prstDash val="solid"/>
                      <a:round/>
                      <a:headEnd len="sm" w="sm" type="none"/>
                      <a:tailEnd len="sm" w="sm" type="none"/>
                    </a:lnL>
                    <a:lnR cap="flat" cmpd="sng" w="19050">
                      <a:solidFill>
                        <a:srgbClr val="BFBFBF"/>
                      </a:solidFill>
                      <a:prstDash val="solid"/>
                      <a:round/>
                      <a:headEnd len="sm" w="sm" type="none"/>
                      <a:tailEnd len="sm" w="sm" type="none"/>
                    </a:lnR>
                    <a:lnT cap="flat" cmpd="sng" w="19050">
                      <a:solidFill>
                        <a:srgbClr val="BFBFBF"/>
                      </a:solidFill>
                      <a:prstDash val="solid"/>
                      <a:round/>
                      <a:headEnd len="sm" w="sm" type="none"/>
                      <a:tailEnd len="sm" w="sm" type="none"/>
                    </a:lnT>
                    <a:lnB cap="flat" cmpd="sng" w="19050">
                      <a:solidFill>
                        <a:srgbClr val="BFBFBF"/>
                      </a:solidFill>
                      <a:prstDash val="solid"/>
                      <a:round/>
                      <a:headEnd len="sm" w="sm" type="none"/>
                      <a:tailEnd len="sm" w="sm" type="none"/>
                    </a:lnB>
                    <a:solidFill>
                      <a:schemeClr val="lt1"/>
                    </a:solidFill>
                  </a:tcPr>
                </a:tc>
                <a:tc hMerge="1"/>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Team Member</a:t>
                      </a:r>
                      <a:endParaRPr sz="1200" u="none" cap="none" strike="noStrike"/>
                    </a:p>
                  </a:txBody>
                  <a:tcPr marT="45725" marB="45725" marR="73025" marL="73025" anchor="ctr">
                    <a:lnL cap="flat" cmpd="sng" w="19050">
                      <a:solidFill>
                        <a:srgbClr val="BFBFBF"/>
                      </a:solidFill>
                      <a:prstDash val="solid"/>
                      <a:round/>
                      <a:headEnd len="sm" w="sm" type="none"/>
                      <a:tailEnd len="sm" w="sm" type="none"/>
                    </a:lnL>
                    <a:lnR cap="flat" cmpd="sng" w="19050">
                      <a:solidFill>
                        <a:srgbClr val="BFBFBF"/>
                      </a:solidFill>
                      <a:prstDash val="solid"/>
                      <a:round/>
                      <a:headEnd len="sm" w="sm" type="none"/>
                      <a:tailEnd len="sm" w="sm" type="none"/>
                    </a:lnR>
                    <a:lnT cap="flat" cmpd="sng" w="19050">
                      <a:solidFill>
                        <a:srgbClr val="BFBFBF"/>
                      </a:solidFill>
                      <a:prstDash val="solid"/>
                      <a:round/>
                      <a:headEnd len="sm" w="sm" type="none"/>
                      <a:tailEnd len="sm" w="sm" type="none"/>
                    </a:lnT>
                    <a:lnB cap="flat" cmpd="sng" w="1905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01017133879</a:t>
                      </a:r>
                      <a:endParaRPr sz="1200" u="none" cap="none" strike="noStrike"/>
                    </a:p>
                  </a:txBody>
                  <a:tcPr marT="45725" marB="45725" marR="73025" marL="73025" anchor="ctr">
                    <a:lnL cap="flat" cmpd="sng" w="19050">
                      <a:solidFill>
                        <a:srgbClr val="BFBFBF"/>
                      </a:solidFill>
                      <a:prstDash val="solid"/>
                      <a:round/>
                      <a:headEnd len="sm" w="sm" type="none"/>
                      <a:tailEnd len="sm" w="sm" type="none"/>
                    </a:lnL>
                    <a:lnR cap="flat" cmpd="sng" w="19050">
                      <a:solidFill>
                        <a:srgbClr val="BFBFBF"/>
                      </a:solidFill>
                      <a:prstDash val="solid"/>
                      <a:round/>
                      <a:headEnd len="sm" w="sm" type="none"/>
                      <a:tailEnd len="sm" w="sm" type="none"/>
                    </a:lnR>
                    <a:lnT cap="flat" cmpd="sng" w="19050">
                      <a:solidFill>
                        <a:srgbClr val="BFBFBF"/>
                      </a:solidFill>
                      <a:prstDash val="solid"/>
                      <a:round/>
                      <a:headEnd len="sm" w="sm" type="none"/>
                      <a:tailEnd len="sm" w="sm" type="none"/>
                    </a:lnT>
                    <a:lnB cap="flat" cmpd="sng" w="1905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1200" u="sng" cap="none" strike="noStrike">
                          <a:solidFill>
                            <a:srgbClr val="000000"/>
                          </a:solidFill>
                          <a:latin typeface="Calibri"/>
                          <a:ea typeface="Calibri"/>
                          <a:cs typeface="Calibri"/>
                          <a:sym typeface="Calibri"/>
                          <a:hlinkClick r:id="rId7">
                            <a:extLst>
                              <a:ext uri="{A12FA001-AC4F-418D-AE19-62706E023703}">
                                <ahyp:hlinkClr val="tx"/>
                              </a:ext>
                            </a:extLst>
                          </a:hlinkClick>
                        </a:rPr>
                        <a:t>abdo.m.mohamm@gmail.com</a:t>
                      </a:r>
                      <a:endParaRPr b="0" i="0" sz="1200" u="none" cap="none" strike="noStrike">
                        <a:solidFill>
                          <a:srgbClr val="000000"/>
                        </a:solidFill>
                        <a:latin typeface="Calibri"/>
                        <a:ea typeface="Calibri"/>
                        <a:cs typeface="Calibri"/>
                        <a:sym typeface="Calibri"/>
                      </a:endParaRPr>
                    </a:p>
                  </a:txBody>
                  <a:tcPr marT="45725" marB="45725" marR="73025" marL="73025" anchor="ctr">
                    <a:lnL cap="flat" cmpd="sng" w="19050">
                      <a:solidFill>
                        <a:srgbClr val="BFBFBF"/>
                      </a:solidFill>
                      <a:prstDash val="solid"/>
                      <a:round/>
                      <a:headEnd len="sm" w="sm" type="none"/>
                      <a:tailEnd len="sm" w="sm" type="none"/>
                    </a:lnL>
                    <a:lnR cap="flat" cmpd="sng" w="19050">
                      <a:solidFill>
                        <a:srgbClr val="BFBFBF"/>
                      </a:solidFill>
                      <a:prstDash val="solid"/>
                      <a:round/>
                      <a:headEnd len="sm" w="sm" type="none"/>
                      <a:tailEnd len="sm" w="sm" type="none"/>
                    </a:lnR>
                    <a:lnT cap="flat" cmpd="sng" w="19050">
                      <a:solidFill>
                        <a:srgbClr val="BFBFBF"/>
                      </a:solidFill>
                      <a:prstDash val="solid"/>
                      <a:round/>
                      <a:headEnd len="sm" w="sm" type="none"/>
                      <a:tailEnd len="sm" w="sm" type="none"/>
                    </a:lnT>
                    <a:lnB cap="flat" cmpd="sng" w="19050">
                      <a:solidFill>
                        <a:srgbClr val="BFBFBF"/>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5"/>
          <p:cNvPicPr preferRelativeResize="0"/>
          <p:nvPr/>
        </p:nvPicPr>
        <p:blipFill rotWithShape="1">
          <a:blip r:embed="rId3">
            <a:alphaModFix/>
          </a:blip>
          <a:srcRect b="0" l="0" r="0" t="0"/>
          <a:stretch/>
        </p:blipFill>
        <p:spPr>
          <a:xfrm>
            <a:off x="0" y="0"/>
            <a:ext cx="2095500" cy="825500"/>
          </a:xfrm>
          <a:prstGeom prst="rect">
            <a:avLst/>
          </a:prstGeom>
          <a:noFill/>
          <a:ln>
            <a:noFill/>
          </a:ln>
        </p:spPr>
      </p:pic>
      <p:pic>
        <p:nvPicPr>
          <p:cNvPr id="124" name="Google Shape;124;p5"/>
          <p:cNvPicPr preferRelativeResize="0"/>
          <p:nvPr/>
        </p:nvPicPr>
        <p:blipFill rotWithShape="1">
          <a:blip r:embed="rId4">
            <a:alphaModFix/>
          </a:blip>
          <a:srcRect b="0" l="0" r="0" t="0"/>
          <a:stretch/>
        </p:blipFill>
        <p:spPr>
          <a:xfrm>
            <a:off x="10606842" y="-219393"/>
            <a:ext cx="1686560" cy="1264285"/>
          </a:xfrm>
          <a:prstGeom prst="rect">
            <a:avLst/>
          </a:prstGeom>
          <a:noFill/>
          <a:ln>
            <a:noFill/>
          </a:ln>
        </p:spPr>
      </p:pic>
      <p:sp>
        <p:nvSpPr>
          <p:cNvPr id="125" name="Google Shape;125;p5"/>
          <p:cNvSpPr txBox="1"/>
          <p:nvPr/>
        </p:nvSpPr>
        <p:spPr>
          <a:xfrm>
            <a:off x="4114799" y="228083"/>
            <a:ext cx="61456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SPM [Sustainable </a:t>
            </a:r>
            <a:r>
              <a:rPr lang="en-US" sz="1800">
                <a:solidFill>
                  <a:schemeClr val="dk1"/>
                </a:solidFill>
              </a:rPr>
              <a:t>P</a:t>
            </a:r>
            <a:r>
              <a:rPr lang="en-US" sz="1800">
                <a:solidFill>
                  <a:schemeClr val="dk1"/>
                </a:solidFill>
                <a:latin typeface="Arial"/>
                <a:ea typeface="Arial"/>
                <a:cs typeface="Arial"/>
                <a:sym typeface="Arial"/>
              </a:rPr>
              <a:t>roject Management] </a:t>
            </a:r>
            <a:endParaRPr sz="1800">
              <a:solidFill>
                <a:schemeClr val="dk1"/>
              </a:solidFill>
              <a:latin typeface="Calibri"/>
              <a:ea typeface="Calibri"/>
              <a:cs typeface="Calibri"/>
              <a:sym typeface="Calibri"/>
            </a:endParaRPr>
          </a:p>
        </p:txBody>
      </p:sp>
      <p:sp>
        <p:nvSpPr>
          <p:cNvPr id="126" name="Google Shape;126;p5"/>
          <p:cNvSpPr txBox="1"/>
          <p:nvPr/>
        </p:nvSpPr>
        <p:spPr>
          <a:xfrm>
            <a:off x="611066" y="1238249"/>
            <a:ext cx="61458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942092"/>
                </a:solidFill>
                <a:latin typeface="Arial"/>
                <a:ea typeface="Arial"/>
                <a:cs typeface="Arial"/>
                <a:sym typeface="Arial"/>
              </a:rPr>
              <a:t>  </a:t>
            </a:r>
            <a:endParaRPr sz="1800">
              <a:solidFill>
                <a:srgbClr val="942092"/>
              </a:solidFill>
              <a:latin typeface="Calibri"/>
              <a:ea typeface="Calibri"/>
              <a:cs typeface="Calibri"/>
              <a:sym typeface="Calibri"/>
            </a:endParaRPr>
          </a:p>
        </p:txBody>
      </p:sp>
      <p:sp>
        <p:nvSpPr>
          <p:cNvPr id="127" name="Google Shape;127;p5"/>
          <p:cNvSpPr txBox="1"/>
          <p:nvPr/>
        </p:nvSpPr>
        <p:spPr>
          <a:xfrm>
            <a:off x="531935" y="1281666"/>
            <a:ext cx="61458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128" name="Google Shape;128;p5"/>
          <p:cNvSpPr txBox="1"/>
          <p:nvPr/>
        </p:nvSpPr>
        <p:spPr>
          <a:xfrm>
            <a:off x="401359" y="968522"/>
            <a:ext cx="61458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942092"/>
                </a:solidFill>
              </a:rPr>
              <a:t>Intro </a:t>
            </a:r>
            <a:endParaRPr sz="1800">
              <a:solidFill>
                <a:srgbClr val="942092"/>
              </a:solidFill>
              <a:latin typeface="Calibri"/>
              <a:ea typeface="Calibri"/>
              <a:cs typeface="Calibri"/>
              <a:sym typeface="Calibri"/>
            </a:endParaRPr>
          </a:p>
        </p:txBody>
      </p:sp>
      <p:sp>
        <p:nvSpPr>
          <p:cNvPr id="129" name="Google Shape;129;p5"/>
          <p:cNvSpPr txBox="1"/>
          <p:nvPr/>
        </p:nvSpPr>
        <p:spPr>
          <a:xfrm>
            <a:off x="1636325" y="1941525"/>
            <a:ext cx="8624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a:solidFill>
                  <a:schemeClr val="dk1"/>
                </a:solidFill>
              </a:rPr>
              <a:t>Global and Industry Alignment</a:t>
            </a:r>
            <a:r>
              <a:rPr lang="en-US">
                <a:solidFill>
                  <a:schemeClr val="dk1"/>
                </a:solidFill>
              </a:rPr>
              <a:t>: The 2030 Agenda for Sustainable Development and the submarine networks industry emphasize clean energy and sustainable innovations, aligning with Sustainable Development Goals #7,8(affordable and clean energy, decent work ).</a:t>
            </a:r>
            <a:endParaRPr b="1">
              <a:solidFill>
                <a:schemeClr val="dk1"/>
              </a:solidFill>
            </a:endParaRPr>
          </a:p>
          <a:p>
            <a:pPr indent="0" lvl="0" marL="0" rtl="0" algn="l">
              <a:spcBef>
                <a:spcPts val="0"/>
              </a:spcBef>
              <a:spcAft>
                <a:spcPts val="0"/>
              </a:spcAft>
              <a:buNone/>
            </a:pPr>
            <a:r>
              <a:rPr b="1" lang="en-US">
                <a:solidFill>
                  <a:schemeClr val="dk1"/>
                </a:solidFill>
              </a:rPr>
              <a:t>Sustainability Responsibility</a:t>
            </a:r>
            <a:r>
              <a:rPr lang="en-US">
                <a:solidFill>
                  <a:schemeClr val="dk1"/>
                </a:solidFill>
              </a:rPr>
              <a:t>: It involves taking responsibility for the impact of activities on stakeholders (customers, employees, communities, environment) across all operations.</a:t>
            </a:r>
            <a:endParaRPr>
              <a:solidFill>
                <a:schemeClr val="dk1"/>
              </a:solidFill>
            </a:endParaRPr>
          </a:p>
          <a:p>
            <a:pPr indent="0" lvl="0" marL="0" rtl="0" algn="l">
              <a:spcBef>
                <a:spcPts val="0"/>
              </a:spcBef>
              <a:spcAft>
                <a:spcPts val="0"/>
              </a:spcAft>
              <a:buNone/>
            </a:pPr>
            <a:r>
              <a:rPr b="1" lang="en-US">
                <a:solidFill>
                  <a:schemeClr val="dk1"/>
                </a:solidFill>
              </a:rPr>
              <a:t>Core Aspects</a:t>
            </a:r>
            <a:r>
              <a:rPr lang="en-US">
                <a:solidFill>
                  <a:schemeClr val="dk1"/>
                </a:solidFill>
              </a:rPr>
              <a:t>: Encompasses human rights, labor practices, environmental protection, fair operating practices, consumer issues, and community engagement.</a:t>
            </a:r>
            <a:endParaRPr>
              <a:solidFill>
                <a:schemeClr val="dk1"/>
              </a:solidFill>
            </a:endParaRPr>
          </a:p>
          <a:p>
            <a:pPr indent="0" lvl="0" marL="0" rtl="0" algn="l">
              <a:spcBef>
                <a:spcPts val="0"/>
              </a:spcBef>
              <a:spcAft>
                <a:spcPts val="0"/>
              </a:spcAft>
              <a:buNone/>
            </a:pPr>
            <a:r>
              <a:rPr b="1" lang="en-US">
                <a:solidFill>
                  <a:schemeClr val="dk1"/>
                </a:solidFill>
              </a:rPr>
              <a:t>Evolving Project Management</a:t>
            </a:r>
            <a:r>
              <a:rPr lang="en-US">
                <a:solidFill>
                  <a:schemeClr val="dk1"/>
                </a:solidFill>
              </a:rPr>
              <a:t>: Success now extends beyond time, cost, and scope, aiming for a positive environmental, social, and economic impact throughout a project's lifecycle.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6"/>
          <p:cNvPicPr preferRelativeResize="0"/>
          <p:nvPr/>
        </p:nvPicPr>
        <p:blipFill rotWithShape="1">
          <a:blip r:embed="rId3">
            <a:alphaModFix/>
          </a:blip>
          <a:srcRect b="0" l="0" r="0" t="0"/>
          <a:stretch/>
        </p:blipFill>
        <p:spPr>
          <a:xfrm>
            <a:off x="0" y="0"/>
            <a:ext cx="2095500" cy="825500"/>
          </a:xfrm>
          <a:prstGeom prst="rect">
            <a:avLst/>
          </a:prstGeom>
          <a:noFill/>
          <a:ln>
            <a:noFill/>
          </a:ln>
        </p:spPr>
      </p:pic>
      <p:pic>
        <p:nvPicPr>
          <p:cNvPr id="135" name="Google Shape;135;p6"/>
          <p:cNvPicPr preferRelativeResize="0"/>
          <p:nvPr/>
        </p:nvPicPr>
        <p:blipFill rotWithShape="1">
          <a:blip r:embed="rId4">
            <a:alphaModFix/>
          </a:blip>
          <a:srcRect b="0" l="0" r="0" t="0"/>
          <a:stretch/>
        </p:blipFill>
        <p:spPr>
          <a:xfrm>
            <a:off x="10606842" y="-219393"/>
            <a:ext cx="1686560" cy="1264285"/>
          </a:xfrm>
          <a:prstGeom prst="rect">
            <a:avLst/>
          </a:prstGeom>
          <a:noFill/>
          <a:ln>
            <a:noFill/>
          </a:ln>
        </p:spPr>
      </p:pic>
      <p:sp>
        <p:nvSpPr>
          <p:cNvPr id="136" name="Google Shape;136;p6"/>
          <p:cNvSpPr txBox="1"/>
          <p:nvPr/>
        </p:nvSpPr>
        <p:spPr>
          <a:xfrm>
            <a:off x="611066" y="1238249"/>
            <a:ext cx="61458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942092"/>
                </a:solidFill>
                <a:latin typeface="Arial"/>
                <a:ea typeface="Arial"/>
                <a:cs typeface="Arial"/>
                <a:sym typeface="Arial"/>
              </a:rPr>
              <a:t>  </a:t>
            </a:r>
            <a:endParaRPr sz="1800">
              <a:solidFill>
                <a:srgbClr val="942092"/>
              </a:solidFill>
              <a:latin typeface="Calibri"/>
              <a:ea typeface="Calibri"/>
              <a:cs typeface="Calibri"/>
              <a:sym typeface="Calibri"/>
            </a:endParaRPr>
          </a:p>
        </p:txBody>
      </p:sp>
      <p:sp>
        <p:nvSpPr>
          <p:cNvPr id="137" name="Google Shape;137;p6"/>
          <p:cNvSpPr txBox="1"/>
          <p:nvPr/>
        </p:nvSpPr>
        <p:spPr>
          <a:xfrm>
            <a:off x="611066" y="1272976"/>
            <a:ext cx="6145800" cy="99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a:solidFill>
                  <a:srgbClr val="942092"/>
                </a:solidFill>
                <a:latin typeface="Calibri"/>
                <a:ea typeface="Calibri"/>
                <a:cs typeface="Calibri"/>
                <a:sym typeface="Calibri"/>
              </a:rPr>
              <a:t>The Statement (Opportunity)</a:t>
            </a:r>
            <a:endParaRPr b="0" sz="1600">
              <a:solidFill>
                <a:srgbClr val="942092"/>
              </a:solidFill>
              <a:latin typeface="Calibri"/>
              <a:ea typeface="Calibri"/>
              <a:cs typeface="Calibri"/>
              <a:sym typeface="Calibri"/>
            </a:endParaRPr>
          </a:p>
          <a:p>
            <a:pPr indent="0" lvl="0" marL="0" marR="0" rtl="0" algn="l">
              <a:spcBef>
                <a:spcPts val="80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Arial"/>
              <a:ea typeface="Arial"/>
              <a:cs typeface="Arial"/>
              <a:sym typeface="Arial"/>
            </a:endParaRPr>
          </a:p>
        </p:txBody>
      </p:sp>
      <p:sp>
        <p:nvSpPr>
          <p:cNvPr id="138" name="Google Shape;138;p6"/>
          <p:cNvSpPr txBox="1"/>
          <p:nvPr/>
        </p:nvSpPr>
        <p:spPr>
          <a:xfrm>
            <a:off x="401359" y="968522"/>
            <a:ext cx="6145800" cy="32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500">
                <a:solidFill>
                  <a:srgbClr val="942092"/>
                </a:solidFill>
              </a:rPr>
              <a:t>Situation Statement</a:t>
            </a:r>
            <a:endParaRPr b="1" sz="1500"/>
          </a:p>
        </p:txBody>
      </p:sp>
      <p:sp>
        <p:nvSpPr>
          <p:cNvPr id="139" name="Google Shape;139;p6"/>
          <p:cNvSpPr txBox="1"/>
          <p:nvPr/>
        </p:nvSpPr>
        <p:spPr>
          <a:xfrm>
            <a:off x="1047750" y="1607581"/>
            <a:ext cx="799147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u="none" strike="noStrike">
                <a:solidFill>
                  <a:srgbClr val="000000"/>
                </a:solidFill>
                <a:latin typeface="Arial Narrow"/>
                <a:ea typeface="Arial Narrow"/>
                <a:cs typeface="Arial Narrow"/>
                <a:sym typeface="Arial Narrow"/>
              </a:rPr>
              <a:t>Telecom Egypt </a:t>
            </a:r>
            <a:r>
              <a:rPr b="0" i="0" lang="en-US" sz="1200" u="none" strike="noStrike">
                <a:solidFill>
                  <a:srgbClr val="000000"/>
                </a:solidFill>
                <a:latin typeface="Calibri"/>
                <a:ea typeface="Calibri"/>
                <a:cs typeface="Calibri"/>
                <a:sym typeface="Calibri"/>
              </a:rPr>
              <a:t>is the only telecom operator investing in Subsea cables in Egypt and as the global world is attentive to sustainable development goals and policies which affect several aspects environmental, social and economic. Added to that, the subsea industry is always targeting international customers. It would be promising opportunity to embrace the values of </a:t>
            </a:r>
            <a:r>
              <a:rPr b="1" i="0" lang="en-US" sz="1200" u="none" strike="noStrike">
                <a:solidFill>
                  <a:srgbClr val="000000"/>
                </a:solidFill>
                <a:latin typeface="Calibri"/>
                <a:ea typeface="Calibri"/>
                <a:cs typeface="Calibri"/>
                <a:sym typeface="Calibri"/>
              </a:rPr>
              <a:t>Sustainable Project Management</a:t>
            </a:r>
            <a:r>
              <a:rPr b="0" i="0" lang="en-US" sz="1200" u="none" strike="noStrike">
                <a:solidFill>
                  <a:srgbClr val="000000"/>
                </a:solidFill>
                <a:latin typeface="Calibri"/>
                <a:ea typeface="Calibri"/>
                <a:cs typeface="Calibri"/>
                <a:sym typeface="Calibri"/>
              </a:rPr>
              <a:t> at Telecom Egypt’s Projects , especially projects related to submarine cable industry(For example, clean sources energy, curbing power consumption, inducing CO2 footprint and effective project management).</a:t>
            </a:r>
            <a:endParaRPr sz="1200">
              <a:solidFill>
                <a:schemeClr val="dk1"/>
              </a:solidFill>
              <a:latin typeface="Calibri"/>
              <a:ea typeface="Calibri"/>
              <a:cs typeface="Calibri"/>
              <a:sym typeface="Calibri"/>
            </a:endParaRPr>
          </a:p>
        </p:txBody>
      </p:sp>
      <p:sp>
        <p:nvSpPr>
          <p:cNvPr id="140" name="Google Shape;140;p6"/>
          <p:cNvSpPr txBox="1"/>
          <p:nvPr/>
        </p:nvSpPr>
        <p:spPr>
          <a:xfrm>
            <a:off x="607806" y="2656790"/>
            <a:ext cx="61491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a:solidFill>
                  <a:srgbClr val="942092"/>
                </a:solidFill>
                <a:latin typeface="Calibri"/>
                <a:ea typeface="Calibri"/>
                <a:cs typeface="Calibri"/>
                <a:sym typeface="Calibri"/>
              </a:rPr>
              <a:t>Effect:</a:t>
            </a:r>
            <a:endParaRPr sz="1600">
              <a:solidFill>
                <a:srgbClr val="942092"/>
              </a:solidFill>
              <a:latin typeface="Calibri"/>
              <a:ea typeface="Calibri"/>
              <a:cs typeface="Calibri"/>
              <a:sym typeface="Calibri"/>
            </a:endParaRPr>
          </a:p>
        </p:txBody>
      </p:sp>
      <p:sp>
        <p:nvSpPr>
          <p:cNvPr id="141" name="Google Shape;141;p6"/>
          <p:cNvSpPr txBox="1"/>
          <p:nvPr/>
        </p:nvSpPr>
        <p:spPr>
          <a:xfrm>
            <a:off x="1047750" y="3269575"/>
            <a:ext cx="6149082" cy="1015663"/>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000000"/>
              </a:buClr>
              <a:buSzPts val="1200"/>
              <a:buFont typeface="Arial"/>
              <a:buChar char="•"/>
            </a:pPr>
            <a:r>
              <a:rPr b="0" i="0" lang="en-US" sz="1200" u="none" strike="noStrike">
                <a:solidFill>
                  <a:srgbClr val="000000"/>
                </a:solidFill>
                <a:latin typeface="Calibri"/>
                <a:ea typeface="Calibri"/>
                <a:cs typeface="Calibri"/>
                <a:sym typeface="Calibri"/>
              </a:rPr>
              <a:t>Lower in-service costs in long-term</a:t>
            </a:r>
            <a:endParaRPr/>
          </a:p>
          <a:p>
            <a:pPr indent="-171450" lvl="0" marL="171450" marR="0" rtl="0" algn="l">
              <a:spcBef>
                <a:spcPts val="0"/>
              </a:spcBef>
              <a:spcAft>
                <a:spcPts val="0"/>
              </a:spcAft>
              <a:buClr>
                <a:srgbClr val="000000"/>
              </a:buClr>
              <a:buSzPts val="1200"/>
              <a:buFont typeface="Arial"/>
              <a:buChar char="•"/>
            </a:pPr>
            <a:r>
              <a:rPr b="0" i="0" lang="en-US" sz="1200" u="none" strike="noStrike">
                <a:solidFill>
                  <a:srgbClr val="000000"/>
                </a:solidFill>
                <a:latin typeface="Calibri"/>
                <a:ea typeface="Calibri"/>
                <a:cs typeface="Calibri"/>
                <a:sym typeface="Calibri"/>
              </a:rPr>
              <a:t>Saving taxes when applying carbon credit rules</a:t>
            </a:r>
            <a:endParaRPr/>
          </a:p>
          <a:p>
            <a:pPr indent="-171450" lvl="0" marL="171450" marR="0" rtl="0" algn="l">
              <a:spcBef>
                <a:spcPts val="0"/>
              </a:spcBef>
              <a:spcAft>
                <a:spcPts val="0"/>
              </a:spcAft>
              <a:buClr>
                <a:srgbClr val="000000"/>
              </a:buClr>
              <a:buSzPts val="1200"/>
              <a:buFont typeface="Arial"/>
              <a:buChar char="•"/>
            </a:pPr>
            <a:r>
              <a:rPr b="0" i="0" lang="en-US" sz="1200" u="none" strike="noStrike">
                <a:solidFill>
                  <a:srgbClr val="000000"/>
                </a:solidFill>
                <a:latin typeface="Calibri"/>
                <a:ea typeface="Calibri"/>
                <a:cs typeface="Calibri"/>
                <a:sym typeface="Calibri"/>
              </a:rPr>
              <a:t>Customers will experience value Alignment  </a:t>
            </a:r>
            <a:endParaRPr/>
          </a:p>
          <a:p>
            <a:pPr indent="-171450" lvl="0" marL="171450" marR="0" rtl="0" algn="l">
              <a:spcBef>
                <a:spcPts val="0"/>
              </a:spcBef>
              <a:spcAft>
                <a:spcPts val="0"/>
              </a:spcAft>
              <a:buClr>
                <a:srgbClr val="000000"/>
              </a:buClr>
              <a:buSzPts val="1200"/>
              <a:buFont typeface="Arial"/>
              <a:buChar char="•"/>
            </a:pPr>
            <a:r>
              <a:rPr b="0" i="0" lang="en-US" sz="1200" u="none" strike="noStrike">
                <a:solidFill>
                  <a:srgbClr val="000000"/>
                </a:solidFill>
                <a:latin typeface="Calibri"/>
                <a:ea typeface="Calibri"/>
                <a:cs typeface="Calibri"/>
                <a:sym typeface="Calibri"/>
              </a:rPr>
              <a:t>Lower pollution and environmental risks that affects customers’ health</a:t>
            </a:r>
            <a:endParaRPr/>
          </a:p>
          <a:p>
            <a:pPr indent="-171450" lvl="0" marL="171450" marR="0" rtl="0" algn="l">
              <a:spcBef>
                <a:spcPts val="0"/>
              </a:spcBef>
              <a:spcAft>
                <a:spcPts val="0"/>
              </a:spcAft>
              <a:buClr>
                <a:srgbClr val="000000"/>
              </a:buClr>
              <a:buSzPts val="1200"/>
              <a:buFont typeface="Arial"/>
              <a:buChar char="•"/>
            </a:pPr>
            <a:r>
              <a:rPr b="0" i="0" lang="en-US" sz="1200" u="none" strike="noStrike">
                <a:solidFill>
                  <a:srgbClr val="000000"/>
                </a:solidFill>
                <a:latin typeface="Calibri"/>
                <a:ea typeface="Calibri"/>
                <a:cs typeface="Calibri"/>
                <a:sym typeface="Calibri"/>
              </a:rPr>
              <a:t>Wide range of telecommunications services with No ethical concerns </a:t>
            </a:r>
            <a:endParaRPr/>
          </a:p>
        </p:txBody>
      </p:sp>
      <p:sp>
        <p:nvSpPr>
          <p:cNvPr id="142" name="Google Shape;142;p6"/>
          <p:cNvSpPr txBox="1"/>
          <p:nvPr/>
        </p:nvSpPr>
        <p:spPr>
          <a:xfrm>
            <a:off x="607806" y="2992576"/>
            <a:ext cx="6149082" cy="276999"/>
          </a:xfrm>
          <a:prstGeom prst="rect">
            <a:avLst/>
          </a:prstGeom>
          <a:noFill/>
          <a:ln>
            <a:noFill/>
          </a:ln>
        </p:spPr>
        <p:txBody>
          <a:bodyPr anchorCtr="0" anchor="t" bIns="45700" lIns="91425" spcFirstLastPara="1" rIns="91425" wrap="square" tIns="45700">
            <a:spAutoFit/>
          </a:bodyPr>
          <a:lstStyle/>
          <a:p>
            <a:pPr indent="0" lvl="0" marL="228600" marR="0" rtl="0" algn="l">
              <a:spcBef>
                <a:spcPts val="0"/>
              </a:spcBef>
              <a:spcAft>
                <a:spcPts val="0"/>
              </a:spcAft>
              <a:buNone/>
            </a:pPr>
            <a:r>
              <a:rPr b="0" i="0" lang="en-US" sz="1200" u="none" strike="noStrike">
                <a:solidFill>
                  <a:srgbClr val="808080"/>
                </a:solidFill>
                <a:latin typeface="Calibri"/>
                <a:ea typeface="Calibri"/>
                <a:cs typeface="Calibri"/>
                <a:sym typeface="Calibri"/>
              </a:rPr>
              <a:t>How seizing this opportunity is affecting </a:t>
            </a:r>
            <a:r>
              <a:rPr b="1" i="0" lang="en-US" sz="1200" u="none" strike="noStrike">
                <a:solidFill>
                  <a:srgbClr val="808080"/>
                </a:solidFill>
                <a:latin typeface="Calibri"/>
                <a:ea typeface="Calibri"/>
                <a:cs typeface="Calibri"/>
                <a:sym typeface="Calibri"/>
              </a:rPr>
              <a:t>Telecom Egypt</a:t>
            </a:r>
            <a:r>
              <a:rPr b="0" i="0" lang="en-US" sz="1200" u="none" strike="noStrike">
                <a:solidFill>
                  <a:srgbClr val="808080"/>
                </a:solidFill>
                <a:latin typeface="Calibri"/>
                <a:ea typeface="Calibri"/>
                <a:cs typeface="Calibri"/>
                <a:sym typeface="Calibri"/>
              </a:rPr>
              <a:t> (International customers)</a:t>
            </a:r>
            <a:endParaRPr b="0" sz="1200">
              <a:solidFill>
                <a:schemeClr val="dk1"/>
              </a:solidFill>
              <a:latin typeface="Calibri"/>
              <a:ea typeface="Calibri"/>
              <a:cs typeface="Calibri"/>
              <a:sym typeface="Calibri"/>
            </a:endParaRPr>
          </a:p>
        </p:txBody>
      </p:sp>
      <p:sp>
        <p:nvSpPr>
          <p:cNvPr id="143" name="Google Shape;143;p6"/>
          <p:cNvSpPr txBox="1"/>
          <p:nvPr/>
        </p:nvSpPr>
        <p:spPr>
          <a:xfrm>
            <a:off x="607806" y="4210696"/>
            <a:ext cx="61491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a:solidFill>
                  <a:srgbClr val="942092"/>
                </a:solidFill>
                <a:latin typeface="Calibri"/>
                <a:ea typeface="Calibri"/>
                <a:cs typeface="Calibri"/>
                <a:sym typeface="Calibri"/>
              </a:rPr>
              <a:t>Impact:</a:t>
            </a:r>
            <a:endParaRPr sz="1600">
              <a:solidFill>
                <a:schemeClr val="dk1"/>
              </a:solidFill>
              <a:latin typeface="Calibri"/>
              <a:ea typeface="Calibri"/>
              <a:cs typeface="Calibri"/>
              <a:sym typeface="Calibri"/>
            </a:endParaRPr>
          </a:p>
        </p:txBody>
      </p:sp>
      <p:sp>
        <p:nvSpPr>
          <p:cNvPr id="144" name="Google Shape;144;p6"/>
          <p:cNvSpPr txBox="1"/>
          <p:nvPr/>
        </p:nvSpPr>
        <p:spPr>
          <a:xfrm>
            <a:off x="607806" y="4823481"/>
            <a:ext cx="6149082" cy="1938992"/>
          </a:xfrm>
          <a:prstGeom prst="rect">
            <a:avLst/>
          </a:prstGeom>
          <a:noFill/>
          <a:ln>
            <a:noFill/>
          </a:ln>
        </p:spPr>
        <p:txBody>
          <a:bodyPr anchorCtr="0" anchor="t" bIns="45700" lIns="91425" spcFirstLastPara="1" rIns="91425" wrap="square" tIns="45700">
            <a:spAutoFit/>
          </a:bodyPr>
          <a:lstStyle/>
          <a:p>
            <a:pPr indent="-171450" lvl="0" marL="628650" marR="0" rtl="0" algn="l">
              <a:spcBef>
                <a:spcPts val="0"/>
              </a:spcBef>
              <a:spcAft>
                <a:spcPts val="0"/>
              </a:spcAft>
              <a:buClr>
                <a:srgbClr val="000000"/>
              </a:buClr>
              <a:buSzPts val="1200"/>
              <a:buFont typeface="Arial"/>
              <a:buChar char="•"/>
            </a:pPr>
            <a:r>
              <a:rPr b="0" i="0" lang="en-US" sz="1200" u="none" strike="noStrike">
                <a:solidFill>
                  <a:srgbClr val="000000"/>
                </a:solidFill>
                <a:latin typeface="Calibri"/>
                <a:ea typeface="Calibri"/>
                <a:cs typeface="Calibri"/>
                <a:sym typeface="Calibri"/>
              </a:rPr>
              <a:t>International projects and investments are smoothly carried out</a:t>
            </a:r>
            <a:endParaRPr/>
          </a:p>
          <a:p>
            <a:pPr indent="-171450" lvl="0" marL="628650" marR="0" rtl="0" algn="l">
              <a:spcBef>
                <a:spcPts val="0"/>
              </a:spcBef>
              <a:spcAft>
                <a:spcPts val="0"/>
              </a:spcAft>
              <a:buClr>
                <a:srgbClr val="000000"/>
              </a:buClr>
              <a:buSzPts val="1200"/>
              <a:buFont typeface="Arial"/>
              <a:buChar char="•"/>
            </a:pPr>
            <a:r>
              <a:rPr b="0" i="0" lang="en-US" sz="1200" u="none" strike="noStrike">
                <a:solidFill>
                  <a:srgbClr val="000000"/>
                </a:solidFill>
                <a:latin typeface="Calibri"/>
                <a:ea typeface="Calibri"/>
                <a:cs typeface="Calibri"/>
                <a:sym typeface="Calibri"/>
              </a:rPr>
              <a:t>Coping with the advancement in developed world</a:t>
            </a:r>
            <a:endParaRPr/>
          </a:p>
          <a:p>
            <a:pPr indent="-171450" lvl="0" marL="628650" marR="0" rtl="0" algn="l">
              <a:spcBef>
                <a:spcPts val="0"/>
              </a:spcBef>
              <a:spcAft>
                <a:spcPts val="0"/>
              </a:spcAft>
              <a:buClr>
                <a:srgbClr val="000000"/>
              </a:buClr>
              <a:buSzPts val="1200"/>
              <a:buFont typeface="Arial"/>
              <a:buChar char="•"/>
            </a:pPr>
            <a:r>
              <a:rPr b="0" i="0" lang="en-US" sz="1200" u="none" strike="noStrike">
                <a:solidFill>
                  <a:srgbClr val="000000"/>
                </a:solidFill>
                <a:latin typeface="Calibri"/>
                <a:ea typeface="Calibri"/>
                <a:cs typeface="Calibri"/>
                <a:sym typeface="Calibri"/>
              </a:rPr>
              <a:t>Compliance with future international regulations in the industry</a:t>
            </a:r>
            <a:endParaRPr/>
          </a:p>
          <a:p>
            <a:pPr indent="-171450" lvl="0" marL="628650" marR="0" rtl="0" algn="l">
              <a:spcBef>
                <a:spcPts val="0"/>
              </a:spcBef>
              <a:spcAft>
                <a:spcPts val="0"/>
              </a:spcAft>
              <a:buClr>
                <a:srgbClr val="000000"/>
              </a:buClr>
              <a:buSzPts val="1200"/>
              <a:buFont typeface="Arial"/>
              <a:buChar char="•"/>
            </a:pPr>
            <a:r>
              <a:rPr b="0" i="0" lang="en-US" sz="1200" u="none" strike="noStrike">
                <a:solidFill>
                  <a:srgbClr val="000000"/>
                </a:solidFill>
                <a:latin typeface="Calibri"/>
                <a:ea typeface="Calibri"/>
                <a:cs typeface="Calibri"/>
                <a:sym typeface="Calibri"/>
              </a:rPr>
              <a:t>Increase in Telecom Egypt’s Regional market share</a:t>
            </a:r>
            <a:endParaRPr/>
          </a:p>
          <a:p>
            <a:pPr indent="-171450" lvl="0" marL="628650" marR="0" rtl="0" algn="l">
              <a:spcBef>
                <a:spcPts val="0"/>
              </a:spcBef>
              <a:spcAft>
                <a:spcPts val="0"/>
              </a:spcAft>
              <a:buClr>
                <a:srgbClr val="000000"/>
              </a:buClr>
              <a:buSzPts val="1200"/>
              <a:buFont typeface="Arial"/>
              <a:buChar char="•"/>
            </a:pPr>
            <a:r>
              <a:rPr b="0" i="0" lang="en-US" sz="1200" u="none" strike="noStrike">
                <a:solidFill>
                  <a:srgbClr val="000000"/>
                </a:solidFill>
                <a:latin typeface="Calibri"/>
                <a:ea typeface="Calibri"/>
                <a:cs typeface="Calibri"/>
                <a:sym typeface="Calibri"/>
              </a:rPr>
              <a:t>Increase number of Pro-sustainability customers</a:t>
            </a:r>
            <a:endParaRPr/>
          </a:p>
          <a:p>
            <a:pPr indent="-171450" lvl="0" marL="628650" marR="0" rtl="0" algn="l">
              <a:spcBef>
                <a:spcPts val="0"/>
              </a:spcBef>
              <a:spcAft>
                <a:spcPts val="0"/>
              </a:spcAft>
              <a:buClr>
                <a:srgbClr val="000000"/>
              </a:buClr>
              <a:buSzPts val="1200"/>
              <a:buFont typeface="Arial"/>
              <a:buChar char="•"/>
            </a:pPr>
            <a:r>
              <a:rPr b="0" i="0" lang="en-US" sz="1200" u="none" strike="noStrike">
                <a:solidFill>
                  <a:srgbClr val="000000"/>
                </a:solidFill>
                <a:latin typeface="Calibri"/>
                <a:ea typeface="Calibri"/>
                <a:cs typeface="Calibri"/>
                <a:sym typeface="Calibri"/>
              </a:rPr>
              <a:t>Gain in Long-term profits</a:t>
            </a:r>
            <a:endParaRPr/>
          </a:p>
          <a:p>
            <a:pPr indent="-171450" lvl="0" marL="628650" marR="0" rtl="0" algn="l">
              <a:spcBef>
                <a:spcPts val="0"/>
              </a:spcBef>
              <a:spcAft>
                <a:spcPts val="0"/>
              </a:spcAft>
              <a:buClr>
                <a:srgbClr val="000000"/>
              </a:buClr>
              <a:buSzPts val="1200"/>
              <a:buFont typeface="Arial"/>
              <a:buChar char="•"/>
            </a:pPr>
            <a:r>
              <a:rPr b="0" i="0" lang="en-US" sz="1200" u="none" strike="noStrike">
                <a:solidFill>
                  <a:srgbClr val="000000"/>
                </a:solidFill>
                <a:latin typeface="Calibri"/>
                <a:ea typeface="Calibri"/>
                <a:cs typeface="Calibri"/>
                <a:sym typeface="Calibri"/>
              </a:rPr>
              <a:t>Boost Telecom Egypt Reputation</a:t>
            </a:r>
            <a:endParaRPr/>
          </a:p>
          <a:p>
            <a:pPr indent="-171450" lvl="0" marL="628650" marR="0" rtl="0" algn="l">
              <a:spcBef>
                <a:spcPts val="0"/>
              </a:spcBef>
              <a:spcAft>
                <a:spcPts val="0"/>
              </a:spcAft>
              <a:buClr>
                <a:srgbClr val="000000"/>
              </a:buClr>
              <a:buSzPts val="1200"/>
              <a:buFont typeface="Arial"/>
              <a:buChar char="•"/>
            </a:pPr>
            <a:r>
              <a:rPr b="0" i="0" lang="en-US" sz="1200" u="none" strike="noStrike">
                <a:solidFill>
                  <a:srgbClr val="000000"/>
                </a:solidFill>
                <a:latin typeface="Calibri"/>
                <a:ea typeface="Calibri"/>
                <a:cs typeface="Calibri"/>
                <a:sym typeface="Calibri"/>
              </a:rPr>
              <a:t>Reduce long-term costs of the international projects</a:t>
            </a:r>
            <a:endParaRPr/>
          </a:p>
          <a:p>
            <a:pPr indent="-171450" lvl="0" marL="628650" marR="0" rtl="0" algn="l">
              <a:spcBef>
                <a:spcPts val="0"/>
              </a:spcBef>
              <a:spcAft>
                <a:spcPts val="0"/>
              </a:spcAft>
              <a:buClr>
                <a:srgbClr val="000000"/>
              </a:buClr>
              <a:buSzPts val="1200"/>
              <a:buFont typeface="Arial"/>
              <a:buChar char="•"/>
            </a:pPr>
            <a:r>
              <a:rPr b="0" i="0" lang="en-US" sz="1200" u="none" strike="noStrike">
                <a:solidFill>
                  <a:srgbClr val="000000"/>
                </a:solidFill>
                <a:latin typeface="Calibri"/>
                <a:ea typeface="Calibri"/>
                <a:cs typeface="Calibri"/>
                <a:sym typeface="Calibri"/>
              </a:rPr>
              <a:t>Sustainable projects can be a competitive advantage in the regional market</a:t>
            </a:r>
            <a:endParaRPr/>
          </a:p>
          <a:p>
            <a:pPr indent="-171450" lvl="0" marL="628650" marR="0" rtl="0" algn="l">
              <a:spcBef>
                <a:spcPts val="0"/>
              </a:spcBef>
              <a:spcAft>
                <a:spcPts val="0"/>
              </a:spcAft>
              <a:buClr>
                <a:srgbClr val="000000"/>
              </a:buClr>
              <a:buSzPts val="1200"/>
              <a:buFont typeface="Arial"/>
              <a:buChar char="•"/>
            </a:pPr>
            <a:r>
              <a:rPr b="0" i="0" lang="en-US" sz="1200" u="none" strike="noStrike">
                <a:solidFill>
                  <a:srgbClr val="000000"/>
                </a:solidFill>
                <a:latin typeface="Calibri"/>
                <a:ea typeface="Calibri"/>
                <a:cs typeface="Calibri"/>
                <a:sym typeface="Calibri"/>
              </a:rPr>
              <a:t>Boost customer loyalty to Telecom Egypt</a:t>
            </a:r>
            <a:endParaRPr/>
          </a:p>
        </p:txBody>
      </p:sp>
      <p:sp>
        <p:nvSpPr>
          <p:cNvPr id="145" name="Google Shape;145;p6"/>
          <p:cNvSpPr txBox="1"/>
          <p:nvPr/>
        </p:nvSpPr>
        <p:spPr>
          <a:xfrm>
            <a:off x="914400" y="4522756"/>
            <a:ext cx="6147880" cy="7489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strike="noStrike">
                <a:solidFill>
                  <a:srgbClr val="808080"/>
                </a:solidFill>
                <a:latin typeface="Calibri"/>
                <a:ea typeface="Calibri"/>
                <a:cs typeface="Calibri"/>
                <a:sym typeface="Calibri"/>
              </a:rPr>
              <a:t>The value being gained to Telecom Egypt in case seizing opportunity </a:t>
            </a:r>
            <a:endParaRPr b="0" sz="1200">
              <a:solidFill>
                <a:schemeClr val="dk1"/>
              </a:solidFill>
              <a:latin typeface="Calibri"/>
              <a:ea typeface="Calibri"/>
              <a:cs typeface="Calibri"/>
              <a:sym typeface="Calibri"/>
            </a:endParaRPr>
          </a:p>
          <a:p>
            <a:pPr indent="0" lvl="0" marL="0" marR="0" rtl="0" algn="l">
              <a:spcBef>
                <a:spcPts val="800"/>
              </a:spcBef>
              <a:spcAft>
                <a:spcPts val="0"/>
              </a:spcAft>
              <a:buNone/>
            </a:pPr>
            <a:br>
              <a:rPr lang="en-US"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p:txBody>
      </p:sp>
      <p:sp>
        <p:nvSpPr>
          <p:cNvPr id="146" name="Google Shape;146;p6"/>
          <p:cNvSpPr txBox="1"/>
          <p:nvPr/>
        </p:nvSpPr>
        <p:spPr>
          <a:xfrm>
            <a:off x="4114799" y="228083"/>
            <a:ext cx="6145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SPM [Sustainable project Management]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8"/>
          <p:cNvPicPr preferRelativeResize="0"/>
          <p:nvPr/>
        </p:nvPicPr>
        <p:blipFill rotWithShape="1">
          <a:blip r:embed="rId3">
            <a:alphaModFix/>
          </a:blip>
          <a:srcRect b="0" l="0" r="0" t="0"/>
          <a:stretch/>
        </p:blipFill>
        <p:spPr>
          <a:xfrm>
            <a:off x="0" y="0"/>
            <a:ext cx="2095500" cy="825500"/>
          </a:xfrm>
          <a:prstGeom prst="rect">
            <a:avLst/>
          </a:prstGeom>
          <a:noFill/>
          <a:ln>
            <a:noFill/>
          </a:ln>
        </p:spPr>
      </p:pic>
      <p:pic>
        <p:nvPicPr>
          <p:cNvPr id="152" name="Google Shape;152;p8"/>
          <p:cNvPicPr preferRelativeResize="0"/>
          <p:nvPr/>
        </p:nvPicPr>
        <p:blipFill rotWithShape="1">
          <a:blip r:embed="rId4">
            <a:alphaModFix/>
          </a:blip>
          <a:srcRect b="0" l="0" r="0" t="0"/>
          <a:stretch/>
        </p:blipFill>
        <p:spPr>
          <a:xfrm>
            <a:off x="10606842" y="-219393"/>
            <a:ext cx="1686560" cy="1264285"/>
          </a:xfrm>
          <a:prstGeom prst="rect">
            <a:avLst/>
          </a:prstGeom>
          <a:noFill/>
          <a:ln>
            <a:noFill/>
          </a:ln>
        </p:spPr>
      </p:pic>
      <p:sp>
        <p:nvSpPr>
          <p:cNvPr id="153" name="Google Shape;153;p8"/>
          <p:cNvSpPr txBox="1"/>
          <p:nvPr/>
        </p:nvSpPr>
        <p:spPr>
          <a:xfrm>
            <a:off x="401359" y="968522"/>
            <a:ext cx="2513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942092"/>
                </a:solidFill>
              </a:rPr>
              <a:t>SWOT Analysis</a:t>
            </a:r>
            <a:endParaRPr b="1"/>
          </a:p>
        </p:txBody>
      </p:sp>
      <p:graphicFrame>
        <p:nvGraphicFramePr>
          <p:cNvPr id="154" name="Google Shape;154;p8"/>
          <p:cNvGraphicFramePr/>
          <p:nvPr/>
        </p:nvGraphicFramePr>
        <p:xfrm>
          <a:off x="5297690" y="1825625"/>
          <a:ext cx="3000000" cy="3000000"/>
        </p:xfrm>
        <a:graphic>
          <a:graphicData uri="http://schemas.openxmlformats.org/drawingml/2006/table">
            <a:tbl>
              <a:tblPr>
                <a:noFill/>
                <a:tableStyleId>{DC018AC2-9285-4D9D-838E-9472AA8035E4}</a:tableStyleId>
              </a:tblPr>
              <a:tblGrid>
                <a:gridCol w="935575"/>
                <a:gridCol w="2514200"/>
                <a:gridCol w="2807775"/>
              </a:tblGrid>
              <a:tr h="548150">
                <a:tc>
                  <a:txBody>
                    <a:bodyPr/>
                    <a:lstStyle/>
                    <a:p>
                      <a:pPr indent="0" lvl="0" marL="0" marR="0" rtl="0" algn="l">
                        <a:spcBef>
                          <a:spcPts val="0"/>
                        </a:spcBef>
                        <a:spcAft>
                          <a:spcPts val="0"/>
                        </a:spcAft>
                        <a:buNone/>
                      </a:pPr>
                      <a:br>
                        <a:rPr lang="en-US" sz="1500" u="none" cap="none" strike="noStrike"/>
                      </a:br>
                      <a:endParaRPr sz="1500" u="none" cap="none" strike="noStrike"/>
                    </a:p>
                  </a:txBody>
                  <a:tcPr marT="38175" marB="38175" marR="57250" marL="57250">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2">
                  <a:txBody>
                    <a:bodyPr/>
                    <a:lstStyle/>
                    <a:p>
                      <a:pPr indent="0" lvl="0" marL="457200" marR="0" rtl="0" algn="l">
                        <a:spcBef>
                          <a:spcPts val="0"/>
                        </a:spcBef>
                        <a:spcAft>
                          <a:spcPts val="0"/>
                        </a:spcAft>
                        <a:buNone/>
                      </a:pPr>
                      <a:r>
                        <a:rPr b="1" i="0" lang="en-US" sz="1700" u="none" cap="none" strike="noStrike">
                          <a:solidFill>
                            <a:srgbClr val="FF0000"/>
                          </a:solidFill>
                          <a:latin typeface="Calibri"/>
                          <a:ea typeface="Calibri"/>
                          <a:cs typeface="Calibri"/>
                          <a:sym typeface="Calibri"/>
                        </a:rPr>
                        <a:t>                        </a:t>
                      </a:r>
                      <a:r>
                        <a:rPr b="1" i="0" lang="en-US" sz="1700" u="none" cap="none" strike="noStrike">
                          <a:solidFill>
                            <a:srgbClr val="942092"/>
                          </a:solidFill>
                          <a:latin typeface="Calibri"/>
                          <a:ea typeface="Calibri"/>
                          <a:cs typeface="Calibri"/>
                          <a:sym typeface="Calibri"/>
                        </a:rPr>
                        <a:t>SWOT:</a:t>
                      </a:r>
                      <a:endParaRPr sz="1500" u="none" cap="none" strike="noStrike"/>
                    </a:p>
                    <a:p>
                      <a:pPr indent="0" lvl="0" marL="457200" marR="0" rtl="0" algn="l">
                        <a:spcBef>
                          <a:spcPts val="0"/>
                        </a:spcBef>
                        <a:spcAft>
                          <a:spcPts val="0"/>
                        </a:spcAft>
                        <a:buNone/>
                      </a:pPr>
                      <a:r>
                        <a:rPr b="1" i="0" lang="en-US" sz="1200" u="none" cap="none" strike="noStrike">
                          <a:solidFill>
                            <a:srgbClr val="942092"/>
                          </a:solidFill>
                          <a:latin typeface="Calibri"/>
                          <a:ea typeface="Calibri"/>
                          <a:cs typeface="Calibri"/>
                          <a:sym typeface="Calibri"/>
                        </a:rPr>
                        <a:t>            International Unit in Telecom Egypt</a:t>
                      </a:r>
                      <a:endParaRPr sz="1500" u="none" cap="none" strike="noStrike"/>
                    </a:p>
                  </a:txBody>
                  <a:tcPr marT="38175" marB="38175" marR="57250" marL="57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313275">
                <a:tc rowSpan="2">
                  <a:txBody>
                    <a:bodyPr/>
                    <a:lstStyle/>
                    <a:p>
                      <a:pPr indent="0" lvl="0" marL="71755" marR="71755" rtl="0" algn="l">
                        <a:spcBef>
                          <a:spcPts val="0"/>
                        </a:spcBef>
                        <a:spcAft>
                          <a:spcPts val="0"/>
                        </a:spcAft>
                        <a:buNone/>
                      </a:pPr>
                      <a:r>
                        <a:rPr b="1" i="0" lang="en-US" sz="1500" u="none" cap="none" strike="noStrike">
                          <a:solidFill>
                            <a:srgbClr val="942092"/>
                          </a:solidFill>
                          <a:latin typeface="Calibri"/>
                          <a:ea typeface="Calibri"/>
                          <a:cs typeface="Calibri"/>
                          <a:sym typeface="Calibri"/>
                        </a:rPr>
                        <a:t>Internal</a:t>
                      </a:r>
                      <a:r>
                        <a:rPr b="1" i="0" lang="en-US" sz="1500" u="none" cap="none" strike="noStrike">
                          <a:solidFill>
                            <a:srgbClr val="FF0000"/>
                          </a:solidFill>
                          <a:latin typeface="Calibri"/>
                          <a:ea typeface="Calibri"/>
                          <a:cs typeface="Calibri"/>
                          <a:sym typeface="Calibri"/>
                        </a:rPr>
                        <a:t> </a:t>
                      </a:r>
                      <a:endParaRPr sz="1500" u="none" cap="none" strike="noStrike"/>
                    </a:p>
                  </a:txBody>
                  <a:tcPr marT="38175" marB="38175" marR="57250" marL="57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i="0" lang="en-US" sz="1500" u="none" cap="none" strike="noStrike">
                          <a:solidFill>
                            <a:srgbClr val="942092"/>
                          </a:solidFill>
                          <a:latin typeface="Calibri"/>
                          <a:ea typeface="Calibri"/>
                          <a:cs typeface="Calibri"/>
                          <a:sym typeface="Calibri"/>
                        </a:rPr>
                        <a:t>Strengths</a:t>
                      </a:r>
                      <a:endParaRPr sz="1500" u="none" cap="none" strike="noStrike"/>
                    </a:p>
                  </a:txBody>
                  <a:tcPr marT="38175" marB="38175" marR="57250" marL="57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i="0" lang="en-US" sz="1500" u="none" cap="none" strike="noStrike">
                          <a:solidFill>
                            <a:srgbClr val="942092"/>
                          </a:solidFill>
                          <a:latin typeface="Calibri"/>
                          <a:ea typeface="Calibri"/>
                          <a:cs typeface="Calibri"/>
                          <a:sym typeface="Calibri"/>
                        </a:rPr>
                        <a:t>Weaknesses</a:t>
                      </a:r>
                      <a:endParaRPr sz="1500" u="none" cap="none" strike="noStrike"/>
                    </a:p>
                  </a:txBody>
                  <a:tcPr marT="38175" marB="38175" marR="57250" marL="57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44000">
                <a:tc vMerge="1"/>
                <a:tc>
                  <a:txBody>
                    <a:bodyPr/>
                    <a:lstStyle/>
                    <a:p>
                      <a:pPr indent="-63500" lvl="0" marL="0" marR="0" rtl="0" algn="l">
                        <a:spcBef>
                          <a:spcPts val="0"/>
                        </a:spcBef>
                        <a:spcAft>
                          <a:spcPts val="0"/>
                        </a:spcAft>
                        <a:buClr>
                          <a:srgbClr val="000000"/>
                        </a:buClr>
                        <a:buSzPts val="1000"/>
                        <a:buFont typeface="Arial"/>
                        <a:buChar char="•"/>
                      </a:pPr>
                      <a:r>
                        <a:rPr b="1" i="0" lang="en-US" sz="1000" u="none" cap="none" strike="noStrike">
                          <a:solidFill>
                            <a:srgbClr val="000000"/>
                          </a:solidFill>
                          <a:latin typeface="Calibri"/>
                          <a:ea typeface="Calibri"/>
                          <a:cs typeface="Calibri"/>
                          <a:sym typeface="Calibri"/>
                        </a:rPr>
                        <a:t>Resilience international infrastructure</a:t>
                      </a:r>
                      <a:endParaRPr b="1" i="0" sz="1800" u="none" cap="none" strike="noStrike">
                        <a:solidFill>
                          <a:srgbClr val="FF0000"/>
                        </a:solidFill>
                        <a:latin typeface="Calibri"/>
                        <a:ea typeface="Calibri"/>
                        <a:cs typeface="Calibri"/>
                        <a:sym typeface="Calibri"/>
                      </a:endParaRPr>
                    </a:p>
                    <a:p>
                      <a:pPr indent="-63500" lvl="0" marL="0" marR="0" rtl="0" algn="l">
                        <a:spcBef>
                          <a:spcPts val="0"/>
                        </a:spcBef>
                        <a:spcAft>
                          <a:spcPts val="0"/>
                        </a:spcAft>
                        <a:buClr>
                          <a:srgbClr val="000000"/>
                        </a:buClr>
                        <a:buSzPts val="1000"/>
                        <a:buFont typeface="Arial"/>
                        <a:buChar char="•"/>
                      </a:pPr>
                      <a:r>
                        <a:rPr b="1" i="0" lang="en-US" sz="1000" u="none" cap="none" strike="noStrike">
                          <a:solidFill>
                            <a:srgbClr val="000000"/>
                          </a:solidFill>
                          <a:latin typeface="Calibri"/>
                          <a:ea typeface="Calibri"/>
                          <a:cs typeface="Calibri"/>
                          <a:sym typeface="Calibri"/>
                        </a:rPr>
                        <a:t>Solid local mesh network</a:t>
                      </a:r>
                      <a:endParaRPr sz="1700"/>
                    </a:p>
                    <a:p>
                      <a:pPr indent="-63500" lvl="0" marL="0" marR="0" rtl="0" algn="l">
                        <a:spcBef>
                          <a:spcPts val="0"/>
                        </a:spcBef>
                        <a:spcAft>
                          <a:spcPts val="0"/>
                        </a:spcAft>
                        <a:buClr>
                          <a:srgbClr val="000000"/>
                        </a:buClr>
                        <a:buSzPts val="1000"/>
                        <a:buFont typeface="Arial"/>
                        <a:buChar char="•"/>
                      </a:pPr>
                      <a:r>
                        <a:rPr b="1" i="0" lang="en-US" sz="1000" u="none" cap="none" strike="noStrike">
                          <a:solidFill>
                            <a:srgbClr val="000000"/>
                          </a:solidFill>
                          <a:latin typeface="Calibri"/>
                          <a:ea typeface="Calibri"/>
                          <a:cs typeface="Calibri"/>
                          <a:sym typeface="Calibri"/>
                        </a:rPr>
                        <a:t>Good international reputation</a:t>
                      </a:r>
                      <a:endParaRPr b="1" i="0" sz="1800" u="none" cap="none" strike="noStrike">
                        <a:solidFill>
                          <a:srgbClr val="FF0000"/>
                        </a:solidFill>
                        <a:latin typeface="Calibri"/>
                        <a:ea typeface="Calibri"/>
                        <a:cs typeface="Calibri"/>
                        <a:sym typeface="Calibri"/>
                      </a:endParaRPr>
                    </a:p>
                    <a:p>
                      <a:pPr indent="-63500" lvl="0" marL="0" marR="0" rtl="0" algn="l">
                        <a:spcBef>
                          <a:spcPts val="0"/>
                        </a:spcBef>
                        <a:spcAft>
                          <a:spcPts val="0"/>
                        </a:spcAft>
                        <a:buClr>
                          <a:srgbClr val="000000"/>
                        </a:buClr>
                        <a:buSzPts val="1000"/>
                        <a:buFont typeface="Arial"/>
                        <a:buChar char="•"/>
                      </a:pPr>
                      <a:r>
                        <a:rPr b="1" i="0" lang="en-US" sz="1000" u="none" cap="none" strike="noStrike">
                          <a:solidFill>
                            <a:srgbClr val="000000"/>
                          </a:solidFill>
                          <a:latin typeface="Calibri"/>
                          <a:ea typeface="Calibri"/>
                          <a:cs typeface="Calibri"/>
                          <a:sym typeface="Calibri"/>
                        </a:rPr>
                        <a:t>Distinguished Geographical location between East and West</a:t>
                      </a:r>
                      <a:endParaRPr b="1" i="0" sz="1800" u="none" cap="none" strike="noStrike">
                        <a:solidFill>
                          <a:srgbClr val="FF0000"/>
                        </a:solidFill>
                        <a:latin typeface="Calibri"/>
                        <a:ea typeface="Calibri"/>
                        <a:cs typeface="Calibri"/>
                        <a:sym typeface="Calibri"/>
                      </a:endParaRPr>
                    </a:p>
                    <a:p>
                      <a:pPr indent="-63500" lvl="0" marL="0" marR="0" rtl="0" algn="l">
                        <a:spcBef>
                          <a:spcPts val="0"/>
                        </a:spcBef>
                        <a:spcAft>
                          <a:spcPts val="0"/>
                        </a:spcAft>
                        <a:buClr>
                          <a:srgbClr val="000000"/>
                        </a:buClr>
                        <a:buSzPts val="1000"/>
                        <a:buFont typeface="Arial"/>
                        <a:buChar char="•"/>
                      </a:pPr>
                      <a:r>
                        <a:rPr b="1" i="0" lang="en-US" sz="1000" u="none" cap="none" strike="noStrike">
                          <a:solidFill>
                            <a:srgbClr val="000000"/>
                          </a:solidFill>
                          <a:latin typeface="Calibri"/>
                          <a:ea typeface="Calibri"/>
                          <a:cs typeface="Calibri"/>
                          <a:sym typeface="Calibri"/>
                        </a:rPr>
                        <a:t>Strong Marketing Team</a:t>
                      </a:r>
                      <a:endParaRPr b="1" i="0" sz="1800" u="none" cap="none" strike="noStrike">
                        <a:solidFill>
                          <a:srgbClr val="FF0000"/>
                        </a:solidFill>
                        <a:latin typeface="Calibri"/>
                        <a:ea typeface="Calibri"/>
                        <a:cs typeface="Calibri"/>
                        <a:sym typeface="Calibri"/>
                      </a:endParaRPr>
                    </a:p>
                    <a:p>
                      <a:pPr indent="-63500" lvl="0" marL="0" marR="0" rtl="0" algn="l">
                        <a:spcBef>
                          <a:spcPts val="0"/>
                        </a:spcBef>
                        <a:spcAft>
                          <a:spcPts val="0"/>
                        </a:spcAft>
                        <a:buClr>
                          <a:srgbClr val="000000"/>
                        </a:buClr>
                        <a:buSzPts val="1000"/>
                        <a:buFont typeface="Arial"/>
                        <a:buChar char="•"/>
                      </a:pPr>
                      <a:r>
                        <a:rPr b="1" i="0" lang="en-US" sz="1000" u="none" cap="none" strike="noStrike">
                          <a:solidFill>
                            <a:srgbClr val="000000"/>
                          </a:solidFill>
                          <a:latin typeface="Calibri"/>
                          <a:ea typeface="Calibri"/>
                          <a:cs typeface="Calibri"/>
                          <a:sym typeface="Calibri"/>
                        </a:rPr>
                        <a:t>Wide range of services</a:t>
                      </a:r>
                      <a:endParaRPr b="1" i="0" sz="1800" u="none" cap="none" strike="noStrike">
                        <a:solidFill>
                          <a:srgbClr val="FF0000"/>
                        </a:solidFill>
                        <a:latin typeface="Calibri"/>
                        <a:ea typeface="Calibri"/>
                        <a:cs typeface="Calibri"/>
                        <a:sym typeface="Calibri"/>
                      </a:endParaRPr>
                    </a:p>
                  </a:txBody>
                  <a:tcPr marT="38175" marB="38175" marR="57250" marL="57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63500" lvl="0" marL="0" marR="0" rtl="0" algn="l">
                        <a:spcBef>
                          <a:spcPts val="0"/>
                        </a:spcBef>
                        <a:spcAft>
                          <a:spcPts val="0"/>
                        </a:spcAft>
                        <a:buClr>
                          <a:srgbClr val="000000"/>
                        </a:buClr>
                        <a:buSzPts val="1000"/>
                        <a:buFont typeface="Arial"/>
                        <a:buChar char="•"/>
                      </a:pPr>
                      <a:r>
                        <a:rPr b="1" i="0" lang="en-US" sz="1000" u="none" cap="none" strike="noStrike">
                          <a:solidFill>
                            <a:srgbClr val="000000"/>
                          </a:solidFill>
                          <a:latin typeface="Calibri"/>
                          <a:ea typeface="Calibri"/>
                          <a:cs typeface="Calibri"/>
                          <a:sym typeface="Calibri"/>
                        </a:rPr>
                        <a:t>Limited cash for investment</a:t>
                      </a:r>
                      <a:endParaRPr sz="1700"/>
                    </a:p>
                    <a:p>
                      <a:pPr indent="-63500" lvl="0" marL="0" marR="0" rtl="0" algn="l">
                        <a:spcBef>
                          <a:spcPts val="0"/>
                        </a:spcBef>
                        <a:spcAft>
                          <a:spcPts val="0"/>
                        </a:spcAft>
                        <a:buClr>
                          <a:srgbClr val="000000"/>
                        </a:buClr>
                        <a:buSzPts val="1000"/>
                        <a:buFont typeface="Arial"/>
                        <a:buChar char="•"/>
                      </a:pPr>
                      <a:r>
                        <a:rPr b="1" i="0" lang="en-US" sz="1000" u="none" cap="none" strike="noStrike">
                          <a:solidFill>
                            <a:srgbClr val="000000"/>
                          </a:solidFill>
                          <a:latin typeface="Calibri"/>
                          <a:ea typeface="Calibri"/>
                          <a:cs typeface="Calibri"/>
                          <a:sym typeface="Calibri"/>
                        </a:rPr>
                        <a:t>Using conventional energy sources (expensive) that needs to be replace</a:t>
                      </a:r>
                      <a:r>
                        <a:rPr b="1" lang="en-US" sz="1000">
                          <a:latin typeface="Calibri"/>
                          <a:ea typeface="Calibri"/>
                          <a:cs typeface="Calibri"/>
                          <a:sym typeface="Calibri"/>
                        </a:rPr>
                        <a:t>d</a:t>
                      </a:r>
                      <a:endParaRPr sz="1700"/>
                    </a:p>
                    <a:p>
                      <a:pPr indent="-63500" lvl="0" marL="0" marR="0" rtl="0" algn="l">
                        <a:spcBef>
                          <a:spcPts val="0"/>
                        </a:spcBef>
                        <a:spcAft>
                          <a:spcPts val="0"/>
                        </a:spcAft>
                        <a:buClr>
                          <a:srgbClr val="000000"/>
                        </a:buClr>
                        <a:buSzPts val="1000"/>
                        <a:buFont typeface="Arial"/>
                        <a:buChar char="•"/>
                      </a:pPr>
                      <a:r>
                        <a:rPr b="1" i="0" lang="en-US" sz="1000" u="none" cap="none" strike="noStrike">
                          <a:solidFill>
                            <a:srgbClr val="000000"/>
                          </a:solidFill>
                          <a:latin typeface="Calibri"/>
                          <a:ea typeface="Calibri"/>
                          <a:cs typeface="Calibri"/>
                          <a:sym typeface="Calibri"/>
                        </a:rPr>
                        <a:t>Huge employees’ number in Telecom Egypt, not international sector</a:t>
                      </a:r>
                      <a:endParaRPr sz="1700"/>
                    </a:p>
                  </a:txBody>
                  <a:tcPr marT="38175" marB="38175" marR="57250" marL="57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13275">
                <a:tc rowSpan="2">
                  <a:txBody>
                    <a:bodyPr/>
                    <a:lstStyle/>
                    <a:p>
                      <a:pPr indent="0" lvl="0" marL="71755" marR="71755" rtl="0" algn="l">
                        <a:spcBef>
                          <a:spcPts val="0"/>
                        </a:spcBef>
                        <a:spcAft>
                          <a:spcPts val="0"/>
                        </a:spcAft>
                        <a:buNone/>
                      </a:pPr>
                      <a:r>
                        <a:rPr b="1" i="0" lang="en-US" sz="1500" u="none" cap="none" strike="noStrike">
                          <a:solidFill>
                            <a:srgbClr val="942092"/>
                          </a:solidFill>
                          <a:latin typeface="Calibri"/>
                          <a:ea typeface="Calibri"/>
                          <a:cs typeface="Calibri"/>
                          <a:sym typeface="Calibri"/>
                        </a:rPr>
                        <a:t>External </a:t>
                      </a:r>
                      <a:endParaRPr sz="1500" u="none" cap="none" strike="noStrike"/>
                    </a:p>
                  </a:txBody>
                  <a:tcPr marT="38175" marB="38175" marR="57250" marL="57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i="0" lang="en-US" sz="1500" u="none" cap="none" strike="noStrike">
                          <a:solidFill>
                            <a:srgbClr val="942092"/>
                          </a:solidFill>
                          <a:latin typeface="Calibri"/>
                          <a:ea typeface="Calibri"/>
                          <a:cs typeface="Calibri"/>
                          <a:sym typeface="Calibri"/>
                        </a:rPr>
                        <a:t>Opportunities </a:t>
                      </a:r>
                      <a:endParaRPr sz="1500" u="none" cap="none" strike="noStrike"/>
                    </a:p>
                  </a:txBody>
                  <a:tcPr marT="38175" marB="38175" marR="57250" marL="57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i="0" lang="en-US" sz="1500" u="none" cap="none" strike="noStrike">
                          <a:solidFill>
                            <a:srgbClr val="942092"/>
                          </a:solidFill>
                          <a:latin typeface="Calibri"/>
                          <a:ea typeface="Calibri"/>
                          <a:cs typeface="Calibri"/>
                          <a:sym typeface="Calibri"/>
                        </a:rPr>
                        <a:t>Threats</a:t>
                      </a:r>
                      <a:endParaRPr sz="1500" u="none" cap="none" strike="noStrike"/>
                    </a:p>
                  </a:txBody>
                  <a:tcPr marT="38175" marB="38175" marR="57250" marL="57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44000">
                <a:tc vMerge="1"/>
                <a:tc>
                  <a:txBody>
                    <a:bodyPr/>
                    <a:lstStyle/>
                    <a:p>
                      <a:pPr indent="-57150" lvl="0" marL="0" marR="0" rtl="0" algn="l">
                        <a:spcBef>
                          <a:spcPts val="0"/>
                        </a:spcBef>
                        <a:spcAft>
                          <a:spcPts val="0"/>
                        </a:spcAft>
                        <a:buClr>
                          <a:srgbClr val="000000"/>
                        </a:buClr>
                        <a:buSzPts val="900"/>
                        <a:buFont typeface="Arial"/>
                        <a:buChar char="•"/>
                      </a:pPr>
                      <a:r>
                        <a:rPr b="1" i="0" lang="en-US" sz="900" u="none" cap="none" strike="noStrike">
                          <a:solidFill>
                            <a:srgbClr val="000000"/>
                          </a:solidFill>
                          <a:latin typeface="Calibri"/>
                          <a:ea typeface="Calibri"/>
                          <a:cs typeface="Calibri"/>
                          <a:sym typeface="Calibri"/>
                        </a:rPr>
                        <a:t>OTTs entrance in the industry flourishing the industry with new projects</a:t>
                      </a:r>
                      <a:endParaRPr sz="1600"/>
                    </a:p>
                    <a:p>
                      <a:pPr indent="-57150" lvl="0" marL="0" marR="0" rtl="0" algn="l">
                        <a:spcBef>
                          <a:spcPts val="0"/>
                        </a:spcBef>
                        <a:spcAft>
                          <a:spcPts val="0"/>
                        </a:spcAft>
                        <a:buClr>
                          <a:srgbClr val="000000"/>
                        </a:buClr>
                        <a:buSzPts val="900"/>
                        <a:buFont typeface="Arial"/>
                        <a:buChar char="•"/>
                      </a:pPr>
                      <a:r>
                        <a:rPr b="1" i="0" lang="en-US" sz="900" u="none" cap="none" strike="noStrike">
                          <a:solidFill>
                            <a:srgbClr val="000000"/>
                          </a:solidFill>
                          <a:latin typeface="Calibri"/>
                          <a:ea typeface="Calibri"/>
                          <a:cs typeface="Calibri"/>
                          <a:sym typeface="Calibri"/>
                        </a:rPr>
                        <a:t>The potential markets in Africa and the middle east induce multiple international projects in</a:t>
                      </a:r>
                      <a:endParaRPr b="1" i="0" sz="1700" u="none" cap="none" strike="noStrike">
                        <a:solidFill>
                          <a:srgbClr val="FF0000"/>
                        </a:solidFill>
                        <a:latin typeface="Calibri"/>
                        <a:ea typeface="Calibri"/>
                        <a:cs typeface="Calibri"/>
                        <a:sym typeface="Calibri"/>
                      </a:endParaRPr>
                    </a:p>
                    <a:p>
                      <a:pPr indent="-57150" lvl="0" marL="0" marR="0" rtl="0" algn="l">
                        <a:spcBef>
                          <a:spcPts val="0"/>
                        </a:spcBef>
                        <a:spcAft>
                          <a:spcPts val="0"/>
                        </a:spcAft>
                        <a:buClr>
                          <a:srgbClr val="000000"/>
                        </a:buClr>
                        <a:buSzPts val="900"/>
                        <a:buFont typeface="Arial"/>
                        <a:buChar char="•"/>
                      </a:pPr>
                      <a:r>
                        <a:rPr b="1" i="0" lang="en-US" sz="900" u="none" cap="none" strike="noStrike">
                          <a:solidFill>
                            <a:srgbClr val="000000"/>
                          </a:solidFill>
                          <a:latin typeface="Calibri"/>
                          <a:ea typeface="Calibri"/>
                          <a:cs typeface="Calibri"/>
                          <a:sym typeface="Calibri"/>
                        </a:rPr>
                        <a:t>International calls for sustainable values and sustainable measures deployment</a:t>
                      </a:r>
                      <a:endParaRPr b="1" i="0" sz="1700" u="none" cap="none" strike="noStrike">
                        <a:solidFill>
                          <a:srgbClr val="FF0000"/>
                        </a:solidFill>
                        <a:latin typeface="Calibri"/>
                        <a:ea typeface="Calibri"/>
                        <a:cs typeface="Calibri"/>
                        <a:sym typeface="Calibri"/>
                      </a:endParaRPr>
                    </a:p>
                    <a:p>
                      <a:pPr indent="-57150" lvl="0" marL="0" marR="0" rtl="0" algn="l">
                        <a:spcBef>
                          <a:spcPts val="0"/>
                        </a:spcBef>
                        <a:spcAft>
                          <a:spcPts val="0"/>
                        </a:spcAft>
                        <a:buClr>
                          <a:srgbClr val="000000"/>
                        </a:buClr>
                        <a:buSzPts val="900"/>
                        <a:buFont typeface="Arial"/>
                        <a:buChar char="•"/>
                      </a:pPr>
                      <a:r>
                        <a:rPr b="1" i="0" lang="en-US" sz="900" u="none" cap="none" strike="noStrike">
                          <a:solidFill>
                            <a:srgbClr val="000000"/>
                          </a:solidFill>
                          <a:latin typeface="Calibri"/>
                          <a:ea typeface="Calibri"/>
                          <a:cs typeface="Calibri"/>
                          <a:sym typeface="Calibri"/>
                        </a:rPr>
                        <a:t>Governmental interest in sustainable development goals</a:t>
                      </a:r>
                      <a:endParaRPr b="1" i="0" sz="1700" u="none" cap="none" strike="noStrike">
                        <a:solidFill>
                          <a:srgbClr val="FF0000"/>
                        </a:solidFill>
                        <a:latin typeface="Calibri"/>
                        <a:ea typeface="Calibri"/>
                        <a:cs typeface="Calibri"/>
                        <a:sym typeface="Calibri"/>
                      </a:endParaRPr>
                    </a:p>
                  </a:txBody>
                  <a:tcPr marT="38175" marB="38175" marR="57250" marL="57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57150" lvl="0" marL="0" marR="0" rtl="0" algn="l">
                        <a:spcBef>
                          <a:spcPts val="0"/>
                        </a:spcBef>
                        <a:spcAft>
                          <a:spcPts val="0"/>
                        </a:spcAft>
                        <a:buClr>
                          <a:srgbClr val="000000"/>
                        </a:buClr>
                        <a:buSzPts val="900"/>
                        <a:buFont typeface="Arial"/>
                        <a:buChar char="•"/>
                      </a:pPr>
                      <a:r>
                        <a:rPr b="1" i="0" lang="en-US" sz="900" u="none" cap="none" strike="noStrike">
                          <a:solidFill>
                            <a:srgbClr val="000000"/>
                          </a:solidFill>
                          <a:latin typeface="Calibri"/>
                          <a:ea typeface="Calibri"/>
                          <a:cs typeface="Calibri"/>
                          <a:sym typeface="Calibri"/>
                        </a:rPr>
                        <a:t>Global Economic recession</a:t>
                      </a:r>
                      <a:endParaRPr b="1" i="0" sz="1700" u="none" cap="none" strike="noStrike">
                        <a:solidFill>
                          <a:srgbClr val="FF0000"/>
                        </a:solidFill>
                        <a:latin typeface="Calibri"/>
                        <a:ea typeface="Calibri"/>
                        <a:cs typeface="Calibri"/>
                        <a:sym typeface="Calibri"/>
                      </a:endParaRPr>
                    </a:p>
                    <a:p>
                      <a:pPr indent="-57150" lvl="0" marL="0" marR="0" rtl="0" algn="l">
                        <a:spcBef>
                          <a:spcPts val="0"/>
                        </a:spcBef>
                        <a:spcAft>
                          <a:spcPts val="0"/>
                        </a:spcAft>
                        <a:buClr>
                          <a:srgbClr val="000000"/>
                        </a:buClr>
                        <a:buSzPts val="900"/>
                        <a:buFont typeface="Arial"/>
                        <a:buChar char="•"/>
                      </a:pPr>
                      <a:r>
                        <a:rPr b="1" i="0" lang="en-US" sz="900" u="none" cap="none" strike="noStrike">
                          <a:solidFill>
                            <a:srgbClr val="000000"/>
                          </a:solidFill>
                          <a:latin typeface="Calibri"/>
                          <a:ea typeface="Calibri"/>
                          <a:cs typeface="Calibri"/>
                          <a:sym typeface="Calibri"/>
                        </a:rPr>
                        <a:t>Political instability in the Region</a:t>
                      </a:r>
                      <a:endParaRPr b="1" i="0" sz="1700" u="none" cap="none" strike="noStrike">
                        <a:solidFill>
                          <a:srgbClr val="FF0000"/>
                        </a:solidFill>
                        <a:latin typeface="Calibri"/>
                        <a:ea typeface="Calibri"/>
                        <a:cs typeface="Calibri"/>
                        <a:sym typeface="Calibri"/>
                      </a:endParaRPr>
                    </a:p>
                    <a:p>
                      <a:pPr indent="-57150" lvl="0" marL="0" marR="0" rtl="0" algn="l">
                        <a:spcBef>
                          <a:spcPts val="0"/>
                        </a:spcBef>
                        <a:spcAft>
                          <a:spcPts val="0"/>
                        </a:spcAft>
                        <a:buClr>
                          <a:srgbClr val="000000"/>
                        </a:buClr>
                        <a:buSzPts val="900"/>
                        <a:buFont typeface="Arial"/>
                        <a:buChar char="•"/>
                      </a:pPr>
                      <a:r>
                        <a:rPr b="1" i="0" lang="en-US" sz="900" u="none" cap="none" strike="noStrike">
                          <a:solidFill>
                            <a:srgbClr val="000000"/>
                          </a:solidFill>
                          <a:latin typeface="Calibri"/>
                          <a:ea typeface="Calibri"/>
                          <a:cs typeface="Calibri"/>
                          <a:sym typeface="Calibri"/>
                        </a:rPr>
                        <a:t>Economic instability in Egypt</a:t>
                      </a:r>
                      <a:endParaRPr b="1" i="0" sz="1700" u="none" cap="none" strike="noStrike">
                        <a:solidFill>
                          <a:srgbClr val="FF0000"/>
                        </a:solidFill>
                        <a:latin typeface="Calibri"/>
                        <a:ea typeface="Calibri"/>
                        <a:cs typeface="Calibri"/>
                        <a:sym typeface="Calibri"/>
                      </a:endParaRPr>
                    </a:p>
                    <a:p>
                      <a:pPr indent="-57150" lvl="0" marL="0" marR="0" rtl="0" algn="l">
                        <a:spcBef>
                          <a:spcPts val="0"/>
                        </a:spcBef>
                        <a:spcAft>
                          <a:spcPts val="0"/>
                        </a:spcAft>
                        <a:buClr>
                          <a:srgbClr val="000000"/>
                        </a:buClr>
                        <a:buSzPts val="900"/>
                        <a:buFont typeface="Arial"/>
                        <a:buChar char="•"/>
                      </a:pPr>
                      <a:r>
                        <a:rPr b="1" i="0" lang="en-US" sz="900" u="none" cap="none" strike="noStrike">
                          <a:solidFill>
                            <a:srgbClr val="000000"/>
                          </a:solidFill>
                          <a:latin typeface="Calibri"/>
                          <a:ea typeface="Calibri"/>
                          <a:cs typeface="Calibri"/>
                          <a:sym typeface="Calibri"/>
                        </a:rPr>
                        <a:t>OTTs entrance in the industry taking from market share</a:t>
                      </a:r>
                      <a:endParaRPr sz="1600"/>
                    </a:p>
                    <a:p>
                      <a:pPr indent="-57150" lvl="0" marL="0" marR="0" rtl="0" algn="l">
                        <a:spcBef>
                          <a:spcPts val="0"/>
                        </a:spcBef>
                        <a:spcAft>
                          <a:spcPts val="0"/>
                        </a:spcAft>
                        <a:buClr>
                          <a:srgbClr val="000000"/>
                        </a:buClr>
                        <a:buSzPts val="900"/>
                        <a:buFont typeface="Arial"/>
                        <a:buChar char="•"/>
                      </a:pPr>
                      <a:r>
                        <a:rPr b="1" i="0" lang="en-US" sz="900" u="none" cap="none" strike="noStrike">
                          <a:solidFill>
                            <a:srgbClr val="000000"/>
                          </a:solidFill>
                          <a:latin typeface="Calibri"/>
                          <a:ea typeface="Calibri"/>
                          <a:cs typeface="Calibri"/>
                          <a:sym typeface="Calibri"/>
                        </a:rPr>
                        <a:t>Imposing new penalties against violation of sustainability regulations </a:t>
                      </a:r>
                      <a:endParaRPr sz="1600"/>
                    </a:p>
                    <a:p>
                      <a:pPr indent="0" lvl="0" marL="0" marR="0" rtl="0" algn="l">
                        <a:spcBef>
                          <a:spcPts val="0"/>
                        </a:spcBef>
                        <a:spcAft>
                          <a:spcPts val="0"/>
                        </a:spcAft>
                        <a:buNone/>
                      </a:pPr>
                      <a:br>
                        <a:rPr lang="en-US" sz="1700" u="none" cap="none" strike="noStrike"/>
                      </a:br>
                      <a:br>
                        <a:rPr lang="en-US" sz="1700" u="none" cap="none" strike="noStrike"/>
                      </a:br>
                      <a:endParaRPr sz="1700" u="none" cap="none" strike="noStrike"/>
                    </a:p>
                  </a:txBody>
                  <a:tcPr marT="38175" marB="38175" marR="57250" marL="57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55" name="Google Shape;155;p8"/>
          <p:cNvSpPr/>
          <p:nvPr/>
        </p:nvSpPr>
        <p:spPr>
          <a:xfrm>
            <a:off x="3778250" y="1825625"/>
            <a:ext cx="12192000" cy="457200"/>
          </a:xfrm>
          <a:prstGeom prst="rect">
            <a:avLst/>
          </a:prstGeom>
          <a:noFill/>
          <a:ln>
            <a:noFill/>
          </a:ln>
        </p:spPr>
        <p:txBody>
          <a:bodyPr anchorCtr="0" anchor="ctr" bIns="0" lIns="91425" spcFirstLastPara="1" rIns="91425" wrap="square" tIns="0">
            <a:spAutoFit/>
          </a:bodyPr>
          <a:lstStyle/>
          <a:p>
            <a:pPr indent="0" lvl="0" marL="0" marR="0" rtl="1" algn="r">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56" name="Google Shape;156;p8"/>
          <p:cNvSpPr txBox="1"/>
          <p:nvPr/>
        </p:nvSpPr>
        <p:spPr>
          <a:xfrm>
            <a:off x="96400" y="1480875"/>
            <a:ext cx="50079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E0E0E"/>
                </a:solidFill>
              </a:rPr>
              <a:t>A </a:t>
            </a:r>
            <a:r>
              <a:rPr lang="en-US" sz="1200">
                <a:solidFill>
                  <a:srgbClr val="0E0E0E"/>
                </a:solidFill>
                <a:latin typeface="Arial"/>
                <a:ea typeface="Arial"/>
                <a:cs typeface="Arial"/>
                <a:sym typeface="Arial"/>
              </a:rPr>
              <a:t>tool used to assess the current situation of any organization, consisting of four elements: </a:t>
            </a:r>
            <a:r>
              <a:rPr b="1" lang="en-US" sz="1200">
                <a:solidFill>
                  <a:srgbClr val="0E0E0E"/>
                </a:solidFill>
                <a:latin typeface="Arial"/>
                <a:ea typeface="Arial"/>
                <a:cs typeface="Arial"/>
                <a:sym typeface="Arial"/>
              </a:rPr>
              <a:t>Strengths</a:t>
            </a:r>
            <a:r>
              <a:rPr lang="en-US" sz="1200">
                <a:solidFill>
                  <a:srgbClr val="0E0E0E"/>
                </a:solidFill>
                <a:latin typeface="Arial"/>
                <a:ea typeface="Arial"/>
                <a:cs typeface="Arial"/>
                <a:sym typeface="Arial"/>
              </a:rPr>
              <a:t> are positive attributes, </a:t>
            </a:r>
            <a:r>
              <a:rPr b="1" lang="en-US" sz="1200">
                <a:solidFill>
                  <a:srgbClr val="0E0E0E"/>
                </a:solidFill>
                <a:latin typeface="Arial"/>
                <a:ea typeface="Arial"/>
                <a:cs typeface="Arial"/>
                <a:sym typeface="Arial"/>
              </a:rPr>
              <a:t>Weaknesses</a:t>
            </a:r>
            <a:r>
              <a:rPr lang="en-US" sz="1200">
                <a:solidFill>
                  <a:srgbClr val="0E0E0E"/>
                </a:solidFill>
                <a:latin typeface="Arial"/>
                <a:ea typeface="Arial"/>
                <a:cs typeface="Arial"/>
                <a:sym typeface="Arial"/>
              </a:rPr>
              <a:t> are negative factors, </a:t>
            </a:r>
            <a:r>
              <a:rPr b="1" lang="en-US" sz="1200">
                <a:solidFill>
                  <a:srgbClr val="0E0E0E"/>
                </a:solidFill>
                <a:latin typeface="Arial"/>
                <a:ea typeface="Arial"/>
                <a:cs typeface="Arial"/>
                <a:sym typeface="Arial"/>
              </a:rPr>
              <a:t>Opportunities</a:t>
            </a:r>
            <a:r>
              <a:rPr lang="en-US" sz="1200">
                <a:solidFill>
                  <a:srgbClr val="0E0E0E"/>
                </a:solidFill>
                <a:latin typeface="Arial"/>
                <a:ea typeface="Arial"/>
                <a:cs typeface="Arial"/>
                <a:sym typeface="Arial"/>
              </a:rPr>
              <a:t> are external factors that can be exploited, and </a:t>
            </a:r>
            <a:r>
              <a:rPr b="1" lang="en-US" sz="1200">
                <a:solidFill>
                  <a:srgbClr val="0E0E0E"/>
                </a:solidFill>
                <a:latin typeface="Arial"/>
                <a:ea typeface="Arial"/>
                <a:cs typeface="Arial"/>
                <a:sym typeface="Arial"/>
              </a:rPr>
              <a:t>Threats</a:t>
            </a:r>
            <a:r>
              <a:rPr lang="en-US" sz="1200">
                <a:solidFill>
                  <a:srgbClr val="0E0E0E"/>
                </a:solidFill>
                <a:latin typeface="Arial"/>
                <a:ea typeface="Arial"/>
                <a:cs typeface="Arial"/>
                <a:sym typeface="Arial"/>
              </a:rPr>
              <a:t> are external challenges that may have a negative impact. This analysis helps identify how to take advantage of opportunities and reduce risks.</a:t>
            </a:r>
            <a:endParaRPr/>
          </a:p>
        </p:txBody>
      </p:sp>
      <p:sp>
        <p:nvSpPr>
          <p:cNvPr id="157" name="Google Shape;157;p8"/>
          <p:cNvSpPr txBox="1"/>
          <p:nvPr/>
        </p:nvSpPr>
        <p:spPr>
          <a:xfrm>
            <a:off x="4114799" y="228083"/>
            <a:ext cx="6145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SPM [Sustainable project Management]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b="0" l="0" r="0" t="0"/>
          <a:stretch/>
        </p:blipFill>
        <p:spPr>
          <a:xfrm>
            <a:off x="0" y="0"/>
            <a:ext cx="2095500" cy="825500"/>
          </a:xfrm>
          <a:prstGeom prst="rect">
            <a:avLst/>
          </a:prstGeom>
          <a:noFill/>
          <a:ln>
            <a:noFill/>
          </a:ln>
        </p:spPr>
      </p:pic>
      <p:pic>
        <p:nvPicPr>
          <p:cNvPr id="163" name="Google Shape;163;p7"/>
          <p:cNvPicPr preferRelativeResize="0"/>
          <p:nvPr/>
        </p:nvPicPr>
        <p:blipFill rotWithShape="1">
          <a:blip r:embed="rId4">
            <a:alphaModFix/>
          </a:blip>
          <a:srcRect b="0" l="0" r="0" t="0"/>
          <a:stretch/>
        </p:blipFill>
        <p:spPr>
          <a:xfrm>
            <a:off x="10606842" y="-219393"/>
            <a:ext cx="1686560" cy="1264285"/>
          </a:xfrm>
          <a:prstGeom prst="rect">
            <a:avLst/>
          </a:prstGeom>
          <a:noFill/>
          <a:ln>
            <a:noFill/>
          </a:ln>
        </p:spPr>
      </p:pic>
      <p:sp>
        <p:nvSpPr>
          <p:cNvPr id="164" name="Google Shape;164;p7"/>
          <p:cNvSpPr txBox="1"/>
          <p:nvPr/>
        </p:nvSpPr>
        <p:spPr>
          <a:xfrm>
            <a:off x="401359" y="968522"/>
            <a:ext cx="61458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942092"/>
                </a:solidFill>
              </a:rPr>
              <a:t>Fishbone Diagram</a:t>
            </a:r>
            <a:endParaRPr b="1"/>
          </a:p>
          <a:p>
            <a:pPr indent="0" lvl="0" marL="0" marR="0" rtl="0" algn="l">
              <a:spcBef>
                <a:spcPts val="0"/>
              </a:spcBef>
              <a:spcAft>
                <a:spcPts val="0"/>
              </a:spcAft>
              <a:buNone/>
            </a:pPr>
            <a:r>
              <a:t/>
            </a:r>
            <a:endParaRPr sz="1800">
              <a:solidFill>
                <a:srgbClr val="942092"/>
              </a:solidFill>
              <a:latin typeface="Arial"/>
              <a:ea typeface="Arial"/>
              <a:cs typeface="Arial"/>
              <a:sym typeface="Arial"/>
            </a:endParaRPr>
          </a:p>
        </p:txBody>
      </p:sp>
      <p:pic>
        <p:nvPicPr>
          <p:cNvPr id="165" name="Google Shape;165;p7"/>
          <p:cNvPicPr preferRelativeResize="0"/>
          <p:nvPr/>
        </p:nvPicPr>
        <p:blipFill rotWithShape="1">
          <a:blip r:embed="rId5">
            <a:alphaModFix/>
          </a:blip>
          <a:srcRect b="0" l="0" r="0" t="0"/>
          <a:stretch/>
        </p:blipFill>
        <p:spPr>
          <a:xfrm>
            <a:off x="2584781" y="2600179"/>
            <a:ext cx="7924800" cy="4114800"/>
          </a:xfrm>
          <a:prstGeom prst="rect">
            <a:avLst/>
          </a:prstGeom>
          <a:noFill/>
          <a:ln>
            <a:noFill/>
          </a:ln>
        </p:spPr>
      </p:pic>
      <p:sp>
        <p:nvSpPr>
          <p:cNvPr id="166" name="Google Shape;166;p7"/>
          <p:cNvSpPr txBox="1"/>
          <p:nvPr/>
        </p:nvSpPr>
        <p:spPr>
          <a:xfrm>
            <a:off x="845003" y="1368852"/>
            <a:ext cx="765401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E0E0E"/>
                </a:solidFill>
                <a:latin typeface="Arial"/>
                <a:ea typeface="Arial"/>
                <a:cs typeface="Arial"/>
                <a:sym typeface="Arial"/>
              </a:rPr>
              <a:t>The Fishbone Diagram is a tool used to categorize factors that can enhance performance or achieve new goals. The diagram displays different categories such as people, processes, and equipment, making it easier to identify areas for improvement. By applying the 80/20 rule (Pareto Principle), you can focus on the 20% of factors that may yield 80% of the positive results in seizing opportunities</a:t>
            </a:r>
            <a:endParaRPr/>
          </a:p>
        </p:txBody>
      </p:sp>
      <p:sp>
        <p:nvSpPr>
          <p:cNvPr id="167" name="Google Shape;167;p7"/>
          <p:cNvSpPr txBox="1"/>
          <p:nvPr/>
        </p:nvSpPr>
        <p:spPr>
          <a:xfrm>
            <a:off x="4114799" y="228083"/>
            <a:ext cx="6145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SPM [Sustainable project Management]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10"/>
          <p:cNvPicPr preferRelativeResize="0"/>
          <p:nvPr/>
        </p:nvPicPr>
        <p:blipFill rotWithShape="1">
          <a:blip r:embed="rId3">
            <a:alphaModFix/>
          </a:blip>
          <a:srcRect b="0" l="0" r="0" t="0"/>
          <a:stretch/>
        </p:blipFill>
        <p:spPr>
          <a:xfrm>
            <a:off x="0" y="0"/>
            <a:ext cx="2095500" cy="825500"/>
          </a:xfrm>
          <a:prstGeom prst="rect">
            <a:avLst/>
          </a:prstGeom>
          <a:noFill/>
          <a:ln>
            <a:noFill/>
          </a:ln>
        </p:spPr>
      </p:pic>
      <p:pic>
        <p:nvPicPr>
          <p:cNvPr id="173" name="Google Shape;173;p10"/>
          <p:cNvPicPr preferRelativeResize="0"/>
          <p:nvPr/>
        </p:nvPicPr>
        <p:blipFill rotWithShape="1">
          <a:blip r:embed="rId4">
            <a:alphaModFix/>
          </a:blip>
          <a:srcRect b="0" l="0" r="0" t="0"/>
          <a:stretch/>
        </p:blipFill>
        <p:spPr>
          <a:xfrm>
            <a:off x="10606842" y="-219393"/>
            <a:ext cx="1686560" cy="1264285"/>
          </a:xfrm>
          <a:prstGeom prst="rect">
            <a:avLst/>
          </a:prstGeom>
          <a:noFill/>
          <a:ln>
            <a:noFill/>
          </a:ln>
        </p:spPr>
      </p:pic>
      <p:sp>
        <p:nvSpPr>
          <p:cNvPr id="174" name="Google Shape;174;p10"/>
          <p:cNvSpPr txBox="1"/>
          <p:nvPr/>
        </p:nvSpPr>
        <p:spPr>
          <a:xfrm>
            <a:off x="5585790" y="228083"/>
            <a:ext cx="61456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Project Initiation</a:t>
            </a:r>
            <a:endParaRPr sz="1800">
              <a:solidFill>
                <a:schemeClr val="dk1"/>
              </a:solidFill>
              <a:latin typeface="Calibri"/>
              <a:ea typeface="Calibri"/>
              <a:cs typeface="Calibri"/>
              <a:sym typeface="Calibri"/>
            </a:endParaRPr>
          </a:p>
        </p:txBody>
      </p:sp>
      <p:sp>
        <p:nvSpPr>
          <p:cNvPr id="175" name="Google Shape;175;p10"/>
          <p:cNvSpPr txBox="1"/>
          <p:nvPr/>
        </p:nvSpPr>
        <p:spPr>
          <a:xfrm>
            <a:off x="401359" y="968522"/>
            <a:ext cx="4323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942092"/>
                </a:solidFill>
              </a:rPr>
              <a:t>Stakeholder Analysis &amp; Power Grid</a:t>
            </a:r>
            <a:endParaRPr b="1"/>
          </a:p>
        </p:txBody>
      </p:sp>
      <p:sp>
        <p:nvSpPr>
          <p:cNvPr id="176" name="Google Shape;176;p10"/>
          <p:cNvSpPr/>
          <p:nvPr/>
        </p:nvSpPr>
        <p:spPr>
          <a:xfrm>
            <a:off x="3778250" y="1825625"/>
            <a:ext cx="12192000" cy="457200"/>
          </a:xfrm>
          <a:prstGeom prst="rect">
            <a:avLst/>
          </a:prstGeom>
          <a:noFill/>
          <a:ln>
            <a:noFill/>
          </a:ln>
        </p:spPr>
        <p:txBody>
          <a:bodyPr anchorCtr="0" anchor="ctr" bIns="0" lIns="91425" spcFirstLastPara="1" rIns="91425" wrap="square" tIns="0">
            <a:spAutoFit/>
          </a:bodyPr>
          <a:lstStyle/>
          <a:p>
            <a:pPr indent="0" lvl="0" marL="0" marR="0" rtl="1" algn="r">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77" name="Google Shape;177;p10"/>
          <p:cNvSpPr txBox="1"/>
          <p:nvPr/>
        </p:nvSpPr>
        <p:spPr>
          <a:xfrm>
            <a:off x="673926" y="1480875"/>
            <a:ext cx="6935700" cy="138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E0E0E"/>
                </a:solidFill>
                <a:latin typeface="Arial"/>
                <a:ea typeface="Arial"/>
                <a:cs typeface="Arial"/>
                <a:sym typeface="Arial"/>
              </a:rPr>
              <a:t>Stakeholder Analysis is a tool used to identify and evaluate individuals or groups that affect or are affected by a specific project, helping to understand their needs and priorities.</a:t>
            </a:r>
            <a:endParaRPr/>
          </a:p>
          <a:p>
            <a:pPr indent="0" lvl="0" marL="0" marR="0" rtl="0" algn="l">
              <a:spcBef>
                <a:spcPts val="0"/>
              </a:spcBef>
              <a:spcAft>
                <a:spcPts val="0"/>
              </a:spcAft>
              <a:buNone/>
            </a:pPr>
            <a:r>
              <a:t/>
            </a:r>
            <a:endParaRPr sz="1200">
              <a:solidFill>
                <a:srgbClr val="0E0E0E"/>
              </a:solidFill>
              <a:latin typeface="Arial"/>
              <a:ea typeface="Arial"/>
              <a:cs typeface="Arial"/>
              <a:sym typeface="Arial"/>
            </a:endParaRPr>
          </a:p>
          <a:p>
            <a:pPr indent="0" lvl="0" marL="0" marR="0" rtl="0" algn="l">
              <a:spcBef>
                <a:spcPts val="0"/>
              </a:spcBef>
              <a:spcAft>
                <a:spcPts val="0"/>
              </a:spcAft>
              <a:buNone/>
            </a:pPr>
            <a:r>
              <a:rPr lang="en-US" sz="1200">
                <a:solidFill>
                  <a:srgbClr val="0E0E0E"/>
                </a:solidFill>
                <a:latin typeface="Arial"/>
                <a:ea typeface="Arial"/>
                <a:cs typeface="Arial"/>
                <a:sym typeface="Arial"/>
              </a:rPr>
              <a:t>The </a:t>
            </a:r>
            <a:r>
              <a:rPr b="1" lang="en-US" sz="1200" u="sng">
                <a:solidFill>
                  <a:srgbClr val="942092"/>
                </a:solidFill>
                <a:latin typeface="Arial"/>
                <a:ea typeface="Arial"/>
                <a:cs typeface="Arial"/>
                <a:sym typeface="Arial"/>
                <a:hlinkClick r:id="rId5">
                  <a:extLst>
                    <a:ext uri="{A12FA001-AC4F-418D-AE19-62706E023703}">
                      <ahyp:hlinkClr val="tx"/>
                    </a:ext>
                  </a:extLst>
                </a:hlinkClick>
              </a:rPr>
              <a:t>Power Interest Grid</a:t>
            </a:r>
            <a:r>
              <a:rPr lang="en-US" sz="1200">
                <a:solidFill>
                  <a:srgbClr val="0E0E0E"/>
                </a:solidFill>
                <a:latin typeface="Arial"/>
                <a:ea typeface="Arial"/>
                <a:cs typeface="Arial"/>
                <a:sym typeface="Arial"/>
              </a:rPr>
              <a:t> is a visual tool used to categorize stakeholders based on their power and influence over the project, as well as their level of interest. By using this matrix, you can determine how to communicate with each stakeholder, enhancing collaboration and effectively achieving project goals.</a:t>
            </a:r>
            <a:endParaRPr/>
          </a:p>
        </p:txBody>
      </p:sp>
      <p:sp>
        <p:nvSpPr>
          <p:cNvPr id="178" name="Google Shape;178;p10"/>
          <p:cNvSpPr txBox="1"/>
          <p:nvPr/>
        </p:nvSpPr>
        <p:spPr>
          <a:xfrm>
            <a:off x="526634" y="3063558"/>
            <a:ext cx="16941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942092"/>
                </a:solidFill>
              </a:rPr>
              <a:t>RACI Chart </a:t>
            </a:r>
            <a:endParaRPr b="1"/>
          </a:p>
        </p:txBody>
      </p:sp>
      <p:sp>
        <p:nvSpPr>
          <p:cNvPr id="179" name="Google Shape;179;p10"/>
          <p:cNvSpPr txBox="1"/>
          <p:nvPr/>
        </p:nvSpPr>
        <p:spPr>
          <a:xfrm>
            <a:off x="673177" y="3576625"/>
            <a:ext cx="69357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u="sng">
                <a:solidFill>
                  <a:srgbClr val="942092"/>
                </a:solidFill>
                <a:latin typeface="Arial"/>
                <a:ea typeface="Arial"/>
                <a:cs typeface="Arial"/>
                <a:sym typeface="Arial"/>
                <a:hlinkClick r:id="rId6">
                  <a:extLst>
                    <a:ext uri="{A12FA001-AC4F-418D-AE19-62706E023703}">
                      <ahyp:hlinkClr val="tx"/>
                    </a:ext>
                  </a:extLst>
                </a:hlinkClick>
              </a:rPr>
              <a:t>RACI Chart </a:t>
            </a:r>
            <a:r>
              <a:rPr lang="en-US" sz="1200">
                <a:solidFill>
                  <a:srgbClr val="0E0E0E"/>
                </a:solidFill>
                <a:latin typeface="Arial"/>
                <a:ea typeface="Arial"/>
                <a:cs typeface="Arial"/>
                <a:sym typeface="Arial"/>
              </a:rPr>
              <a:t>is a tool used to clarify roles and responsibilities within a project. The acronym RACI stands for </a:t>
            </a:r>
            <a:r>
              <a:rPr b="1" lang="en-US" sz="1200">
                <a:solidFill>
                  <a:srgbClr val="0E0E0E"/>
                </a:solidFill>
                <a:latin typeface="Arial"/>
                <a:ea typeface="Arial"/>
                <a:cs typeface="Arial"/>
                <a:sym typeface="Arial"/>
              </a:rPr>
              <a:t>Responsible</a:t>
            </a:r>
            <a:r>
              <a:rPr lang="en-US" sz="1200">
                <a:solidFill>
                  <a:srgbClr val="0E0E0E"/>
                </a:solidFill>
                <a:latin typeface="Arial"/>
                <a:ea typeface="Arial"/>
                <a:cs typeface="Arial"/>
                <a:sym typeface="Arial"/>
              </a:rPr>
              <a:t> (who does the work), </a:t>
            </a:r>
            <a:r>
              <a:rPr b="1" lang="en-US" sz="1200">
                <a:solidFill>
                  <a:srgbClr val="0E0E0E"/>
                </a:solidFill>
                <a:latin typeface="Arial"/>
                <a:ea typeface="Arial"/>
                <a:cs typeface="Arial"/>
                <a:sym typeface="Arial"/>
              </a:rPr>
              <a:t>Accountable</a:t>
            </a:r>
            <a:r>
              <a:rPr lang="en-US" sz="1200">
                <a:solidFill>
                  <a:srgbClr val="0E0E0E"/>
                </a:solidFill>
                <a:latin typeface="Arial"/>
                <a:ea typeface="Arial"/>
                <a:cs typeface="Arial"/>
                <a:sym typeface="Arial"/>
              </a:rPr>
              <a:t> (who is ultimately answerable), </a:t>
            </a:r>
            <a:r>
              <a:rPr b="1" lang="en-US" sz="1200">
                <a:solidFill>
                  <a:srgbClr val="0E0E0E"/>
                </a:solidFill>
                <a:latin typeface="Arial"/>
                <a:ea typeface="Arial"/>
                <a:cs typeface="Arial"/>
                <a:sym typeface="Arial"/>
              </a:rPr>
              <a:t>Consulted</a:t>
            </a:r>
            <a:r>
              <a:rPr lang="en-US" sz="1200">
                <a:solidFill>
                  <a:srgbClr val="0E0E0E"/>
                </a:solidFill>
                <a:latin typeface="Arial"/>
                <a:ea typeface="Arial"/>
                <a:cs typeface="Arial"/>
                <a:sym typeface="Arial"/>
              </a:rPr>
              <a:t> (who provides input and expertise), and </a:t>
            </a:r>
            <a:r>
              <a:rPr b="1" lang="en-US" sz="1200">
                <a:solidFill>
                  <a:srgbClr val="0E0E0E"/>
                </a:solidFill>
                <a:latin typeface="Arial"/>
                <a:ea typeface="Arial"/>
                <a:cs typeface="Arial"/>
                <a:sym typeface="Arial"/>
              </a:rPr>
              <a:t>Informed</a:t>
            </a:r>
            <a:r>
              <a:rPr lang="en-US" sz="1200">
                <a:solidFill>
                  <a:srgbClr val="0E0E0E"/>
                </a:solidFill>
                <a:latin typeface="Arial"/>
                <a:ea typeface="Arial"/>
                <a:cs typeface="Arial"/>
                <a:sym typeface="Arial"/>
              </a:rPr>
              <a:t> (who needs to be kept updated). By defining these roles, a RACI Chart helps ensure clear communication and accountability, improving project efficiency and collaboration.</a:t>
            </a:r>
            <a:endParaRPr/>
          </a:p>
        </p:txBody>
      </p:sp>
      <p:pic>
        <p:nvPicPr>
          <p:cNvPr id="180" name="Google Shape;180;p10"/>
          <p:cNvPicPr preferRelativeResize="0"/>
          <p:nvPr/>
        </p:nvPicPr>
        <p:blipFill>
          <a:blip r:embed="rId7">
            <a:alphaModFix/>
          </a:blip>
          <a:stretch>
            <a:fillRect/>
          </a:stretch>
        </p:blipFill>
        <p:spPr>
          <a:xfrm>
            <a:off x="7568077" y="1009050"/>
            <a:ext cx="4278323" cy="28949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9"/>
          <p:cNvPicPr preferRelativeResize="0"/>
          <p:nvPr/>
        </p:nvPicPr>
        <p:blipFill rotWithShape="1">
          <a:blip r:embed="rId3">
            <a:alphaModFix/>
          </a:blip>
          <a:srcRect b="0" l="0" r="0" t="0"/>
          <a:stretch/>
        </p:blipFill>
        <p:spPr>
          <a:xfrm>
            <a:off x="0" y="0"/>
            <a:ext cx="2095500" cy="825500"/>
          </a:xfrm>
          <a:prstGeom prst="rect">
            <a:avLst/>
          </a:prstGeom>
          <a:noFill/>
          <a:ln>
            <a:noFill/>
          </a:ln>
        </p:spPr>
      </p:pic>
      <p:pic>
        <p:nvPicPr>
          <p:cNvPr id="186" name="Google Shape;186;p9"/>
          <p:cNvPicPr preferRelativeResize="0"/>
          <p:nvPr/>
        </p:nvPicPr>
        <p:blipFill rotWithShape="1">
          <a:blip r:embed="rId4">
            <a:alphaModFix/>
          </a:blip>
          <a:srcRect b="0" l="0" r="0" t="0"/>
          <a:stretch/>
        </p:blipFill>
        <p:spPr>
          <a:xfrm>
            <a:off x="10606842" y="-219393"/>
            <a:ext cx="1686560" cy="1264285"/>
          </a:xfrm>
          <a:prstGeom prst="rect">
            <a:avLst/>
          </a:prstGeom>
          <a:noFill/>
          <a:ln>
            <a:noFill/>
          </a:ln>
        </p:spPr>
      </p:pic>
      <p:sp>
        <p:nvSpPr>
          <p:cNvPr id="187" name="Google Shape;187;p9"/>
          <p:cNvSpPr txBox="1"/>
          <p:nvPr/>
        </p:nvSpPr>
        <p:spPr>
          <a:xfrm>
            <a:off x="401359" y="968522"/>
            <a:ext cx="2513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942092"/>
                </a:solidFill>
              </a:rPr>
              <a:t>SMART Objectives </a:t>
            </a:r>
            <a:endParaRPr b="1"/>
          </a:p>
        </p:txBody>
      </p:sp>
      <p:sp>
        <p:nvSpPr>
          <p:cNvPr id="188" name="Google Shape;188;p9"/>
          <p:cNvSpPr/>
          <p:nvPr/>
        </p:nvSpPr>
        <p:spPr>
          <a:xfrm>
            <a:off x="3778250" y="1825625"/>
            <a:ext cx="12192000" cy="457200"/>
          </a:xfrm>
          <a:prstGeom prst="rect">
            <a:avLst/>
          </a:prstGeom>
          <a:noFill/>
          <a:ln>
            <a:noFill/>
          </a:ln>
        </p:spPr>
        <p:txBody>
          <a:bodyPr anchorCtr="0" anchor="ctr" bIns="0" lIns="91425" spcFirstLastPara="1" rIns="91425" wrap="square" tIns="0">
            <a:spAutoFit/>
          </a:bodyPr>
          <a:lstStyle/>
          <a:p>
            <a:pPr indent="0" lvl="0" marL="0" marR="0" rtl="1" algn="r">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89" name="Google Shape;189;p9"/>
          <p:cNvSpPr txBox="1"/>
          <p:nvPr/>
        </p:nvSpPr>
        <p:spPr>
          <a:xfrm>
            <a:off x="673924" y="1410125"/>
            <a:ext cx="103053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E0E0E"/>
                </a:solidFill>
              </a:rPr>
              <a:t>A</a:t>
            </a:r>
            <a:r>
              <a:rPr lang="en-US" sz="1200">
                <a:solidFill>
                  <a:srgbClr val="0E0E0E"/>
                </a:solidFill>
                <a:latin typeface="Arial"/>
                <a:ea typeface="Arial"/>
                <a:cs typeface="Arial"/>
                <a:sym typeface="Arial"/>
              </a:rPr>
              <a:t> framework for setting clear and achievable goals, characterized by five criteria: </a:t>
            </a:r>
            <a:r>
              <a:rPr b="1" lang="en-US" sz="1200">
                <a:solidFill>
                  <a:srgbClr val="0E0E0E"/>
                </a:solidFill>
                <a:latin typeface="Arial"/>
                <a:ea typeface="Arial"/>
                <a:cs typeface="Arial"/>
                <a:sym typeface="Arial"/>
              </a:rPr>
              <a:t>Specific</a:t>
            </a:r>
            <a:r>
              <a:rPr lang="en-US" sz="1200">
                <a:solidFill>
                  <a:srgbClr val="0E0E0E"/>
                </a:solidFill>
                <a:latin typeface="Arial"/>
                <a:ea typeface="Arial"/>
                <a:cs typeface="Arial"/>
                <a:sym typeface="Arial"/>
              </a:rPr>
              <a:t> (clearly defined), </a:t>
            </a:r>
            <a:r>
              <a:rPr b="1" lang="en-US" sz="1200">
                <a:solidFill>
                  <a:srgbClr val="0E0E0E"/>
                </a:solidFill>
                <a:latin typeface="Arial"/>
                <a:ea typeface="Arial"/>
                <a:cs typeface="Arial"/>
                <a:sym typeface="Arial"/>
              </a:rPr>
              <a:t>Measurable</a:t>
            </a:r>
            <a:r>
              <a:rPr lang="en-US" sz="1200">
                <a:solidFill>
                  <a:srgbClr val="0E0E0E"/>
                </a:solidFill>
                <a:latin typeface="Arial"/>
                <a:ea typeface="Arial"/>
                <a:cs typeface="Arial"/>
                <a:sym typeface="Arial"/>
              </a:rPr>
              <a:t> (quantifiable to track progress), </a:t>
            </a:r>
            <a:r>
              <a:rPr b="1" lang="en-US" sz="1200">
                <a:solidFill>
                  <a:srgbClr val="0E0E0E"/>
                </a:solidFill>
                <a:latin typeface="Arial"/>
                <a:ea typeface="Arial"/>
                <a:cs typeface="Arial"/>
                <a:sym typeface="Arial"/>
              </a:rPr>
              <a:t>Achievable</a:t>
            </a:r>
            <a:r>
              <a:rPr lang="en-US" sz="1200">
                <a:solidFill>
                  <a:srgbClr val="0E0E0E"/>
                </a:solidFill>
                <a:latin typeface="Arial"/>
                <a:ea typeface="Arial"/>
                <a:cs typeface="Arial"/>
                <a:sym typeface="Arial"/>
              </a:rPr>
              <a:t> (realistic and attainable), </a:t>
            </a:r>
            <a:r>
              <a:rPr b="1" lang="en-US" sz="1200">
                <a:solidFill>
                  <a:srgbClr val="0E0E0E"/>
                </a:solidFill>
                <a:latin typeface="Arial"/>
                <a:ea typeface="Arial"/>
                <a:cs typeface="Arial"/>
                <a:sym typeface="Arial"/>
              </a:rPr>
              <a:t>Relevant</a:t>
            </a:r>
            <a:r>
              <a:rPr lang="en-US" sz="1200">
                <a:solidFill>
                  <a:srgbClr val="0E0E0E"/>
                </a:solidFill>
                <a:latin typeface="Arial"/>
                <a:ea typeface="Arial"/>
                <a:cs typeface="Arial"/>
                <a:sym typeface="Arial"/>
              </a:rPr>
              <a:t> (aligned with broader goals), and </a:t>
            </a:r>
            <a:r>
              <a:rPr b="1" lang="en-US" sz="1200">
                <a:solidFill>
                  <a:srgbClr val="0E0E0E"/>
                </a:solidFill>
                <a:latin typeface="Arial"/>
                <a:ea typeface="Arial"/>
                <a:cs typeface="Arial"/>
                <a:sym typeface="Arial"/>
              </a:rPr>
              <a:t>Time-bound</a:t>
            </a:r>
            <a:r>
              <a:rPr lang="en-US" sz="1200">
                <a:solidFill>
                  <a:srgbClr val="0E0E0E"/>
                </a:solidFill>
                <a:latin typeface="Arial"/>
                <a:ea typeface="Arial"/>
                <a:cs typeface="Arial"/>
                <a:sym typeface="Arial"/>
              </a:rPr>
              <a:t> (having a specific deadline). This approach ensures that objectives are well-defined and focused, facilitating effective planning and evaluation.</a:t>
            </a:r>
            <a:endParaRPr/>
          </a:p>
        </p:txBody>
      </p:sp>
      <p:sp>
        <p:nvSpPr>
          <p:cNvPr id="190" name="Google Shape;190;p9"/>
          <p:cNvSpPr txBox="1"/>
          <p:nvPr/>
        </p:nvSpPr>
        <p:spPr>
          <a:xfrm>
            <a:off x="933450" y="2321316"/>
            <a:ext cx="7984670" cy="267765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1200"/>
              <a:buFont typeface="Arial"/>
              <a:buChar char="•"/>
            </a:pPr>
            <a:r>
              <a:rPr b="0" i="0" lang="en-US" sz="1200" u="none" strike="noStrike">
                <a:solidFill>
                  <a:srgbClr val="000000"/>
                </a:solidFill>
                <a:latin typeface="Arial"/>
                <a:ea typeface="Arial"/>
                <a:cs typeface="Arial"/>
                <a:sym typeface="Arial"/>
              </a:rPr>
              <a:t>10% Enhancement power consumption awareness by replacing </a:t>
            </a:r>
            <a:r>
              <a:rPr b="1" i="0" lang="en-US" sz="1200" u="none" strike="noStrike">
                <a:solidFill>
                  <a:srgbClr val="000000"/>
                </a:solidFill>
                <a:latin typeface="Arial"/>
                <a:ea typeface="Arial"/>
                <a:cs typeface="Arial"/>
                <a:sym typeface="Arial"/>
              </a:rPr>
              <a:t>20% </a:t>
            </a:r>
            <a:r>
              <a:rPr b="0" i="0" lang="en-US" sz="1200" u="none" strike="noStrike">
                <a:solidFill>
                  <a:srgbClr val="000000"/>
                </a:solidFill>
                <a:latin typeface="Arial"/>
                <a:ea typeface="Arial"/>
                <a:cs typeface="Arial"/>
                <a:sym typeface="Arial"/>
              </a:rPr>
              <a:t>the cooling and lighting systems (HVAC) in the cable landing stations (CLSs) which are (Abt,eldars) to sustainable systems in </a:t>
            </a:r>
            <a:r>
              <a:rPr b="1" i="0" lang="en-US" sz="1200" u="none" strike="noStrike">
                <a:solidFill>
                  <a:srgbClr val="000000"/>
                </a:solidFill>
                <a:latin typeface="Arial"/>
                <a:ea typeface="Arial"/>
                <a:cs typeface="Arial"/>
                <a:sym typeface="Arial"/>
              </a:rPr>
              <a:t>3 months </a:t>
            </a:r>
            <a:r>
              <a:rPr b="0" i="0" lang="en-US" sz="1200" u="none" strike="noStrike">
                <a:solidFill>
                  <a:srgbClr val="000000"/>
                </a:solidFill>
                <a:latin typeface="Arial"/>
                <a:ea typeface="Arial"/>
                <a:cs typeface="Arial"/>
                <a:sym typeface="Arial"/>
              </a:rPr>
              <a:t>, starting </a:t>
            </a:r>
            <a:r>
              <a:rPr b="1" i="0" lang="en-US" sz="1200" u="none" strike="noStrike">
                <a:solidFill>
                  <a:srgbClr val="000000"/>
                </a:solidFill>
                <a:latin typeface="Arial"/>
                <a:ea typeface="Arial"/>
                <a:cs typeface="Arial"/>
                <a:sym typeface="Arial"/>
              </a:rPr>
              <a:t>2025 </a:t>
            </a:r>
            <a:r>
              <a:rPr b="0" i="0" lang="en-US" sz="1200" u="none" strike="noStrike">
                <a:solidFill>
                  <a:srgbClr val="000000"/>
                </a:solidFill>
                <a:latin typeface="Arial"/>
                <a:ea typeface="Arial"/>
                <a:cs typeface="Arial"/>
                <a:sym typeface="Arial"/>
              </a:rPr>
              <a:t>one system every </a:t>
            </a:r>
            <a:r>
              <a:rPr b="1" i="0" lang="en-US" sz="1200" u="none" strike="noStrike">
                <a:solidFill>
                  <a:srgbClr val="000000"/>
                </a:solidFill>
                <a:latin typeface="Arial"/>
                <a:ea typeface="Arial"/>
                <a:cs typeface="Arial"/>
                <a:sym typeface="Arial"/>
              </a:rPr>
              <a:t>6 weeks </a:t>
            </a:r>
            <a:r>
              <a:rPr b="0" i="0" lang="en-US" sz="1200" u="none" strike="noStrike">
                <a:solidFill>
                  <a:srgbClr val="000000"/>
                </a:solidFill>
                <a:latin typeface="Arial"/>
                <a:ea typeface="Arial"/>
                <a:cs typeface="Arial"/>
                <a:sym typeface="Arial"/>
              </a:rPr>
              <a:t>handled by power team. </a:t>
            </a:r>
            <a:endParaRPr b="0" i="0" sz="1200" u="none" strike="noStrike">
              <a:solidFill>
                <a:srgbClr val="000000"/>
              </a:solidFill>
              <a:latin typeface="Arial"/>
              <a:ea typeface="Arial"/>
              <a:cs typeface="Arial"/>
              <a:sym typeface="Arial"/>
            </a:endParaRPr>
          </a:p>
          <a:p>
            <a:pPr indent="-209550" lvl="0" marL="285750" marR="0" rtl="0" algn="l">
              <a:spcBef>
                <a:spcPts val="0"/>
              </a:spcBef>
              <a:spcAft>
                <a:spcPts val="0"/>
              </a:spcAft>
              <a:buClr>
                <a:schemeClr val="dk1"/>
              </a:buClr>
              <a:buSzPts val="1200"/>
              <a:buFont typeface="Arial"/>
              <a:buNone/>
            </a:pPr>
            <a:r>
              <a:t/>
            </a:r>
            <a:endParaRPr b="0" i="0" sz="1200" u="none" strike="noStrike">
              <a:solidFill>
                <a:srgbClr val="808080"/>
              </a:solidFill>
              <a:latin typeface="Open Sans"/>
              <a:ea typeface="Open Sans"/>
              <a:cs typeface="Open Sans"/>
              <a:sym typeface="Open Sans"/>
            </a:endParaRPr>
          </a:p>
          <a:p>
            <a:pPr indent="-285750" lvl="0" marL="285750" marR="0" rtl="0" algn="l">
              <a:spcBef>
                <a:spcPts val="0"/>
              </a:spcBef>
              <a:spcAft>
                <a:spcPts val="0"/>
              </a:spcAft>
              <a:buClr>
                <a:srgbClr val="000000"/>
              </a:buClr>
              <a:buSzPts val="1200"/>
              <a:buFont typeface="Arial"/>
              <a:buChar char="•"/>
            </a:pPr>
            <a:r>
              <a:rPr b="0" i="0" lang="en-US" sz="1200" u="none" strike="noStrike">
                <a:solidFill>
                  <a:srgbClr val="000000"/>
                </a:solidFill>
                <a:latin typeface="Arial"/>
                <a:ea typeface="Arial"/>
                <a:cs typeface="Arial"/>
                <a:sym typeface="Arial"/>
              </a:rPr>
              <a:t>20% Upgrade to the power consumption system by using PUE</a:t>
            </a:r>
            <a:r>
              <a:rPr b="1" i="0" lang="en-US" sz="1200" u="none" strike="noStrike">
                <a:solidFill>
                  <a:srgbClr val="000000"/>
                </a:solidFill>
                <a:latin typeface="Arial"/>
                <a:ea typeface="Arial"/>
                <a:cs typeface="Arial"/>
                <a:sym typeface="Arial"/>
              </a:rPr>
              <a:t> metric</a:t>
            </a:r>
            <a:r>
              <a:rPr b="0" i="0" lang="en-US" sz="1200" u="none" strike="noStrike">
                <a:solidFill>
                  <a:srgbClr val="000000"/>
                </a:solidFill>
                <a:latin typeface="Arial"/>
                <a:ea typeface="Arial"/>
                <a:cs typeface="Arial"/>
                <a:sym typeface="Arial"/>
              </a:rPr>
              <a:t> in </a:t>
            </a:r>
            <a:r>
              <a:rPr b="1" i="0" lang="en-US" sz="1200" u="none" strike="noStrike">
                <a:solidFill>
                  <a:srgbClr val="000000"/>
                </a:solidFill>
                <a:latin typeface="Arial"/>
                <a:ea typeface="Arial"/>
                <a:cs typeface="Arial"/>
                <a:sym typeface="Arial"/>
              </a:rPr>
              <a:t>20%</a:t>
            </a:r>
            <a:r>
              <a:rPr b="0" i="0" lang="en-US" sz="1200" u="none" strike="noStrike">
                <a:solidFill>
                  <a:srgbClr val="000000"/>
                </a:solidFill>
                <a:latin typeface="Arial"/>
                <a:ea typeface="Arial"/>
                <a:cs typeface="Arial"/>
                <a:sym typeface="Arial"/>
              </a:rPr>
              <a:t> of the cable landing stations (CLSs) in Telecom Egypt by the calculations of all energy and loads used in (Abt,eldars) starts after HVAC system upgrade by the second quarter of </a:t>
            </a:r>
            <a:r>
              <a:rPr b="1" i="0" lang="en-US" sz="1200" u="none" strike="noStrike">
                <a:solidFill>
                  <a:srgbClr val="000000"/>
                </a:solidFill>
                <a:latin typeface="Arial"/>
                <a:ea typeface="Arial"/>
                <a:cs typeface="Arial"/>
                <a:sym typeface="Arial"/>
              </a:rPr>
              <a:t>2025</a:t>
            </a:r>
            <a:r>
              <a:rPr b="0" i="0" lang="en-US" sz="1200" u="none" strike="noStrike">
                <a:solidFill>
                  <a:srgbClr val="000000"/>
                </a:solidFill>
                <a:latin typeface="Arial"/>
                <a:ea typeface="Arial"/>
                <a:cs typeface="Arial"/>
                <a:sym typeface="Arial"/>
              </a:rPr>
              <a:t>.</a:t>
            </a:r>
            <a:r>
              <a:rPr b="1" i="0" lang="en-US" sz="1200" u="none" strike="noStrike">
                <a:solidFill>
                  <a:srgbClr val="000000"/>
                </a:solidFill>
                <a:latin typeface="Arial"/>
                <a:ea typeface="Arial"/>
                <a:cs typeface="Arial"/>
                <a:sym typeface="Arial"/>
              </a:rPr>
              <a:t> (The power usage effectiveness: </a:t>
            </a:r>
            <a:r>
              <a:rPr b="0" i="0" lang="en-US" sz="1200" u="none" strike="noStrike">
                <a:solidFill>
                  <a:srgbClr val="000000"/>
                </a:solidFill>
                <a:latin typeface="Arial"/>
                <a:ea typeface="Arial"/>
                <a:cs typeface="Arial"/>
                <a:sym typeface="Arial"/>
              </a:rPr>
              <a:t>Total amount of Energy used / IT equipment energy usage</a:t>
            </a:r>
            <a:r>
              <a:rPr b="1" i="0" lang="en-US" sz="1200" u="none" strike="noStrike">
                <a:solidFill>
                  <a:srgbClr val="000000"/>
                </a:solidFill>
                <a:latin typeface="Arial"/>
                <a:ea typeface="Arial"/>
                <a:cs typeface="Arial"/>
                <a:sym typeface="Arial"/>
              </a:rPr>
              <a:t>)</a:t>
            </a:r>
            <a:r>
              <a:rPr b="0" i="0" lang="en-US" sz="1200" u="none" strike="noStrike">
                <a:solidFill>
                  <a:srgbClr val="000000"/>
                </a:solidFill>
                <a:latin typeface="Arial"/>
                <a:ea typeface="Arial"/>
                <a:cs typeface="Arial"/>
                <a:sym typeface="Arial"/>
              </a:rPr>
              <a:t> handled by the O &amp; M team.</a:t>
            </a:r>
            <a:endParaRPr b="0" i="0" sz="1200" u="none" strike="noStrike">
              <a:solidFill>
                <a:srgbClr val="000000"/>
              </a:solidFill>
              <a:latin typeface="Arial"/>
              <a:ea typeface="Arial"/>
              <a:cs typeface="Arial"/>
              <a:sym typeface="Arial"/>
            </a:endParaRPr>
          </a:p>
          <a:p>
            <a:pPr indent="-209550" lvl="0" marL="285750" marR="0" rtl="0" algn="l">
              <a:spcBef>
                <a:spcPts val="0"/>
              </a:spcBef>
              <a:spcAft>
                <a:spcPts val="0"/>
              </a:spcAft>
              <a:buClr>
                <a:schemeClr val="dk1"/>
              </a:buClr>
              <a:buSzPts val="1200"/>
              <a:buFont typeface="Arial"/>
              <a:buNone/>
            </a:pPr>
            <a:r>
              <a:t/>
            </a:r>
            <a:endParaRPr b="0" i="0" sz="1200" u="none" strike="noStrike">
              <a:solidFill>
                <a:srgbClr val="808080"/>
              </a:solidFill>
              <a:latin typeface="Open Sans"/>
              <a:ea typeface="Open Sans"/>
              <a:cs typeface="Open Sans"/>
              <a:sym typeface="Open Sans"/>
            </a:endParaRPr>
          </a:p>
          <a:p>
            <a:pPr indent="-285750" lvl="0" marL="285750" marR="0" rtl="0" algn="l">
              <a:spcBef>
                <a:spcPts val="0"/>
              </a:spcBef>
              <a:spcAft>
                <a:spcPts val="0"/>
              </a:spcAft>
              <a:buClr>
                <a:srgbClr val="000000"/>
              </a:buClr>
              <a:buSzPts val="1200"/>
              <a:buFont typeface="Arial"/>
              <a:buChar char="•"/>
            </a:pPr>
            <a:r>
              <a:rPr b="0" i="0" lang="en-US" sz="1200" u="none" strike="noStrike">
                <a:solidFill>
                  <a:srgbClr val="000000"/>
                </a:solidFill>
                <a:latin typeface="Arial"/>
                <a:ea typeface="Arial"/>
                <a:cs typeface="Arial"/>
                <a:sym typeface="Arial"/>
              </a:rPr>
              <a:t>Enhance </a:t>
            </a:r>
            <a:r>
              <a:rPr b="1" i="0" lang="en-US" sz="1200" u="none" strike="noStrike">
                <a:solidFill>
                  <a:srgbClr val="000000"/>
                </a:solidFill>
                <a:latin typeface="Arial"/>
                <a:ea typeface="Arial"/>
                <a:cs typeface="Arial"/>
                <a:sym typeface="Arial"/>
              </a:rPr>
              <a:t>the Conditions of work 10%</a:t>
            </a:r>
            <a:r>
              <a:rPr b="0" i="0" lang="en-US" sz="1200" u="none" strike="noStrike">
                <a:solidFill>
                  <a:srgbClr val="000000"/>
                </a:solidFill>
                <a:latin typeface="Arial"/>
                <a:ea typeface="Arial"/>
                <a:cs typeface="Arial"/>
                <a:sym typeface="Arial"/>
              </a:rPr>
              <a:t> at Telecom Egypt by replacing </a:t>
            </a:r>
            <a:r>
              <a:rPr b="1" i="0" lang="en-US" sz="1200" u="none" strike="noStrike">
                <a:solidFill>
                  <a:srgbClr val="000000"/>
                </a:solidFill>
                <a:latin typeface="Arial"/>
                <a:ea typeface="Arial"/>
                <a:cs typeface="Arial"/>
                <a:sym typeface="Arial"/>
              </a:rPr>
              <a:t>35%</a:t>
            </a:r>
            <a:r>
              <a:rPr b="0" i="0" lang="en-US" sz="1200" u="none" strike="noStrike">
                <a:solidFill>
                  <a:srgbClr val="000000"/>
                </a:solidFill>
                <a:latin typeface="Arial"/>
                <a:ea typeface="Arial"/>
                <a:cs typeface="Arial"/>
                <a:sym typeface="Arial"/>
              </a:rPr>
              <a:t> of the office in the </a:t>
            </a:r>
            <a:r>
              <a:rPr b="1" i="0" lang="en-US" sz="1200" u="none" strike="noStrike">
                <a:solidFill>
                  <a:srgbClr val="000000"/>
                </a:solidFill>
                <a:latin typeface="Arial"/>
                <a:ea typeface="Arial"/>
                <a:cs typeface="Arial"/>
                <a:sym typeface="Arial"/>
              </a:rPr>
              <a:t>basement floor</a:t>
            </a:r>
            <a:r>
              <a:rPr b="0" i="0" lang="en-US" sz="1200" u="none" strike="noStrike">
                <a:solidFill>
                  <a:srgbClr val="000000"/>
                </a:solidFill>
                <a:latin typeface="Arial"/>
                <a:ea typeface="Arial"/>
                <a:cs typeface="Arial"/>
                <a:sym typeface="Arial"/>
              </a:rPr>
              <a:t> to a place with good ventilation, lighting and furniture at the first quarter of </a:t>
            </a:r>
            <a:r>
              <a:rPr b="1" i="0" lang="en-US" sz="1200" u="none" strike="noStrike">
                <a:solidFill>
                  <a:srgbClr val="000000"/>
                </a:solidFill>
                <a:latin typeface="Arial"/>
                <a:ea typeface="Arial"/>
                <a:cs typeface="Arial"/>
                <a:sym typeface="Arial"/>
              </a:rPr>
              <a:t>2025</a:t>
            </a:r>
            <a:r>
              <a:rPr b="0" i="0" lang="en-US" sz="1200" u="none" strike="noStrike">
                <a:solidFill>
                  <a:srgbClr val="000000"/>
                </a:solidFill>
                <a:latin typeface="Arial"/>
                <a:ea typeface="Arial"/>
                <a:cs typeface="Arial"/>
                <a:sym typeface="Arial"/>
              </a:rPr>
              <a:t> handled by the facility team.</a:t>
            </a:r>
            <a:endParaRPr b="0" i="0" sz="1200" u="none" strike="noStrike">
              <a:solidFill>
                <a:srgbClr val="000000"/>
              </a:solidFill>
              <a:latin typeface="Arial"/>
              <a:ea typeface="Arial"/>
              <a:cs typeface="Arial"/>
              <a:sym typeface="Arial"/>
            </a:endParaRPr>
          </a:p>
          <a:p>
            <a:pPr indent="-209550" lvl="0" marL="285750" marR="0" rtl="0" algn="l">
              <a:spcBef>
                <a:spcPts val="0"/>
              </a:spcBef>
              <a:spcAft>
                <a:spcPts val="0"/>
              </a:spcAft>
              <a:buClr>
                <a:schemeClr val="dk1"/>
              </a:buClr>
              <a:buSzPts val="1200"/>
              <a:buFont typeface="Arial"/>
              <a:buNone/>
            </a:pPr>
            <a:r>
              <a:t/>
            </a:r>
            <a:endParaRPr b="0" i="0" sz="1200" u="none" strike="noStrike">
              <a:solidFill>
                <a:srgbClr val="808080"/>
              </a:solidFill>
              <a:latin typeface="Open Sans"/>
              <a:ea typeface="Open Sans"/>
              <a:cs typeface="Open Sans"/>
              <a:sym typeface="Open Sans"/>
            </a:endParaRPr>
          </a:p>
          <a:p>
            <a:pPr indent="-285750" lvl="0" marL="285750" marR="0" rtl="0" algn="l">
              <a:spcBef>
                <a:spcPts val="0"/>
              </a:spcBef>
              <a:spcAft>
                <a:spcPts val="0"/>
              </a:spcAft>
              <a:buClr>
                <a:srgbClr val="000000"/>
              </a:buClr>
              <a:buSzPts val="1200"/>
              <a:buFont typeface="Arial"/>
              <a:buChar char="•"/>
            </a:pPr>
            <a:r>
              <a:rPr b="0" i="0" lang="en-US" sz="1200" u="none" strike="noStrike">
                <a:solidFill>
                  <a:srgbClr val="000000"/>
                </a:solidFill>
                <a:latin typeface="Arial"/>
                <a:ea typeface="Arial"/>
                <a:cs typeface="Arial"/>
                <a:sym typeface="Arial"/>
              </a:rPr>
              <a:t>Develop </a:t>
            </a:r>
            <a:r>
              <a:rPr b="1" i="0" lang="en-US" sz="1200" u="none" strike="noStrike">
                <a:solidFill>
                  <a:srgbClr val="000000"/>
                </a:solidFill>
                <a:latin typeface="Arial"/>
                <a:ea typeface="Arial"/>
                <a:cs typeface="Arial"/>
                <a:sym typeface="Arial"/>
              </a:rPr>
              <a:t>20% of the</a:t>
            </a:r>
            <a:r>
              <a:rPr b="0" i="0" lang="en-US" sz="1200" u="none" strike="noStrike">
                <a:solidFill>
                  <a:srgbClr val="000000"/>
                </a:solidFill>
                <a:latin typeface="Arial"/>
                <a:ea typeface="Arial"/>
                <a:cs typeface="Arial"/>
                <a:sym typeface="Arial"/>
              </a:rPr>
              <a:t> employees in </a:t>
            </a:r>
            <a:r>
              <a:rPr b="1" i="0" lang="en-US" sz="1200" u="none" strike="noStrike">
                <a:solidFill>
                  <a:srgbClr val="000000"/>
                </a:solidFill>
                <a:latin typeface="Arial"/>
                <a:ea typeface="Arial"/>
                <a:cs typeface="Arial"/>
                <a:sym typeface="Arial"/>
              </a:rPr>
              <a:t>supervisory positions</a:t>
            </a:r>
            <a:r>
              <a:rPr b="0" i="0" lang="en-US" sz="1200" u="none" strike="noStrike">
                <a:solidFill>
                  <a:srgbClr val="000000"/>
                </a:solidFill>
                <a:latin typeface="Arial"/>
                <a:ea typeface="Arial"/>
                <a:cs typeface="Arial"/>
                <a:sym typeface="Arial"/>
              </a:rPr>
              <a:t> at Telecom Egypt by using leadership workshops to enhance employee satisfaction 10% at the first quarter of 2025 handled by the HR team.</a:t>
            </a:r>
            <a:endParaRPr sz="1200">
              <a:solidFill>
                <a:schemeClr val="dk1"/>
              </a:solidFill>
              <a:latin typeface="Calibri"/>
              <a:ea typeface="Calibri"/>
              <a:cs typeface="Calibri"/>
              <a:sym typeface="Calibri"/>
            </a:endParaRPr>
          </a:p>
        </p:txBody>
      </p:sp>
      <p:sp>
        <p:nvSpPr>
          <p:cNvPr id="191" name="Google Shape;191;p9"/>
          <p:cNvSpPr txBox="1"/>
          <p:nvPr/>
        </p:nvSpPr>
        <p:spPr>
          <a:xfrm>
            <a:off x="4114799" y="228083"/>
            <a:ext cx="6145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SPM [Sustainable project Management]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2024-10-25T19:54:38Z</dcterms:created>
  <dc:creator>عبدالرحمن محمد عبدالعظيم عبدالفتاح</dc:creator>
</cp:coreProperties>
</file>