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18"/>
    </p:embeddedFont>
    <p:embeddedFont>
      <p:font typeface="Arial Bold" charset="1" panose="020B08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37039" y="1297979"/>
            <a:ext cx="7819515" cy="192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0"/>
              </a:lnSpc>
            </a:pPr>
            <a:r>
              <a:rPr lang="en-US" sz="13398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NLP </a:t>
            </a:r>
          </a:p>
        </p:txBody>
      </p:sp>
      <p:sp>
        <p:nvSpPr>
          <p:cNvPr name="Freeform 3" id="3" descr="Magnifying glass and question mark"/>
          <p:cNvSpPr/>
          <p:nvPr/>
        </p:nvSpPr>
        <p:spPr>
          <a:xfrm flipH="false" flipV="false" rot="0">
            <a:off x="-657536" y="0"/>
            <a:ext cx="9667945" cy="10572152"/>
          </a:xfrm>
          <a:custGeom>
            <a:avLst/>
            <a:gdLst/>
            <a:ahLst/>
            <a:cxnLst/>
            <a:rect r="r" b="b" t="t" l="l"/>
            <a:pathLst>
              <a:path h="10572152" w="9667945">
                <a:moveTo>
                  <a:pt x="0" y="0"/>
                </a:moveTo>
                <a:lnTo>
                  <a:pt x="9667944" y="0"/>
                </a:lnTo>
                <a:lnTo>
                  <a:pt x="9667944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398" t="-1" r="-4900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37039" y="6400027"/>
            <a:ext cx="11883905" cy="100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</a:pPr>
            <a:r>
              <a:rPr lang="en-US" sz="6900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Sentimen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04095" y="3644958"/>
            <a:ext cx="11883905" cy="258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919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Customer</a:t>
            </a:r>
          </a:p>
          <a:p>
            <a:pPr algn="ctr">
              <a:lnSpc>
                <a:spcPts val="9935"/>
              </a:lnSpc>
            </a:pPr>
            <a:r>
              <a:rPr lang="en-US" sz="919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                Review</a:t>
            </a:r>
          </a:p>
        </p:txBody>
      </p:sp>
      <p:sp>
        <p:nvSpPr>
          <p:cNvPr name="AutoShape 6" id="6"/>
          <p:cNvSpPr/>
          <p:nvPr/>
        </p:nvSpPr>
        <p:spPr>
          <a:xfrm>
            <a:off x="9555260" y="3245220"/>
            <a:ext cx="3301225" cy="0"/>
          </a:xfrm>
          <a:prstGeom prst="line">
            <a:avLst/>
          </a:prstGeom>
          <a:ln cap="flat" w="38100">
            <a:solidFill>
              <a:srgbClr val="4A3DA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Magnifying glass and question mark"/>
          <p:cNvSpPr/>
          <p:nvPr/>
        </p:nvSpPr>
        <p:spPr>
          <a:xfrm flipH="false" flipV="false" rot="0">
            <a:off x="0" y="-142576"/>
            <a:ext cx="18288000" cy="10572152"/>
          </a:xfrm>
          <a:custGeom>
            <a:avLst/>
            <a:gdLst/>
            <a:ahLst/>
            <a:cxnLst/>
            <a:rect r="r" b="b" t="t" l="l"/>
            <a:pathLst>
              <a:path h="10572152" w="18288000">
                <a:moveTo>
                  <a:pt x="0" y="0"/>
                </a:moveTo>
                <a:lnTo>
                  <a:pt x="18288000" y="0"/>
                </a:lnTo>
                <a:lnTo>
                  <a:pt x="18288000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15" r="-31988" b="-142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36736" y="1444393"/>
            <a:ext cx="10149673" cy="7945586"/>
          </a:xfrm>
          <a:custGeom>
            <a:avLst/>
            <a:gdLst/>
            <a:ahLst/>
            <a:cxnLst/>
            <a:rect r="r" b="b" t="t" l="l"/>
            <a:pathLst>
              <a:path h="7945586" w="10149673">
                <a:moveTo>
                  <a:pt x="0" y="0"/>
                </a:moveTo>
                <a:lnTo>
                  <a:pt x="10149673" y="0"/>
                </a:lnTo>
                <a:lnTo>
                  <a:pt x="10149673" y="7945586"/>
                </a:lnTo>
                <a:lnTo>
                  <a:pt x="0" y="7945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8" r="0" b="-5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516" y="1444393"/>
            <a:ext cx="7448987" cy="7945586"/>
          </a:xfrm>
          <a:custGeom>
            <a:avLst/>
            <a:gdLst/>
            <a:ahLst/>
            <a:cxnLst/>
            <a:rect r="r" b="b" t="t" l="l"/>
            <a:pathLst>
              <a:path h="7945586" w="7448987">
                <a:moveTo>
                  <a:pt x="0" y="0"/>
                </a:moveTo>
                <a:lnTo>
                  <a:pt x="7448987" y="0"/>
                </a:lnTo>
                <a:lnTo>
                  <a:pt x="7448987" y="7945586"/>
                </a:lnTo>
                <a:lnTo>
                  <a:pt x="0" y="7945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4622973" y="3114615"/>
            <a:ext cx="4751237" cy="202888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Magnifying glass and question mark"/>
          <p:cNvSpPr/>
          <p:nvPr/>
        </p:nvSpPr>
        <p:spPr>
          <a:xfrm flipH="false" flipV="false" rot="0">
            <a:off x="0" y="-142576"/>
            <a:ext cx="18288000" cy="10572152"/>
          </a:xfrm>
          <a:custGeom>
            <a:avLst/>
            <a:gdLst/>
            <a:ahLst/>
            <a:cxnLst/>
            <a:rect r="r" b="b" t="t" l="l"/>
            <a:pathLst>
              <a:path h="10572152" w="18288000">
                <a:moveTo>
                  <a:pt x="0" y="0"/>
                </a:moveTo>
                <a:lnTo>
                  <a:pt x="18288000" y="0"/>
                </a:lnTo>
                <a:lnTo>
                  <a:pt x="18288000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15" r="-31988" b="-142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33932" y="1171784"/>
            <a:ext cx="10343630" cy="7925806"/>
          </a:xfrm>
          <a:custGeom>
            <a:avLst/>
            <a:gdLst/>
            <a:ahLst/>
            <a:cxnLst/>
            <a:rect r="r" b="b" t="t" l="l"/>
            <a:pathLst>
              <a:path h="7925806" w="10343630">
                <a:moveTo>
                  <a:pt x="0" y="0"/>
                </a:moveTo>
                <a:lnTo>
                  <a:pt x="10343630" y="0"/>
                </a:lnTo>
                <a:lnTo>
                  <a:pt x="10343630" y="7925806"/>
                </a:lnTo>
                <a:lnTo>
                  <a:pt x="0" y="7925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54" y="1099704"/>
            <a:ext cx="7432764" cy="7997886"/>
          </a:xfrm>
          <a:custGeom>
            <a:avLst/>
            <a:gdLst/>
            <a:ahLst/>
            <a:cxnLst/>
            <a:rect r="r" b="b" t="t" l="l"/>
            <a:pathLst>
              <a:path h="7997886" w="7432764">
                <a:moveTo>
                  <a:pt x="0" y="0"/>
                </a:moveTo>
                <a:lnTo>
                  <a:pt x="7432764" y="0"/>
                </a:lnTo>
                <a:lnTo>
                  <a:pt x="7432764" y="7997886"/>
                </a:lnTo>
                <a:lnTo>
                  <a:pt x="0" y="799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8" t="0" r="-438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4527012" y="2840929"/>
            <a:ext cx="4381103" cy="20837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Magnifying glass and question mark"/>
          <p:cNvSpPr/>
          <p:nvPr/>
        </p:nvSpPr>
        <p:spPr>
          <a:xfrm flipH="false" flipV="false" rot="0">
            <a:off x="0" y="-142576"/>
            <a:ext cx="18288000" cy="10572152"/>
          </a:xfrm>
          <a:custGeom>
            <a:avLst/>
            <a:gdLst/>
            <a:ahLst/>
            <a:cxnLst/>
            <a:rect r="r" b="b" t="t" l="l"/>
            <a:pathLst>
              <a:path h="10572152" w="18288000">
                <a:moveTo>
                  <a:pt x="0" y="0"/>
                </a:moveTo>
                <a:lnTo>
                  <a:pt x="18288000" y="0"/>
                </a:lnTo>
                <a:lnTo>
                  <a:pt x="18288000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15" r="-31988" b="-142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6756" y="3507293"/>
            <a:ext cx="15585948" cy="143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2"/>
              </a:lnSpc>
            </a:pPr>
            <a:r>
              <a:rPr lang="en-US" sz="9900" b="true">
                <a:solidFill>
                  <a:srgbClr val="F2F2F2"/>
                </a:solidFill>
                <a:latin typeface="Arimo Bold"/>
                <a:ea typeface="Arimo Bold"/>
                <a:cs typeface="Arimo Bold"/>
                <a:sym typeface="Arimo Bold"/>
              </a:rPr>
              <a:t>T</a:t>
            </a:r>
            <a:r>
              <a:rPr lang="en-US" sz="9900" b="true">
                <a:solidFill>
                  <a:srgbClr val="F2F2F2"/>
                </a:solidFill>
                <a:latin typeface="Arimo Bold"/>
                <a:ea typeface="Arimo Bold"/>
                <a:cs typeface="Arimo Bold"/>
                <a:sym typeface="Arimo Bold"/>
              </a:rPr>
              <a:t>hank you: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6023" y="-4771050"/>
            <a:ext cx="11612692" cy="11612692"/>
            <a:chOff x="0" y="0"/>
            <a:chExt cx="9239876" cy="9239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39885" cy="9239885"/>
            </a:xfrm>
            <a:custGeom>
              <a:avLst/>
              <a:gdLst/>
              <a:ahLst/>
              <a:cxnLst/>
              <a:rect r="r" b="b" t="t" l="l"/>
              <a:pathLst>
                <a:path h="9239885" w="9239885">
                  <a:moveTo>
                    <a:pt x="0" y="4619879"/>
                  </a:moveTo>
                  <a:cubicBezTo>
                    <a:pt x="0" y="2068449"/>
                    <a:pt x="2068449" y="0"/>
                    <a:pt x="4619879" y="0"/>
                  </a:cubicBezTo>
                  <a:cubicBezTo>
                    <a:pt x="7171309" y="0"/>
                    <a:pt x="9239885" y="2068449"/>
                    <a:pt x="9239885" y="4619879"/>
                  </a:cubicBezTo>
                  <a:cubicBezTo>
                    <a:pt x="9239885" y="7171309"/>
                    <a:pt x="7171436" y="9239885"/>
                    <a:pt x="4619879" y="9239885"/>
                  </a:cubicBezTo>
                  <a:cubicBezTo>
                    <a:pt x="2068322" y="9239885"/>
                    <a:pt x="0" y="7171436"/>
                    <a:pt x="0" y="4619879"/>
                  </a:cubicBezTo>
                  <a:close/>
                </a:path>
              </a:pathLst>
            </a:custGeom>
            <a:solidFill>
              <a:srgbClr val="4A3DA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76919" y="959489"/>
            <a:ext cx="6197820" cy="244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4"/>
              </a:lnSpc>
            </a:pPr>
            <a:r>
              <a:rPr lang="en-US" sz="8744" b="true">
                <a:solidFill>
                  <a:srgbClr val="FFE9E9"/>
                </a:solidFill>
                <a:latin typeface="Arimo Bold"/>
                <a:ea typeface="Arimo Bold"/>
                <a:cs typeface="Arimo Bold"/>
                <a:sym typeface="Arimo Bold"/>
              </a:rPr>
              <a:t>Team members 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630388" y="5143500"/>
            <a:ext cx="6637529" cy="6637529"/>
            <a:chOff x="0" y="0"/>
            <a:chExt cx="1092200" cy="1092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2200" cy="1092200"/>
            </a:xfrm>
            <a:custGeom>
              <a:avLst/>
              <a:gdLst/>
              <a:ahLst/>
              <a:cxnLst/>
              <a:rect r="r" b="b" t="t" l="l"/>
              <a:pathLst>
                <a:path h="1092200" w="1092200">
                  <a:moveTo>
                    <a:pt x="0" y="546100"/>
                  </a:moveTo>
                  <a:cubicBezTo>
                    <a:pt x="0" y="244475"/>
                    <a:pt x="244475" y="0"/>
                    <a:pt x="546100" y="0"/>
                  </a:cubicBezTo>
                  <a:cubicBezTo>
                    <a:pt x="847725" y="0"/>
                    <a:pt x="1092200" y="244475"/>
                    <a:pt x="1092200" y="546100"/>
                  </a:cubicBezTo>
                  <a:cubicBezTo>
                    <a:pt x="1092200" y="847725"/>
                    <a:pt x="847725" y="1092200"/>
                    <a:pt x="546100" y="1092200"/>
                  </a:cubicBezTo>
                  <a:cubicBezTo>
                    <a:pt x="244475" y="1092200"/>
                    <a:pt x="0" y="847725"/>
                    <a:pt x="0" y="546100"/>
                  </a:cubicBezTo>
                  <a:close/>
                </a:path>
              </a:pathLst>
            </a:custGeom>
            <a:solidFill>
              <a:srgbClr val="7E6BD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146670" y="2459786"/>
            <a:ext cx="9327326" cy="519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Shrif samy</a:t>
            </a:r>
          </a:p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Mohamed wesam</a:t>
            </a:r>
          </a:p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Rawan abdelgwad</a:t>
            </a:r>
          </a:p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Rawda rizk</a:t>
            </a:r>
          </a:p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Sayed tag</a:t>
            </a:r>
          </a:p>
          <a:p>
            <a:pPr algn="l" marL="1140133" indent="-570066" lvl="1">
              <a:lnSpc>
                <a:spcPts val="6803"/>
              </a:lnSpc>
              <a:buFont typeface="Arial"/>
              <a:buChar char="•"/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Hassan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"/>
            <a:ext cx="6768700" cy="10287000"/>
            <a:chOff x="0" y="0"/>
            <a:chExt cx="902493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248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024874">
                  <a:moveTo>
                    <a:pt x="0" y="0"/>
                  </a:moveTo>
                  <a:lnTo>
                    <a:pt x="5158994" y="0"/>
                  </a:lnTo>
                  <a:lnTo>
                    <a:pt x="5166487" y="4318"/>
                  </a:lnTo>
                  <a:cubicBezTo>
                    <a:pt x="7479792" y="1409827"/>
                    <a:pt x="9024874" y="3953510"/>
                    <a:pt x="9024874" y="6858000"/>
                  </a:cubicBezTo>
                  <a:cubicBezTo>
                    <a:pt x="9024874" y="9762490"/>
                    <a:pt x="7479792" y="12306173"/>
                    <a:pt x="5166487" y="13711682"/>
                  </a:cubicBezTo>
                  <a:lnTo>
                    <a:pt x="515899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A3DA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707481"/>
            <a:ext cx="4243928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true">
                <a:solidFill>
                  <a:srgbClr val="FFE9E9"/>
                </a:solidFill>
                <a:latin typeface="Arimo Bold"/>
                <a:ea typeface="Arimo Bold"/>
                <a:cs typeface="Arimo Bold"/>
                <a:sym typeface="Arimo Bold"/>
              </a:rPr>
              <a:t>Projects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26054" y="1257484"/>
            <a:ext cx="10780872" cy="187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Sentiment analysis       </a:t>
            </a:r>
          </a:p>
          <a:p>
            <a:pPr algn="l">
              <a:lnSpc>
                <a:spcPts val="712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7781236" y="4640770"/>
            <a:ext cx="9478064" cy="28611"/>
            <a:chOff x="0" y="0"/>
            <a:chExt cx="12621528" cy="38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2583414" cy="0"/>
            </a:xfrm>
            <a:custGeom>
              <a:avLst/>
              <a:gdLst/>
              <a:ahLst/>
              <a:cxnLst/>
              <a:rect r="r" b="b" t="t" l="l"/>
              <a:pathLst>
                <a:path h="0" w="12583414">
                  <a:moveTo>
                    <a:pt x="0" y="0"/>
                  </a:moveTo>
                  <a:lnTo>
                    <a:pt x="12583414" y="0"/>
                  </a:lnTo>
                </a:path>
              </a:pathLst>
            </a:custGeom>
            <a:solidFill>
              <a:srgbClr val="E9713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050" y="0"/>
              <a:ext cx="12583414" cy="38100"/>
            </a:xfrm>
            <a:custGeom>
              <a:avLst/>
              <a:gdLst/>
              <a:ahLst/>
              <a:cxnLst/>
              <a:rect r="r" b="b" t="t" l="l"/>
              <a:pathLst>
                <a:path h="38100" w="12583414">
                  <a:moveTo>
                    <a:pt x="0" y="0"/>
                  </a:moveTo>
                  <a:lnTo>
                    <a:pt x="12583414" y="0"/>
                  </a:lnTo>
                  <a:lnTo>
                    <a:pt x="12583414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E284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026054" y="5376881"/>
            <a:ext cx="9121341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Sentiment analysis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7111" y="2222176"/>
            <a:ext cx="9725422" cy="1011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4"/>
              </a:lnSpc>
              <a:spcBef>
                <a:spcPct val="0"/>
              </a:spcBef>
            </a:pPr>
            <a:r>
              <a:rPr lang="en-US" b="true" sz="6994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Arabic reviews(talabat)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7111" y="6391865"/>
            <a:ext cx="9780489" cy="90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3"/>
              </a:lnSpc>
              <a:spcBef>
                <a:spcPct val="0"/>
              </a:spcBef>
            </a:pPr>
            <a:r>
              <a:rPr lang="en-US" b="true" sz="6299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English reviews (amazon)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3939" y="3236157"/>
            <a:ext cx="5550404" cy="212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b="true" sz="3000">
                <a:solidFill>
                  <a:srgbClr val="7E6BDF"/>
                </a:solidFill>
                <a:latin typeface="Arial Bold"/>
                <a:ea typeface="Arial Bold"/>
                <a:cs typeface="Arial Bold"/>
                <a:sym typeface="Arial Bold"/>
              </a:rPr>
              <a:t>Objective and importance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b="true" sz="3000">
                <a:solidFill>
                  <a:srgbClr val="7E6BDF"/>
                </a:solidFill>
                <a:latin typeface="Arial Bold"/>
                <a:ea typeface="Arial Bold"/>
                <a:cs typeface="Arial Bold"/>
                <a:sym typeface="Arial Bold"/>
              </a:rPr>
              <a:t>The data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b="true" sz="3000">
                <a:solidFill>
                  <a:srgbClr val="7E6BDF"/>
                </a:solidFill>
                <a:latin typeface="Arial Bold"/>
                <a:ea typeface="Arial Bold"/>
                <a:cs typeface="Arial Bold"/>
                <a:sym typeface="Arial Bold"/>
              </a:rPr>
              <a:t>Methodology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b="true" sz="3000">
                <a:solidFill>
                  <a:srgbClr val="7E6BDF"/>
                </a:solidFill>
                <a:latin typeface="Arial Bold"/>
                <a:ea typeface="Arial Bold"/>
                <a:cs typeface="Arial Bold"/>
                <a:sym typeface="Arial Bold"/>
              </a:rPr>
              <a:t>The results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b="true" sz="3000">
                <a:solidFill>
                  <a:srgbClr val="7E6BDF"/>
                </a:solidFill>
                <a:latin typeface="Arial Bold"/>
                <a:ea typeface="Arial Bold"/>
                <a:cs typeface="Arial Bold"/>
                <a:sym typeface="Arial Bold"/>
              </a:rPr>
              <a:t>challenges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444342" y="-19050"/>
            <a:ext cx="11843658" cy="10755086"/>
          </a:xfrm>
          <a:custGeom>
            <a:avLst/>
            <a:gdLst/>
            <a:ahLst/>
            <a:cxnLst/>
            <a:rect r="r" b="b" t="t" l="l"/>
            <a:pathLst>
              <a:path h="10755086" w="11843658">
                <a:moveTo>
                  <a:pt x="0" y="0"/>
                </a:moveTo>
                <a:lnTo>
                  <a:pt x="11843658" y="0"/>
                </a:lnTo>
                <a:lnTo>
                  <a:pt x="11843658" y="10755086"/>
                </a:lnTo>
                <a:lnTo>
                  <a:pt x="0" y="10755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16" t="0" r="-2291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72797" y="1914755"/>
            <a:ext cx="5550404" cy="93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7739" indent="-533870" lvl="1">
              <a:lnSpc>
                <a:spcPts val="6371"/>
              </a:lnSpc>
              <a:buFont typeface="Arial"/>
              <a:buChar char="•"/>
            </a:pPr>
            <a:r>
              <a:rPr lang="en-US" b="true" sz="5899">
                <a:solidFill>
                  <a:srgbClr val="5E17EB"/>
                </a:solidFill>
                <a:latin typeface="Arial Bold"/>
                <a:ea typeface="Arial Bold"/>
                <a:cs typeface="Arial Bold"/>
                <a:sym typeface="Arial Bold"/>
              </a:rPr>
              <a:t>Over View</a:t>
            </a:r>
          </a:p>
        </p:txBody>
      </p:sp>
      <p:sp>
        <p:nvSpPr>
          <p:cNvPr name="Freeform 5" id="5" descr="Magnifying glass and question mark"/>
          <p:cNvSpPr/>
          <p:nvPr/>
        </p:nvSpPr>
        <p:spPr>
          <a:xfrm flipH="false" flipV="false" rot="0">
            <a:off x="0" y="-142576"/>
            <a:ext cx="18288000" cy="10572152"/>
          </a:xfrm>
          <a:custGeom>
            <a:avLst/>
            <a:gdLst/>
            <a:ahLst/>
            <a:cxnLst/>
            <a:rect r="r" b="b" t="t" l="l"/>
            <a:pathLst>
              <a:path h="10572152" w="18288000">
                <a:moveTo>
                  <a:pt x="0" y="0"/>
                </a:moveTo>
                <a:lnTo>
                  <a:pt x="18288000" y="0"/>
                </a:lnTo>
                <a:lnTo>
                  <a:pt x="18288000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617" r="-32814" b="-1461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429" y="4078422"/>
            <a:ext cx="7267087" cy="2910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993" indent="-370996" lvl="1">
              <a:lnSpc>
                <a:spcPts val="4427"/>
              </a:lnSpc>
              <a:buFont typeface="Arial"/>
              <a:buChar char="•"/>
            </a:pPr>
            <a:r>
              <a:rPr lang="en-US" b="true" sz="4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Objective and importance</a:t>
            </a:r>
          </a:p>
          <a:p>
            <a:pPr algn="l" marL="741993" indent="-370996" lvl="1">
              <a:lnSpc>
                <a:spcPts val="4427"/>
              </a:lnSpc>
              <a:buFont typeface="Arial"/>
              <a:buChar char="•"/>
            </a:pPr>
            <a:r>
              <a:rPr lang="en-US" b="true" sz="4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The data</a:t>
            </a:r>
          </a:p>
          <a:p>
            <a:pPr algn="l" marL="741993" indent="-370996" lvl="1">
              <a:lnSpc>
                <a:spcPts val="4427"/>
              </a:lnSpc>
              <a:buFont typeface="Arial"/>
              <a:buChar char="•"/>
            </a:pPr>
            <a:r>
              <a:rPr lang="en-US" b="true" sz="4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Methodology</a:t>
            </a:r>
          </a:p>
          <a:p>
            <a:pPr algn="l" marL="741993" indent="-370996" lvl="1">
              <a:lnSpc>
                <a:spcPts val="4427"/>
              </a:lnSpc>
              <a:buFont typeface="Arial"/>
              <a:buChar char="•"/>
            </a:pPr>
            <a:r>
              <a:rPr lang="en-US" b="true" sz="4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The results</a:t>
            </a:r>
          </a:p>
          <a:p>
            <a:pPr algn="l" marL="741993" indent="-370996" lvl="1">
              <a:lnSpc>
                <a:spcPts val="4427"/>
              </a:lnSpc>
              <a:buFont typeface="Arial"/>
              <a:buChar char="•"/>
            </a:pPr>
            <a:r>
              <a:rPr lang="en-US" b="true" sz="4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72797" y="2991826"/>
            <a:ext cx="5550404" cy="93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7739" indent="-533870" lvl="1">
              <a:lnSpc>
                <a:spcPts val="6371"/>
              </a:lnSpc>
              <a:buFont typeface="Arial"/>
              <a:buChar char="•"/>
            </a:pPr>
            <a:r>
              <a:rPr lang="en-US" b="true" sz="58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Over 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79364" y="1410152"/>
            <a:ext cx="10564919" cy="177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4A3DAA"/>
                </a:solidFill>
                <a:latin typeface="Arial Bold"/>
                <a:ea typeface="Arial Bold"/>
                <a:cs typeface="Arial Bold"/>
                <a:sym typeface="Arial Bold"/>
              </a:rPr>
              <a:t>Objective and </a:t>
            </a:r>
          </a:p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4A3DAA"/>
                </a:solidFill>
                <a:latin typeface="Arial Bold"/>
                <a:ea typeface="Arial Bold"/>
                <a:cs typeface="Arial Bold"/>
                <a:sym typeface="Arial Bold"/>
              </a:rPr>
              <a:t>          Importance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86417" y="3901644"/>
            <a:ext cx="9208247" cy="4635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184"/>
              </a:lnSpc>
              <a:buFont typeface="Arial"/>
              <a:buChar char="•"/>
            </a:pPr>
            <a:r>
              <a:rPr lang="en-US" b="true" sz="4800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Analyze the feelings of reviews to understand the opinions of users .</a:t>
            </a:r>
          </a:p>
          <a:p>
            <a:pPr algn="l">
              <a:lnSpc>
                <a:spcPts val="5184"/>
              </a:lnSpc>
            </a:pPr>
          </a:p>
          <a:p>
            <a:pPr algn="l" marL="868680" indent="-434340" lvl="1">
              <a:lnSpc>
                <a:spcPts val="5184"/>
              </a:lnSpc>
              <a:buFont typeface="Arial"/>
              <a:buChar char="•"/>
            </a:pPr>
            <a:r>
              <a:rPr lang="en-US" b="true" sz="4800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The importance of the topic:</a:t>
            </a:r>
          </a:p>
          <a:p>
            <a:pPr algn="l">
              <a:lnSpc>
                <a:spcPts val="5184"/>
              </a:lnSpc>
            </a:pPr>
            <a:r>
              <a:rPr lang="en-US" sz="4800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         </a:t>
            </a:r>
            <a:r>
              <a:rPr lang="en-US" sz="4800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--&gt;</a:t>
            </a:r>
            <a:r>
              <a:rPr lang="en-US" sz="4800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 marketing </a:t>
            </a:r>
          </a:p>
          <a:p>
            <a:pPr algn="l">
              <a:lnSpc>
                <a:spcPts val="5184"/>
              </a:lnSpc>
            </a:pPr>
            <a:r>
              <a:rPr lang="en-US" sz="4800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         </a:t>
            </a:r>
            <a:r>
              <a:rPr lang="en-US" sz="4800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--&gt;</a:t>
            </a:r>
            <a:r>
              <a:rPr lang="en-US" sz="4800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 customer support .</a:t>
            </a:r>
          </a:p>
        </p:txBody>
      </p:sp>
      <p:sp>
        <p:nvSpPr>
          <p:cNvPr name="Freeform 4" id="4" descr="Magnifying glass and question mark"/>
          <p:cNvSpPr/>
          <p:nvPr/>
        </p:nvSpPr>
        <p:spPr>
          <a:xfrm flipH="false" flipV="false" rot="0">
            <a:off x="-670641" y="0"/>
            <a:ext cx="9405855" cy="10572152"/>
          </a:xfrm>
          <a:custGeom>
            <a:avLst/>
            <a:gdLst/>
            <a:ahLst/>
            <a:cxnLst/>
            <a:rect r="r" b="b" t="t" l="l"/>
            <a:pathLst>
              <a:path h="10572152" w="9405855">
                <a:moveTo>
                  <a:pt x="0" y="0"/>
                </a:moveTo>
                <a:lnTo>
                  <a:pt x="9405856" y="0"/>
                </a:lnTo>
                <a:lnTo>
                  <a:pt x="9405856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663" t="-1" r="-53162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77282"/>
            <a:ext cx="15590520" cy="125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4"/>
              </a:lnSpc>
            </a:pPr>
            <a:r>
              <a:rPr lang="en-US" sz="7800" b="true">
                <a:solidFill>
                  <a:srgbClr val="4A3DAA"/>
                </a:solidFill>
                <a:latin typeface="Arial Bold"/>
                <a:ea typeface="Arial Bold"/>
                <a:cs typeface="Arial Bold"/>
                <a:sym typeface="Arial Bold"/>
              </a:rPr>
              <a:t>Data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57300" y="2154295"/>
            <a:ext cx="15773400" cy="1864920"/>
            <a:chOff x="0" y="0"/>
            <a:chExt cx="21031200" cy="24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486533"/>
            </a:xfrm>
            <a:custGeom>
              <a:avLst/>
              <a:gdLst/>
              <a:ahLst/>
              <a:cxnLst/>
              <a:rect r="r" b="b" t="t" l="l"/>
              <a:pathLst>
                <a:path h="2486533" w="21031200">
                  <a:moveTo>
                    <a:pt x="0" y="248666"/>
                  </a:moveTo>
                  <a:cubicBezTo>
                    <a:pt x="0" y="111379"/>
                    <a:pt x="111379" y="0"/>
                    <a:pt x="248666" y="0"/>
                  </a:cubicBezTo>
                  <a:lnTo>
                    <a:pt x="20782535" y="0"/>
                  </a:lnTo>
                  <a:cubicBezTo>
                    <a:pt x="20919821" y="0"/>
                    <a:pt x="21031200" y="111379"/>
                    <a:pt x="21031200" y="248666"/>
                  </a:cubicBezTo>
                  <a:lnTo>
                    <a:pt x="21031200" y="2237867"/>
                  </a:lnTo>
                  <a:cubicBezTo>
                    <a:pt x="21031200" y="2375154"/>
                    <a:pt x="20919821" y="2486533"/>
                    <a:pt x="20782535" y="2486533"/>
                  </a:cubicBezTo>
                  <a:lnTo>
                    <a:pt x="248666" y="2486533"/>
                  </a:lnTo>
                  <a:cubicBezTo>
                    <a:pt x="111379" y="2486533"/>
                    <a:pt x="0" y="2375281"/>
                    <a:pt x="0" y="2237867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21438" y="2573903"/>
            <a:ext cx="1025706" cy="1025706"/>
          </a:xfrm>
          <a:custGeom>
            <a:avLst/>
            <a:gdLst/>
            <a:ahLst/>
            <a:cxnLst/>
            <a:rect r="r" b="b" t="t" l="l"/>
            <a:pathLst>
              <a:path h="1025706" w="1025706">
                <a:moveTo>
                  <a:pt x="0" y="0"/>
                </a:moveTo>
                <a:lnTo>
                  <a:pt x="1025706" y="0"/>
                </a:lnTo>
                <a:lnTo>
                  <a:pt x="1025706" y="1025706"/>
                </a:lnTo>
                <a:lnTo>
                  <a:pt x="0" y="102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33338" y="2837387"/>
            <a:ext cx="13375304" cy="73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3"/>
              </a:lnSpc>
            </a:pPr>
            <a:r>
              <a:rPr lang="en-US" sz="504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Data from Kaggle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57300" y="4485445"/>
            <a:ext cx="15773400" cy="1864920"/>
            <a:chOff x="0" y="0"/>
            <a:chExt cx="21031200" cy="24865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486533"/>
            </a:xfrm>
            <a:custGeom>
              <a:avLst/>
              <a:gdLst/>
              <a:ahLst/>
              <a:cxnLst/>
              <a:rect r="r" b="b" t="t" l="l"/>
              <a:pathLst>
                <a:path h="2486533" w="21031200">
                  <a:moveTo>
                    <a:pt x="0" y="248666"/>
                  </a:moveTo>
                  <a:cubicBezTo>
                    <a:pt x="0" y="111379"/>
                    <a:pt x="111379" y="0"/>
                    <a:pt x="248666" y="0"/>
                  </a:cubicBezTo>
                  <a:lnTo>
                    <a:pt x="20782535" y="0"/>
                  </a:lnTo>
                  <a:cubicBezTo>
                    <a:pt x="20919821" y="0"/>
                    <a:pt x="21031200" y="111379"/>
                    <a:pt x="21031200" y="248666"/>
                  </a:cubicBezTo>
                  <a:lnTo>
                    <a:pt x="21031200" y="2237867"/>
                  </a:lnTo>
                  <a:cubicBezTo>
                    <a:pt x="21031200" y="2375154"/>
                    <a:pt x="20919821" y="2486533"/>
                    <a:pt x="20782535" y="2486533"/>
                  </a:cubicBezTo>
                  <a:lnTo>
                    <a:pt x="248666" y="2486533"/>
                  </a:lnTo>
                  <a:cubicBezTo>
                    <a:pt x="111379" y="2486533"/>
                    <a:pt x="0" y="2375281"/>
                    <a:pt x="0" y="2237867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21438" y="4905053"/>
            <a:ext cx="1025706" cy="1025706"/>
          </a:xfrm>
          <a:custGeom>
            <a:avLst/>
            <a:gdLst/>
            <a:ahLst/>
            <a:cxnLst/>
            <a:rect r="r" b="b" t="t" l="l"/>
            <a:pathLst>
              <a:path h="1025706" w="1025706">
                <a:moveTo>
                  <a:pt x="0" y="0"/>
                </a:moveTo>
                <a:lnTo>
                  <a:pt x="1025706" y="0"/>
                </a:lnTo>
                <a:lnTo>
                  <a:pt x="1025706" y="1025706"/>
                </a:lnTo>
                <a:lnTo>
                  <a:pt x="0" y="102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33338" y="4722232"/>
            <a:ext cx="13375304" cy="141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3"/>
              </a:lnSpc>
            </a:pPr>
            <a:r>
              <a:rPr lang="en-US" sz="504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Csv file( Talabat reviews)</a:t>
            </a:r>
          </a:p>
          <a:p>
            <a:pPr algn="l">
              <a:lnSpc>
                <a:spcPts val="5453"/>
              </a:lnSpc>
            </a:pPr>
            <a:r>
              <a:rPr lang="en-US" sz="504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Csv file ( Amazon reviews)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57300" y="6816597"/>
            <a:ext cx="15773400" cy="1864920"/>
            <a:chOff x="0" y="0"/>
            <a:chExt cx="21031200" cy="2486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486533"/>
            </a:xfrm>
            <a:custGeom>
              <a:avLst/>
              <a:gdLst/>
              <a:ahLst/>
              <a:cxnLst/>
              <a:rect r="r" b="b" t="t" l="l"/>
              <a:pathLst>
                <a:path h="2486533" w="21031200">
                  <a:moveTo>
                    <a:pt x="0" y="248666"/>
                  </a:moveTo>
                  <a:cubicBezTo>
                    <a:pt x="0" y="111379"/>
                    <a:pt x="111379" y="0"/>
                    <a:pt x="248666" y="0"/>
                  </a:cubicBezTo>
                  <a:lnTo>
                    <a:pt x="20782535" y="0"/>
                  </a:lnTo>
                  <a:cubicBezTo>
                    <a:pt x="20919821" y="0"/>
                    <a:pt x="21031200" y="111379"/>
                    <a:pt x="21031200" y="248666"/>
                  </a:cubicBezTo>
                  <a:lnTo>
                    <a:pt x="21031200" y="2237867"/>
                  </a:lnTo>
                  <a:cubicBezTo>
                    <a:pt x="21031200" y="2375154"/>
                    <a:pt x="20919821" y="2486533"/>
                    <a:pt x="20782535" y="2486533"/>
                  </a:cubicBezTo>
                  <a:lnTo>
                    <a:pt x="248666" y="2486533"/>
                  </a:lnTo>
                  <a:cubicBezTo>
                    <a:pt x="111379" y="2486533"/>
                    <a:pt x="0" y="2375281"/>
                    <a:pt x="0" y="2237867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821438" y="7236204"/>
            <a:ext cx="1025706" cy="1025706"/>
          </a:xfrm>
          <a:custGeom>
            <a:avLst/>
            <a:gdLst/>
            <a:ahLst/>
            <a:cxnLst/>
            <a:rect r="r" b="b" t="t" l="l"/>
            <a:pathLst>
              <a:path h="1025706" w="1025706">
                <a:moveTo>
                  <a:pt x="0" y="0"/>
                </a:moveTo>
                <a:lnTo>
                  <a:pt x="1025706" y="0"/>
                </a:lnTo>
                <a:lnTo>
                  <a:pt x="1025706" y="1025706"/>
                </a:lnTo>
                <a:lnTo>
                  <a:pt x="0" y="1025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33338" y="7053384"/>
            <a:ext cx="13375304" cy="141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3"/>
              </a:lnSpc>
            </a:pPr>
            <a:r>
              <a:rPr lang="en-US" sz="504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40k reviews in Tlabat Reviews</a:t>
            </a:r>
          </a:p>
          <a:p>
            <a:pPr algn="l">
              <a:lnSpc>
                <a:spcPts val="5453"/>
              </a:lnSpc>
            </a:pPr>
            <a:r>
              <a:rPr lang="en-US" sz="504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3.5M reviews in amazon reviews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697" y="455038"/>
            <a:ext cx="5350084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92447" y="2562537"/>
            <a:ext cx="2510764" cy="1209590"/>
            <a:chOff x="0" y="0"/>
            <a:chExt cx="4512806" cy="21740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873598" y="2880524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Stop Words removal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47986" y="2562537"/>
            <a:ext cx="2510764" cy="1209590"/>
            <a:chOff x="0" y="0"/>
            <a:chExt cx="4512806" cy="21740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929137" y="3025398"/>
            <a:ext cx="2348462" cy="3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Noice Removal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903525" y="2562537"/>
            <a:ext cx="2510764" cy="1209590"/>
            <a:chOff x="0" y="0"/>
            <a:chExt cx="4512806" cy="21740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984676" y="2880524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Splelling Correction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89677" y="3988113"/>
            <a:ext cx="2510764" cy="1209590"/>
            <a:chOff x="0" y="0"/>
            <a:chExt cx="4512806" cy="21740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70828" y="4306100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Handle Mixed Languages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745216" y="3988113"/>
            <a:ext cx="2510764" cy="1209590"/>
            <a:chOff x="0" y="0"/>
            <a:chExt cx="4512806" cy="21740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826367" y="4306100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Putting The Final Touches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685556" y="6317040"/>
            <a:ext cx="2510764" cy="1209590"/>
            <a:chOff x="0" y="0"/>
            <a:chExt cx="4512806" cy="21740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66707" y="6779901"/>
            <a:ext cx="2348462" cy="3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TF IDF Vectorizer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741095" y="6317040"/>
            <a:ext cx="2510764" cy="1209590"/>
            <a:chOff x="0" y="0"/>
            <a:chExt cx="4512806" cy="217409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822246" y="6779901"/>
            <a:ext cx="2348462" cy="3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Models(SVM)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4460" y="1556042"/>
            <a:ext cx="6379872" cy="7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7"/>
              </a:lnSpc>
            </a:pPr>
            <a:r>
              <a:rPr lang="en-US" sz="4896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1- Preprocessing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685556" y="2562537"/>
            <a:ext cx="2510764" cy="1209590"/>
            <a:chOff x="0" y="0"/>
            <a:chExt cx="4512806" cy="217409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766707" y="3022060"/>
            <a:ext cx="2348462" cy="3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Normalization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741095" y="2559199"/>
            <a:ext cx="2510764" cy="1209590"/>
            <a:chOff x="0" y="0"/>
            <a:chExt cx="4512806" cy="217409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4822246" y="3022060"/>
            <a:ext cx="2348462" cy="3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Tokenization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64460" y="5454844"/>
            <a:ext cx="6379872" cy="7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7"/>
              </a:lnSpc>
            </a:pPr>
            <a:r>
              <a:rPr lang="en-US" sz="4896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2- Modeling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685556" y="8831607"/>
            <a:ext cx="2510764" cy="1209590"/>
            <a:chOff x="0" y="0"/>
            <a:chExt cx="4512806" cy="217409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766707" y="9149594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Arabic stream</a:t>
            </a:r>
          </a:p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 app  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4741095" y="8831607"/>
            <a:ext cx="2510764" cy="1209590"/>
            <a:chOff x="0" y="0"/>
            <a:chExt cx="4512806" cy="217409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23893" y="19050"/>
              <a:ext cx="4464944" cy="2136013"/>
            </a:xfrm>
            <a:custGeom>
              <a:avLst/>
              <a:gdLst/>
              <a:ahLst/>
              <a:cxnLst/>
              <a:rect r="r" b="b" t="t" l="l"/>
              <a:pathLst>
                <a:path h="2136013" w="4464944">
                  <a:moveTo>
                    <a:pt x="0" y="0"/>
                  </a:moveTo>
                  <a:lnTo>
                    <a:pt x="4464944" y="0"/>
                  </a:lnTo>
                  <a:lnTo>
                    <a:pt x="4464944" y="2136013"/>
                  </a:lnTo>
                  <a:lnTo>
                    <a:pt x="0" y="2136013"/>
                  </a:lnTo>
                  <a:close/>
                </a:path>
              </a:pathLst>
            </a:custGeom>
            <a:solidFill>
              <a:srgbClr val="4A3DAA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512730" cy="2174113"/>
            </a:xfrm>
            <a:custGeom>
              <a:avLst/>
              <a:gdLst/>
              <a:ahLst/>
              <a:cxnLst/>
              <a:rect r="r" b="b" t="t" l="l"/>
              <a:pathLst>
                <a:path h="2174113" w="4512730">
                  <a:moveTo>
                    <a:pt x="23893" y="0"/>
                  </a:moveTo>
                  <a:lnTo>
                    <a:pt x="4488837" y="0"/>
                  </a:lnTo>
                  <a:cubicBezTo>
                    <a:pt x="4502057" y="0"/>
                    <a:pt x="4512730" y="8509"/>
                    <a:pt x="4512730" y="19050"/>
                  </a:cubicBezTo>
                  <a:lnTo>
                    <a:pt x="4512730" y="2155063"/>
                  </a:lnTo>
                  <a:cubicBezTo>
                    <a:pt x="4512730" y="2165604"/>
                    <a:pt x="4502057" y="2174113"/>
                    <a:pt x="4488837" y="2174113"/>
                  </a:cubicBezTo>
                  <a:lnTo>
                    <a:pt x="23893" y="2174113"/>
                  </a:lnTo>
                  <a:cubicBezTo>
                    <a:pt x="10672" y="2174113"/>
                    <a:pt x="0" y="2165604"/>
                    <a:pt x="0" y="2155063"/>
                  </a:cubicBezTo>
                  <a:lnTo>
                    <a:pt x="0" y="19050"/>
                  </a:lnTo>
                  <a:cubicBezTo>
                    <a:pt x="0" y="8509"/>
                    <a:pt x="10672" y="0"/>
                    <a:pt x="23893" y="0"/>
                  </a:cubicBezTo>
                  <a:moveTo>
                    <a:pt x="23893" y="38100"/>
                  </a:moveTo>
                  <a:lnTo>
                    <a:pt x="23893" y="19050"/>
                  </a:lnTo>
                  <a:lnTo>
                    <a:pt x="47786" y="19050"/>
                  </a:lnTo>
                  <a:lnTo>
                    <a:pt x="47786" y="2155063"/>
                  </a:lnTo>
                  <a:lnTo>
                    <a:pt x="23893" y="2155063"/>
                  </a:lnTo>
                  <a:lnTo>
                    <a:pt x="23893" y="2136013"/>
                  </a:lnTo>
                  <a:lnTo>
                    <a:pt x="4488837" y="2136013"/>
                  </a:lnTo>
                  <a:lnTo>
                    <a:pt x="4488837" y="2155063"/>
                  </a:lnTo>
                  <a:lnTo>
                    <a:pt x="4464944" y="2155063"/>
                  </a:lnTo>
                  <a:lnTo>
                    <a:pt x="4464944" y="19050"/>
                  </a:lnTo>
                  <a:lnTo>
                    <a:pt x="4488837" y="19050"/>
                  </a:lnTo>
                  <a:lnTo>
                    <a:pt x="4488837" y="38100"/>
                  </a:lnTo>
                  <a:lnTo>
                    <a:pt x="23893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4822246" y="9149594"/>
            <a:ext cx="2348462" cy="59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3"/>
              </a:lnSpc>
            </a:pPr>
            <a:r>
              <a:rPr lang="en-US" sz="2114" b="true">
                <a:solidFill>
                  <a:srgbClr val="EAE5EB"/>
                </a:solidFill>
                <a:latin typeface="Arimo Bold"/>
                <a:ea typeface="Arimo Bold"/>
                <a:cs typeface="Arimo Bold"/>
                <a:sym typeface="Arimo Bold"/>
              </a:rPr>
              <a:t>English stream app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4460" y="7860005"/>
            <a:ext cx="6379872" cy="7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7"/>
              </a:lnSpc>
            </a:pPr>
            <a:r>
              <a:rPr lang="en-US" sz="4896" b="true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3- Implementation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9641824" y="4048313"/>
            <a:ext cx="6155434" cy="6069013"/>
          </a:xfrm>
          <a:custGeom>
            <a:avLst/>
            <a:gdLst/>
            <a:ahLst/>
            <a:cxnLst/>
            <a:rect r="r" b="b" t="t" l="l"/>
            <a:pathLst>
              <a:path h="6069013" w="6155434">
                <a:moveTo>
                  <a:pt x="0" y="0"/>
                </a:moveTo>
                <a:lnTo>
                  <a:pt x="6155434" y="0"/>
                </a:lnTo>
                <a:lnTo>
                  <a:pt x="6155434" y="6069013"/>
                </a:lnTo>
                <a:lnTo>
                  <a:pt x="0" y="606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1" r="0" b="-71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355523" y="978951"/>
            <a:ext cx="9147969" cy="163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</a:pPr>
            <a:r>
              <a:rPr lang="en-US" sz="579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The results</a:t>
            </a:r>
          </a:p>
          <a:p>
            <a:pPr algn="ctr">
              <a:lnSpc>
                <a:spcPts val="6263"/>
              </a:lnSpc>
            </a:pPr>
            <a:r>
              <a:rPr lang="en-US" sz="5799" b="true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          (Talabat reviews)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0894" y="3469024"/>
            <a:ext cx="10782299" cy="5283329"/>
          </a:xfrm>
          <a:custGeom>
            <a:avLst/>
            <a:gdLst/>
            <a:ahLst/>
            <a:cxnLst/>
            <a:rect r="r" b="b" t="t" l="l"/>
            <a:pathLst>
              <a:path h="5283329" w="10782299">
                <a:moveTo>
                  <a:pt x="0" y="0"/>
                </a:moveTo>
                <a:lnTo>
                  <a:pt x="10782299" y="0"/>
                </a:lnTo>
                <a:lnTo>
                  <a:pt x="10782299" y="5283328"/>
                </a:lnTo>
                <a:lnTo>
                  <a:pt x="0" y="5283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4" id="4" descr="Magnifying glass and question mark"/>
          <p:cNvSpPr/>
          <p:nvPr/>
        </p:nvSpPr>
        <p:spPr>
          <a:xfrm flipH="false" flipV="false" rot="0">
            <a:off x="10114328" y="-142576"/>
            <a:ext cx="8082305" cy="10572152"/>
          </a:xfrm>
          <a:custGeom>
            <a:avLst/>
            <a:gdLst/>
            <a:ahLst/>
            <a:cxnLst/>
            <a:rect r="r" b="b" t="t" l="l"/>
            <a:pathLst>
              <a:path h="10572152" w="8082305">
                <a:moveTo>
                  <a:pt x="0" y="0"/>
                </a:moveTo>
                <a:lnTo>
                  <a:pt x="8082305" y="0"/>
                </a:lnTo>
                <a:lnTo>
                  <a:pt x="8082305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680" t="-1" r="-61867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1460" y="4566948"/>
            <a:ext cx="9019004" cy="5620227"/>
          </a:xfrm>
          <a:custGeom>
            <a:avLst/>
            <a:gdLst/>
            <a:ahLst/>
            <a:cxnLst/>
            <a:rect r="r" b="b" t="t" l="l"/>
            <a:pathLst>
              <a:path h="5620227" w="9019004">
                <a:moveTo>
                  <a:pt x="0" y="0"/>
                </a:moveTo>
                <a:lnTo>
                  <a:pt x="9019005" y="0"/>
                </a:lnTo>
                <a:lnTo>
                  <a:pt x="9019005" y="5620226"/>
                </a:lnTo>
                <a:lnTo>
                  <a:pt x="0" y="5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88" r="0" b="-134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618590" y="701907"/>
            <a:ext cx="10544999" cy="196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6"/>
              </a:lnSpc>
              <a:spcBef>
                <a:spcPct val="0"/>
              </a:spcBef>
            </a:pPr>
            <a:r>
              <a:rPr lang="en-US" b="true" sz="7006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The results</a:t>
            </a:r>
          </a:p>
          <a:p>
            <a:pPr algn="ctr">
              <a:lnSpc>
                <a:spcPts val="7566"/>
              </a:lnSpc>
              <a:spcBef>
                <a:spcPct val="0"/>
              </a:spcBef>
            </a:pPr>
            <a:r>
              <a:rPr lang="en-US" b="true" sz="7006">
                <a:solidFill>
                  <a:srgbClr val="4A3DAA"/>
                </a:solidFill>
                <a:latin typeface="Arimo Bold"/>
                <a:ea typeface="Arimo Bold"/>
                <a:cs typeface="Arimo Bold"/>
                <a:sym typeface="Arimo Bold"/>
              </a:rPr>
              <a:t>          (Talabat reviews)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0435" y="3205678"/>
            <a:ext cx="4566948" cy="99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2"/>
              </a:lnSpc>
              <a:spcBef>
                <a:spcPct val="0"/>
              </a:spcBef>
            </a:pPr>
            <a:r>
              <a:rPr lang="en-US" b="true" sz="6882">
                <a:solidFill>
                  <a:srgbClr val="7E6BDF"/>
                </a:solidFill>
                <a:latin typeface="Arimo Bold"/>
                <a:ea typeface="Arimo Bold"/>
                <a:cs typeface="Arimo Bold"/>
                <a:sym typeface="Arimo Bold"/>
              </a:rPr>
              <a:t>Acc : 87.68</a:t>
            </a:r>
          </a:p>
        </p:txBody>
      </p:sp>
      <p:sp>
        <p:nvSpPr>
          <p:cNvPr name="Freeform 5" id="5" descr="Magnifying glass and question mark"/>
          <p:cNvSpPr/>
          <p:nvPr/>
        </p:nvSpPr>
        <p:spPr>
          <a:xfrm flipH="false" flipV="false" rot="0">
            <a:off x="8581107" y="-142576"/>
            <a:ext cx="9706893" cy="10572152"/>
          </a:xfrm>
          <a:custGeom>
            <a:avLst/>
            <a:gdLst/>
            <a:ahLst/>
            <a:cxnLst/>
            <a:rect r="r" b="b" t="t" l="l"/>
            <a:pathLst>
              <a:path h="10572152" w="9706893">
                <a:moveTo>
                  <a:pt x="0" y="0"/>
                </a:moveTo>
                <a:lnTo>
                  <a:pt x="9706893" y="0"/>
                </a:lnTo>
                <a:lnTo>
                  <a:pt x="9706893" y="10572152"/>
                </a:lnTo>
                <a:lnTo>
                  <a:pt x="0" y="10572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701" t="-1" r="-4692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DAGZAkesptU</dc:identifier>
  <dcterms:modified xsi:type="dcterms:W3CDTF">2011-08-01T06:04:30Z</dcterms:modified>
  <cp:revision>1</cp:revision>
  <dc:title>NLP.pptx</dc:title>
</cp:coreProperties>
</file>