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Arimo Bold" charset="1" panose="020B0704020202020204"/>
      <p:regular r:id="rId25"/>
    </p:embeddedFont>
    <p:embeddedFont>
      <p:font typeface="Arimo" charset="1" panose="020B0604020202020204"/>
      <p:regular r:id="rId26"/>
    </p:embeddedFont>
    <p:embeddedFont>
      <p:font typeface="Arial Bold" charset="1" panose="020B0802020202020204"/>
      <p:regular r:id="rId27"/>
    </p:embeddedFont>
    <p:embeddedFont>
      <p:font typeface="Arial" charset="1" panose="020B0502020202020204"/>
      <p:regular r:id="rId28"/>
    </p:embeddedFont>
    <p:embeddedFont>
      <p:font typeface="Arimo Italics" charset="1" panose="020B060402020209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6.png" Type="http://schemas.openxmlformats.org/officeDocument/2006/relationships/image"/><Relationship Id="rId4" Target="../media/image2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537039" y="1297979"/>
            <a:ext cx="7819515" cy="1928191"/>
          </a:xfrm>
          <a:prstGeom prst="rect">
            <a:avLst/>
          </a:prstGeom>
        </p:spPr>
        <p:txBody>
          <a:bodyPr anchor="t" rtlCol="false" tIns="0" lIns="0" bIns="0" rIns="0">
            <a:spAutoFit/>
          </a:bodyPr>
          <a:lstStyle/>
          <a:p>
            <a:pPr algn="ctr">
              <a:lnSpc>
                <a:spcPts val="14470"/>
              </a:lnSpc>
            </a:pPr>
            <a:r>
              <a:rPr lang="en-US" sz="13398" b="true">
                <a:solidFill>
                  <a:srgbClr val="4A3DAA"/>
                </a:solidFill>
                <a:latin typeface="Arimo Bold"/>
                <a:ea typeface="Arimo Bold"/>
                <a:cs typeface="Arimo Bold"/>
                <a:sym typeface="Arimo Bold"/>
              </a:rPr>
              <a:t>NLP </a:t>
            </a:r>
          </a:p>
        </p:txBody>
      </p:sp>
      <p:sp>
        <p:nvSpPr>
          <p:cNvPr name="Freeform 3" id="3" descr="Magnifying glass and question mark"/>
          <p:cNvSpPr/>
          <p:nvPr/>
        </p:nvSpPr>
        <p:spPr>
          <a:xfrm flipH="false" flipV="false" rot="0">
            <a:off x="-657536" y="0"/>
            <a:ext cx="9667945" cy="10572152"/>
          </a:xfrm>
          <a:custGeom>
            <a:avLst/>
            <a:gdLst/>
            <a:ahLst/>
            <a:cxnLst/>
            <a:rect r="r" b="b" t="t" l="l"/>
            <a:pathLst>
              <a:path h="10572152" w="9667945">
                <a:moveTo>
                  <a:pt x="0" y="0"/>
                </a:moveTo>
                <a:lnTo>
                  <a:pt x="9667944" y="0"/>
                </a:lnTo>
                <a:lnTo>
                  <a:pt x="9667944" y="10572152"/>
                </a:lnTo>
                <a:lnTo>
                  <a:pt x="0" y="10572152"/>
                </a:lnTo>
                <a:lnTo>
                  <a:pt x="0" y="0"/>
                </a:lnTo>
                <a:close/>
              </a:path>
            </a:pathLst>
          </a:custGeom>
          <a:blipFill>
            <a:blip r:embed="rId2"/>
            <a:stretch>
              <a:fillRect l="-45398" t="-1" r="-49009" b="0"/>
            </a:stretch>
          </a:blipFill>
        </p:spPr>
      </p:sp>
      <p:sp>
        <p:nvSpPr>
          <p:cNvPr name="TextBox 4" id="4"/>
          <p:cNvSpPr txBox="true"/>
          <p:nvPr/>
        </p:nvSpPr>
        <p:spPr>
          <a:xfrm rot="0">
            <a:off x="7537039" y="6400027"/>
            <a:ext cx="11883905" cy="1000446"/>
          </a:xfrm>
          <a:prstGeom prst="rect">
            <a:avLst/>
          </a:prstGeom>
        </p:spPr>
        <p:txBody>
          <a:bodyPr anchor="t" rtlCol="false" tIns="0" lIns="0" bIns="0" rIns="0">
            <a:spAutoFit/>
          </a:bodyPr>
          <a:lstStyle/>
          <a:p>
            <a:pPr algn="ctr">
              <a:lnSpc>
                <a:spcPts val="7452"/>
              </a:lnSpc>
            </a:pPr>
            <a:r>
              <a:rPr lang="en-US" sz="6900">
                <a:solidFill>
                  <a:srgbClr val="802CCA"/>
                </a:solidFill>
                <a:latin typeface="Arimo"/>
                <a:ea typeface="Arimo"/>
                <a:cs typeface="Arimo"/>
                <a:sym typeface="Arimo"/>
              </a:rPr>
              <a:t>Sentiment Analysis</a:t>
            </a:r>
          </a:p>
        </p:txBody>
      </p:sp>
      <p:sp>
        <p:nvSpPr>
          <p:cNvPr name="TextBox 5" id="5"/>
          <p:cNvSpPr txBox="true"/>
          <p:nvPr/>
        </p:nvSpPr>
        <p:spPr>
          <a:xfrm rot="0">
            <a:off x="6050275" y="3547640"/>
            <a:ext cx="11883905" cy="2588066"/>
          </a:xfrm>
          <a:prstGeom prst="rect">
            <a:avLst/>
          </a:prstGeom>
        </p:spPr>
        <p:txBody>
          <a:bodyPr anchor="t" rtlCol="false" tIns="0" lIns="0" bIns="0" rIns="0">
            <a:spAutoFit/>
          </a:bodyPr>
          <a:lstStyle/>
          <a:p>
            <a:pPr algn="ctr">
              <a:lnSpc>
                <a:spcPts val="9935"/>
              </a:lnSpc>
            </a:pPr>
            <a:r>
              <a:rPr lang="en-US" sz="9199">
                <a:solidFill>
                  <a:srgbClr val="4A3DAA"/>
                </a:solidFill>
                <a:latin typeface="Arimo"/>
                <a:ea typeface="Arimo"/>
                <a:cs typeface="Arimo"/>
                <a:sym typeface="Arimo"/>
              </a:rPr>
              <a:t>Customer</a:t>
            </a:r>
          </a:p>
          <a:p>
            <a:pPr algn="ctr">
              <a:lnSpc>
                <a:spcPts val="9935"/>
              </a:lnSpc>
            </a:pPr>
            <a:r>
              <a:rPr lang="en-US" sz="9199">
                <a:solidFill>
                  <a:srgbClr val="4A3DAA"/>
                </a:solidFill>
                <a:latin typeface="Arimo"/>
                <a:ea typeface="Arimo"/>
                <a:cs typeface="Arimo"/>
                <a:sym typeface="Arimo"/>
              </a:rPr>
              <a:t>                Review</a:t>
            </a:r>
          </a:p>
        </p:txBody>
      </p:sp>
      <p:sp>
        <p:nvSpPr>
          <p:cNvPr name="AutoShape 6" id="6"/>
          <p:cNvSpPr/>
          <p:nvPr/>
        </p:nvSpPr>
        <p:spPr>
          <a:xfrm>
            <a:off x="9555260" y="3245220"/>
            <a:ext cx="3301225" cy="0"/>
          </a:xfrm>
          <a:prstGeom prst="line">
            <a:avLst/>
          </a:prstGeom>
          <a:ln cap="flat" w="38100">
            <a:solidFill>
              <a:srgbClr val="4A3DAA"/>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493800" y="1523090"/>
            <a:ext cx="11258473" cy="1646186"/>
          </a:xfrm>
          <a:prstGeom prst="rect">
            <a:avLst/>
          </a:prstGeom>
        </p:spPr>
        <p:txBody>
          <a:bodyPr anchor="t" rtlCol="false" tIns="0" lIns="0" bIns="0" rIns="0">
            <a:spAutoFit/>
          </a:bodyPr>
          <a:lstStyle/>
          <a:p>
            <a:pPr algn="l">
              <a:lnSpc>
                <a:spcPts val="2607"/>
              </a:lnSpc>
            </a:pPr>
            <a:r>
              <a:rPr lang="en-US" sz="2414">
                <a:solidFill>
                  <a:srgbClr val="4A3DAA"/>
                </a:solidFill>
                <a:latin typeface="Arimo"/>
                <a:ea typeface="Arimo"/>
                <a:cs typeface="Arimo"/>
                <a:sym typeface="Arimo"/>
              </a:rPr>
              <a:t>Noise removal involves cleaning text by eliminating unwanted characters, symbols, or irrelevant elements that can negatively affect NLP tasks. Arabic text often includes additional challenges like diacritics, special characters, and mixed-language content.</a:t>
            </a:r>
          </a:p>
          <a:p>
            <a:pPr algn="l">
              <a:lnSpc>
                <a:spcPts val="2607"/>
              </a:lnSpc>
              <a:spcBef>
                <a:spcPct val="0"/>
              </a:spcBef>
            </a:pPr>
          </a:p>
        </p:txBody>
      </p:sp>
      <p:grpSp>
        <p:nvGrpSpPr>
          <p:cNvPr name="Group 3" id="3"/>
          <p:cNvGrpSpPr/>
          <p:nvPr/>
        </p:nvGrpSpPr>
        <p:grpSpPr>
          <a:xfrm rot="0">
            <a:off x="-4777646" y="-6736719"/>
            <a:ext cx="11612692" cy="11612692"/>
            <a:chOff x="0" y="0"/>
            <a:chExt cx="9239876" cy="9239876"/>
          </a:xfrm>
        </p:grpSpPr>
        <p:sp>
          <p:nvSpPr>
            <p:cNvPr name="Freeform 4" id="4"/>
            <p:cNvSpPr/>
            <p:nvPr/>
          </p:nvSpPr>
          <p:spPr>
            <a:xfrm flipH="false" flipV="false" rot="0">
              <a:off x="0" y="0"/>
              <a:ext cx="9239885" cy="9239885"/>
            </a:xfrm>
            <a:custGeom>
              <a:avLst/>
              <a:gdLst/>
              <a:ahLst/>
              <a:cxnLst/>
              <a:rect r="r" b="b" t="t" l="l"/>
              <a:pathLst>
                <a:path h="9239885" w="9239885">
                  <a:moveTo>
                    <a:pt x="0" y="4619879"/>
                  </a:moveTo>
                  <a:cubicBezTo>
                    <a:pt x="0" y="2068449"/>
                    <a:pt x="2068449" y="0"/>
                    <a:pt x="4619879" y="0"/>
                  </a:cubicBezTo>
                  <a:cubicBezTo>
                    <a:pt x="7171309" y="0"/>
                    <a:pt x="9239885" y="2068449"/>
                    <a:pt x="9239885" y="4619879"/>
                  </a:cubicBezTo>
                  <a:cubicBezTo>
                    <a:pt x="9239885" y="7171309"/>
                    <a:pt x="7171436" y="9239885"/>
                    <a:pt x="4619879" y="9239885"/>
                  </a:cubicBezTo>
                  <a:cubicBezTo>
                    <a:pt x="2068322" y="9239885"/>
                    <a:pt x="0" y="7171436"/>
                    <a:pt x="0" y="4619879"/>
                  </a:cubicBezTo>
                  <a:close/>
                </a:path>
              </a:pathLst>
            </a:custGeom>
            <a:solidFill>
              <a:srgbClr val="4A3DAA"/>
            </a:solidFill>
          </p:spPr>
        </p:sp>
      </p:grpSp>
      <p:sp>
        <p:nvSpPr>
          <p:cNvPr name="AutoShape 5" id="5"/>
          <p:cNvSpPr/>
          <p:nvPr/>
        </p:nvSpPr>
        <p:spPr>
          <a:xfrm flipV="true">
            <a:off x="10349273" y="4846536"/>
            <a:ext cx="4956631" cy="14294"/>
          </a:xfrm>
          <a:prstGeom prst="line">
            <a:avLst/>
          </a:prstGeom>
          <a:ln cap="flat" w="38100">
            <a:solidFill>
              <a:srgbClr val="4A3DAA"/>
            </a:solidFill>
            <a:prstDash val="solid"/>
            <a:headEnd type="diamond" len="lg" w="lg"/>
            <a:tailEnd type="arrow" len="sm" w="med"/>
          </a:ln>
        </p:spPr>
      </p:sp>
      <p:sp>
        <p:nvSpPr>
          <p:cNvPr name="Freeform 6" id="6"/>
          <p:cNvSpPr/>
          <p:nvPr/>
        </p:nvSpPr>
        <p:spPr>
          <a:xfrm flipH="false" flipV="false" rot="0">
            <a:off x="-3302344" y="4506622"/>
            <a:ext cx="10658140" cy="4620597"/>
          </a:xfrm>
          <a:custGeom>
            <a:avLst/>
            <a:gdLst/>
            <a:ahLst/>
            <a:cxnLst/>
            <a:rect r="r" b="b" t="t" l="l"/>
            <a:pathLst>
              <a:path h="4620597" w="10658140">
                <a:moveTo>
                  <a:pt x="0" y="0"/>
                </a:moveTo>
                <a:lnTo>
                  <a:pt x="10658140" y="0"/>
                </a:lnTo>
                <a:lnTo>
                  <a:pt x="10658140" y="4620597"/>
                </a:lnTo>
                <a:lnTo>
                  <a:pt x="0" y="4620597"/>
                </a:lnTo>
                <a:lnTo>
                  <a:pt x="0" y="0"/>
                </a:lnTo>
                <a:close/>
              </a:path>
            </a:pathLst>
          </a:custGeom>
          <a:blipFill>
            <a:blip r:embed="rId2"/>
            <a:stretch>
              <a:fillRect l="-4403" t="0" r="-10437" b="0"/>
            </a:stretch>
          </a:blipFill>
        </p:spPr>
      </p:sp>
      <p:sp>
        <p:nvSpPr>
          <p:cNvPr name="Freeform 7" id="7"/>
          <p:cNvSpPr/>
          <p:nvPr/>
        </p:nvSpPr>
        <p:spPr>
          <a:xfrm flipH="false" flipV="false" rot="0">
            <a:off x="7514562" y="4932717"/>
            <a:ext cx="10621743" cy="4713399"/>
          </a:xfrm>
          <a:custGeom>
            <a:avLst/>
            <a:gdLst/>
            <a:ahLst/>
            <a:cxnLst/>
            <a:rect r="r" b="b" t="t" l="l"/>
            <a:pathLst>
              <a:path h="4713399" w="10621743">
                <a:moveTo>
                  <a:pt x="0" y="0"/>
                </a:moveTo>
                <a:lnTo>
                  <a:pt x="10621743" y="0"/>
                </a:lnTo>
                <a:lnTo>
                  <a:pt x="10621743" y="4713398"/>
                </a:lnTo>
                <a:lnTo>
                  <a:pt x="0" y="4713398"/>
                </a:lnTo>
                <a:lnTo>
                  <a:pt x="0" y="0"/>
                </a:lnTo>
                <a:close/>
              </a:path>
            </a:pathLst>
          </a:custGeom>
          <a:blipFill>
            <a:blip r:embed="rId3"/>
            <a:stretch>
              <a:fillRect l="0" t="0" r="0" b="0"/>
            </a:stretch>
          </a:blipFill>
        </p:spPr>
      </p:sp>
      <p:sp>
        <p:nvSpPr>
          <p:cNvPr name="Freeform 8" id="8"/>
          <p:cNvSpPr/>
          <p:nvPr/>
        </p:nvSpPr>
        <p:spPr>
          <a:xfrm flipH="false" flipV="false" rot="0">
            <a:off x="7514562" y="3694396"/>
            <a:ext cx="11301259" cy="6074427"/>
          </a:xfrm>
          <a:custGeom>
            <a:avLst/>
            <a:gdLst/>
            <a:ahLst/>
            <a:cxnLst/>
            <a:rect r="r" b="b" t="t" l="l"/>
            <a:pathLst>
              <a:path h="6074427" w="11301259">
                <a:moveTo>
                  <a:pt x="0" y="0"/>
                </a:moveTo>
                <a:lnTo>
                  <a:pt x="11301259" y="0"/>
                </a:lnTo>
                <a:lnTo>
                  <a:pt x="11301259" y="6074426"/>
                </a:lnTo>
                <a:lnTo>
                  <a:pt x="0" y="6074426"/>
                </a:lnTo>
                <a:lnTo>
                  <a:pt x="0" y="0"/>
                </a:lnTo>
                <a:close/>
              </a:path>
            </a:pathLst>
          </a:custGeom>
          <a:blipFill>
            <a:blip r:embed="rId4"/>
            <a:stretch>
              <a:fillRect l="0" t="0" r="0" b="0"/>
            </a:stretch>
          </a:blipFill>
        </p:spPr>
      </p:sp>
      <p:sp>
        <p:nvSpPr>
          <p:cNvPr name="TextBox 9" id="9"/>
          <p:cNvSpPr txBox="true"/>
          <p:nvPr/>
        </p:nvSpPr>
        <p:spPr>
          <a:xfrm rot="0">
            <a:off x="117940" y="1542140"/>
            <a:ext cx="5249065" cy="733607"/>
          </a:xfrm>
          <a:prstGeom prst="rect">
            <a:avLst/>
          </a:prstGeom>
        </p:spPr>
        <p:txBody>
          <a:bodyPr anchor="t" rtlCol="false" tIns="0" lIns="0" bIns="0" rIns="0">
            <a:spAutoFit/>
          </a:bodyPr>
          <a:lstStyle/>
          <a:p>
            <a:pPr algn="ctr">
              <a:lnSpc>
                <a:spcPts val="5415"/>
              </a:lnSpc>
              <a:spcBef>
                <a:spcPct val="0"/>
              </a:spcBef>
            </a:pPr>
            <a:r>
              <a:rPr lang="en-US" b="true" sz="5014">
                <a:solidFill>
                  <a:srgbClr val="EAE5EB"/>
                </a:solidFill>
                <a:latin typeface="Arimo Bold"/>
                <a:ea typeface="Arimo Bold"/>
                <a:cs typeface="Arimo Bold"/>
                <a:sym typeface="Arimo Bold"/>
              </a:rPr>
              <a:t>Noice Removal</a:t>
            </a:r>
            <a:r>
              <a:rPr lang="en-US" b="true" sz="5014">
                <a:solidFill>
                  <a:srgbClr val="EAE5EB"/>
                </a:solidFill>
                <a:latin typeface="Arimo Bold"/>
                <a:ea typeface="Arimo Bold"/>
                <a:cs typeface="Arimo Bold"/>
                <a:sym typeface="Arimo Bold"/>
              </a:rPr>
              <a: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557084" y="1191368"/>
            <a:ext cx="12642559" cy="1978269"/>
          </a:xfrm>
          <a:prstGeom prst="rect">
            <a:avLst/>
          </a:prstGeom>
        </p:spPr>
        <p:txBody>
          <a:bodyPr anchor="t" rtlCol="false" tIns="0" lIns="0" bIns="0" rIns="0">
            <a:spAutoFit/>
          </a:bodyPr>
          <a:lstStyle/>
          <a:p>
            <a:pPr algn="l">
              <a:lnSpc>
                <a:spcPts val="3143"/>
              </a:lnSpc>
            </a:pPr>
            <a:r>
              <a:rPr lang="en-US" sz="2910">
                <a:solidFill>
                  <a:srgbClr val="4A3DAA"/>
                </a:solidFill>
                <a:latin typeface="Arimo"/>
                <a:ea typeface="Arimo"/>
                <a:cs typeface="Arimo"/>
                <a:sym typeface="Arimo"/>
              </a:rPr>
              <a:t>Handling mixed-language text, especially when it includes Arabic and another language like English (or Arabizi), is essential for accurately processing and analyzing real-world text data. Below is a structured approach to deal with mixed-language content in text preprocessing.</a:t>
            </a:r>
          </a:p>
          <a:p>
            <a:pPr algn="l">
              <a:lnSpc>
                <a:spcPts val="3143"/>
              </a:lnSpc>
              <a:spcBef>
                <a:spcPct val="0"/>
              </a:spcBef>
            </a:pPr>
          </a:p>
        </p:txBody>
      </p:sp>
      <p:grpSp>
        <p:nvGrpSpPr>
          <p:cNvPr name="Group 3" id="3"/>
          <p:cNvGrpSpPr/>
          <p:nvPr/>
        </p:nvGrpSpPr>
        <p:grpSpPr>
          <a:xfrm rot="0">
            <a:off x="-4777646" y="-6736719"/>
            <a:ext cx="11612692" cy="11612692"/>
            <a:chOff x="0" y="0"/>
            <a:chExt cx="9239876" cy="9239876"/>
          </a:xfrm>
        </p:grpSpPr>
        <p:sp>
          <p:nvSpPr>
            <p:cNvPr name="Freeform 4" id="4"/>
            <p:cNvSpPr/>
            <p:nvPr/>
          </p:nvSpPr>
          <p:spPr>
            <a:xfrm flipH="false" flipV="false" rot="0">
              <a:off x="0" y="0"/>
              <a:ext cx="9239885" cy="9239885"/>
            </a:xfrm>
            <a:custGeom>
              <a:avLst/>
              <a:gdLst/>
              <a:ahLst/>
              <a:cxnLst/>
              <a:rect r="r" b="b" t="t" l="l"/>
              <a:pathLst>
                <a:path h="9239885" w="9239885">
                  <a:moveTo>
                    <a:pt x="0" y="4619879"/>
                  </a:moveTo>
                  <a:cubicBezTo>
                    <a:pt x="0" y="2068449"/>
                    <a:pt x="2068449" y="0"/>
                    <a:pt x="4619879" y="0"/>
                  </a:cubicBezTo>
                  <a:cubicBezTo>
                    <a:pt x="7171309" y="0"/>
                    <a:pt x="9239885" y="2068449"/>
                    <a:pt x="9239885" y="4619879"/>
                  </a:cubicBezTo>
                  <a:cubicBezTo>
                    <a:pt x="9239885" y="7171309"/>
                    <a:pt x="7171436" y="9239885"/>
                    <a:pt x="4619879" y="9239885"/>
                  </a:cubicBezTo>
                  <a:cubicBezTo>
                    <a:pt x="2068322" y="9239885"/>
                    <a:pt x="0" y="7171436"/>
                    <a:pt x="0" y="4619879"/>
                  </a:cubicBezTo>
                  <a:close/>
                </a:path>
              </a:pathLst>
            </a:custGeom>
            <a:solidFill>
              <a:srgbClr val="4A3DAA"/>
            </a:solidFill>
          </p:spPr>
        </p:sp>
      </p:grpSp>
      <p:sp>
        <p:nvSpPr>
          <p:cNvPr name="Freeform 5" id="5"/>
          <p:cNvSpPr/>
          <p:nvPr/>
        </p:nvSpPr>
        <p:spPr>
          <a:xfrm flipH="false" flipV="false" rot="0">
            <a:off x="428512" y="4464037"/>
            <a:ext cx="17224117" cy="5511718"/>
          </a:xfrm>
          <a:custGeom>
            <a:avLst/>
            <a:gdLst/>
            <a:ahLst/>
            <a:cxnLst/>
            <a:rect r="r" b="b" t="t" l="l"/>
            <a:pathLst>
              <a:path h="5511718" w="17224117">
                <a:moveTo>
                  <a:pt x="0" y="0"/>
                </a:moveTo>
                <a:lnTo>
                  <a:pt x="17224117" y="0"/>
                </a:lnTo>
                <a:lnTo>
                  <a:pt x="17224117" y="5511718"/>
                </a:lnTo>
                <a:lnTo>
                  <a:pt x="0" y="5511718"/>
                </a:lnTo>
                <a:lnTo>
                  <a:pt x="0" y="0"/>
                </a:lnTo>
                <a:close/>
              </a:path>
            </a:pathLst>
          </a:custGeom>
          <a:blipFill>
            <a:blip r:embed="rId2"/>
            <a:stretch>
              <a:fillRect l="0" t="0" r="0" b="0"/>
            </a:stretch>
          </a:blipFill>
        </p:spPr>
      </p:sp>
      <p:sp>
        <p:nvSpPr>
          <p:cNvPr name="TextBox 6" id="6"/>
          <p:cNvSpPr txBox="true"/>
          <p:nvPr/>
        </p:nvSpPr>
        <p:spPr>
          <a:xfrm rot="0">
            <a:off x="104815" y="1200893"/>
            <a:ext cx="5249065" cy="1419374"/>
          </a:xfrm>
          <a:prstGeom prst="rect">
            <a:avLst/>
          </a:prstGeom>
        </p:spPr>
        <p:txBody>
          <a:bodyPr anchor="t" rtlCol="false" tIns="0" lIns="0" bIns="0" rIns="0">
            <a:spAutoFit/>
          </a:bodyPr>
          <a:lstStyle/>
          <a:p>
            <a:pPr algn="ctr">
              <a:lnSpc>
                <a:spcPts val="5415"/>
              </a:lnSpc>
              <a:spcBef>
                <a:spcPct val="0"/>
              </a:spcBef>
            </a:pPr>
            <a:r>
              <a:rPr lang="en-US" b="true" sz="5014">
                <a:solidFill>
                  <a:srgbClr val="EAE5EB"/>
                </a:solidFill>
                <a:latin typeface="Arimo Bold"/>
                <a:ea typeface="Arimo Bold"/>
                <a:cs typeface="Arimo Bold"/>
                <a:sym typeface="Arimo Bold"/>
              </a:rPr>
              <a:t>Handle Mixed Languages:</a:t>
            </a:r>
          </a:p>
        </p:txBody>
      </p:sp>
      <p:sp>
        <p:nvSpPr>
          <p:cNvPr name="AutoShape 7" id="7"/>
          <p:cNvSpPr/>
          <p:nvPr/>
        </p:nvSpPr>
        <p:spPr>
          <a:xfrm>
            <a:off x="5766631" y="4687160"/>
            <a:ext cx="7111732" cy="682493"/>
          </a:xfrm>
          <a:prstGeom prst="line">
            <a:avLst/>
          </a:prstGeom>
          <a:ln cap="flat" w="38100">
            <a:solidFill>
              <a:srgbClr val="E5BC30"/>
            </a:solidFill>
            <a:prstDash val="solid"/>
            <a:headEnd type="none" len="sm" w="sm"/>
            <a:tailEnd type="arrow" len="sm" w="med"/>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AE5EB"/>
        </a:solidFill>
      </p:bgPr>
    </p:bg>
    <p:spTree>
      <p:nvGrpSpPr>
        <p:cNvPr id="1" name=""/>
        <p:cNvGrpSpPr/>
        <p:nvPr/>
      </p:nvGrpSpPr>
      <p:grpSpPr>
        <a:xfrm>
          <a:off x="0" y="0"/>
          <a:ext cx="0" cy="0"/>
          <a:chOff x="0" y="0"/>
          <a:chExt cx="0" cy="0"/>
        </a:xfrm>
      </p:grpSpPr>
      <p:sp>
        <p:nvSpPr>
          <p:cNvPr name="Freeform 2" id="2"/>
          <p:cNvSpPr/>
          <p:nvPr/>
        </p:nvSpPr>
        <p:spPr>
          <a:xfrm flipH="false" flipV="false" rot="0">
            <a:off x="-6806733" y="5431734"/>
            <a:ext cx="19759618" cy="4653995"/>
          </a:xfrm>
          <a:custGeom>
            <a:avLst/>
            <a:gdLst/>
            <a:ahLst/>
            <a:cxnLst/>
            <a:rect r="r" b="b" t="t" l="l"/>
            <a:pathLst>
              <a:path h="4653995" w="19759618">
                <a:moveTo>
                  <a:pt x="0" y="0"/>
                </a:moveTo>
                <a:lnTo>
                  <a:pt x="19759618" y="0"/>
                </a:lnTo>
                <a:lnTo>
                  <a:pt x="19759618" y="4653995"/>
                </a:lnTo>
                <a:lnTo>
                  <a:pt x="0" y="4653995"/>
                </a:lnTo>
                <a:lnTo>
                  <a:pt x="0" y="0"/>
                </a:lnTo>
                <a:close/>
              </a:path>
            </a:pathLst>
          </a:custGeom>
          <a:blipFill>
            <a:blip r:embed="rId2"/>
            <a:stretch>
              <a:fillRect l="-29783" t="-280" r="0" b="-280"/>
            </a:stretch>
          </a:blipFill>
        </p:spPr>
      </p:sp>
      <p:grpSp>
        <p:nvGrpSpPr>
          <p:cNvPr name="Group 3" id="3"/>
          <p:cNvGrpSpPr/>
          <p:nvPr/>
        </p:nvGrpSpPr>
        <p:grpSpPr>
          <a:xfrm rot="0">
            <a:off x="-2673514" y="-3713233"/>
            <a:ext cx="8240752" cy="824075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3DAA"/>
            </a:solidFill>
          </p:spPr>
        </p:sp>
        <p:sp>
          <p:nvSpPr>
            <p:cNvPr name="TextBox 5" id="5"/>
            <p:cNvSpPr txBox="true"/>
            <p:nvPr/>
          </p:nvSpPr>
          <p:spPr>
            <a:xfrm>
              <a:off x="76200" y="95250"/>
              <a:ext cx="660400" cy="641350"/>
            </a:xfrm>
            <a:prstGeom prst="rect">
              <a:avLst/>
            </a:prstGeom>
          </p:spPr>
          <p:txBody>
            <a:bodyPr anchor="ctr" rtlCol="false" tIns="50800" lIns="50800" bIns="50800" rIns="50800"/>
            <a:lstStyle/>
            <a:p>
              <a:pPr algn="ctr">
                <a:lnSpc>
                  <a:spcPts val="2283"/>
                </a:lnSpc>
              </a:pPr>
            </a:p>
          </p:txBody>
        </p:sp>
      </p:grpSp>
      <p:sp>
        <p:nvSpPr>
          <p:cNvPr name="Freeform 6" id="6"/>
          <p:cNvSpPr/>
          <p:nvPr/>
        </p:nvSpPr>
        <p:spPr>
          <a:xfrm flipH="false" flipV="false" rot="0">
            <a:off x="4596753" y="298863"/>
            <a:ext cx="22835247" cy="5014931"/>
          </a:xfrm>
          <a:custGeom>
            <a:avLst/>
            <a:gdLst/>
            <a:ahLst/>
            <a:cxnLst/>
            <a:rect r="r" b="b" t="t" l="l"/>
            <a:pathLst>
              <a:path h="5014931" w="22835247">
                <a:moveTo>
                  <a:pt x="0" y="0"/>
                </a:moveTo>
                <a:lnTo>
                  <a:pt x="22835247" y="0"/>
                </a:lnTo>
                <a:lnTo>
                  <a:pt x="22835247" y="5014931"/>
                </a:lnTo>
                <a:lnTo>
                  <a:pt x="0" y="5014931"/>
                </a:lnTo>
                <a:lnTo>
                  <a:pt x="0" y="0"/>
                </a:lnTo>
                <a:close/>
              </a:path>
            </a:pathLst>
          </a:custGeom>
          <a:blipFill>
            <a:blip r:embed="rId2"/>
            <a:stretch>
              <a:fillRect l="-211" t="0" r="-20124" b="0"/>
            </a:stretch>
          </a:blipFill>
        </p:spPr>
      </p:sp>
      <p:sp>
        <p:nvSpPr>
          <p:cNvPr name="TextBox 7" id="7"/>
          <p:cNvSpPr txBox="true"/>
          <p:nvPr/>
        </p:nvSpPr>
        <p:spPr>
          <a:xfrm rot="0">
            <a:off x="-201148" y="1293155"/>
            <a:ext cx="4797901" cy="638804"/>
          </a:xfrm>
          <a:prstGeom prst="rect">
            <a:avLst/>
          </a:prstGeom>
        </p:spPr>
        <p:txBody>
          <a:bodyPr anchor="t" rtlCol="false" tIns="0" lIns="0" bIns="0" rIns="0">
            <a:spAutoFit/>
          </a:bodyPr>
          <a:lstStyle/>
          <a:p>
            <a:pPr algn="ctr">
              <a:lnSpc>
                <a:spcPts val="4767"/>
              </a:lnSpc>
              <a:spcBef>
                <a:spcPct val="0"/>
              </a:spcBef>
            </a:pPr>
            <a:r>
              <a:rPr lang="en-US" b="true" sz="4414">
                <a:solidFill>
                  <a:srgbClr val="FFFFFF"/>
                </a:solidFill>
                <a:latin typeface="Arimo Bold"/>
                <a:ea typeface="Arimo Bold"/>
                <a:cs typeface="Arimo Bold"/>
                <a:sym typeface="Arimo Bold"/>
              </a:rPr>
              <a:t>Preprocessing: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4581" y="-3476981"/>
            <a:ext cx="7922614" cy="792261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3DAA"/>
            </a:solidFill>
          </p:spPr>
        </p:sp>
        <p:sp>
          <p:nvSpPr>
            <p:cNvPr name="TextBox 4" id="4"/>
            <p:cNvSpPr txBox="true"/>
            <p:nvPr/>
          </p:nvSpPr>
          <p:spPr>
            <a:xfrm>
              <a:off x="76200" y="95250"/>
              <a:ext cx="660400" cy="641350"/>
            </a:xfrm>
            <a:prstGeom prst="rect">
              <a:avLst/>
            </a:prstGeom>
          </p:spPr>
          <p:txBody>
            <a:bodyPr anchor="ctr" rtlCol="false" tIns="50800" lIns="50800" bIns="50800" rIns="50800"/>
            <a:lstStyle/>
            <a:p>
              <a:pPr algn="ctr">
                <a:lnSpc>
                  <a:spcPts val="2283"/>
                </a:lnSpc>
              </a:pPr>
            </a:p>
          </p:txBody>
        </p:sp>
      </p:grpSp>
      <p:sp>
        <p:nvSpPr>
          <p:cNvPr name="Freeform 5" id="5"/>
          <p:cNvSpPr/>
          <p:nvPr/>
        </p:nvSpPr>
        <p:spPr>
          <a:xfrm flipH="false" flipV="false" rot="0">
            <a:off x="1811576" y="2844112"/>
            <a:ext cx="14774963" cy="7442888"/>
          </a:xfrm>
          <a:custGeom>
            <a:avLst/>
            <a:gdLst/>
            <a:ahLst/>
            <a:cxnLst/>
            <a:rect r="r" b="b" t="t" l="l"/>
            <a:pathLst>
              <a:path h="7442888" w="14774963">
                <a:moveTo>
                  <a:pt x="0" y="0"/>
                </a:moveTo>
                <a:lnTo>
                  <a:pt x="14774963" y="0"/>
                </a:lnTo>
                <a:lnTo>
                  <a:pt x="14774963" y="7442888"/>
                </a:lnTo>
                <a:lnTo>
                  <a:pt x="0" y="7442888"/>
                </a:lnTo>
                <a:lnTo>
                  <a:pt x="0" y="0"/>
                </a:lnTo>
                <a:close/>
              </a:path>
            </a:pathLst>
          </a:custGeom>
          <a:blipFill>
            <a:blip r:embed="rId2"/>
            <a:stretch>
              <a:fillRect l="0" t="0" r="0" b="0"/>
            </a:stretch>
          </a:blipFill>
        </p:spPr>
      </p:sp>
      <p:sp>
        <p:nvSpPr>
          <p:cNvPr name="TextBox 6" id="6"/>
          <p:cNvSpPr txBox="true"/>
          <p:nvPr/>
        </p:nvSpPr>
        <p:spPr>
          <a:xfrm rot="0">
            <a:off x="131112" y="1057275"/>
            <a:ext cx="5176257" cy="681410"/>
          </a:xfrm>
          <a:prstGeom prst="rect">
            <a:avLst/>
          </a:prstGeom>
        </p:spPr>
        <p:txBody>
          <a:bodyPr anchor="t" rtlCol="false" tIns="0" lIns="0" bIns="0" rIns="0">
            <a:spAutoFit/>
          </a:bodyPr>
          <a:lstStyle/>
          <a:p>
            <a:pPr algn="ctr">
              <a:lnSpc>
                <a:spcPts val="5091"/>
              </a:lnSpc>
              <a:spcBef>
                <a:spcPct val="0"/>
              </a:spcBef>
            </a:pPr>
            <a:r>
              <a:rPr lang="en-US" b="true" sz="4714">
                <a:solidFill>
                  <a:srgbClr val="FFFFFF"/>
                </a:solidFill>
                <a:latin typeface="Arimo Bold"/>
                <a:ea typeface="Arimo Bold"/>
                <a:cs typeface="Arimo Bold"/>
                <a:sym typeface="Arimo Bold"/>
              </a:rPr>
              <a:t>TF IDF Vectorizer:</a:t>
            </a:r>
          </a:p>
        </p:txBody>
      </p:sp>
      <p:sp>
        <p:nvSpPr>
          <p:cNvPr name="TextBox 7" id="7"/>
          <p:cNvSpPr txBox="true"/>
          <p:nvPr/>
        </p:nvSpPr>
        <p:spPr>
          <a:xfrm rot="0">
            <a:off x="6514895" y="926227"/>
            <a:ext cx="10744405" cy="1441920"/>
          </a:xfrm>
          <a:prstGeom prst="rect">
            <a:avLst/>
          </a:prstGeom>
        </p:spPr>
        <p:txBody>
          <a:bodyPr anchor="t" rtlCol="false" tIns="0" lIns="0" bIns="0" rIns="0">
            <a:spAutoFit/>
          </a:bodyPr>
          <a:lstStyle/>
          <a:p>
            <a:pPr algn="ctr">
              <a:lnSpc>
                <a:spcPts val="2283"/>
              </a:lnSpc>
              <a:spcBef>
                <a:spcPct val="0"/>
              </a:spcBef>
            </a:pPr>
            <a:r>
              <a:rPr lang="en-US" b="true" sz="2114">
                <a:solidFill>
                  <a:srgbClr val="4A3DAA"/>
                </a:solidFill>
                <a:latin typeface="Arimo Bold"/>
                <a:ea typeface="Arimo Bold"/>
                <a:cs typeface="Arimo Bold"/>
                <a:sym typeface="Arimo Bold"/>
              </a:rPr>
              <a:t>•The TF-IDF (Term Frequency-Inverse Document Frequency) Vectorizer is a method used in natural language processing and information retrieval to convert textual data into numerical features. It evaluates the importance of a word in a document relative to a collection of documents (corpus). Words that appear frequently in a specific document but rarely across the corpus are given higher weights.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47397" y="-4302781"/>
            <a:ext cx="12910063" cy="1291006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3DAA"/>
            </a:solidFill>
          </p:spPr>
        </p:sp>
        <p:sp>
          <p:nvSpPr>
            <p:cNvPr name="TextBox 4" id="4"/>
            <p:cNvSpPr txBox="true"/>
            <p:nvPr/>
          </p:nvSpPr>
          <p:spPr>
            <a:xfrm>
              <a:off x="76200" y="95250"/>
              <a:ext cx="660400" cy="641350"/>
            </a:xfrm>
            <a:prstGeom prst="rect">
              <a:avLst/>
            </a:prstGeom>
          </p:spPr>
          <p:txBody>
            <a:bodyPr anchor="ctr" rtlCol="false" tIns="50800" lIns="50800" bIns="50800" rIns="50800"/>
            <a:lstStyle/>
            <a:p>
              <a:pPr algn="ctr">
                <a:lnSpc>
                  <a:spcPts val="2283"/>
                </a:lnSpc>
              </a:pPr>
            </a:p>
          </p:txBody>
        </p:sp>
      </p:grpSp>
      <p:sp>
        <p:nvSpPr>
          <p:cNvPr name="Freeform 5" id="5"/>
          <p:cNvSpPr/>
          <p:nvPr/>
        </p:nvSpPr>
        <p:spPr>
          <a:xfrm flipH="false" flipV="false" rot="0">
            <a:off x="7335336" y="6021101"/>
            <a:ext cx="10749806" cy="4265899"/>
          </a:xfrm>
          <a:custGeom>
            <a:avLst/>
            <a:gdLst/>
            <a:ahLst/>
            <a:cxnLst/>
            <a:rect r="r" b="b" t="t" l="l"/>
            <a:pathLst>
              <a:path h="4265899" w="10749806">
                <a:moveTo>
                  <a:pt x="0" y="0"/>
                </a:moveTo>
                <a:lnTo>
                  <a:pt x="10749805" y="0"/>
                </a:lnTo>
                <a:lnTo>
                  <a:pt x="10749805" y="4265899"/>
                </a:lnTo>
                <a:lnTo>
                  <a:pt x="0" y="4265899"/>
                </a:lnTo>
                <a:lnTo>
                  <a:pt x="0" y="0"/>
                </a:lnTo>
                <a:close/>
              </a:path>
            </a:pathLst>
          </a:custGeom>
          <a:blipFill>
            <a:blip r:embed="rId2"/>
            <a:stretch>
              <a:fillRect l="0" t="-4966" r="0" b="-4966"/>
            </a:stretch>
          </a:blipFill>
        </p:spPr>
      </p:sp>
      <p:sp>
        <p:nvSpPr>
          <p:cNvPr name="Freeform 6" id="6"/>
          <p:cNvSpPr/>
          <p:nvPr/>
        </p:nvSpPr>
        <p:spPr>
          <a:xfrm flipH="false" flipV="false" rot="0">
            <a:off x="9896689" y="294901"/>
            <a:ext cx="8188452" cy="5632257"/>
          </a:xfrm>
          <a:custGeom>
            <a:avLst/>
            <a:gdLst/>
            <a:ahLst/>
            <a:cxnLst/>
            <a:rect r="r" b="b" t="t" l="l"/>
            <a:pathLst>
              <a:path h="5632257" w="8188452">
                <a:moveTo>
                  <a:pt x="0" y="0"/>
                </a:moveTo>
                <a:lnTo>
                  <a:pt x="8188452" y="0"/>
                </a:lnTo>
                <a:lnTo>
                  <a:pt x="8188452" y="5632257"/>
                </a:lnTo>
                <a:lnTo>
                  <a:pt x="0" y="5632257"/>
                </a:lnTo>
                <a:lnTo>
                  <a:pt x="0" y="0"/>
                </a:lnTo>
                <a:close/>
              </a:path>
            </a:pathLst>
          </a:custGeom>
          <a:blipFill>
            <a:blip r:embed="rId3"/>
            <a:stretch>
              <a:fillRect l="-11279" t="0" r="-11279" b="0"/>
            </a:stretch>
          </a:blipFill>
        </p:spPr>
      </p:sp>
      <p:sp>
        <p:nvSpPr>
          <p:cNvPr name="TextBox 7" id="7"/>
          <p:cNvSpPr txBox="true"/>
          <p:nvPr/>
        </p:nvSpPr>
        <p:spPr>
          <a:xfrm rot="0">
            <a:off x="-2093163" y="1066800"/>
            <a:ext cx="9147969" cy="1631508"/>
          </a:xfrm>
          <a:prstGeom prst="rect">
            <a:avLst/>
          </a:prstGeom>
        </p:spPr>
        <p:txBody>
          <a:bodyPr anchor="t" rtlCol="false" tIns="0" lIns="0" bIns="0" rIns="0">
            <a:spAutoFit/>
          </a:bodyPr>
          <a:lstStyle/>
          <a:p>
            <a:pPr algn="ctr">
              <a:lnSpc>
                <a:spcPts val="6263"/>
              </a:lnSpc>
            </a:pPr>
            <a:r>
              <a:rPr lang="en-US" sz="5799" b="true">
                <a:solidFill>
                  <a:srgbClr val="FFFFFF"/>
                </a:solidFill>
                <a:latin typeface="Arimo Bold"/>
                <a:ea typeface="Arimo Bold"/>
                <a:cs typeface="Arimo Bold"/>
                <a:sym typeface="Arimo Bold"/>
              </a:rPr>
              <a:t>The results</a:t>
            </a:r>
          </a:p>
          <a:p>
            <a:pPr algn="ctr">
              <a:lnSpc>
                <a:spcPts val="6263"/>
              </a:lnSpc>
            </a:pPr>
            <a:r>
              <a:rPr lang="en-US" sz="5799" b="true">
                <a:solidFill>
                  <a:srgbClr val="FFFFFF"/>
                </a:solidFill>
                <a:latin typeface="Arimo Bold"/>
                <a:ea typeface="Arimo Bold"/>
                <a:cs typeface="Arimo Bold"/>
                <a:sym typeface="Arimo Bold"/>
              </a:rPr>
              <a:t>          (Talabat reviews)</a:t>
            </a:r>
          </a:p>
        </p:txBody>
      </p:sp>
      <p:sp>
        <p:nvSpPr>
          <p:cNvPr name="TextBox 8" id="8"/>
          <p:cNvSpPr txBox="true"/>
          <p:nvPr/>
        </p:nvSpPr>
        <p:spPr>
          <a:xfrm rot="0">
            <a:off x="647151" y="3130080"/>
            <a:ext cx="8628098" cy="2013420"/>
          </a:xfrm>
          <a:prstGeom prst="rect">
            <a:avLst/>
          </a:prstGeom>
        </p:spPr>
        <p:txBody>
          <a:bodyPr anchor="t" rtlCol="false" tIns="0" lIns="0" bIns="0" rIns="0">
            <a:spAutoFit/>
          </a:bodyPr>
          <a:lstStyle/>
          <a:p>
            <a:pPr algn="ctr">
              <a:lnSpc>
                <a:spcPts val="2283"/>
              </a:lnSpc>
              <a:spcBef>
                <a:spcPct val="0"/>
              </a:spcBef>
            </a:pPr>
            <a:r>
              <a:rPr lang="en-US" sz="2114" i="true">
                <a:solidFill>
                  <a:srgbClr val="F2F2F2"/>
                </a:solidFill>
                <a:latin typeface="Arimo Italics"/>
                <a:ea typeface="Arimo Italics"/>
                <a:cs typeface="Arimo Italics"/>
                <a:sym typeface="Arimo Italics"/>
              </a:rPr>
              <a:t>Support Vector Machine (SVM) is a supervised machine learning algorithm primarily used for classification and regression tasks.</a:t>
            </a:r>
          </a:p>
          <a:p>
            <a:pPr algn="ctr">
              <a:lnSpc>
                <a:spcPts val="2283"/>
              </a:lnSpc>
              <a:spcBef>
                <a:spcPct val="0"/>
              </a:spcBef>
            </a:pPr>
          </a:p>
          <a:p>
            <a:pPr algn="ctr">
              <a:lnSpc>
                <a:spcPts val="2283"/>
              </a:lnSpc>
              <a:spcBef>
                <a:spcPct val="0"/>
              </a:spcBef>
            </a:pPr>
            <a:r>
              <a:rPr lang="en-US" sz="2114" i="true">
                <a:solidFill>
                  <a:srgbClr val="F2F2F2"/>
                </a:solidFill>
                <a:latin typeface="Arimo Italics"/>
                <a:ea typeface="Arimo Italics"/>
                <a:cs typeface="Arimo Italics"/>
                <a:sym typeface="Arimo Italics"/>
              </a:rPr>
              <a:t>   SVM aims to find the optimal boundary (or hyperplane) that separates data points of different classes in the feature space. This hyperplane maximizes the margin, which is the distance between the hyperplane and the nearest data points from each class.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26146" y="-4512852"/>
            <a:ext cx="11083105" cy="1108310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3DAA"/>
            </a:solidFill>
          </p:spPr>
        </p:sp>
        <p:sp>
          <p:nvSpPr>
            <p:cNvPr name="TextBox 4" id="4"/>
            <p:cNvSpPr txBox="true"/>
            <p:nvPr/>
          </p:nvSpPr>
          <p:spPr>
            <a:xfrm>
              <a:off x="76200" y="95250"/>
              <a:ext cx="660400" cy="641350"/>
            </a:xfrm>
            <a:prstGeom prst="rect">
              <a:avLst/>
            </a:prstGeom>
          </p:spPr>
          <p:txBody>
            <a:bodyPr anchor="ctr" rtlCol="false" tIns="50800" lIns="50800" bIns="50800" rIns="50800"/>
            <a:lstStyle/>
            <a:p>
              <a:pPr algn="ctr">
                <a:lnSpc>
                  <a:spcPts val="2283"/>
                </a:lnSpc>
              </a:pPr>
            </a:p>
          </p:txBody>
        </p:sp>
      </p:grpSp>
      <p:sp>
        <p:nvSpPr>
          <p:cNvPr name="Freeform 5" id="5"/>
          <p:cNvSpPr/>
          <p:nvPr/>
        </p:nvSpPr>
        <p:spPr>
          <a:xfrm flipH="false" flipV="false" rot="0">
            <a:off x="8752610" y="406873"/>
            <a:ext cx="9535390" cy="9473255"/>
          </a:xfrm>
          <a:custGeom>
            <a:avLst/>
            <a:gdLst/>
            <a:ahLst/>
            <a:cxnLst/>
            <a:rect r="r" b="b" t="t" l="l"/>
            <a:pathLst>
              <a:path h="9473255" w="9535390">
                <a:moveTo>
                  <a:pt x="0" y="0"/>
                </a:moveTo>
                <a:lnTo>
                  <a:pt x="9535390" y="0"/>
                </a:lnTo>
                <a:lnTo>
                  <a:pt x="9535390" y="9473254"/>
                </a:lnTo>
                <a:lnTo>
                  <a:pt x="0" y="9473254"/>
                </a:lnTo>
                <a:lnTo>
                  <a:pt x="0" y="0"/>
                </a:lnTo>
                <a:close/>
              </a:path>
            </a:pathLst>
          </a:custGeom>
          <a:blipFill>
            <a:blip r:embed="rId2"/>
            <a:stretch>
              <a:fillRect l="-3006" t="-1751" r="0" b="-1930"/>
            </a:stretch>
          </a:blipFill>
        </p:spPr>
      </p:sp>
      <p:sp>
        <p:nvSpPr>
          <p:cNvPr name="Freeform 6" id="6"/>
          <p:cNvSpPr/>
          <p:nvPr/>
        </p:nvSpPr>
        <p:spPr>
          <a:xfrm flipH="false" flipV="false" rot="0">
            <a:off x="646012" y="4513758"/>
            <a:ext cx="7750929" cy="5884803"/>
          </a:xfrm>
          <a:custGeom>
            <a:avLst/>
            <a:gdLst/>
            <a:ahLst/>
            <a:cxnLst/>
            <a:rect r="r" b="b" t="t" l="l"/>
            <a:pathLst>
              <a:path h="5884803" w="7750929">
                <a:moveTo>
                  <a:pt x="0" y="0"/>
                </a:moveTo>
                <a:lnTo>
                  <a:pt x="7750929" y="0"/>
                </a:lnTo>
                <a:lnTo>
                  <a:pt x="7750929" y="5884803"/>
                </a:lnTo>
                <a:lnTo>
                  <a:pt x="0" y="5884803"/>
                </a:lnTo>
                <a:lnTo>
                  <a:pt x="0" y="0"/>
                </a:lnTo>
                <a:close/>
              </a:path>
            </a:pathLst>
          </a:custGeom>
          <a:blipFill>
            <a:blip r:embed="rId3"/>
            <a:stretch>
              <a:fillRect l="-1013" t="0" r="-164" b="-3474"/>
            </a:stretch>
          </a:blipFill>
        </p:spPr>
      </p:sp>
      <p:sp>
        <p:nvSpPr>
          <p:cNvPr name="TextBox 7" id="7"/>
          <p:cNvSpPr txBox="true"/>
          <p:nvPr/>
        </p:nvSpPr>
        <p:spPr>
          <a:xfrm rot="0">
            <a:off x="-2618590" y="701907"/>
            <a:ext cx="10544999" cy="1964152"/>
          </a:xfrm>
          <a:prstGeom prst="rect">
            <a:avLst/>
          </a:prstGeom>
        </p:spPr>
        <p:txBody>
          <a:bodyPr anchor="t" rtlCol="false" tIns="0" lIns="0" bIns="0" rIns="0">
            <a:spAutoFit/>
          </a:bodyPr>
          <a:lstStyle/>
          <a:p>
            <a:pPr algn="ctr">
              <a:lnSpc>
                <a:spcPts val="7566"/>
              </a:lnSpc>
              <a:spcBef>
                <a:spcPct val="0"/>
              </a:spcBef>
            </a:pPr>
            <a:r>
              <a:rPr lang="en-US" b="true" sz="7006">
                <a:solidFill>
                  <a:srgbClr val="FFFFFF"/>
                </a:solidFill>
                <a:latin typeface="Arimo Bold"/>
                <a:ea typeface="Arimo Bold"/>
                <a:cs typeface="Arimo Bold"/>
                <a:sym typeface="Arimo Bold"/>
              </a:rPr>
              <a:t>The results</a:t>
            </a:r>
          </a:p>
          <a:p>
            <a:pPr algn="ctr">
              <a:lnSpc>
                <a:spcPts val="7566"/>
              </a:lnSpc>
              <a:spcBef>
                <a:spcPct val="0"/>
              </a:spcBef>
            </a:pPr>
            <a:r>
              <a:rPr lang="en-US" b="true" sz="7006">
                <a:solidFill>
                  <a:srgbClr val="FFFFFF"/>
                </a:solidFill>
                <a:latin typeface="Arimo Bold"/>
                <a:ea typeface="Arimo Bold"/>
                <a:cs typeface="Arimo Bold"/>
                <a:sym typeface="Arimo Bold"/>
              </a:rPr>
              <a:t>          (Amazon reviews)</a:t>
            </a:r>
          </a:p>
        </p:txBody>
      </p:sp>
      <p:sp>
        <p:nvSpPr>
          <p:cNvPr name="TextBox 8" id="8"/>
          <p:cNvSpPr txBox="true"/>
          <p:nvPr/>
        </p:nvSpPr>
        <p:spPr>
          <a:xfrm rot="0">
            <a:off x="646012" y="3323802"/>
            <a:ext cx="4567039" cy="1000168"/>
          </a:xfrm>
          <a:prstGeom prst="rect">
            <a:avLst/>
          </a:prstGeom>
        </p:spPr>
        <p:txBody>
          <a:bodyPr anchor="t" rtlCol="false" tIns="0" lIns="0" bIns="0" rIns="0">
            <a:spAutoFit/>
          </a:bodyPr>
          <a:lstStyle/>
          <a:p>
            <a:pPr algn="ctr">
              <a:lnSpc>
                <a:spcPts val="7432"/>
              </a:lnSpc>
              <a:spcBef>
                <a:spcPct val="0"/>
              </a:spcBef>
            </a:pPr>
            <a:r>
              <a:rPr lang="en-US" b="true" sz="6882">
                <a:solidFill>
                  <a:srgbClr val="F2F2F2"/>
                </a:solidFill>
                <a:latin typeface="Arimo Bold"/>
                <a:ea typeface="Arimo Bold"/>
                <a:cs typeface="Arimo Bold"/>
                <a:sym typeface="Arimo Bold"/>
              </a:rPr>
              <a:t>Acc : 87.68</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Magnifying glass and question mark"/>
          <p:cNvSpPr/>
          <p:nvPr/>
        </p:nvSpPr>
        <p:spPr>
          <a:xfrm flipH="false" flipV="false" rot="0">
            <a:off x="-19050" y="-142576"/>
            <a:ext cx="18288000" cy="10572152"/>
          </a:xfrm>
          <a:custGeom>
            <a:avLst/>
            <a:gdLst/>
            <a:ahLst/>
            <a:cxnLst/>
            <a:rect r="r" b="b" t="t" l="l"/>
            <a:pathLst>
              <a:path h="10572152" w="18288000">
                <a:moveTo>
                  <a:pt x="0" y="0"/>
                </a:moveTo>
                <a:lnTo>
                  <a:pt x="18288000" y="0"/>
                </a:lnTo>
                <a:lnTo>
                  <a:pt x="18288000" y="10572152"/>
                </a:lnTo>
                <a:lnTo>
                  <a:pt x="0" y="10572152"/>
                </a:lnTo>
                <a:lnTo>
                  <a:pt x="0" y="0"/>
                </a:lnTo>
                <a:close/>
              </a:path>
            </a:pathLst>
          </a:custGeom>
          <a:blipFill>
            <a:blip r:embed="rId2"/>
            <a:stretch>
              <a:fillRect l="0" t="-14215" r="-31988" b="-14212"/>
            </a:stretch>
          </a:blipFill>
        </p:spPr>
      </p:sp>
      <p:grpSp>
        <p:nvGrpSpPr>
          <p:cNvPr name="Group 3" id="3"/>
          <p:cNvGrpSpPr/>
          <p:nvPr/>
        </p:nvGrpSpPr>
        <p:grpSpPr>
          <a:xfrm rot="0">
            <a:off x="-1186149" y="-2922455"/>
            <a:ext cx="6588315" cy="658831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3DAA"/>
            </a:solidFill>
          </p:spPr>
        </p:sp>
        <p:sp>
          <p:nvSpPr>
            <p:cNvPr name="TextBox 5" id="5"/>
            <p:cNvSpPr txBox="true"/>
            <p:nvPr/>
          </p:nvSpPr>
          <p:spPr>
            <a:xfrm>
              <a:off x="76200" y="95250"/>
              <a:ext cx="660400" cy="641350"/>
            </a:xfrm>
            <a:prstGeom prst="rect">
              <a:avLst/>
            </a:prstGeom>
          </p:spPr>
          <p:txBody>
            <a:bodyPr anchor="ctr" rtlCol="false" tIns="50800" lIns="50800" bIns="50800" rIns="50800"/>
            <a:lstStyle/>
            <a:p>
              <a:pPr algn="ctr">
                <a:lnSpc>
                  <a:spcPts val="2283"/>
                </a:lnSpc>
              </a:pPr>
            </a:p>
          </p:txBody>
        </p:sp>
      </p:grpSp>
      <p:sp>
        <p:nvSpPr>
          <p:cNvPr name="Freeform 6" id="6"/>
          <p:cNvSpPr/>
          <p:nvPr/>
        </p:nvSpPr>
        <p:spPr>
          <a:xfrm flipH="false" flipV="false" rot="0">
            <a:off x="7941735" y="2179386"/>
            <a:ext cx="10149673" cy="7945586"/>
          </a:xfrm>
          <a:custGeom>
            <a:avLst/>
            <a:gdLst/>
            <a:ahLst/>
            <a:cxnLst/>
            <a:rect r="r" b="b" t="t" l="l"/>
            <a:pathLst>
              <a:path h="7945586" w="10149673">
                <a:moveTo>
                  <a:pt x="0" y="0"/>
                </a:moveTo>
                <a:lnTo>
                  <a:pt x="10149673" y="0"/>
                </a:lnTo>
                <a:lnTo>
                  <a:pt x="10149673" y="7945586"/>
                </a:lnTo>
                <a:lnTo>
                  <a:pt x="0" y="7945586"/>
                </a:lnTo>
                <a:lnTo>
                  <a:pt x="0" y="0"/>
                </a:lnTo>
                <a:close/>
              </a:path>
            </a:pathLst>
          </a:custGeom>
          <a:blipFill>
            <a:blip r:embed="rId3"/>
            <a:stretch>
              <a:fillRect l="0" t="-58" r="0" b="-58"/>
            </a:stretch>
          </a:blipFill>
        </p:spPr>
      </p:sp>
      <p:sp>
        <p:nvSpPr>
          <p:cNvPr name="Freeform 7" id="7"/>
          <p:cNvSpPr/>
          <p:nvPr/>
        </p:nvSpPr>
        <p:spPr>
          <a:xfrm flipH="false" flipV="false" rot="0">
            <a:off x="249266" y="2179386"/>
            <a:ext cx="7448987" cy="7945586"/>
          </a:xfrm>
          <a:custGeom>
            <a:avLst/>
            <a:gdLst/>
            <a:ahLst/>
            <a:cxnLst/>
            <a:rect r="r" b="b" t="t" l="l"/>
            <a:pathLst>
              <a:path h="7945586" w="7448987">
                <a:moveTo>
                  <a:pt x="0" y="0"/>
                </a:moveTo>
                <a:lnTo>
                  <a:pt x="7448986" y="0"/>
                </a:lnTo>
                <a:lnTo>
                  <a:pt x="7448986" y="7945586"/>
                </a:lnTo>
                <a:lnTo>
                  <a:pt x="0" y="7945586"/>
                </a:lnTo>
                <a:lnTo>
                  <a:pt x="0" y="0"/>
                </a:lnTo>
                <a:close/>
              </a:path>
            </a:pathLst>
          </a:custGeom>
          <a:blipFill>
            <a:blip r:embed="rId4"/>
            <a:stretch>
              <a:fillRect l="0" t="0" r="0" b="0"/>
            </a:stretch>
          </a:blipFill>
        </p:spPr>
      </p:sp>
      <p:sp>
        <p:nvSpPr>
          <p:cNvPr name="AutoShape 8" id="8"/>
          <p:cNvSpPr/>
          <p:nvPr/>
        </p:nvSpPr>
        <p:spPr>
          <a:xfrm flipV="true">
            <a:off x="4622973" y="3915232"/>
            <a:ext cx="4751237" cy="2028885"/>
          </a:xfrm>
          <a:prstGeom prst="line">
            <a:avLst/>
          </a:prstGeom>
          <a:ln cap="flat" w="38100">
            <a:solidFill>
              <a:srgbClr val="E5BC30"/>
            </a:solidFill>
            <a:prstDash val="solid"/>
            <a:headEnd type="arrow" len="sm" w="med"/>
            <a:tailEnd type="arrow" len="sm" w="med"/>
          </a:ln>
        </p:spPr>
      </p:sp>
      <p:sp>
        <p:nvSpPr>
          <p:cNvPr name="TextBox 9" id="9"/>
          <p:cNvSpPr txBox="true"/>
          <p:nvPr/>
        </p:nvSpPr>
        <p:spPr>
          <a:xfrm rot="0">
            <a:off x="131249" y="840704"/>
            <a:ext cx="4664388" cy="1208681"/>
          </a:xfrm>
          <a:prstGeom prst="rect">
            <a:avLst/>
          </a:prstGeom>
        </p:spPr>
        <p:txBody>
          <a:bodyPr anchor="t" rtlCol="false" tIns="0" lIns="0" bIns="0" rIns="0">
            <a:spAutoFit/>
          </a:bodyPr>
          <a:lstStyle/>
          <a:p>
            <a:pPr algn="ctr">
              <a:lnSpc>
                <a:spcPts val="4659"/>
              </a:lnSpc>
              <a:spcBef>
                <a:spcPct val="0"/>
              </a:spcBef>
            </a:pPr>
            <a:r>
              <a:rPr lang="en-US" b="true" sz="4314">
                <a:solidFill>
                  <a:srgbClr val="FFFFFF"/>
                </a:solidFill>
                <a:latin typeface="Arimo Bold"/>
                <a:ea typeface="Arimo Bold"/>
                <a:cs typeface="Arimo Bold"/>
                <a:sym typeface="Arimo Bold"/>
              </a:rPr>
              <a:t>Implementation:</a:t>
            </a:r>
          </a:p>
          <a:p>
            <a:pPr algn="ctr">
              <a:lnSpc>
                <a:spcPts val="465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Magnifying glass and question mark"/>
          <p:cNvSpPr/>
          <p:nvPr/>
        </p:nvSpPr>
        <p:spPr>
          <a:xfrm flipH="false" flipV="false" rot="0">
            <a:off x="0" y="-142576"/>
            <a:ext cx="18288000" cy="10572152"/>
          </a:xfrm>
          <a:custGeom>
            <a:avLst/>
            <a:gdLst/>
            <a:ahLst/>
            <a:cxnLst/>
            <a:rect r="r" b="b" t="t" l="l"/>
            <a:pathLst>
              <a:path h="10572152" w="18288000">
                <a:moveTo>
                  <a:pt x="0" y="0"/>
                </a:moveTo>
                <a:lnTo>
                  <a:pt x="18288000" y="0"/>
                </a:lnTo>
                <a:lnTo>
                  <a:pt x="18288000" y="10572152"/>
                </a:lnTo>
                <a:lnTo>
                  <a:pt x="0" y="10572152"/>
                </a:lnTo>
                <a:lnTo>
                  <a:pt x="0" y="0"/>
                </a:lnTo>
                <a:close/>
              </a:path>
            </a:pathLst>
          </a:custGeom>
          <a:blipFill>
            <a:blip r:embed="rId2"/>
            <a:stretch>
              <a:fillRect l="0" t="-11279" r="-31988" b="-17148"/>
            </a:stretch>
          </a:blipFill>
        </p:spPr>
      </p:sp>
      <p:sp>
        <p:nvSpPr>
          <p:cNvPr name="Freeform 3" id="3"/>
          <p:cNvSpPr/>
          <p:nvPr/>
        </p:nvSpPr>
        <p:spPr>
          <a:xfrm flipH="false" flipV="false" rot="0">
            <a:off x="7799556" y="1946151"/>
            <a:ext cx="10343630" cy="7925806"/>
          </a:xfrm>
          <a:custGeom>
            <a:avLst/>
            <a:gdLst/>
            <a:ahLst/>
            <a:cxnLst/>
            <a:rect r="r" b="b" t="t" l="l"/>
            <a:pathLst>
              <a:path h="7925806" w="10343630">
                <a:moveTo>
                  <a:pt x="0" y="0"/>
                </a:moveTo>
                <a:lnTo>
                  <a:pt x="10343630" y="0"/>
                </a:lnTo>
                <a:lnTo>
                  <a:pt x="10343630" y="7925806"/>
                </a:lnTo>
                <a:lnTo>
                  <a:pt x="0" y="7925806"/>
                </a:lnTo>
                <a:lnTo>
                  <a:pt x="0" y="0"/>
                </a:lnTo>
                <a:close/>
              </a:path>
            </a:pathLst>
          </a:custGeom>
          <a:blipFill>
            <a:blip r:embed="rId3"/>
            <a:stretch>
              <a:fillRect l="0" t="0" r="0" b="0"/>
            </a:stretch>
          </a:blipFill>
        </p:spPr>
      </p:sp>
      <p:grpSp>
        <p:nvGrpSpPr>
          <p:cNvPr name="Group 4" id="4"/>
          <p:cNvGrpSpPr/>
          <p:nvPr/>
        </p:nvGrpSpPr>
        <p:grpSpPr>
          <a:xfrm rot="0">
            <a:off x="-1186149" y="-2922455"/>
            <a:ext cx="6588315" cy="65883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3DAA"/>
            </a:solidFill>
          </p:spPr>
        </p:sp>
        <p:sp>
          <p:nvSpPr>
            <p:cNvPr name="TextBox 6" id="6"/>
            <p:cNvSpPr txBox="true"/>
            <p:nvPr/>
          </p:nvSpPr>
          <p:spPr>
            <a:xfrm>
              <a:off x="76200" y="95250"/>
              <a:ext cx="660400" cy="641350"/>
            </a:xfrm>
            <a:prstGeom prst="rect">
              <a:avLst/>
            </a:prstGeom>
          </p:spPr>
          <p:txBody>
            <a:bodyPr anchor="ctr" rtlCol="false" tIns="50800" lIns="50800" bIns="50800" rIns="50800"/>
            <a:lstStyle/>
            <a:p>
              <a:pPr algn="ctr">
                <a:lnSpc>
                  <a:spcPts val="2283"/>
                </a:lnSpc>
              </a:pPr>
            </a:p>
          </p:txBody>
        </p:sp>
      </p:grpSp>
      <p:sp>
        <p:nvSpPr>
          <p:cNvPr name="Freeform 7" id="7"/>
          <p:cNvSpPr/>
          <p:nvPr/>
        </p:nvSpPr>
        <p:spPr>
          <a:xfrm flipH="false" flipV="false" rot="0">
            <a:off x="149354" y="1910111"/>
            <a:ext cx="7432764" cy="7997886"/>
          </a:xfrm>
          <a:custGeom>
            <a:avLst/>
            <a:gdLst/>
            <a:ahLst/>
            <a:cxnLst/>
            <a:rect r="r" b="b" t="t" l="l"/>
            <a:pathLst>
              <a:path h="7997886" w="7432764">
                <a:moveTo>
                  <a:pt x="0" y="0"/>
                </a:moveTo>
                <a:lnTo>
                  <a:pt x="7432764" y="0"/>
                </a:lnTo>
                <a:lnTo>
                  <a:pt x="7432764" y="7997886"/>
                </a:lnTo>
                <a:lnTo>
                  <a:pt x="0" y="7997886"/>
                </a:lnTo>
                <a:lnTo>
                  <a:pt x="0" y="0"/>
                </a:lnTo>
                <a:close/>
              </a:path>
            </a:pathLst>
          </a:custGeom>
          <a:blipFill>
            <a:blip r:embed="rId4"/>
            <a:stretch>
              <a:fillRect l="-438" t="0" r="-438" b="0"/>
            </a:stretch>
          </a:blipFill>
        </p:spPr>
      </p:sp>
      <p:sp>
        <p:nvSpPr>
          <p:cNvPr name="AutoShape 8" id="8"/>
          <p:cNvSpPr/>
          <p:nvPr/>
        </p:nvSpPr>
        <p:spPr>
          <a:xfrm flipV="true">
            <a:off x="4605761" y="3667796"/>
            <a:ext cx="4459852" cy="1978721"/>
          </a:xfrm>
          <a:prstGeom prst="line">
            <a:avLst/>
          </a:prstGeom>
          <a:ln cap="flat" w="38100">
            <a:solidFill>
              <a:srgbClr val="E5BC30"/>
            </a:solidFill>
            <a:prstDash val="solid"/>
            <a:headEnd type="arrow" len="sm" w="med"/>
            <a:tailEnd type="arrow" len="sm" w="med"/>
          </a:ln>
        </p:spPr>
      </p:sp>
      <p:sp>
        <p:nvSpPr>
          <p:cNvPr name="TextBox 9" id="9"/>
          <p:cNvSpPr txBox="true"/>
          <p:nvPr/>
        </p:nvSpPr>
        <p:spPr>
          <a:xfrm rot="0">
            <a:off x="149354" y="907333"/>
            <a:ext cx="4703762" cy="638804"/>
          </a:xfrm>
          <a:prstGeom prst="rect">
            <a:avLst/>
          </a:prstGeom>
        </p:spPr>
        <p:txBody>
          <a:bodyPr anchor="t" rtlCol="false" tIns="0" lIns="0" bIns="0" rIns="0">
            <a:spAutoFit/>
          </a:bodyPr>
          <a:lstStyle/>
          <a:p>
            <a:pPr algn="ctr">
              <a:lnSpc>
                <a:spcPts val="4767"/>
              </a:lnSpc>
              <a:spcBef>
                <a:spcPct val="0"/>
              </a:spcBef>
            </a:pPr>
            <a:r>
              <a:rPr lang="en-US" b="true" sz="4414">
                <a:solidFill>
                  <a:srgbClr val="FFFFFF"/>
                </a:solidFill>
                <a:latin typeface="Arimo Bold"/>
                <a:ea typeface="Arimo Bold"/>
                <a:cs typeface="Arimo Bold"/>
                <a:sym typeface="Arimo Bold"/>
              </a:rPr>
              <a:t>Implementation:</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466023" y="-4771050"/>
            <a:ext cx="11612692" cy="11612692"/>
            <a:chOff x="0" y="0"/>
            <a:chExt cx="9239876" cy="9239876"/>
          </a:xfrm>
        </p:grpSpPr>
        <p:sp>
          <p:nvSpPr>
            <p:cNvPr name="Freeform 3" id="3"/>
            <p:cNvSpPr/>
            <p:nvPr/>
          </p:nvSpPr>
          <p:spPr>
            <a:xfrm flipH="false" flipV="false" rot="0">
              <a:off x="0" y="0"/>
              <a:ext cx="9239885" cy="9239885"/>
            </a:xfrm>
            <a:custGeom>
              <a:avLst/>
              <a:gdLst/>
              <a:ahLst/>
              <a:cxnLst/>
              <a:rect r="r" b="b" t="t" l="l"/>
              <a:pathLst>
                <a:path h="9239885" w="9239885">
                  <a:moveTo>
                    <a:pt x="0" y="4619879"/>
                  </a:moveTo>
                  <a:cubicBezTo>
                    <a:pt x="0" y="2068449"/>
                    <a:pt x="2068449" y="0"/>
                    <a:pt x="4619879" y="0"/>
                  </a:cubicBezTo>
                  <a:cubicBezTo>
                    <a:pt x="7171309" y="0"/>
                    <a:pt x="9239885" y="2068449"/>
                    <a:pt x="9239885" y="4619879"/>
                  </a:cubicBezTo>
                  <a:cubicBezTo>
                    <a:pt x="9239885" y="7171309"/>
                    <a:pt x="7171436" y="9239885"/>
                    <a:pt x="4619879" y="9239885"/>
                  </a:cubicBezTo>
                  <a:cubicBezTo>
                    <a:pt x="2068322" y="9239885"/>
                    <a:pt x="0" y="7171436"/>
                    <a:pt x="0" y="4619879"/>
                  </a:cubicBezTo>
                  <a:close/>
                </a:path>
              </a:pathLst>
            </a:custGeom>
            <a:solidFill>
              <a:srgbClr val="4A3DAA"/>
            </a:solidFill>
          </p:spPr>
        </p:sp>
      </p:grpSp>
      <p:sp>
        <p:nvSpPr>
          <p:cNvPr name="TextBox 4" id="4"/>
          <p:cNvSpPr txBox="true"/>
          <p:nvPr/>
        </p:nvSpPr>
        <p:spPr>
          <a:xfrm rot="0">
            <a:off x="576919" y="959489"/>
            <a:ext cx="6197820" cy="2447841"/>
          </a:xfrm>
          <a:prstGeom prst="rect">
            <a:avLst/>
          </a:prstGeom>
        </p:spPr>
        <p:txBody>
          <a:bodyPr anchor="t" rtlCol="false" tIns="0" lIns="0" bIns="0" rIns="0">
            <a:spAutoFit/>
          </a:bodyPr>
          <a:lstStyle/>
          <a:p>
            <a:pPr algn="l">
              <a:lnSpc>
                <a:spcPts val="9444"/>
              </a:lnSpc>
            </a:pPr>
            <a:r>
              <a:rPr lang="en-US" sz="8744" b="true">
                <a:solidFill>
                  <a:srgbClr val="FFE9E9"/>
                </a:solidFill>
                <a:latin typeface="Arimo Bold"/>
                <a:ea typeface="Arimo Bold"/>
                <a:cs typeface="Arimo Bold"/>
                <a:sym typeface="Arimo Bold"/>
              </a:rPr>
              <a:t>Team members :</a:t>
            </a:r>
          </a:p>
        </p:txBody>
      </p:sp>
      <p:grpSp>
        <p:nvGrpSpPr>
          <p:cNvPr name="Group 5" id="5"/>
          <p:cNvGrpSpPr/>
          <p:nvPr/>
        </p:nvGrpSpPr>
        <p:grpSpPr>
          <a:xfrm rot="0">
            <a:off x="-1630388" y="5143500"/>
            <a:ext cx="6637529" cy="6637529"/>
            <a:chOff x="0" y="0"/>
            <a:chExt cx="1092200" cy="1092200"/>
          </a:xfrm>
        </p:grpSpPr>
        <p:sp>
          <p:nvSpPr>
            <p:cNvPr name="Freeform 6" id="6"/>
            <p:cNvSpPr/>
            <p:nvPr/>
          </p:nvSpPr>
          <p:spPr>
            <a:xfrm flipH="false" flipV="false" rot="0">
              <a:off x="0" y="0"/>
              <a:ext cx="1092200" cy="1092200"/>
            </a:xfrm>
            <a:custGeom>
              <a:avLst/>
              <a:gdLst/>
              <a:ahLst/>
              <a:cxnLst/>
              <a:rect r="r" b="b" t="t" l="l"/>
              <a:pathLst>
                <a:path h="1092200" w="1092200">
                  <a:moveTo>
                    <a:pt x="0" y="546100"/>
                  </a:moveTo>
                  <a:cubicBezTo>
                    <a:pt x="0" y="244475"/>
                    <a:pt x="244475" y="0"/>
                    <a:pt x="546100" y="0"/>
                  </a:cubicBezTo>
                  <a:cubicBezTo>
                    <a:pt x="847725" y="0"/>
                    <a:pt x="1092200" y="244475"/>
                    <a:pt x="1092200" y="546100"/>
                  </a:cubicBezTo>
                  <a:cubicBezTo>
                    <a:pt x="1092200" y="847725"/>
                    <a:pt x="847725" y="1092200"/>
                    <a:pt x="546100" y="1092200"/>
                  </a:cubicBezTo>
                  <a:cubicBezTo>
                    <a:pt x="244475" y="1092200"/>
                    <a:pt x="0" y="847725"/>
                    <a:pt x="0" y="546100"/>
                  </a:cubicBezTo>
                  <a:close/>
                </a:path>
              </a:pathLst>
            </a:custGeom>
            <a:solidFill>
              <a:srgbClr val="802CCA"/>
            </a:solidFill>
          </p:spPr>
        </p:sp>
      </p:grpSp>
      <p:sp>
        <p:nvSpPr>
          <p:cNvPr name="TextBox 7" id="7"/>
          <p:cNvSpPr txBox="true"/>
          <p:nvPr/>
        </p:nvSpPr>
        <p:spPr>
          <a:xfrm rot="0">
            <a:off x="8146670" y="2459786"/>
            <a:ext cx="9327326" cy="5191886"/>
          </a:xfrm>
          <a:prstGeom prst="rect">
            <a:avLst/>
          </a:prstGeom>
        </p:spPr>
        <p:txBody>
          <a:bodyPr anchor="t" rtlCol="false" tIns="0" lIns="0" bIns="0" rIns="0">
            <a:spAutoFit/>
          </a:bodyPr>
          <a:lstStyle/>
          <a:p>
            <a:pPr algn="l" marL="1140133" indent="-570066" lvl="1">
              <a:lnSpc>
                <a:spcPts val="6803"/>
              </a:lnSpc>
              <a:buFont typeface="Arial"/>
              <a:buChar char="•"/>
            </a:pPr>
            <a:r>
              <a:rPr lang="en-US" sz="6299">
                <a:solidFill>
                  <a:srgbClr val="802CCA"/>
                </a:solidFill>
                <a:latin typeface="Arimo"/>
                <a:ea typeface="Arimo"/>
                <a:cs typeface="Arimo"/>
                <a:sym typeface="Arimo"/>
              </a:rPr>
              <a:t>Sherif samy</a:t>
            </a:r>
          </a:p>
          <a:p>
            <a:pPr algn="l" marL="1140133" indent="-570066" lvl="1">
              <a:lnSpc>
                <a:spcPts val="6803"/>
              </a:lnSpc>
              <a:buFont typeface="Arial"/>
              <a:buChar char="•"/>
            </a:pPr>
            <a:r>
              <a:rPr lang="en-US" sz="6299">
                <a:solidFill>
                  <a:srgbClr val="802CCA"/>
                </a:solidFill>
                <a:latin typeface="Arimo"/>
                <a:ea typeface="Arimo"/>
                <a:cs typeface="Arimo"/>
                <a:sym typeface="Arimo"/>
              </a:rPr>
              <a:t>Mohamed wisam</a:t>
            </a:r>
          </a:p>
          <a:p>
            <a:pPr algn="l" marL="1140133" indent="-570066" lvl="1">
              <a:lnSpc>
                <a:spcPts val="6803"/>
              </a:lnSpc>
              <a:buFont typeface="Arial"/>
              <a:buChar char="•"/>
            </a:pPr>
            <a:r>
              <a:rPr lang="en-US" sz="6299">
                <a:solidFill>
                  <a:srgbClr val="802CCA"/>
                </a:solidFill>
                <a:latin typeface="Arimo"/>
                <a:ea typeface="Arimo"/>
                <a:cs typeface="Arimo"/>
                <a:sym typeface="Arimo"/>
              </a:rPr>
              <a:t>Rawan abdelgwad</a:t>
            </a:r>
          </a:p>
          <a:p>
            <a:pPr algn="l" marL="1140133" indent="-570066" lvl="1">
              <a:lnSpc>
                <a:spcPts val="6803"/>
              </a:lnSpc>
              <a:buFont typeface="Arial"/>
              <a:buChar char="•"/>
            </a:pPr>
            <a:r>
              <a:rPr lang="en-US" sz="6299">
                <a:solidFill>
                  <a:srgbClr val="802CCA"/>
                </a:solidFill>
                <a:latin typeface="Arimo"/>
                <a:ea typeface="Arimo"/>
                <a:cs typeface="Arimo"/>
                <a:sym typeface="Arimo"/>
              </a:rPr>
              <a:t>Rawda rizk</a:t>
            </a:r>
          </a:p>
          <a:p>
            <a:pPr algn="l" marL="1140133" indent="-570066" lvl="1">
              <a:lnSpc>
                <a:spcPts val="6803"/>
              </a:lnSpc>
              <a:buFont typeface="Arial"/>
              <a:buChar char="•"/>
            </a:pPr>
            <a:r>
              <a:rPr lang="en-US" sz="6299">
                <a:solidFill>
                  <a:srgbClr val="802CCA"/>
                </a:solidFill>
                <a:latin typeface="Arimo"/>
                <a:ea typeface="Arimo"/>
                <a:cs typeface="Arimo"/>
                <a:sym typeface="Arimo"/>
              </a:rPr>
              <a:t>Sayed tag</a:t>
            </a:r>
          </a:p>
          <a:p>
            <a:pPr algn="l" marL="1140133" indent="-570066" lvl="1">
              <a:lnSpc>
                <a:spcPts val="6803"/>
              </a:lnSpc>
              <a:buFont typeface="Arial"/>
              <a:buChar char="•"/>
            </a:pPr>
            <a:r>
              <a:rPr lang="en-US" sz="6299">
                <a:solidFill>
                  <a:srgbClr val="802CCA"/>
                </a:solidFill>
                <a:latin typeface="Arimo"/>
                <a:ea typeface="Arimo"/>
                <a:cs typeface="Arimo"/>
                <a:sym typeface="Arimo"/>
              </a:rPr>
              <a:t>Hassan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Magnifying glass and question mark"/>
          <p:cNvSpPr/>
          <p:nvPr/>
        </p:nvSpPr>
        <p:spPr>
          <a:xfrm flipH="false" flipV="false" rot="0">
            <a:off x="0" y="-142576"/>
            <a:ext cx="18288000" cy="10572152"/>
          </a:xfrm>
          <a:custGeom>
            <a:avLst/>
            <a:gdLst/>
            <a:ahLst/>
            <a:cxnLst/>
            <a:rect r="r" b="b" t="t" l="l"/>
            <a:pathLst>
              <a:path h="10572152" w="18288000">
                <a:moveTo>
                  <a:pt x="0" y="0"/>
                </a:moveTo>
                <a:lnTo>
                  <a:pt x="18288000" y="0"/>
                </a:lnTo>
                <a:lnTo>
                  <a:pt x="18288000" y="10572152"/>
                </a:lnTo>
                <a:lnTo>
                  <a:pt x="0" y="10572152"/>
                </a:lnTo>
                <a:lnTo>
                  <a:pt x="0" y="0"/>
                </a:lnTo>
                <a:close/>
              </a:path>
            </a:pathLst>
          </a:custGeom>
          <a:blipFill>
            <a:blip r:embed="rId2"/>
            <a:stretch>
              <a:fillRect l="0" t="-14215" r="-31988" b="-14212"/>
            </a:stretch>
          </a:blipFill>
        </p:spPr>
      </p:sp>
      <p:sp>
        <p:nvSpPr>
          <p:cNvPr name="TextBox 3" id="3"/>
          <p:cNvSpPr txBox="true"/>
          <p:nvPr/>
        </p:nvSpPr>
        <p:spPr>
          <a:xfrm rot="0">
            <a:off x="246756" y="3507293"/>
            <a:ext cx="15585948" cy="1436718"/>
          </a:xfrm>
          <a:prstGeom prst="rect">
            <a:avLst/>
          </a:prstGeom>
        </p:spPr>
        <p:txBody>
          <a:bodyPr anchor="t" rtlCol="false" tIns="0" lIns="0" bIns="0" rIns="0">
            <a:spAutoFit/>
          </a:bodyPr>
          <a:lstStyle/>
          <a:p>
            <a:pPr algn="l">
              <a:lnSpc>
                <a:spcPts val="10692"/>
              </a:lnSpc>
            </a:pPr>
            <a:r>
              <a:rPr lang="en-US" sz="9900" b="true">
                <a:solidFill>
                  <a:srgbClr val="F2F2F2"/>
                </a:solidFill>
                <a:latin typeface="Arimo Bold"/>
                <a:ea typeface="Arimo Bold"/>
                <a:cs typeface="Arimo Bold"/>
                <a:sym typeface="Arimo Bold"/>
              </a:rPr>
              <a:t>T</a:t>
            </a:r>
            <a:r>
              <a:rPr lang="en-US" sz="9900" b="true">
                <a:solidFill>
                  <a:srgbClr val="F2F2F2"/>
                </a:solidFill>
                <a:latin typeface="Arimo Bold"/>
                <a:ea typeface="Arimo Bold"/>
                <a:cs typeface="Arimo Bold"/>
                <a:sym typeface="Arimo Bold"/>
              </a:rPr>
              <a:t>hank you:</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1"/>
            <a:ext cx="6768700" cy="10287000"/>
            <a:chOff x="0" y="0"/>
            <a:chExt cx="9024934" cy="13716000"/>
          </a:xfrm>
        </p:grpSpPr>
        <p:sp>
          <p:nvSpPr>
            <p:cNvPr name="Freeform 3" id="3"/>
            <p:cNvSpPr/>
            <p:nvPr/>
          </p:nvSpPr>
          <p:spPr>
            <a:xfrm flipH="false" flipV="false" rot="0">
              <a:off x="0" y="0"/>
              <a:ext cx="9024874" cy="13716000"/>
            </a:xfrm>
            <a:custGeom>
              <a:avLst/>
              <a:gdLst/>
              <a:ahLst/>
              <a:cxnLst/>
              <a:rect r="r" b="b" t="t" l="l"/>
              <a:pathLst>
                <a:path h="13716000" w="9024874">
                  <a:moveTo>
                    <a:pt x="0" y="0"/>
                  </a:moveTo>
                  <a:lnTo>
                    <a:pt x="5158994" y="0"/>
                  </a:lnTo>
                  <a:lnTo>
                    <a:pt x="5166487" y="4318"/>
                  </a:lnTo>
                  <a:cubicBezTo>
                    <a:pt x="7479792" y="1409827"/>
                    <a:pt x="9024874" y="3953510"/>
                    <a:pt x="9024874" y="6858000"/>
                  </a:cubicBezTo>
                  <a:cubicBezTo>
                    <a:pt x="9024874" y="9762490"/>
                    <a:pt x="7479792" y="12306173"/>
                    <a:pt x="5166487" y="13711682"/>
                  </a:cubicBezTo>
                  <a:lnTo>
                    <a:pt x="5158994" y="13716000"/>
                  </a:lnTo>
                  <a:lnTo>
                    <a:pt x="0" y="13716000"/>
                  </a:lnTo>
                  <a:close/>
                </a:path>
              </a:pathLst>
            </a:custGeom>
            <a:solidFill>
              <a:srgbClr val="4A3DAA"/>
            </a:solidFill>
          </p:spPr>
        </p:sp>
      </p:grpSp>
      <p:sp>
        <p:nvSpPr>
          <p:cNvPr name="TextBox 4" id="4"/>
          <p:cNvSpPr txBox="true"/>
          <p:nvPr/>
        </p:nvSpPr>
        <p:spPr>
          <a:xfrm rot="0">
            <a:off x="1028700" y="4707481"/>
            <a:ext cx="4243928" cy="967359"/>
          </a:xfrm>
          <a:prstGeom prst="rect">
            <a:avLst/>
          </a:prstGeom>
        </p:spPr>
        <p:txBody>
          <a:bodyPr anchor="t" rtlCol="false" tIns="0" lIns="0" bIns="0" rIns="0">
            <a:spAutoFit/>
          </a:bodyPr>
          <a:lstStyle/>
          <a:p>
            <a:pPr algn="l">
              <a:lnSpc>
                <a:spcPts val="7128"/>
              </a:lnSpc>
            </a:pPr>
            <a:r>
              <a:rPr lang="en-US" sz="6600" b="true">
                <a:solidFill>
                  <a:srgbClr val="FFE9E9"/>
                </a:solidFill>
                <a:latin typeface="Arimo Bold"/>
                <a:ea typeface="Arimo Bold"/>
                <a:cs typeface="Arimo Bold"/>
                <a:sym typeface="Arimo Bold"/>
              </a:rPr>
              <a:t>Projects :</a:t>
            </a:r>
          </a:p>
        </p:txBody>
      </p:sp>
      <p:sp>
        <p:nvSpPr>
          <p:cNvPr name="TextBox 5" id="5"/>
          <p:cNvSpPr txBox="true"/>
          <p:nvPr/>
        </p:nvSpPr>
        <p:spPr>
          <a:xfrm rot="0">
            <a:off x="7026054" y="1257484"/>
            <a:ext cx="10780872" cy="1872234"/>
          </a:xfrm>
          <a:prstGeom prst="rect">
            <a:avLst/>
          </a:prstGeom>
        </p:spPr>
        <p:txBody>
          <a:bodyPr anchor="t" rtlCol="false" tIns="0" lIns="0" bIns="0" rIns="0">
            <a:spAutoFit/>
          </a:bodyPr>
          <a:lstStyle/>
          <a:p>
            <a:pPr algn="l">
              <a:lnSpc>
                <a:spcPts val="7128"/>
              </a:lnSpc>
            </a:pPr>
            <a:r>
              <a:rPr lang="en-US" sz="6600" b="true">
                <a:solidFill>
                  <a:srgbClr val="4A3DAA"/>
                </a:solidFill>
                <a:latin typeface="Arimo Bold"/>
                <a:ea typeface="Arimo Bold"/>
                <a:cs typeface="Arimo Bold"/>
                <a:sym typeface="Arimo Bold"/>
              </a:rPr>
              <a:t>Sentiment analysis       </a:t>
            </a:r>
          </a:p>
          <a:p>
            <a:pPr algn="l">
              <a:lnSpc>
                <a:spcPts val="7128"/>
              </a:lnSpc>
            </a:pPr>
          </a:p>
        </p:txBody>
      </p:sp>
      <p:grpSp>
        <p:nvGrpSpPr>
          <p:cNvPr name="Group 6" id="6"/>
          <p:cNvGrpSpPr/>
          <p:nvPr/>
        </p:nvGrpSpPr>
        <p:grpSpPr>
          <a:xfrm rot="0">
            <a:off x="7781236" y="4640770"/>
            <a:ext cx="9478064" cy="28611"/>
            <a:chOff x="0" y="0"/>
            <a:chExt cx="12621528" cy="38100"/>
          </a:xfrm>
        </p:grpSpPr>
        <p:sp>
          <p:nvSpPr>
            <p:cNvPr name="Freeform 7" id="7"/>
            <p:cNvSpPr/>
            <p:nvPr/>
          </p:nvSpPr>
          <p:spPr>
            <a:xfrm flipH="false" flipV="false" rot="0">
              <a:off x="19050" y="19050"/>
              <a:ext cx="12583414" cy="0"/>
            </a:xfrm>
            <a:custGeom>
              <a:avLst/>
              <a:gdLst/>
              <a:ahLst/>
              <a:cxnLst/>
              <a:rect r="r" b="b" t="t" l="l"/>
              <a:pathLst>
                <a:path h="0" w="12583414">
                  <a:moveTo>
                    <a:pt x="0" y="0"/>
                  </a:moveTo>
                  <a:lnTo>
                    <a:pt x="12583414" y="0"/>
                  </a:lnTo>
                </a:path>
              </a:pathLst>
            </a:custGeom>
            <a:solidFill>
              <a:srgbClr val="E97132"/>
            </a:solidFill>
          </p:spPr>
        </p:sp>
        <p:sp>
          <p:nvSpPr>
            <p:cNvPr name="Freeform 8" id="8"/>
            <p:cNvSpPr/>
            <p:nvPr/>
          </p:nvSpPr>
          <p:spPr>
            <a:xfrm flipH="false" flipV="false" rot="0">
              <a:off x="19050" y="0"/>
              <a:ext cx="12583414" cy="38100"/>
            </a:xfrm>
            <a:custGeom>
              <a:avLst/>
              <a:gdLst/>
              <a:ahLst/>
              <a:cxnLst/>
              <a:rect r="r" b="b" t="t" l="l"/>
              <a:pathLst>
                <a:path h="38100" w="12583414">
                  <a:moveTo>
                    <a:pt x="0" y="0"/>
                  </a:moveTo>
                  <a:lnTo>
                    <a:pt x="12583414" y="0"/>
                  </a:lnTo>
                  <a:lnTo>
                    <a:pt x="12583414" y="38100"/>
                  </a:lnTo>
                  <a:lnTo>
                    <a:pt x="0" y="38100"/>
                  </a:lnTo>
                  <a:close/>
                </a:path>
              </a:pathLst>
            </a:custGeom>
            <a:solidFill>
              <a:srgbClr val="0E2841"/>
            </a:solidFill>
          </p:spPr>
        </p:sp>
      </p:grpSp>
      <p:sp>
        <p:nvSpPr>
          <p:cNvPr name="TextBox 9" id="9"/>
          <p:cNvSpPr txBox="true"/>
          <p:nvPr/>
        </p:nvSpPr>
        <p:spPr>
          <a:xfrm rot="0">
            <a:off x="7026054" y="5376881"/>
            <a:ext cx="9121341" cy="967359"/>
          </a:xfrm>
          <a:prstGeom prst="rect">
            <a:avLst/>
          </a:prstGeom>
        </p:spPr>
        <p:txBody>
          <a:bodyPr anchor="t" rtlCol="false" tIns="0" lIns="0" bIns="0" rIns="0">
            <a:spAutoFit/>
          </a:bodyPr>
          <a:lstStyle/>
          <a:p>
            <a:pPr algn="l">
              <a:lnSpc>
                <a:spcPts val="7128"/>
              </a:lnSpc>
            </a:pPr>
            <a:r>
              <a:rPr lang="en-US" sz="6600" b="true">
                <a:solidFill>
                  <a:srgbClr val="4A3DAA"/>
                </a:solidFill>
                <a:latin typeface="Arimo Bold"/>
                <a:ea typeface="Arimo Bold"/>
                <a:cs typeface="Arimo Bold"/>
                <a:sym typeface="Arimo Bold"/>
              </a:rPr>
              <a:t>Sentiment analysis </a:t>
            </a:r>
          </a:p>
        </p:txBody>
      </p:sp>
      <p:sp>
        <p:nvSpPr>
          <p:cNvPr name="TextBox 10" id="10"/>
          <p:cNvSpPr txBox="true"/>
          <p:nvPr/>
        </p:nvSpPr>
        <p:spPr>
          <a:xfrm rot="0">
            <a:off x="8237111" y="2222176"/>
            <a:ext cx="9725422" cy="1011473"/>
          </a:xfrm>
          <a:prstGeom prst="rect">
            <a:avLst/>
          </a:prstGeom>
        </p:spPr>
        <p:txBody>
          <a:bodyPr anchor="t" rtlCol="false" tIns="0" lIns="0" bIns="0" rIns="0">
            <a:spAutoFit/>
          </a:bodyPr>
          <a:lstStyle/>
          <a:p>
            <a:pPr algn="ctr">
              <a:lnSpc>
                <a:spcPts val="7554"/>
              </a:lnSpc>
              <a:spcBef>
                <a:spcPct val="0"/>
              </a:spcBef>
            </a:pPr>
            <a:r>
              <a:rPr lang="en-US" b="true" sz="6994">
                <a:solidFill>
                  <a:srgbClr val="802CCA"/>
                </a:solidFill>
                <a:latin typeface="Arimo Bold"/>
                <a:ea typeface="Arimo Bold"/>
                <a:cs typeface="Arimo Bold"/>
                <a:sym typeface="Arimo Bold"/>
              </a:rPr>
              <a:t>Arabic reviews(talabat)</a:t>
            </a:r>
          </a:p>
        </p:txBody>
      </p:sp>
      <p:sp>
        <p:nvSpPr>
          <p:cNvPr name="TextBox 11" id="11"/>
          <p:cNvSpPr txBox="true"/>
          <p:nvPr/>
        </p:nvSpPr>
        <p:spPr>
          <a:xfrm rot="0">
            <a:off x="8237111" y="6391865"/>
            <a:ext cx="9780489" cy="905636"/>
          </a:xfrm>
          <a:prstGeom prst="rect">
            <a:avLst/>
          </a:prstGeom>
        </p:spPr>
        <p:txBody>
          <a:bodyPr anchor="t" rtlCol="false" tIns="0" lIns="0" bIns="0" rIns="0">
            <a:spAutoFit/>
          </a:bodyPr>
          <a:lstStyle/>
          <a:p>
            <a:pPr algn="ctr">
              <a:lnSpc>
                <a:spcPts val="6803"/>
              </a:lnSpc>
              <a:spcBef>
                <a:spcPct val="0"/>
              </a:spcBef>
            </a:pPr>
            <a:r>
              <a:rPr lang="en-US" b="true" sz="6299">
                <a:solidFill>
                  <a:srgbClr val="802CCA"/>
                </a:solidFill>
                <a:latin typeface="Arimo Bold"/>
                <a:ea typeface="Arimo Bold"/>
                <a:cs typeface="Arimo Bold"/>
                <a:sym typeface="Arimo Bold"/>
              </a:rPr>
              <a:t>English reviews (amazon)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93939" y="3236157"/>
            <a:ext cx="5550404" cy="2122335"/>
          </a:xfrm>
          <a:prstGeom prst="rect">
            <a:avLst/>
          </a:prstGeom>
        </p:spPr>
        <p:txBody>
          <a:bodyPr anchor="t" rtlCol="false" tIns="0" lIns="0" bIns="0" rIns="0">
            <a:spAutoFit/>
          </a:bodyPr>
          <a:lstStyle/>
          <a:p>
            <a:pPr algn="l" marL="542925" indent="-271462" lvl="1">
              <a:lnSpc>
                <a:spcPts val="3240"/>
              </a:lnSpc>
              <a:buFont typeface="Arial"/>
              <a:buChar char="•"/>
            </a:pPr>
            <a:r>
              <a:rPr lang="en-US" b="true" sz="3000">
                <a:solidFill>
                  <a:srgbClr val="7E6BDF"/>
                </a:solidFill>
                <a:latin typeface="Arial Bold"/>
                <a:ea typeface="Arial Bold"/>
                <a:cs typeface="Arial Bold"/>
                <a:sym typeface="Arial Bold"/>
              </a:rPr>
              <a:t>Objective and importance</a:t>
            </a:r>
          </a:p>
          <a:p>
            <a:pPr algn="l" marL="542925" indent="-271462" lvl="1">
              <a:lnSpc>
                <a:spcPts val="3240"/>
              </a:lnSpc>
              <a:buFont typeface="Arial"/>
              <a:buChar char="•"/>
            </a:pPr>
            <a:r>
              <a:rPr lang="en-US" b="true" sz="3000">
                <a:solidFill>
                  <a:srgbClr val="7E6BDF"/>
                </a:solidFill>
                <a:latin typeface="Arial Bold"/>
                <a:ea typeface="Arial Bold"/>
                <a:cs typeface="Arial Bold"/>
                <a:sym typeface="Arial Bold"/>
              </a:rPr>
              <a:t>The data</a:t>
            </a:r>
          </a:p>
          <a:p>
            <a:pPr algn="l" marL="542925" indent="-271462" lvl="1">
              <a:lnSpc>
                <a:spcPts val="3240"/>
              </a:lnSpc>
              <a:buFont typeface="Arial"/>
              <a:buChar char="•"/>
            </a:pPr>
            <a:r>
              <a:rPr lang="en-US" b="true" sz="3000">
                <a:solidFill>
                  <a:srgbClr val="7E6BDF"/>
                </a:solidFill>
                <a:latin typeface="Arial Bold"/>
                <a:ea typeface="Arial Bold"/>
                <a:cs typeface="Arial Bold"/>
                <a:sym typeface="Arial Bold"/>
              </a:rPr>
              <a:t>Methodology</a:t>
            </a:r>
          </a:p>
          <a:p>
            <a:pPr algn="l" marL="542925" indent="-271462" lvl="1">
              <a:lnSpc>
                <a:spcPts val="3240"/>
              </a:lnSpc>
              <a:buFont typeface="Arial"/>
              <a:buChar char="•"/>
            </a:pPr>
            <a:r>
              <a:rPr lang="en-US" b="true" sz="3000">
                <a:solidFill>
                  <a:srgbClr val="7E6BDF"/>
                </a:solidFill>
                <a:latin typeface="Arial Bold"/>
                <a:ea typeface="Arial Bold"/>
                <a:cs typeface="Arial Bold"/>
                <a:sym typeface="Arial Bold"/>
              </a:rPr>
              <a:t>The results</a:t>
            </a:r>
          </a:p>
          <a:p>
            <a:pPr algn="l" marL="542925" indent="-271462" lvl="1">
              <a:lnSpc>
                <a:spcPts val="3240"/>
              </a:lnSpc>
              <a:buFont typeface="Arial"/>
              <a:buChar char="•"/>
            </a:pPr>
            <a:r>
              <a:rPr lang="en-US" b="true" sz="3000">
                <a:solidFill>
                  <a:srgbClr val="7E6BDF"/>
                </a:solidFill>
                <a:latin typeface="Arial Bold"/>
                <a:ea typeface="Arial Bold"/>
                <a:cs typeface="Arial Bold"/>
                <a:sym typeface="Arial Bold"/>
              </a:rPr>
              <a:t>challenges</a:t>
            </a:r>
          </a:p>
        </p:txBody>
      </p:sp>
      <p:sp>
        <p:nvSpPr>
          <p:cNvPr name="Freeform 3" id="3"/>
          <p:cNvSpPr/>
          <p:nvPr/>
        </p:nvSpPr>
        <p:spPr>
          <a:xfrm flipH="false" flipV="false" rot="0">
            <a:off x="6444342" y="-19050"/>
            <a:ext cx="11843658" cy="10755086"/>
          </a:xfrm>
          <a:custGeom>
            <a:avLst/>
            <a:gdLst/>
            <a:ahLst/>
            <a:cxnLst/>
            <a:rect r="r" b="b" t="t" l="l"/>
            <a:pathLst>
              <a:path h="10755086" w="11843658">
                <a:moveTo>
                  <a:pt x="0" y="0"/>
                </a:moveTo>
                <a:lnTo>
                  <a:pt x="11843658" y="0"/>
                </a:lnTo>
                <a:lnTo>
                  <a:pt x="11843658" y="10755086"/>
                </a:lnTo>
                <a:lnTo>
                  <a:pt x="0" y="10755086"/>
                </a:lnTo>
                <a:lnTo>
                  <a:pt x="0" y="0"/>
                </a:lnTo>
                <a:close/>
              </a:path>
            </a:pathLst>
          </a:custGeom>
          <a:blipFill>
            <a:blip r:embed="rId2"/>
            <a:stretch>
              <a:fillRect l="-22916" t="0" r="-22916" b="0"/>
            </a:stretch>
          </a:blipFill>
        </p:spPr>
      </p:sp>
      <p:sp>
        <p:nvSpPr>
          <p:cNvPr name="TextBox 4" id="4"/>
          <p:cNvSpPr txBox="true"/>
          <p:nvPr/>
        </p:nvSpPr>
        <p:spPr>
          <a:xfrm rot="0">
            <a:off x="-372797" y="1914755"/>
            <a:ext cx="5550404" cy="937574"/>
          </a:xfrm>
          <a:prstGeom prst="rect">
            <a:avLst/>
          </a:prstGeom>
        </p:spPr>
        <p:txBody>
          <a:bodyPr anchor="t" rtlCol="false" tIns="0" lIns="0" bIns="0" rIns="0">
            <a:spAutoFit/>
          </a:bodyPr>
          <a:lstStyle/>
          <a:p>
            <a:pPr algn="l" marL="1067739" indent="-533870" lvl="1">
              <a:lnSpc>
                <a:spcPts val="6371"/>
              </a:lnSpc>
              <a:buFont typeface="Arial"/>
              <a:buChar char="•"/>
            </a:pPr>
            <a:r>
              <a:rPr lang="en-US" b="true" sz="5899">
                <a:solidFill>
                  <a:srgbClr val="5E17EB"/>
                </a:solidFill>
                <a:latin typeface="Arial Bold"/>
                <a:ea typeface="Arial Bold"/>
                <a:cs typeface="Arial Bold"/>
                <a:sym typeface="Arial Bold"/>
              </a:rPr>
              <a:t>Over View</a:t>
            </a:r>
          </a:p>
        </p:txBody>
      </p:sp>
      <p:sp>
        <p:nvSpPr>
          <p:cNvPr name="Freeform 5" id="5" descr="Magnifying glass and question mark"/>
          <p:cNvSpPr/>
          <p:nvPr/>
        </p:nvSpPr>
        <p:spPr>
          <a:xfrm flipH="false" flipV="false" rot="0">
            <a:off x="-19050" y="-142576"/>
            <a:ext cx="18288000" cy="10572152"/>
          </a:xfrm>
          <a:custGeom>
            <a:avLst/>
            <a:gdLst/>
            <a:ahLst/>
            <a:cxnLst/>
            <a:rect r="r" b="b" t="t" l="l"/>
            <a:pathLst>
              <a:path h="10572152" w="18288000">
                <a:moveTo>
                  <a:pt x="0" y="0"/>
                </a:moveTo>
                <a:lnTo>
                  <a:pt x="18288000" y="0"/>
                </a:lnTo>
                <a:lnTo>
                  <a:pt x="18288000" y="10572152"/>
                </a:lnTo>
                <a:lnTo>
                  <a:pt x="0" y="10572152"/>
                </a:lnTo>
                <a:lnTo>
                  <a:pt x="0" y="0"/>
                </a:lnTo>
                <a:close/>
              </a:path>
            </a:pathLst>
          </a:custGeom>
          <a:blipFill>
            <a:blip r:embed="rId3"/>
            <a:stretch>
              <a:fillRect l="0" t="-14617" r="-32814" b="-14615"/>
            </a:stretch>
          </a:blipFill>
        </p:spPr>
      </p:sp>
      <p:sp>
        <p:nvSpPr>
          <p:cNvPr name="TextBox 6" id="6"/>
          <p:cNvSpPr txBox="true"/>
          <p:nvPr/>
        </p:nvSpPr>
        <p:spPr>
          <a:xfrm rot="0">
            <a:off x="430429" y="4078422"/>
            <a:ext cx="7267087" cy="2910128"/>
          </a:xfrm>
          <a:prstGeom prst="rect">
            <a:avLst/>
          </a:prstGeom>
        </p:spPr>
        <p:txBody>
          <a:bodyPr anchor="t" rtlCol="false" tIns="0" lIns="0" bIns="0" rIns="0">
            <a:spAutoFit/>
          </a:bodyPr>
          <a:lstStyle/>
          <a:p>
            <a:pPr algn="l" marL="741993" indent="-370996" lvl="1">
              <a:lnSpc>
                <a:spcPts val="4427"/>
              </a:lnSpc>
              <a:buFont typeface="Arial"/>
              <a:buChar char="•"/>
            </a:pPr>
            <a:r>
              <a:rPr lang="en-US" sz="4099">
                <a:solidFill>
                  <a:srgbClr val="FFFFFF"/>
                </a:solidFill>
                <a:latin typeface="Arial"/>
                <a:ea typeface="Arial"/>
                <a:cs typeface="Arial"/>
                <a:sym typeface="Arial"/>
              </a:rPr>
              <a:t>Objective and importance</a:t>
            </a:r>
          </a:p>
          <a:p>
            <a:pPr algn="l" marL="741993" indent="-370996" lvl="1">
              <a:lnSpc>
                <a:spcPts val="4427"/>
              </a:lnSpc>
              <a:buFont typeface="Arial"/>
              <a:buChar char="•"/>
            </a:pPr>
            <a:r>
              <a:rPr lang="en-US" sz="4099">
                <a:solidFill>
                  <a:srgbClr val="FFFFFF"/>
                </a:solidFill>
                <a:latin typeface="Arial"/>
                <a:ea typeface="Arial"/>
                <a:cs typeface="Arial"/>
                <a:sym typeface="Arial"/>
              </a:rPr>
              <a:t>Data</a:t>
            </a:r>
          </a:p>
          <a:p>
            <a:pPr algn="l" marL="741993" indent="-370996" lvl="1">
              <a:lnSpc>
                <a:spcPts val="4427"/>
              </a:lnSpc>
              <a:buFont typeface="Arial"/>
              <a:buChar char="•"/>
            </a:pPr>
            <a:r>
              <a:rPr lang="en-US" sz="4099">
                <a:solidFill>
                  <a:srgbClr val="FFFFFF"/>
                </a:solidFill>
                <a:latin typeface="Arial"/>
                <a:ea typeface="Arial"/>
                <a:cs typeface="Arial"/>
                <a:sym typeface="Arial"/>
              </a:rPr>
              <a:t>Methodology</a:t>
            </a:r>
          </a:p>
          <a:p>
            <a:pPr algn="l" marL="741993" indent="-370996" lvl="1">
              <a:lnSpc>
                <a:spcPts val="4427"/>
              </a:lnSpc>
              <a:buFont typeface="Arial"/>
              <a:buChar char="•"/>
            </a:pPr>
            <a:r>
              <a:rPr lang="en-US" sz="4099">
                <a:solidFill>
                  <a:srgbClr val="FFFFFF"/>
                </a:solidFill>
                <a:latin typeface="Arial"/>
                <a:ea typeface="Arial"/>
                <a:cs typeface="Arial"/>
                <a:sym typeface="Arial"/>
              </a:rPr>
              <a:t>The results</a:t>
            </a:r>
          </a:p>
          <a:p>
            <a:pPr algn="l" marL="741993" indent="-370996" lvl="1">
              <a:lnSpc>
                <a:spcPts val="4427"/>
              </a:lnSpc>
              <a:buFont typeface="Arial"/>
              <a:buChar char="•"/>
            </a:pPr>
            <a:r>
              <a:rPr lang="en-US" sz="4099">
                <a:solidFill>
                  <a:srgbClr val="FFFFFF"/>
                </a:solidFill>
                <a:latin typeface="Arial"/>
                <a:ea typeface="Arial"/>
                <a:cs typeface="Arial"/>
                <a:sym typeface="Arial"/>
              </a:rPr>
              <a:t>Implementation</a:t>
            </a:r>
          </a:p>
        </p:txBody>
      </p:sp>
      <p:sp>
        <p:nvSpPr>
          <p:cNvPr name="TextBox 7" id="7"/>
          <p:cNvSpPr txBox="true"/>
          <p:nvPr/>
        </p:nvSpPr>
        <p:spPr>
          <a:xfrm rot="0">
            <a:off x="-372797" y="2991826"/>
            <a:ext cx="5550404" cy="937574"/>
          </a:xfrm>
          <a:prstGeom prst="rect">
            <a:avLst/>
          </a:prstGeom>
        </p:spPr>
        <p:txBody>
          <a:bodyPr anchor="t" rtlCol="false" tIns="0" lIns="0" bIns="0" rIns="0">
            <a:spAutoFit/>
          </a:bodyPr>
          <a:lstStyle/>
          <a:p>
            <a:pPr algn="l" marL="1067739" indent="-533870" lvl="1">
              <a:lnSpc>
                <a:spcPts val="6371"/>
              </a:lnSpc>
              <a:buFont typeface="Arial"/>
              <a:buChar char="•"/>
            </a:pPr>
            <a:r>
              <a:rPr lang="en-US" b="true" sz="5899">
                <a:solidFill>
                  <a:srgbClr val="FFFFFF"/>
                </a:solidFill>
                <a:latin typeface="Arial Bold"/>
                <a:ea typeface="Arial Bold"/>
                <a:cs typeface="Arial Bold"/>
                <a:sym typeface="Arial Bold"/>
              </a:rPr>
              <a:t>Over View</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879364" y="1410152"/>
            <a:ext cx="10564919" cy="1777497"/>
          </a:xfrm>
          <a:prstGeom prst="rect">
            <a:avLst/>
          </a:prstGeom>
        </p:spPr>
        <p:txBody>
          <a:bodyPr anchor="t" rtlCol="false" tIns="0" lIns="0" bIns="0" rIns="0">
            <a:spAutoFit/>
          </a:bodyPr>
          <a:lstStyle/>
          <a:p>
            <a:pPr algn="l">
              <a:lnSpc>
                <a:spcPts val="6480"/>
              </a:lnSpc>
            </a:pPr>
            <a:r>
              <a:rPr lang="en-US" sz="6000" b="true">
                <a:solidFill>
                  <a:srgbClr val="4A3DAA"/>
                </a:solidFill>
                <a:latin typeface="Arial Bold"/>
                <a:ea typeface="Arial Bold"/>
                <a:cs typeface="Arial Bold"/>
                <a:sym typeface="Arial Bold"/>
              </a:rPr>
              <a:t>Objective and </a:t>
            </a:r>
          </a:p>
          <a:p>
            <a:pPr algn="l">
              <a:lnSpc>
                <a:spcPts val="6480"/>
              </a:lnSpc>
            </a:pPr>
            <a:r>
              <a:rPr lang="en-US" sz="6000" b="true">
                <a:solidFill>
                  <a:srgbClr val="4A3DAA"/>
                </a:solidFill>
                <a:latin typeface="Arial Bold"/>
                <a:ea typeface="Arial Bold"/>
                <a:cs typeface="Arial Bold"/>
                <a:sym typeface="Arial Bold"/>
              </a:rPr>
              <a:t>          Importance</a:t>
            </a:r>
          </a:p>
        </p:txBody>
      </p:sp>
      <p:sp>
        <p:nvSpPr>
          <p:cNvPr name="TextBox 3" id="3"/>
          <p:cNvSpPr txBox="true"/>
          <p:nvPr/>
        </p:nvSpPr>
        <p:spPr>
          <a:xfrm rot="0">
            <a:off x="8879364" y="3258557"/>
            <a:ext cx="9208247" cy="5292323"/>
          </a:xfrm>
          <a:prstGeom prst="rect">
            <a:avLst/>
          </a:prstGeom>
        </p:spPr>
        <p:txBody>
          <a:bodyPr anchor="t" rtlCol="false" tIns="0" lIns="0" bIns="0" rIns="0">
            <a:spAutoFit/>
          </a:bodyPr>
          <a:lstStyle/>
          <a:p>
            <a:pPr algn="l" marL="868680" indent="-434340" lvl="1">
              <a:lnSpc>
                <a:spcPts val="5184"/>
              </a:lnSpc>
              <a:buFont typeface="Arial"/>
              <a:buChar char="•"/>
            </a:pPr>
            <a:r>
              <a:rPr lang="en-US" sz="4800">
                <a:solidFill>
                  <a:srgbClr val="802CCA"/>
                </a:solidFill>
                <a:latin typeface="Arimo"/>
                <a:ea typeface="Arimo"/>
                <a:cs typeface="Arimo"/>
                <a:sym typeface="Arimo"/>
              </a:rPr>
              <a:t>Analyze the feelings of reviews to understand the opinions of users .</a:t>
            </a:r>
          </a:p>
          <a:p>
            <a:pPr algn="l">
              <a:lnSpc>
                <a:spcPts val="5184"/>
              </a:lnSpc>
            </a:pPr>
          </a:p>
          <a:p>
            <a:pPr algn="l" marL="868680" indent="-434340" lvl="1">
              <a:lnSpc>
                <a:spcPts val="5184"/>
              </a:lnSpc>
              <a:buFont typeface="Arial"/>
              <a:buChar char="•"/>
            </a:pPr>
            <a:r>
              <a:rPr lang="en-US" sz="4800">
                <a:solidFill>
                  <a:srgbClr val="802CCA"/>
                </a:solidFill>
                <a:latin typeface="Arimo"/>
                <a:ea typeface="Arimo"/>
                <a:cs typeface="Arimo"/>
                <a:sym typeface="Arimo"/>
              </a:rPr>
              <a:t>The importance of the topic:</a:t>
            </a:r>
          </a:p>
          <a:p>
            <a:pPr algn="l">
              <a:lnSpc>
                <a:spcPts val="5184"/>
              </a:lnSpc>
            </a:pPr>
            <a:r>
              <a:rPr lang="en-US" sz="4800">
                <a:solidFill>
                  <a:srgbClr val="802CCA"/>
                </a:solidFill>
                <a:latin typeface="Arimo"/>
                <a:ea typeface="Arimo"/>
                <a:cs typeface="Arimo"/>
                <a:sym typeface="Arimo"/>
              </a:rPr>
              <a:t>         --&gt; Marketing </a:t>
            </a:r>
          </a:p>
          <a:p>
            <a:pPr algn="l">
              <a:lnSpc>
                <a:spcPts val="5184"/>
              </a:lnSpc>
            </a:pPr>
            <a:r>
              <a:rPr lang="en-US" sz="4800">
                <a:solidFill>
                  <a:srgbClr val="802CCA"/>
                </a:solidFill>
                <a:latin typeface="Arimo"/>
                <a:ea typeface="Arimo"/>
                <a:cs typeface="Arimo"/>
                <a:sym typeface="Arimo"/>
              </a:rPr>
              <a:t>         --&gt; Customer support .</a:t>
            </a:r>
          </a:p>
          <a:p>
            <a:pPr algn="l">
              <a:lnSpc>
                <a:spcPts val="5184"/>
              </a:lnSpc>
            </a:pPr>
            <a:r>
              <a:rPr lang="en-US" sz="4800">
                <a:solidFill>
                  <a:srgbClr val="802CCA"/>
                </a:solidFill>
                <a:latin typeface="Arimo"/>
                <a:ea typeface="Arimo"/>
                <a:cs typeface="Arimo"/>
                <a:sym typeface="Arimo"/>
              </a:rPr>
              <a:t>         --&gt; Decision making</a:t>
            </a:r>
          </a:p>
        </p:txBody>
      </p:sp>
      <p:sp>
        <p:nvSpPr>
          <p:cNvPr name="Freeform 4" id="4" descr="Magnifying glass and question mark"/>
          <p:cNvSpPr/>
          <p:nvPr/>
        </p:nvSpPr>
        <p:spPr>
          <a:xfrm flipH="false" flipV="false" rot="0">
            <a:off x="-670641" y="0"/>
            <a:ext cx="9405855" cy="10572152"/>
          </a:xfrm>
          <a:custGeom>
            <a:avLst/>
            <a:gdLst/>
            <a:ahLst/>
            <a:cxnLst/>
            <a:rect r="r" b="b" t="t" l="l"/>
            <a:pathLst>
              <a:path h="10572152" w="9405855">
                <a:moveTo>
                  <a:pt x="0" y="0"/>
                </a:moveTo>
                <a:lnTo>
                  <a:pt x="9405856" y="0"/>
                </a:lnTo>
                <a:lnTo>
                  <a:pt x="9405856" y="10572152"/>
                </a:lnTo>
                <a:lnTo>
                  <a:pt x="0" y="10572152"/>
                </a:lnTo>
                <a:lnTo>
                  <a:pt x="0" y="0"/>
                </a:lnTo>
                <a:close/>
              </a:path>
            </a:pathLst>
          </a:custGeom>
          <a:blipFill>
            <a:blip r:embed="rId2"/>
            <a:stretch>
              <a:fillRect l="-46663" t="-1" r="-53162"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18122" y="577282"/>
            <a:ext cx="15590520" cy="1252314"/>
          </a:xfrm>
          <a:prstGeom prst="rect">
            <a:avLst/>
          </a:prstGeom>
        </p:spPr>
        <p:txBody>
          <a:bodyPr anchor="t" rtlCol="false" tIns="0" lIns="0" bIns="0" rIns="0">
            <a:spAutoFit/>
          </a:bodyPr>
          <a:lstStyle/>
          <a:p>
            <a:pPr algn="ctr">
              <a:lnSpc>
                <a:spcPts val="8424"/>
              </a:lnSpc>
            </a:pPr>
            <a:r>
              <a:rPr lang="en-US" sz="7800" b="true">
                <a:solidFill>
                  <a:srgbClr val="4A3DAA"/>
                </a:solidFill>
                <a:latin typeface="Arial Bold"/>
                <a:ea typeface="Arial Bold"/>
                <a:cs typeface="Arial Bold"/>
                <a:sym typeface="Arial Bold"/>
              </a:rPr>
              <a:t>Data</a:t>
            </a:r>
          </a:p>
        </p:txBody>
      </p:sp>
      <p:grpSp>
        <p:nvGrpSpPr>
          <p:cNvPr name="Group 3" id="3"/>
          <p:cNvGrpSpPr/>
          <p:nvPr/>
        </p:nvGrpSpPr>
        <p:grpSpPr>
          <a:xfrm rot="0">
            <a:off x="1257300" y="2154295"/>
            <a:ext cx="15773400" cy="1864920"/>
            <a:chOff x="0" y="0"/>
            <a:chExt cx="21031200" cy="2486560"/>
          </a:xfrm>
        </p:grpSpPr>
        <p:sp>
          <p:nvSpPr>
            <p:cNvPr name="Freeform 4" id="4"/>
            <p:cNvSpPr/>
            <p:nvPr/>
          </p:nvSpPr>
          <p:spPr>
            <a:xfrm flipH="false" flipV="false" rot="0">
              <a:off x="0" y="0"/>
              <a:ext cx="21031200" cy="2486533"/>
            </a:xfrm>
            <a:custGeom>
              <a:avLst/>
              <a:gdLst/>
              <a:ahLst/>
              <a:cxnLst/>
              <a:rect r="r" b="b" t="t" l="l"/>
              <a:pathLst>
                <a:path h="2486533" w="21031200">
                  <a:moveTo>
                    <a:pt x="0" y="248666"/>
                  </a:moveTo>
                  <a:cubicBezTo>
                    <a:pt x="0" y="111379"/>
                    <a:pt x="111379" y="0"/>
                    <a:pt x="248666" y="0"/>
                  </a:cubicBezTo>
                  <a:lnTo>
                    <a:pt x="20782535" y="0"/>
                  </a:lnTo>
                  <a:cubicBezTo>
                    <a:pt x="20919821" y="0"/>
                    <a:pt x="21031200" y="111379"/>
                    <a:pt x="21031200" y="248666"/>
                  </a:cubicBezTo>
                  <a:lnTo>
                    <a:pt x="21031200" y="2237867"/>
                  </a:lnTo>
                  <a:cubicBezTo>
                    <a:pt x="21031200" y="2375154"/>
                    <a:pt x="20919821" y="2486533"/>
                    <a:pt x="20782535" y="2486533"/>
                  </a:cubicBezTo>
                  <a:lnTo>
                    <a:pt x="248666" y="2486533"/>
                  </a:lnTo>
                  <a:cubicBezTo>
                    <a:pt x="111379" y="2486533"/>
                    <a:pt x="0" y="2375281"/>
                    <a:pt x="0" y="2237867"/>
                  </a:cubicBezTo>
                  <a:close/>
                </a:path>
              </a:pathLst>
            </a:custGeom>
            <a:solidFill>
              <a:srgbClr val="F2F2F2"/>
            </a:solidFill>
          </p:spPr>
        </p:sp>
      </p:grpSp>
      <p:sp>
        <p:nvSpPr>
          <p:cNvPr name="Freeform 5" id="5"/>
          <p:cNvSpPr/>
          <p:nvPr/>
        </p:nvSpPr>
        <p:spPr>
          <a:xfrm flipH="false" flipV="false" rot="0">
            <a:off x="1821438" y="2573903"/>
            <a:ext cx="1025706" cy="1025706"/>
          </a:xfrm>
          <a:custGeom>
            <a:avLst/>
            <a:gdLst/>
            <a:ahLst/>
            <a:cxnLst/>
            <a:rect r="r" b="b" t="t" l="l"/>
            <a:pathLst>
              <a:path h="1025706" w="1025706">
                <a:moveTo>
                  <a:pt x="0" y="0"/>
                </a:moveTo>
                <a:lnTo>
                  <a:pt x="1025706" y="0"/>
                </a:lnTo>
                <a:lnTo>
                  <a:pt x="1025706" y="1025706"/>
                </a:lnTo>
                <a:lnTo>
                  <a:pt x="0" y="1025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533338" y="2837387"/>
            <a:ext cx="13375304" cy="734153"/>
          </a:xfrm>
          <a:prstGeom prst="rect">
            <a:avLst/>
          </a:prstGeom>
        </p:spPr>
        <p:txBody>
          <a:bodyPr anchor="t" rtlCol="false" tIns="0" lIns="0" bIns="0" rIns="0">
            <a:spAutoFit/>
          </a:bodyPr>
          <a:lstStyle/>
          <a:p>
            <a:pPr algn="l">
              <a:lnSpc>
                <a:spcPts val="5453"/>
              </a:lnSpc>
            </a:pPr>
            <a:r>
              <a:rPr lang="en-US" sz="5049" b="true">
                <a:solidFill>
                  <a:srgbClr val="4A3DAA"/>
                </a:solidFill>
                <a:latin typeface="Arimo Bold"/>
                <a:ea typeface="Arimo Bold"/>
                <a:cs typeface="Arimo Bold"/>
                <a:sym typeface="Arimo Bold"/>
              </a:rPr>
              <a:t>Data from Kaggle</a:t>
            </a:r>
          </a:p>
        </p:txBody>
      </p:sp>
      <p:grpSp>
        <p:nvGrpSpPr>
          <p:cNvPr name="Group 7" id="7"/>
          <p:cNvGrpSpPr/>
          <p:nvPr/>
        </p:nvGrpSpPr>
        <p:grpSpPr>
          <a:xfrm rot="0">
            <a:off x="1257300" y="4485445"/>
            <a:ext cx="15773400" cy="1864920"/>
            <a:chOff x="0" y="0"/>
            <a:chExt cx="21031200" cy="2486560"/>
          </a:xfrm>
        </p:grpSpPr>
        <p:sp>
          <p:nvSpPr>
            <p:cNvPr name="Freeform 8" id="8"/>
            <p:cNvSpPr/>
            <p:nvPr/>
          </p:nvSpPr>
          <p:spPr>
            <a:xfrm flipH="false" flipV="false" rot="0">
              <a:off x="0" y="0"/>
              <a:ext cx="21031200" cy="2486533"/>
            </a:xfrm>
            <a:custGeom>
              <a:avLst/>
              <a:gdLst/>
              <a:ahLst/>
              <a:cxnLst/>
              <a:rect r="r" b="b" t="t" l="l"/>
              <a:pathLst>
                <a:path h="2486533" w="21031200">
                  <a:moveTo>
                    <a:pt x="0" y="248666"/>
                  </a:moveTo>
                  <a:cubicBezTo>
                    <a:pt x="0" y="111379"/>
                    <a:pt x="111379" y="0"/>
                    <a:pt x="248666" y="0"/>
                  </a:cubicBezTo>
                  <a:lnTo>
                    <a:pt x="20782535" y="0"/>
                  </a:lnTo>
                  <a:cubicBezTo>
                    <a:pt x="20919821" y="0"/>
                    <a:pt x="21031200" y="111379"/>
                    <a:pt x="21031200" y="248666"/>
                  </a:cubicBezTo>
                  <a:lnTo>
                    <a:pt x="21031200" y="2237867"/>
                  </a:lnTo>
                  <a:cubicBezTo>
                    <a:pt x="21031200" y="2375154"/>
                    <a:pt x="20919821" y="2486533"/>
                    <a:pt x="20782535" y="2486533"/>
                  </a:cubicBezTo>
                  <a:lnTo>
                    <a:pt x="248666" y="2486533"/>
                  </a:lnTo>
                  <a:cubicBezTo>
                    <a:pt x="111379" y="2486533"/>
                    <a:pt x="0" y="2375281"/>
                    <a:pt x="0" y="2237867"/>
                  </a:cubicBezTo>
                  <a:close/>
                </a:path>
              </a:pathLst>
            </a:custGeom>
            <a:solidFill>
              <a:srgbClr val="F2F2F2"/>
            </a:solidFill>
          </p:spPr>
        </p:sp>
      </p:grpSp>
      <p:sp>
        <p:nvSpPr>
          <p:cNvPr name="Freeform 9" id="9"/>
          <p:cNvSpPr/>
          <p:nvPr/>
        </p:nvSpPr>
        <p:spPr>
          <a:xfrm flipH="false" flipV="false" rot="0">
            <a:off x="1821438" y="4905053"/>
            <a:ext cx="1025706" cy="1025706"/>
          </a:xfrm>
          <a:custGeom>
            <a:avLst/>
            <a:gdLst/>
            <a:ahLst/>
            <a:cxnLst/>
            <a:rect r="r" b="b" t="t" l="l"/>
            <a:pathLst>
              <a:path h="1025706" w="1025706">
                <a:moveTo>
                  <a:pt x="0" y="0"/>
                </a:moveTo>
                <a:lnTo>
                  <a:pt x="1025706" y="0"/>
                </a:lnTo>
                <a:lnTo>
                  <a:pt x="1025706" y="1025706"/>
                </a:lnTo>
                <a:lnTo>
                  <a:pt x="0" y="1025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3533338" y="4722232"/>
            <a:ext cx="13375304" cy="1419920"/>
          </a:xfrm>
          <a:prstGeom prst="rect">
            <a:avLst/>
          </a:prstGeom>
        </p:spPr>
        <p:txBody>
          <a:bodyPr anchor="t" rtlCol="false" tIns="0" lIns="0" bIns="0" rIns="0">
            <a:spAutoFit/>
          </a:bodyPr>
          <a:lstStyle/>
          <a:p>
            <a:pPr algn="l">
              <a:lnSpc>
                <a:spcPts val="5453"/>
              </a:lnSpc>
            </a:pPr>
            <a:r>
              <a:rPr lang="en-US" sz="5049" b="true">
                <a:solidFill>
                  <a:srgbClr val="4A3DAA"/>
                </a:solidFill>
                <a:latin typeface="Arimo Bold"/>
                <a:ea typeface="Arimo Bold"/>
                <a:cs typeface="Arimo Bold"/>
                <a:sym typeface="Arimo Bold"/>
              </a:rPr>
              <a:t>Csv file( Talabat reviews)</a:t>
            </a:r>
          </a:p>
          <a:p>
            <a:pPr algn="l">
              <a:lnSpc>
                <a:spcPts val="5453"/>
              </a:lnSpc>
            </a:pPr>
            <a:r>
              <a:rPr lang="en-US" sz="5049" b="true">
                <a:solidFill>
                  <a:srgbClr val="4A3DAA"/>
                </a:solidFill>
                <a:latin typeface="Arimo Bold"/>
                <a:ea typeface="Arimo Bold"/>
                <a:cs typeface="Arimo Bold"/>
                <a:sym typeface="Arimo Bold"/>
              </a:rPr>
              <a:t>Csv file ( Amazon reviews)</a:t>
            </a:r>
          </a:p>
        </p:txBody>
      </p:sp>
      <p:grpSp>
        <p:nvGrpSpPr>
          <p:cNvPr name="Group 11" id="11"/>
          <p:cNvGrpSpPr/>
          <p:nvPr/>
        </p:nvGrpSpPr>
        <p:grpSpPr>
          <a:xfrm rot="0">
            <a:off x="1257300" y="6816597"/>
            <a:ext cx="15773400" cy="1864920"/>
            <a:chOff x="0" y="0"/>
            <a:chExt cx="21031200" cy="2486560"/>
          </a:xfrm>
        </p:grpSpPr>
        <p:sp>
          <p:nvSpPr>
            <p:cNvPr name="Freeform 12" id="12"/>
            <p:cNvSpPr/>
            <p:nvPr/>
          </p:nvSpPr>
          <p:spPr>
            <a:xfrm flipH="false" flipV="false" rot="0">
              <a:off x="0" y="0"/>
              <a:ext cx="21031200" cy="2486533"/>
            </a:xfrm>
            <a:custGeom>
              <a:avLst/>
              <a:gdLst/>
              <a:ahLst/>
              <a:cxnLst/>
              <a:rect r="r" b="b" t="t" l="l"/>
              <a:pathLst>
                <a:path h="2486533" w="21031200">
                  <a:moveTo>
                    <a:pt x="0" y="248666"/>
                  </a:moveTo>
                  <a:cubicBezTo>
                    <a:pt x="0" y="111379"/>
                    <a:pt x="111379" y="0"/>
                    <a:pt x="248666" y="0"/>
                  </a:cubicBezTo>
                  <a:lnTo>
                    <a:pt x="20782535" y="0"/>
                  </a:lnTo>
                  <a:cubicBezTo>
                    <a:pt x="20919821" y="0"/>
                    <a:pt x="21031200" y="111379"/>
                    <a:pt x="21031200" y="248666"/>
                  </a:cubicBezTo>
                  <a:lnTo>
                    <a:pt x="21031200" y="2237867"/>
                  </a:lnTo>
                  <a:cubicBezTo>
                    <a:pt x="21031200" y="2375154"/>
                    <a:pt x="20919821" y="2486533"/>
                    <a:pt x="20782535" y="2486533"/>
                  </a:cubicBezTo>
                  <a:lnTo>
                    <a:pt x="248666" y="2486533"/>
                  </a:lnTo>
                  <a:cubicBezTo>
                    <a:pt x="111379" y="2486533"/>
                    <a:pt x="0" y="2375281"/>
                    <a:pt x="0" y="2237867"/>
                  </a:cubicBezTo>
                  <a:close/>
                </a:path>
              </a:pathLst>
            </a:custGeom>
            <a:solidFill>
              <a:srgbClr val="F2F2F2"/>
            </a:solidFill>
          </p:spPr>
        </p:sp>
      </p:grpSp>
      <p:sp>
        <p:nvSpPr>
          <p:cNvPr name="Freeform 13" id="13"/>
          <p:cNvSpPr/>
          <p:nvPr/>
        </p:nvSpPr>
        <p:spPr>
          <a:xfrm flipH="false" flipV="false" rot="0">
            <a:off x="1821438" y="7236204"/>
            <a:ext cx="1025706" cy="1025706"/>
          </a:xfrm>
          <a:custGeom>
            <a:avLst/>
            <a:gdLst/>
            <a:ahLst/>
            <a:cxnLst/>
            <a:rect r="r" b="b" t="t" l="l"/>
            <a:pathLst>
              <a:path h="1025706" w="1025706">
                <a:moveTo>
                  <a:pt x="0" y="0"/>
                </a:moveTo>
                <a:lnTo>
                  <a:pt x="1025706" y="0"/>
                </a:lnTo>
                <a:lnTo>
                  <a:pt x="1025706" y="1025706"/>
                </a:lnTo>
                <a:lnTo>
                  <a:pt x="0" y="10257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3533338" y="7053384"/>
            <a:ext cx="13375304" cy="1419920"/>
          </a:xfrm>
          <a:prstGeom prst="rect">
            <a:avLst/>
          </a:prstGeom>
        </p:spPr>
        <p:txBody>
          <a:bodyPr anchor="t" rtlCol="false" tIns="0" lIns="0" bIns="0" rIns="0">
            <a:spAutoFit/>
          </a:bodyPr>
          <a:lstStyle/>
          <a:p>
            <a:pPr algn="l">
              <a:lnSpc>
                <a:spcPts val="5453"/>
              </a:lnSpc>
            </a:pPr>
            <a:r>
              <a:rPr lang="en-US" sz="5049" b="true">
                <a:solidFill>
                  <a:srgbClr val="4A3DAA"/>
                </a:solidFill>
                <a:latin typeface="Arimo Bold"/>
                <a:ea typeface="Arimo Bold"/>
                <a:cs typeface="Arimo Bold"/>
                <a:sym typeface="Arimo Bold"/>
              </a:rPr>
              <a:t>40k reviews in Tlabat Reviews</a:t>
            </a:r>
          </a:p>
          <a:p>
            <a:pPr algn="l">
              <a:lnSpc>
                <a:spcPts val="5453"/>
              </a:lnSpc>
            </a:pPr>
            <a:r>
              <a:rPr lang="en-US" sz="5049" b="true">
                <a:solidFill>
                  <a:srgbClr val="4A3DAA"/>
                </a:solidFill>
                <a:latin typeface="Arimo Bold"/>
                <a:ea typeface="Arimo Bold"/>
                <a:cs typeface="Arimo Bold"/>
                <a:sym typeface="Arimo Bold"/>
              </a:rPr>
              <a:t>3.5M reviews in amazon reviews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39697" y="455038"/>
            <a:ext cx="5350084" cy="967359"/>
          </a:xfrm>
          <a:prstGeom prst="rect">
            <a:avLst/>
          </a:prstGeom>
        </p:spPr>
        <p:txBody>
          <a:bodyPr anchor="t" rtlCol="false" tIns="0" lIns="0" bIns="0" rIns="0">
            <a:spAutoFit/>
          </a:bodyPr>
          <a:lstStyle/>
          <a:p>
            <a:pPr algn="l">
              <a:lnSpc>
                <a:spcPts val="7128"/>
              </a:lnSpc>
            </a:pPr>
            <a:r>
              <a:rPr lang="en-US" sz="6600" b="true">
                <a:solidFill>
                  <a:srgbClr val="4A3DAA"/>
                </a:solidFill>
                <a:latin typeface="Arimo Bold"/>
                <a:ea typeface="Arimo Bold"/>
                <a:cs typeface="Arimo Bold"/>
                <a:sym typeface="Arimo Bold"/>
              </a:rPr>
              <a:t>Methodology</a:t>
            </a:r>
          </a:p>
        </p:txBody>
      </p:sp>
      <p:grpSp>
        <p:nvGrpSpPr>
          <p:cNvPr name="Group 3" id="3"/>
          <p:cNvGrpSpPr/>
          <p:nvPr/>
        </p:nvGrpSpPr>
        <p:grpSpPr>
          <a:xfrm rot="0">
            <a:off x="7792447" y="2562537"/>
            <a:ext cx="2510764" cy="1209590"/>
            <a:chOff x="0" y="0"/>
            <a:chExt cx="4512806" cy="2174098"/>
          </a:xfrm>
        </p:grpSpPr>
        <p:sp>
          <p:nvSpPr>
            <p:cNvPr name="Freeform 4" id="4"/>
            <p:cNvSpPr/>
            <p:nvPr/>
          </p:nvSpPr>
          <p:spPr>
            <a:xfrm flipH="false" flipV="false" rot="0">
              <a:off x="23893" y="19050"/>
              <a:ext cx="4464944" cy="2136013"/>
            </a:xfrm>
            <a:custGeom>
              <a:avLst/>
              <a:gdLst/>
              <a:ahLst/>
              <a:cxnLst/>
              <a:rect r="r" b="b" t="t" l="l"/>
              <a:pathLst>
                <a:path h="2136013" w="4464944">
                  <a:moveTo>
                    <a:pt x="0" y="0"/>
                  </a:moveTo>
                  <a:lnTo>
                    <a:pt x="4464944" y="0"/>
                  </a:lnTo>
                  <a:lnTo>
                    <a:pt x="4464944" y="2136013"/>
                  </a:lnTo>
                  <a:lnTo>
                    <a:pt x="0" y="2136013"/>
                  </a:lnTo>
                  <a:close/>
                </a:path>
              </a:pathLst>
            </a:custGeom>
            <a:solidFill>
              <a:srgbClr val="4A3DAA"/>
            </a:solidFill>
          </p:spPr>
        </p:sp>
        <p:sp>
          <p:nvSpPr>
            <p:cNvPr name="Freeform 5" id="5"/>
            <p:cNvSpPr/>
            <p:nvPr/>
          </p:nvSpPr>
          <p:spPr>
            <a:xfrm flipH="false" flipV="false" rot="0">
              <a:off x="0" y="0"/>
              <a:ext cx="4512730" cy="2174113"/>
            </a:xfrm>
            <a:custGeom>
              <a:avLst/>
              <a:gdLst/>
              <a:ahLst/>
              <a:cxnLst/>
              <a:rect r="r" b="b" t="t" l="l"/>
              <a:pathLst>
                <a:path h="2174113" w="4512730">
                  <a:moveTo>
                    <a:pt x="23893" y="0"/>
                  </a:moveTo>
                  <a:lnTo>
                    <a:pt x="4488837" y="0"/>
                  </a:lnTo>
                  <a:cubicBezTo>
                    <a:pt x="4502057" y="0"/>
                    <a:pt x="4512730" y="8509"/>
                    <a:pt x="4512730" y="19050"/>
                  </a:cubicBezTo>
                  <a:lnTo>
                    <a:pt x="4512730" y="2155063"/>
                  </a:lnTo>
                  <a:cubicBezTo>
                    <a:pt x="4512730" y="2165604"/>
                    <a:pt x="4502057" y="2174113"/>
                    <a:pt x="4488837" y="2174113"/>
                  </a:cubicBezTo>
                  <a:lnTo>
                    <a:pt x="23893" y="2174113"/>
                  </a:lnTo>
                  <a:cubicBezTo>
                    <a:pt x="10672" y="2174113"/>
                    <a:pt x="0" y="2165604"/>
                    <a:pt x="0" y="2155063"/>
                  </a:cubicBezTo>
                  <a:lnTo>
                    <a:pt x="0" y="19050"/>
                  </a:lnTo>
                  <a:cubicBezTo>
                    <a:pt x="0" y="8509"/>
                    <a:pt x="10672" y="0"/>
                    <a:pt x="23893" y="0"/>
                  </a:cubicBezTo>
                  <a:moveTo>
                    <a:pt x="23893" y="38100"/>
                  </a:moveTo>
                  <a:lnTo>
                    <a:pt x="23893" y="19050"/>
                  </a:lnTo>
                  <a:lnTo>
                    <a:pt x="47786" y="19050"/>
                  </a:lnTo>
                  <a:lnTo>
                    <a:pt x="47786" y="2155063"/>
                  </a:lnTo>
                  <a:lnTo>
                    <a:pt x="23893" y="2155063"/>
                  </a:lnTo>
                  <a:lnTo>
                    <a:pt x="23893" y="2136013"/>
                  </a:lnTo>
                  <a:lnTo>
                    <a:pt x="4488837" y="2136013"/>
                  </a:lnTo>
                  <a:lnTo>
                    <a:pt x="4488837" y="2155063"/>
                  </a:lnTo>
                  <a:lnTo>
                    <a:pt x="4464944" y="2155063"/>
                  </a:lnTo>
                  <a:lnTo>
                    <a:pt x="4464944" y="19050"/>
                  </a:lnTo>
                  <a:lnTo>
                    <a:pt x="4488837" y="19050"/>
                  </a:lnTo>
                  <a:lnTo>
                    <a:pt x="4488837" y="38100"/>
                  </a:lnTo>
                  <a:lnTo>
                    <a:pt x="23893" y="38100"/>
                  </a:lnTo>
                  <a:close/>
                </a:path>
              </a:pathLst>
            </a:custGeom>
            <a:solidFill>
              <a:srgbClr val="FFFFFF"/>
            </a:solidFill>
          </p:spPr>
        </p:sp>
      </p:grpSp>
      <p:sp>
        <p:nvSpPr>
          <p:cNvPr name="TextBox 6" id="6"/>
          <p:cNvSpPr txBox="true"/>
          <p:nvPr/>
        </p:nvSpPr>
        <p:spPr>
          <a:xfrm rot="0">
            <a:off x="7873598" y="2880524"/>
            <a:ext cx="2348462" cy="592666"/>
          </a:xfrm>
          <a:prstGeom prst="rect">
            <a:avLst/>
          </a:prstGeom>
        </p:spPr>
        <p:txBody>
          <a:bodyPr anchor="t" rtlCol="false" tIns="0" lIns="0" bIns="0" rIns="0">
            <a:spAutoFit/>
          </a:bodyPr>
          <a:lstStyle/>
          <a:p>
            <a:pPr algn="ctr">
              <a:lnSpc>
                <a:spcPts val="2283"/>
              </a:lnSpc>
            </a:pPr>
            <a:r>
              <a:rPr lang="en-US" sz="2114" b="true">
                <a:solidFill>
                  <a:srgbClr val="EAE5EB"/>
                </a:solidFill>
                <a:latin typeface="Arimo Bold"/>
                <a:ea typeface="Arimo Bold"/>
                <a:cs typeface="Arimo Bold"/>
                <a:sym typeface="Arimo Bold"/>
              </a:rPr>
              <a:t>Stop Words removal</a:t>
            </a:r>
          </a:p>
        </p:txBody>
      </p:sp>
      <p:grpSp>
        <p:nvGrpSpPr>
          <p:cNvPr name="Group 7" id="7"/>
          <p:cNvGrpSpPr/>
          <p:nvPr/>
        </p:nvGrpSpPr>
        <p:grpSpPr>
          <a:xfrm rot="0">
            <a:off x="10847986" y="2562537"/>
            <a:ext cx="2510764" cy="1209590"/>
            <a:chOff x="0" y="0"/>
            <a:chExt cx="4512806" cy="2174098"/>
          </a:xfrm>
        </p:grpSpPr>
        <p:sp>
          <p:nvSpPr>
            <p:cNvPr name="Freeform 8" id="8"/>
            <p:cNvSpPr/>
            <p:nvPr/>
          </p:nvSpPr>
          <p:spPr>
            <a:xfrm flipH="false" flipV="false" rot="0">
              <a:off x="23893" y="19050"/>
              <a:ext cx="4464944" cy="2136013"/>
            </a:xfrm>
            <a:custGeom>
              <a:avLst/>
              <a:gdLst/>
              <a:ahLst/>
              <a:cxnLst/>
              <a:rect r="r" b="b" t="t" l="l"/>
              <a:pathLst>
                <a:path h="2136013" w="4464944">
                  <a:moveTo>
                    <a:pt x="0" y="0"/>
                  </a:moveTo>
                  <a:lnTo>
                    <a:pt x="4464944" y="0"/>
                  </a:lnTo>
                  <a:lnTo>
                    <a:pt x="4464944" y="2136013"/>
                  </a:lnTo>
                  <a:lnTo>
                    <a:pt x="0" y="2136013"/>
                  </a:lnTo>
                  <a:close/>
                </a:path>
              </a:pathLst>
            </a:custGeom>
            <a:solidFill>
              <a:srgbClr val="4A3DAA"/>
            </a:solidFill>
          </p:spPr>
        </p:sp>
        <p:sp>
          <p:nvSpPr>
            <p:cNvPr name="Freeform 9" id="9"/>
            <p:cNvSpPr/>
            <p:nvPr/>
          </p:nvSpPr>
          <p:spPr>
            <a:xfrm flipH="false" flipV="false" rot="0">
              <a:off x="0" y="0"/>
              <a:ext cx="4512730" cy="2174113"/>
            </a:xfrm>
            <a:custGeom>
              <a:avLst/>
              <a:gdLst/>
              <a:ahLst/>
              <a:cxnLst/>
              <a:rect r="r" b="b" t="t" l="l"/>
              <a:pathLst>
                <a:path h="2174113" w="4512730">
                  <a:moveTo>
                    <a:pt x="23893" y="0"/>
                  </a:moveTo>
                  <a:lnTo>
                    <a:pt x="4488837" y="0"/>
                  </a:lnTo>
                  <a:cubicBezTo>
                    <a:pt x="4502057" y="0"/>
                    <a:pt x="4512730" y="8509"/>
                    <a:pt x="4512730" y="19050"/>
                  </a:cubicBezTo>
                  <a:lnTo>
                    <a:pt x="4512730" y="2155063"/>
                  </a:lnTo>
                  <a:cubicBezTo>
                    <a:pt x="4512730" y="2165604"/>
                    <a:pt x="4502057" y="2174113"/>
                    <a:pt x="4488837" y="2174113"/>
                  </a:cubicBezTo>
                  <a:lnTo>
                    <a:pt x="23893" y="2174113"/>
                  </a:lnTo>
                  <a:cubicBezTo>
                    <a:pt x="10672" y="2174113"/>
                    <a:pt x="0" y="2165604"/>
                    <a:pt x="0" y="2155063"/>
                  </a:cubicBezTo>
                  <a:lnTo>
                    <a:pt x="0" y="19050"/>
                  </a:lnTo>
                  <a:cubicBezTo>
                    <a:pt x="0" y="8509"/>
                    <a:pt x="10672" y="0"/>
                    <a:pt x="23893" y="0"/>
                  </a:cubicBezTo>
                  <a:moveTo>
                    <a:pt x="23893" y="38100"/>
                  </a:moveTo>
                  <a:lnTo>
                    <a:pt x="23893" y="19050"/>
                  </a:lnTo>
                  <a:lnTo>
                    <a:pt x="47786" y="19050"/>
                  </a:lnTo>
                  <a:lnTo>
                    <a:pt x="47786" y="2155063"/>
                  </a:lnTo>
                  <a:lnTo>
                    <a:pt x="23893" y="2155063"/>
                  </a:lnTo>
                  <a:lnTo>
                    <a:pt x="23893" y="2136013"/>
                  </a:lnTo>
                  <a:lnTo>
                    <a:pt x="4488837" y="2136013"/>
                  </a:lnTo>
                  <a:lnTo>
                    <a:pt x="4488837" y="2155063"/>
                  </a:lnTo>
                  <a:lnTo>
                    <a:pt x="4464944" y="2155063"/>
                  </a:lnTo>
                  <a:lnTo>
                    <a:pt x="4464944" y="19050"/>
                  </a:lnTo>
                  <a:lnTo>
                    <a:pt x="4488837" y="19050"/>
                  </a:lnTo>
                  <a:lnTo>
                    <a:pt x="4488837" y="38100"/>
                  </a:lnTo>
                  <a:lnTo>
                    <a:pt x="23893" y="38100"/>
                  </a:lnTo>
                  <a:close/>
                </a:path>
              </a:pathLst>
            </a:custGeom>
            <a:solidFill>
              <a:srgbClr val="FFFFFF"/>
            </a:solidFill>
          </p:spPr>
        </p:sp>
      </p:grpSp>
      <p:sp>
        <p:nvSpPr>
          <p:cNvPr name="TextBox 10" id="10"/>
          <p:cNvSpPr txBox="true"/>
          <p:nvPr/>
        </p:nvSpPr>
        <p:spPr>
          <a:xfrm rot="0">
            <a:off x="10929137" y="3025398"/>
            <a:ext cx="2348462" cy="302918"/>
          </a:xfrm>
          <a:prstGeom prst="rect">
            <a:avLst/>
          </a:prstGeom>
        </p:spPr>
        <p:txBody>
          <a:bodyPr anchor="t" rtlCol="false" tIns="0" lIns="0" bIns="0" rIns="0">
            <a:spAutoFit/>
          </a:bodyPr>
          <a:lstStyle/>
          <a:p>
            <a:pPr algn="ctr">
              <a:lnSpc>
                <a:spcPts val="2283"/>
              </a:lnSpc>
            </a:pPr>
            <a:r>
              <a:rPr lang="en-US" sz="2114" b="true">
                <a:solidFill>
                  <a:srgbClr val="EAE5EB"/>
                </a:solidFill>
                <a:latin typeface="Arimo Bold"/>
                <a:ea typeface="Arimo Bold"/>
                <a:cs typeface="Arimo Bold"/>
                <a:sym typeface="Arimo Bold"/>
              </a:rPr>
              <a:t>Noice Removal</a:t>
            </a:r>
          </a:p>
        </p:txBody>
      </p:sp>
      <p:grpSp>
        <p:nvGrpSpPr>
          <p:cNvPr name="Group 11" id="11"/>
          <p:cNvGrpSpPr/>
          <p:nvPr/>
        </p:nvGrpSpPr>
        <p:grpSpPr>
          <a:xfrm rot="0">
            <a:off x="1689677" y="3988113"/>
            <a:ext cx="2510764" cy="1209590"/>
            <a:chOff x="0" y="0"/>
            <a:chExt cx="4512806" cy="2174098"/>
          </a:xfrm>
        </p:grpSpPr>
        <p:sp>
          <p:nvSpPr>
            <p:cNvPr name="Freeform 12" id="12"/>
            <p:cNvSpPr/>
            <p:nvPr/>
          </p:nvSpPr>
          <p:spPr>
            <a:xfrm flipH="false" flipV="false" rot="0">
              <a:off x="23893" y="19050"/>
              <a:ext cx="4464944" cy="2136013"/>
            </a:xfrm>
            <a:custGeom>
              <a:avLst/>
              <a:gdLst/>
              <a:ahLst/>
              <a:cxnLst/>
              <a:rect r="r" b="b" t="t" l="l"/>
              <a:pathLst>
                <a:path h="2136013" w="4464944">
                  <a:moveTo>
                    <a:pt x="0" y="0"/>
                  </a:moveTo>
                  <a:lnTo>
                    <a:pt x="4464944" y="0"/>
                  </a:lnTo>
                  <a:lnTo>
                    <a:pt x="4464944" y="2136013"/>
                  </a:lnTo>
                  <a:lnTo>
                    <a:pt x="0" y="2136013"/>
                  </a:lnTo>
                  <a:close/>
                </a:path>
              </a:pathLst>
            </a:custGeom>
            <a:solidFill>
              <a:srgbClr val="4A3DAA"/>
            </a:solidFill>
          </p:spPr>
        </p:sp>
        <p:sp>
          <p:nvSpPr>
            <p:cNvPr name="Freeform 13" id="13"/>
            <p:cNvSpPr/>
            <p:nvPr/>
          </p:nvSpPr>
          <p:spPr>
            <a:xfrm flipH="false" flipV="false" rot="0">
              <a:off x="0" y="0"/>
              <a:ext cx="4512730" cy="2174113"/>
            </a:xfrm>
            <a:custGeom>
              <a:avLst/>
              <a:gdLst/>
              <a:ahLst/>
              <a:cxnLst/>
              <a:rect r="r" b="b" t="t" l="l"/>
              <a:pathLst>
                <a:path h="2174113" w="4512730">
                  <a:moveTo>
                    <a:pt x="23893" y="0"/>
                  </a:moveTo>
                  <a:lnTo>
                    <a:pt x="4488837" y="0"/>
                  </a:lnTo>
                  <a:cubicBezTo>
                    <a:pt x="4502057" y="0"/>
                    <a:pt x="4512730" y="8509"/>
                    <a:pt x="4512730" y="19050"/>
                  </a:cubicBezTo>
                  <a:lnTo>
                    <a:pt x="4512730" y="2155063"/>
                  </a:lnTo>
                  <a:cubicBezTo>
                    <a:pt x="4512730" y="2165604"/>
                    <a:pt x="4502057" y="2174113"/>
                    <a:pt x="4488837" y="2174113"/>
                  </a:cubicBezTo>
                  <a:lnTo>
                    <a:pt x="23893" y="2174113"/>
                  </a:lnTo>
                  <a:cubicBezTo>
                    <a:pt x="10672" y="2174113"/>
                    <a:pt x="0" y="2165604"/>
                    <a:pt x="0" y="2155063"/>
                  </a:cubicBezTo>
                  <a:lnTo>
                    <a:pt x="0" y="19050"/>
                  </a:lnTo>
                  <a:cubicBezTo>
                    <a:pt x="0" y="8509"/>
                    <a:pt x="10672" y="0"/>
                    <a:pt x="23893" y="0"/>
                  </a:cubicBezTo>
                  <a:moveTo>
                    <a:pt x="23893" y="38100"/>
                  </a:moveTo>
                  <a:lnTo>
                    <a:pt x="23893" y="19050"/>
                  </a:lnTo>
                  <a:lnTo>
                    <a:pt x="47786" y="19050"/>
                  </a:lnTo>
                  <a:lnTo>
                    <a:pt x="47786" y="2155063"/>
                  </a:lnTo>
                  <a:lnTo>
                    <a:pt x="23893" y="2155063"/>
                  </a:lnTo>
                  <a:lnTo>
                    <a:pt x="23893" y="2136013"/>
                  </a:lnTo>
                  <a:lnTo>
                    <a:pt x="4488837" y="2136013"/>
                  </a:lnTo>
                  <a:lnTo>
                    <a:pt x="4488837" y="2155063"/>
                  </a:lnTo>
                  <a:lnTo>
                    <a:pt x="4464944" y="2155063"/>
                  </a:lnTo>
                  <a:lnTo>
                    <a:pt x="4464944" y="19050"/>
                  </a:lnTo>
                  <a:lnTo>
                    <a:pt x="4488837" y="19050"/>
                  </a:lnTo>
                  <a:lnTo>
                    <a:pt x="4488837" y="38100"/>
                  </a:lnTo>
                  <a:lnTo>
                    <a:pt x="23893" y="38100"/>
                  </a:lnTo>
                  <a:close/>
                </a:path>
              </a:pathLst>
            </a:custGeom>
            <a:solidFill>
              <a:srgbClr val="FFFFFF"/>
            </a:solidFill>
          </p:spPr>
        </p:sp>
      </p:grpSp>
      <p:sp>
        <p:nvSpPr>
          <p:cNvPr name="TextBox 14" id="14"/>
          <p:cNvSpPr txBox="true"/>
          <p:nvPr/>
        </p:nvSpPr>
        <p:spPr>
          <a:xfrm rot="0">
            <a:off x="1770828" y="4306100"/>
            <a:ext cx="2348462" cy="592666"/>
          </a:xfrm>
          <a:prstGeom prst="rect">
            <a:avLst/>
          </a:prstGeom>
        </p:spPr>
        <p:txBody>
          <a:bodyPr anchor="t" rtlCol="false" tIns="0" lIns="0" bIns="0" rIns="0">
            <a:spAutoFit/>
          </a:bodyPr>
          <a:lstStyle/>
          <a:p>
            <a:pPr algn="ctr">
              <a:lnSpc>
                <a:spcPts val="2283"/>
              </a:lnSpc>
            </a:pPr>
            <a:r>
              <a:rPr lang="en-US" sz="2114" b="true">
                <a:solidFill>
                  <a:srgbClr val="EAE5EB"/>
                </a:solidFill>
                <a:latin typeface="Arimo Bold"/>
                <a:ea typeface="Arimo Bold"/>
                <a:cs typeface="Arimo Bold"/>
                <a:sym typeface="Arimo Bold"/>
              </a:rPr>
              <a:t>Handle Mixed Languages</a:t>
            </a:r>
          </a:p>
        </p:txBody>
      </p:sp>
      <p:grpSp>
        <p:nvGrpSpPr>
          <p:cNvPr name="Group 15" id="15"/>
          <p:cNvGrpSpPr/>
          <p:nvPr/>
        </p:nvGrpSpPr>
        <p:grpSpPr>
          <a:xfrm rot="0">
            <a:off x="4745216" y="3988113"/>
            <a:ext cx="2510764" cy="1209590"/>
            <a:chOff x="0" y="0"/>
            <a:chExt cx="4512806" cy="2174098"/>
          </a:xfrm>
        </p:grpSpPr>
        <p:sp>
          <p:nvSpPr>
            <p:cNvPr name="Freeform 16" id="16"/>
            <p:cNvSpPr/>
            <p:nvPr/>
          </p:nvSpPr>
          <p:spPr>
            <a:xfrm flipH="false" flipV="false" rot="0">
              <a:off x="23893" y="19050"/>
              <a:ext cx="4464944" cy="2136013"/>
            </a:xfrm>
            <a:custGeom>
              <a:avLst/>
              <a:gdLst/>
              <a:ahLst/>
              <a:cxnLst/>
              <a:rect r="r" b="b" t="t" l="l"/>
              <a:pathLst>
                <a:path h="2136013" w="4464944">
                  <a:moveTo>
                    <a:pt x="0" y="0"/>
                  </a:moveTo>
                  <a:lnTo>
                    <a:pt x="4464944" y="0"/>
                  </a:lnTo>
                  <a:lnTo>
                    <a:pt x="4464944" y="2136013"/>
                  </a:lnTo>
                  <a:lnTo>
                    <a:pt x="0" y="2136013"/>
                  </a:lnTo>
                  <a:close/>
                </a:path>
              </a:pathLst>
            </a:custGeom>
            <a:solidFill>
              <a:srgbClr val="4A3DAA"/>
            </a:solidFill>
          </p:spPr>
        </p:sp>
        <p:sp>
          <p:nvSpPr>
            <p:cNvPr name="Freeform 17" id="17"/>
            <p:cNvSpPr/>
            <p:nvPr/>
          </p:nvSpPr>
          <p:spPr>
            <a:xfrm flipH="false" flipV="false" rot="0">
              <a:off x="0" y="0"/>
              <a:ext cx="4512730" cy="2174113"/>
            </a:xfrm>
            <a:custGeom>
              <a:avLst/>
              <a:gdLst/>
              <a:ahLst/>
              <a:cxnLst/>
              <a:rect r="r" b="b" t="t" l="l"/>
              <a:pathLst>
                <a:path h="2174113" w="4512730">
                  <a:moveTo>
                    <a:pt x="23893" y="0"/>
                  </a:moveTo>
                  <a:lnTo>
                    <a:pt x="4488837" y="0"/>
                  </a:lnTo>
                  <a:cubicBezTo>
                    <a:pt x="4502057" y="0"/>
                    <a:pt x="4512730" y="8509"/>
                    <a:pt x="4512730" y="19050"/>
                  </a:cubicBezTo>
                  <a:lnTo>
                    <a:pt x="4512730" y="2155063"/>
                  </a:lnTo>
                  <a:cubicBezTo>
                    <a:pt x="4512730" y="2165604"/>
                    <a:pt x="4502057" y="2174113"/>
                    <a:pt x="4488837" y="2174113"/>
                  </a:cubicBezTo>
                  <a:lnTo>
                    <a:pt x="23893" y="2174113"/>
                  </a:lnTo>
                  <a:cubicBezTo>
                    <a:pt x="10672" y="2174113"/>
                    <a:pt x="0" y="2165604"/>
                    <a:pt x="0" y="2155063"/>
                  </a:cubicBezTo>
                  <a:lnTo>
                    <a:pt x="0" y="19050"/>
                  </a:lnTo>
                  <a:cubicBezTo>
                    <a:pt x="0" y="8509"/>
                    <a:pt x="10672" y="0"/>
                    <a:pt x="23893" y="0"/>
                  </a:cubicBezTo>
                  <a:moveTo>
                    <a:pt x="23893" y="38100"/>
                  </a:moveTo>
                  <a:lnTo>
                    <a:pt x="23893" y="19050"/>
                  </a:lnTo>
                  <a:lnTo>
                    <a:pt x="47786" y="19050"/>
                  </a:lnTo>
                  <a:lnTo>
                    <a:pt x="47786" y="2155063"/>
                  </a:lnTo>
                  <a:lnTo>
                    <a:pt x="23893" y="2155063"/>
                  </a:lnTo>
                  <a:lnTo>
                    <a:pt x="23893" y="2136013"/>
                  </a:lnTo>
                  <a:lnTo>
                    <a:pt x="4488837" y="2136013"/>
                  </a:lnTo>
                  <a:lnTo>
                    <a:pt x="4488837" y="2155063"/>
                  </a:lnTo>
                  <a:lnTo>
                    <a:pt x="4464944" y="2155063"/>
                  </a:lnTo>
                  <a:lnTo>
                    <a:pt x="4464944" y="19050"/>
                  </a:lnTo>
                  <a:lnTo>
                    <a:pt x="4488837" y="19050"/>
                  </a:lnTo>
                  <a:lnTo>
                    <a:pt x="4488837" y="38100"/>
                  </a:lnTo>
                  <a:lnTo>
                    <a:pt x="23893" y="38100"/>
                  </a:lnTo>
                  <a:close/>
                </a:path>
              </a:pathLst>
            </a:custGeom>
            <a:solidFill>
              <a:srgbClr val="FFFFFF"/>
            </a:solidFill>
          </p:spPr>
        </p:sp>
      </p:grpSp>
      <p:sp>
        <p:nvSpPr>
          <p:cNvPr name="TextBox 18" id="18"/>
          <p:cNvSpPr txBox="true"/>
          <p:nvPr/>
        </p:nvSpPr>
        <p:spPr>
          <a:xfrm rot="0">
            <a:off x="4826367" y="4306100"/>
            <a:ext cx="2348462" cy="592666"/>
          </a:xfrm>
          <a:prstGeom prst="rect">
            <a:avLst/>
          </a:prstGeom>
        </p:spPr>
        <p:txBody>
          <a:bodyPr anchor="t" rtlCol="false" tIns="0" lIns="0" bIns="0" rIns="0">
            <a:spAutoFit/>
          </a:bodyPr>
          <a:lstStyle/>
          <a:p>
            <a:pPr algn="ctr">
              <a:lnSpc>
                <a:spcPts val="2283"/>
              </a:lnSpc>
            </a:pPr>
            <a:r>
              <a:rPr lang="en-US" sz="2114" b="true">
                <a:solidFill>
                  <a:srgbClr val="EAE5EB"/>
                </a:solidFill>
                <a:latin typeface="Arimo Bold"/>
                <a:ea typeface="Arimo Bold"/>
                <a:cs typeface="Arimo Bold"/>
                <a:sym typeface="Arimo Bold"/>
              </a:rPr>
              <a:t>Putting The Final Touches</a:t>
            </a:r>
          </a:p>
        </p:txBody>
      </p:sp>
      <p:grpSp>
        <p:nvGrpSpPr>
          <p:cNvPr name="Group 19" id="19"/>
          <p:cNvGrpSpPr/>
          <p:nvPr/>
        </p:nvGrpSpPr>
        <p:grpSpPr>
          <a:xfrm rot="0">
            <a:off x="1685556" y="6317040"/>
            <a:ext cx="2510764" cy="1209590"/>
            <a:chOff x="0" y="0"/>
            <a:chExt cx="4512806" cy="2174098"/>
          </a:xfrm>
        </p:grpSpPr>
        <p:sp>
          <p:nvSpPr>
            <p:cNvPr name="Freeform 20" id="20"/>
            <p:cNvSpPr/>
            <p:nvPr/>
          </p:nvSpPr>
          <p:spPr>
            <a:xfrm flipH="false" flipV="false" rot="0">
              <a:off x="23893" y="19050"/>
              <a:ext cx="4464944" cy="2136013"/>
            </a:xfrm>
            <a:custGeom>
              <a:avLst/>
              <a:gdLst/>
              <a:ahLst/>
              <a:cxnLst/>
              <a:rect r="r" b="b" t="t" l="l"/>
              <a:pathLst>
                <a:path h="2136013" w="4464944">
                  <a:moveTo>
                    <a:pt x="0" y="0"/>
                  </a:moveTo>
                  <a:lnTo>
                    <a:pt x="4464944" y="0"/>
                  </a:lnTo>
                  <a:lnTo>
                    <a:pt x="4464944" y="2136013"/>
                  </a:lnTo>
                  <a:lnTo>
                    <a:pt x="0" y="2136013"/>
                  </a:lnTo>
                  <a:close/>
                </a:path>
              </a:pathLst>
            </a:custGeom>
            <a:solidFill>
              <a:srgbClr val="4A3DAA"/>
            </a:solidFill>
          </p:spPr>
        </p:sp>
        <p:sp>
          <p:nvSpPr>
            <p:cNvPr name="Freeform 21" id="21"/>
            <p:cNvSpPr/>
            <p:nvPr/>
          </p:nvSpPr>
          <p:spPr>
            <a:xfrm flipH="false" flipV="false" rot="0">
              <a:off x="0" y="0"/>
              <a:ext cx="4512730" cy="2174113"/>
            </a:xfrm>
            <a:custGeom>
              <a:avLst/>
              <a:gdLst/>
              <a:ahLst/>
              <a:cxnLst/>
              <a:rect r="r" b="b" t="t" l="l"/>
              <a:pathLst>
                <a:path h="2174113" w="4512730">
                  <a:moveTo>
                    <a:pt x="23893" y="0"/>
                  </a:moveTo>
                  <a:lnTo>
                    <a:pt x="4488837" y="0"/>
                  </a:lnTo>
                  <a:cubicBezTo>
                    <a:pt x="4502057" y="0"/>
                    <a:pt x="4512730" y="8509"/>
                    <a:pt x="4512730" y="19050"/>
                  </a:cubicBezTo>
                  <a:lnTo>
                    <a:pt x="4512730" y="2155063"/>
                  </a:lnTo>
                  <a:cubicBezTo>
                    <a:pt x="4512730" y="2165604"/>
                    <a:pt x="4502057" y="2174113"/>
                    <a:pt x="4488837" y="2174113"/>
                  </a:cubicBezTo>
                  <a:lnTo>
                    <a:pt x="23893" y="2174113"/>
                  </a:lnTo>
                  <a:cubicBezTo>
                    <a:pt x="10672" y="2174113"/>
                    <a:pt x="0" y="2165604"/>
                    <a:pt x="0" y="2155063"/>
                  </a:cubicBezTo>
                  <a:lnTo>
                    <a:pt x="0" y="19050"/>
                  </a:lnTo>
                  <a:cubicBezTo>
                    <a:pt x="0" y="8509"/>
                    <a:pt x="10672" y="0"/>
                    <a:pt x="23893" y="0"/>
                  </a:cubicBezTo>
                  <a:moveTo>
                    <a:pt x="23893" y="38100"/>
                  </a:moveTo>
                  <a:lnTo>
                    <a:pt x="23893" y="19050"/>
                  </a:lnTo>
                  <a:lnTo>
                    <a:pt x="47786" y="19050"/>
                  </a:lnTo>
                  <a:lnTo>
                    <a:pt x="47786" y="2155063"/>
                  </a:lnTo>
                  <a:lnTo>
                    <a:pt x="23893" y="2155063"/>
                  </a:lnTo>
                  <a:lnTo>
                    <a:pt x="23893" y="2136013"/>
                  </a:lnTo>
                  <a:lnTo>
                    <a:pt x="4488837" y="2136013"/>
                  </a:lnTo>
                  <a:lnTo>
                    <a:pt x="4488837" y="2155063"/>
                  </a:lnTo>
                  <a:lnTo>
                    <a:pt x="4464944" y="2155063"/>
                  </a:lnTo>
                  <a:lnTo>
                    <a:pt x="4464944" y="19050"/>
                  </a:lnTo>
                  <a:lnTo>
                    <a:pt x="4488837" y="19050"/>
                  </a:lnTo>
                  <a:lnTo>
                    <a:pt x="4488837" y="38100"/>
                  </a:lnTo>
                  <a:lnTo>
                    <a:pt x="23893" y="38100"/>
                  </a:lnTo>
                  <a:close/>
                </a:path>
              </a:pathLst>
            </a:custGeom>
            <a:solidFill>
              <a:srgbClr val="FFFFFF"/>
            </a:solidFill>
          </p:spPr>
        </p:sp>
      </p:grpSp>
      <p:sp>
        <p:nvSpPr>
          <p:cNvPr name="TextBox 22" id="22"/>
          <p:cNvSpPr txBox="true"/>
          <p:nvPr/>
        </p:nvSpPr>
        <p:spPr>
          <a:xfrm rot="0">
            <a:off x="1766707" y="6779901"/>
            <a:ext cx="2348462" cy="302918"/>
          </a:xfrm>
          <a:prstGeom prst="rect">
            <a:avLst/>
          </a:prstGeom>
        </p:spPr>
        <p:txBody>
          <a:bodyPr anchor="t" rtlCol="false" tIns="0" lIns="0" bIns="0" rIns="0">
            <a:spAutoFit/>
          </a:bodyPr>
          <a:lstStyle/>
          <a:p>
            <a:pPr algn="ctr">
              <a:lnSpc>
                <a:spcPts val="2283"/>
              </a:lnSpc>
            </a:pPr>
            <a:r>
              <a:rPr lang="en-US" sz="2114" b="true">
                <a:solidFill>
                  <a:srgbClr val="EAE5EB"/>
                </a:solidFill>
                <a:latin typeface="Arimo Bold"/>
                <a:ea typeface="Arimo Bold"/>
                <a:cs typeface="Arimo Bold"/>
                <a:sym typeface="Arimo Bold"/>
              </a:rPr>
              <a:t>TF IDF Vectorizer</a:t>
            </a:r>
          </a:p>
        </p:txBody>
      </p:sp>
      <p:grpSp>
        <p:nvGrpSpPr>
          <p:cNvPr name="Group 23" id="23"/>
          <p:cNvGrpSpPr/>
          <p:nvPr/>
        </p:nvGrpSpPr>
        <p:grpSpPr>
          <a:xfrm rot="0">
            <a:off x="4603855" y="6317040"/>
            <a:ext cx="2510764" cy="1209590"/>
            <a:chOff x="0" y="0"/>
            <a:chExt cx="4512806" cy="2174098"/>
          </a:xfrm>
        </p:grpSpPr>
        <p:sp>
          <p:nvSpPr>
            <p:cNvPr name="Freeform 24" id="24"/>
            <p:cNvSpPr/>
            <p:nvPr/>
          </p:nvSpPr>
          <p:spPr>
            <a:xfrm flipH="false" flipV="false" rot="0">
              <a:off x="23893" y="19050"/>
              <a:ext cx="4464944" cy="2136013"/>
            </a:xfrm>
            <a:custGeom>
              <a:avLst/>
              <a:gdLst/>
              <a:ahLst/>
              <a:cxnLst/>
              <a:rect r="r" b="b" t="t" l="l"/>
              <a:pathLst>
                <a:path h="2136013" w="4464944">
                  <a:moveTo>
                    <a:pt x="0" y="0"/>
                  </a:moveTo>
                  <a:lnTo>
                    <a:pt x="4464944" y="0"/>
                  </a:lnTo>
                  <a:lnTo>
                    <a:pt x="4464944" y="2136013"/>
                  </a:lnTo>
                  <a:lnTo>
                    <a:pt x="0" y="2136013"/>
                  </a:lnTo>
                  <a:close/>
                </a:path>
              </a:pathLst>
            </a:custGeom>
            <a:solidFill>
              <a:srgbClr val="4A3DAA"/>
            </a:solidFill>
          </p:spPr>
        </p:sp>
        <p:sp>
          <p:nvSpPr>
            <p:cNvPr name="Freeform 25" id="25"/>
            <p:cNvSpPr/>
            <p:nvPr/>
          </p:nvSpPr>
          <p:spPr>
            <a:xfrm flipH="false" flipV="false" rot="0">
              <a:off x="0" y="0"/>
              <a:ext cx="4512730" cy="2174113"/>
            </a:xfrm>
            <a:custGeom>
              <a:avLst/>
              <a:gdLst/>
              <a:ahLst/>
              <a:cxnLst/>
              <a:rect r="r" b="b" t="t" l="l"/>
              <a:pathLst>
                <a:path h="2174113" w="4512730">
                  <a:moveTo>
                    <a:pt x="23893" y="0"/>
                  </a:moveTo>
                  <a:lnTo>
                    <a:pt x="4488837" y="0"/>
                  </a:lnTo>
                  <a:cubicBezTo>
                    <a:pt x="4502057" y="0"/>
                    <a:pt x="4512730" y="8509"/>
                    <a:pt x="4512730" y="19050"/>
                  </a:cubicBezTo>
                  <a:lnTo>
                    <a:pt x="4512730" y="2155063"/>
                  </a:lnTo>
                  <a:cubicBezTo>
                    <a:pt x="4512730" y="2165604"/>
                    <a:pt x="4502057" y="2174113"/>
                    <a:pt x="4488837" y="2174113"/>
                  </a:cubicBezTo>
                  <a:lnTo>
                    <a:pt x="23893" y="2174113"/>
                  </a:lnTo>
                  <a:cubicBezTo>
                    <a:pt x="10672" y="2174113"/>
                    <a:pt x="0" y="2165604"/>
                    <a:pt x="0" y="2155063"/>
                  </a:cubicBezTo>
                  <a:lnTo>
                    <a:pt x="0" y="19050"/>
                  </a:lnTo>
                  <a:cubicBezTo>
                    <a:pt x="0" y="8509"/>
                    <a:pt x="10672" y="0"/>
                    <a:pt x="23893" y="0"/>
                  </a:cubicBezTo>
                  <a:moveTo>
                    <a:pt x="23893" y="38100"/>
                  </a:moveTo>
                  <a:lnTo>
                    <a:pt x="23893" y="19050"/>
                  </a:lnTo>
                  <a:lnTo>
                    <a:pt x="47786" y="19050"/>
                  </a:lnTo>
                  <a:lnTo>
                    <a:pt x="47786" y="2155063"/>
                  </a:lnTo>
                  <a:lnTo>
                    <a:pt x="23893" y="2155063"/>
                  </a:lnTo>
                  <a:lnTo>
                    <a:pt x="23893" y="2136013"/>
                  </a:lnTo>
                  <a:lnTo>
                    <a:pt x="4488837" y="2136013"/>
                  </a:lnTo>
                  <a:lnTo>
                    <a:pt x="4488837" y="2155063"/>
                  </a:lnTo>
                  <a:lnTo>
                    <a:pt x="4464944" y="2155063"/>
                  </a:lnTo>
                  <a:lnTo>
                    <a:pt x="4464944" y="19050"/>
                  </a:lnTo>
                  <a:lnTo>
                    <a:pt x="4488837" y="19050"/>
                  </a:lnTo>
                  <a:lnTo>
                    <a:pt x="4488837" y="38100"/>
                  </a:lnTo>
                  <a:lnTo>
                    <a:pt x="23893" y="38100"/>
                  </a:lnTo>
                  <a:close/>
                </a:path>
              </a:pathLst>
            </a:custGeom>
            <a:solidFill>
              <a:srgbClr val="FFFFFF"/>
            </a:solidFill>
          </p:spPr>
        </p:sp>
      </p:grpSp>
      <p:sp>
        <p:nvSpPr>
          <p:cNvPr name="TextBox 26" id="26"/>
          <p:cNvSpPr txBox="true"/>
          <p:nvPr/>
        </p:nvSpPr>
        <p:spPr>
          <a:xfrm rot="0">
            <a:off x="4685006" y="6779901"/>
            <a:ext cx="2348462" cy="302918"/>
          </a:xfrm>
          <a:prstGeom prst="rect">
            <a:avLst/>
          </a:prstGeom>
        </p:spPr>
        <p:txBody>
          <a:bodyPr anchor="t" rtlCol="false" tIns="0" lIns="0" bIns="0" rIns="0">
            <a:spAutoFit/>
          </a:bodyPr>
          <a:lstStyle/>
          <a:p>
            <a:pPr algn="ctr">
              <a:lnSpc>
                <a:spcPts val="2283"/>
              </a:lnSpc>
            </a:pPr>
            <a:r>
              <a:rPr lang="en-US" sz="2114" b="true">
                <a:solidFill>
                  <a:srgbClr val="EAE5EB"/>
                </a:solidFill>
                <a:latin typeface="Arimo Bold"/>
                <a:ea typeface="Arimo Bold"/>
                <a:cs typeface="Arimo Bold"/>
                <a:sym typeface="Arimo Bold"/>
              </a:rPr>
              <a:t>Models(SVM)</a:t>
            </a:r>
          </a:p>
        </p:txBody>
      </p:sp>
      <p:sp>
        <p:nvSpPr>
          <p:cNvPr name="TextBox 27" id="27"/>
          <p:cNvSpPr txBox="true"/>
          <p:nvPr/>
        </p:nvSpPr>
        <p:spPr>
          <a:xfrm rot="0">
            <a:off x="1264460" y="1556042"/>
            <a:ext cx="6379872" cy="707769"/>
          </a:xfrm>
          <a:prstGeom prst="rect">
            <a:avLst/>
          </a:prstGeom>
        </p:spPr>
        <p:txBody>
          <a:bodyPr anchor="t" rtlCol="false" tIns="0" lIns="0" bIns="0" rIns="0">
            <a:spAutoFit/>
          </a:bodyPr>
          <a:lstStyle/>
          <a:p>
            <a:pPr algn="l">
              <a:lnSpc>
                <a:spcPts val="5287"/>
              </a:lnSpc>
            </a:pPr>
            <a:r>
              <a:rPr lang="en-US" sz="4896" b="true">
                <a:solidFill>
                  <a:srgbClr val="7E6BDF"/>
                </a:solidFill>
                <a:latin typeface="Arimo Bold"/>
                <a:ea typeface="Arimo Bold"/>
                <a:cs typeface="Arimo Bold"/>
                <a:sym typeface="Arimo Bold"/>
              </a:rPr>
              <a:t>1- Preprocessing</a:t>
            </a:r>
          </a:p>
        </p:txBody>
      </p:sp>
      <p:grpSp>
        <p:nvGrpSpPr>
          <p:cNvPr name="Group 28" id="28"/>
          <p:cNvGrpSpPr/>
          <p:nvPr/>
        </p:nvGrpSpPr>
        <p:grpSpPr>
          <a:xfrm rot="0">
            <a:off x="1685556" y="2562537"/>
            <a:ext cx="2510764" cy="1209590"/>
            <a:chOff x="0" y="0"/>
            <a:chExt cx="4512806" cy="2174098"/>
          </a:xfrm>
        </p:grpSpPr>
        <p:sp>
          <p:nvSpPr>
            <p:cNvPr name="Freeform 29" id="29"/>
            <p:cNvSpPr/>
            <p:nvPr/>
          </p:nvSpPr>
          <p:spPr>
            <a:xfrm flipH="false" flipV="false" rot="0">
              <a:off x="23893" y="19050"/>
              <a:ext cx="4464944" cy="2136013"/>
            </a:xfrm>
            <a:custGeom>
              <a:avLst/>
              <a:gdLst/>
              <a:ahLst/>
              <a:cxnLst/>
              <a:rect r="r" b="b" t="t" l="l"/>
              <a:pathLst>
                <a:path h="2136013" w="4464944">
                  <a:moveTo>
                    <a:pt x="0" y="0"/>
                  </a:moveTo>
                  <a:lnTo>
                    <a:pt x="4464944" y="0"/>
                  </a:lnTo>
                  <a:lnTo>
                    <a:pt x="4464944" y="2136013"/>
                  </a:lnTo>
                  <a:lnTo>
                    <a:pt x="0" y="2136013"/>
                  </a:lnTo>
                  <a:close/>
                </a:path>
              </a:pathLst>
            </a:custGeom>
            <a:solidFill>
              <a:srgbClr val="4A3DAA"/>
            </a:solidFill>
          </p:spPr>
        </p:sp>
        <p:sp>
          <p:nvSpPr>
            <p:cNvPr name="Freeform 30" id="30"/>
            <p:cNvSpPr/>
            <p:nvPr/>
          </p:nvSpPr>
          <p:spPr>
            <a:xfrm flipH="false" flipV="false" rot="0">
              <a:off x="0" y="0"/>
              <a:ext cx="4512730" cy="2174113"/>
            </a:xfrm>
            <a:custGeom>
              <a:avLst/>
              <a:gdLst/>
              <a:ahLst/>
              <a:cxnLst/>
              <a:rect r="r" b="b" t="t" l="l"/>
              <a:pathLst>
                <a:path h="2174113" w="4512730">
                  <a:moveTo>
                    <a:pt x="23893" y="0"/>
                  </a:moveTo>
                  <a:lnTo>
                    <a:pt x="4488837" y="0"/>
                  </a:lnTo>
                  <a:cubicBezTo>
                    <a:pt x="4502057" y="0"/>
                    <a:pt x="4512730" y="8509"/>
                    <a:pt x="4512730" y="19050"/>
                  </a:cubicBezTo>
                  <a:lnTo>
                    <a:pt x="4512730" y="2155063"/>
                  </a:lnTo>
                  <a:cubicBezTo>
                    <a:pt x="4512730" y="2165604"/>
                    <a:pt x="4502057" y="2174113"/>
                    <a:pt x="4488837" y="2174113"/>
                  </a:cubicBezTo>
                  <a:lnTo>
                    <a:pt x="23893" y="2174113"/>
                  </a:lnTo>
                  <a:cubicBezTo>
                    <a:pt x="10672" y="2174113"/>
                    <a:pt x="0" y="2165604"/>
                    <a:pt x="0" y="2155063"/>
                  </a:cubicBezTo>
                  <a:lnTo>
                    <a:pt x="0" y="19050"/>
                  </a:lnTo>
                  <a:cubicBezTo>
                    <a:pt x="0" y="8509"/>
                    <a:pt x="10672" y="0"/>
                    <a:pt x="23893" y="0"/>
                  </a:cubicBezTo>
                  <a:moveTo>
                    <a:pt x="23893" y="38100"/>
                  </a:moveTo>
                  <a:lnTo>
                    <a:pt x="23893" y="19050"/>
                  </a:lnTo>
                  <a:lnTo>
                    <a:pt x="47786" y="19050"/>
                  </a:lnTo>
                  <a:lnTo>
                    <a:pt x="47786" y="2155063"/>
                  </a:lnTo>
                  <a:lnTo>
                    <a:pt x="23893" y="2155063"/>
                  </a:lnTo>
                  <a:lnTo>
                    <a:pt x="23893" y="2136013"/>
                  </a:lnTo>
                  <a:lnTo>
                    <a:pt x="4488837" y="2136013"/>
                  </a:lnTo>
                  <a:lnTo>
                    <a:pt x="4488837" y="2155063"/>
                  </a:lnTo>
                  <a:lnTo>
                    <a:pt x="4464944" y="2155063"/>
                  </a:lnTo>
                  <a:lnTo>
                    <a:pt x="4464944" y="19050"/>
                  </a:lnTo>
                  <a:lnTo>
                    <a:pt x="4488837" y="19050"/>
                  </a:lnTo>
                  <a:lnTo>
                    <a:pt x="4488837" y="38100"/>
                  </a:lnTo>
                  <a:lnTo>
                    <a:pt x="23893" y="38100"/>
                  </a:lnTo>
                  <a:close/>
                </a:path>
              </a:pathLst>
            </a:custGeom>
            <a:solidFill>
              <a:srgbClr val="FFFFFF"/>
            </a:solidFill>
          </p:spPr>
        </p:sp>
      </p:grpSp>
      <p:sp>
        <p:nvSpPr>
          <p:cNvPr name="TextBox 31" id="31"/>
          <p:cNvSpPr txBox="true"/>
          <p:nvPr/>
        </p:nvSpPr>
        <p:spPr>
          <a:xfrm rot="0">
            <a:off x="1766707" y="3022060"/>
            <a:ext cx="2348462" cy="302918"/>
          </a:xfrm>
          <a:prstGeom prst="rect">
            <a:avLst/>
          </a:prstGeom>
        </p:spPr>
        <p:txBody>
          <a:bodyPr anchor="t" rtlCol="false" tIns="0" lIns="0" bIns="0" rIns="0">
            <a:spAutoFit/>
          </a:bodyPr>
          <a:lstStyle/>
          <a:p>
            <a:pPr algn="ctr">
              <a:lnSpc>
                <a:spcPts val="2283"/>
              </a:lnSpc>
            </a:pPr>
            <a:r>
              <a:rPr lang="en-US" sz="2114" b="true">
                <a:solidFill>
                  <a:srgbClr val="EAE5EB"/>
                </a:solidFill>
                <a:latin typeface="Arimo Bold"/>
                <a:ea typeface="Arimo Bold"/>
                <a:cs typeface="Arimo Bold"/>
                <a:sym typeface="Arimo Bold"/>
              </a:rPr>
              <a:t>Normalization</a:t>
            </a:r>
          </a:p>
        </p:txBody>
      </p:sp>
      <p:grpSp>
        <p:nvGrpSpPr>
          <p:cNvPr name="Group 32" id="32"/>
          <p:cNvGrpSpPr/>
          <p:nvPr/>
        </p:nvGrpSpPr>
        <p:grpSpPr>
          <a:xfrm rot="0">
            <a:off x="4741095" y="2559199"/>
            <a:ext cx="2510764" cy="1209590"/>
            <a:chOff x="0" y="0"/>
            <a:chExt cx="4512806" cy="2174098"/>
          </a:xfrm>
        </p:grpSpPr>
        <p:sp>
          <p:nvSpPr>
            <p:cNvPr name="Freeform 33" id="33"/>
            <p:cNvSpPr/>
            <p:nvPr/>
          </p:nvSpPr>
          <p:spPr>
            <a:xfrm flipH="false" flipV="false" rot="0">
              <a:off x="23893" y="19050"/>
              <a:ext cx="4464944" cy="2136013"/>
            </a:xfrm>
            <a:custGeom>
              <a:avLst/>
              <a:gdLst/>
              <a:ahLst/>
              <a:cxnLst/>
              <a:rect r="r" b="b" t="t" l="l"/>
              <a:pathLst>
                <a:path h="2136013" w="4464944">
                  <a:moveTo>
                    <a:pt x="0" y="0"/>
                  </a:moveTo>
                  <a:lnTo>
                    <a:pt x="4464944" y="0"/>
                  </a:lnTo>
                  <a:lnTo>
                    <a:pt x="4464944" y="2136013"/>
                  </a:lnTo>
                  <a:lnTo>
                    <a:pt x="0" y="2136013"/>
                  </a:lnTo>
                  <a:close/>
                </a:path>
              </a:pathLst>
            </a:custGeom>
            <a:solidFill>
              <a:srgbClr val="4A3DAA"/>
            </a:solidFill>
          </p:spPr>
        </p:sp>
        <p:sp>
          <p:nvSpPr>
            <p:cNvPr name="Freeform 34" id="34"/>
            <p:cNvSpPr/>
            <p:nvPr/>
          </p:nvSpPr>
          <p:spPr>
            <a:xfrm flipH="false" flipV="false" rot="0">
              <a:off x="0" y="0"/>
              <a:ext cx="4512730" cy="2174113"/>
            </a:xfrm>
            <a:custGeom>
              <a:avLst/>
              <a:gdLst/>
              <a:ahLst/>
              <a:cxnLst/>
              <a:rect r="r" b="b" t="t" l="l"/>
              <a:pathLst>
                <a:path h="2174113" w="4512730">
                  <a:moveTo>
                    <a:pt x="23893" y="0"/>
                  </a:moveTo>
                  <a:lnTo>
                    <a:pt x="4488837" y="0"/>
                  </a:lnTo>
                  <a:cubicBezTo>
                    <a:pt x="4502057" y="0"/>
                    <a:pt x="4512730" y="8509"/>
                    <a:pt x="4512730" y="19050"/>
                  </a:cubicBezTo>
                  <a:lnTo>
                    <a:pt x="4512730" y="2155063"/>
                  </a:lnTo>
                  <a:cubicBezTo>
                    <a:pt x="4512730" y="2165604"/>
                    <a:pt x="4502057" y="2174113"/>
                    <a:pt x="4488837" y="2174113"/>
                  </a:cubicBezTo>
                  <a:lnTo>
                    <a:pt x="23893" y="2174113"/>
                  </a:lnTo>
                  <a:cubicBezTo>
                    <a:pt x="10672" y="2174113"/>
                    <a:pt x="0" y="2165604"/>
                    <a:pt x="0" y="2155063"/>
                  </a:cubicBezTo>
                  <a:lnTo>
                    <a:pt x="0" y="19050"/>
                  </a:lnTo>
                  <a:cubicBezTo>
                    <a:pt x="0" y="8509"/>
                    <a:pt x="10672" y="0"/>
                    <a:pt x="23893" y="0"/>
                  </a:cubicBezTo>
                  <a:moveTo>
                    <a:pt x="23893" y="38100"/>
                  </a:moveTo>
                  <a:lnTo>
                    <a:pt x="23893" y="19050"/>
                  </a:lnTo>
                  <a:lnTo>
                    <a:pt x="47786" y="19050"/>
                  </a:lnTo>
                  <a:lnTo>
                    <a:pt x="47786" y="2155063"/>
                  </a:lnTo>
                  <a:lnTo>
                    <a:pt x="23893" y="2155063"/>
                  </a:lnTo>
                  <a:lnTo>
                    <a:pt x="23893" y="2136013"/>
                  </a:lnTo>
                  <a:lnTo>
                    <a:pt x="4488837" y="2136013"/>
                  </a:lnTo>
                  <a:lnTo>
                    <a:pt x="4488837" y="2155063"/>
                  </a:lnTo>
                  <a:lnTo>
                    <a:pt x="4464944" y="2155063"/>
                  </a:lnTo>
                  <a:lnTo>
                    <a:pt x="4464944" y="19050"/>
                  </a:lnTo>
                  <a:lnTo>
                    <a:pt x="4488837" y="19050"/>
                  </a:lnTo>
                  <a:lnTo>
                    <a:pt x="4488837" y="38100"/>
                  </a:lnTo>
                  <a:lnTo>
                    <a:pt x="23893" y="38100"/>
                  </a:lnTo>
                  <a:close/>
                </a:path>
              </a:pathLst>
            </a:custGeom>
            <a:solidFill>
              <a:srgbClr val="FFFFFF"/>
            </a:solidFill>
          </p:spPr>
        </p:sp>
      </p:grpSp>
      <p:sp>
        <p:nvSpPr>
          <p:cNvPr name="TextBox 35" id="35"/>
          <p:cNvSpPr txBox="true"/>
          <p:nvPr/>
        </p:nvSpPr>
        <p:spPr>
          <a:xfrm rot="0">
            <a:off x="4822246" y="3022060"/>
            <a:ext cx="2348462" cy="302918"/>
          </a:xfrm>
          <a:prstGeom prst="rect">
            <a:avLst/>
          </a:prstGeom>
        </p:spPr>
        <p:txBody>
          <a:bodyPr anchor="t" rtlCol="false" tIns="0" lIns="0" bIns="0" rIns="0">
            <a:spAutoFit/>
          </a:bodyPr>
          <a:lstStyle/>
          <a:p>
            <a:pPr algn="ctr">
              <a:lnSpc>
                <a:spcPts val="2283"/>
              </a:lnSpc>
            </a:pPr>
            <a:r>
              <a:rPr lang="en-US" sz="2114" b="true">
                <a:solidFill>
                  <a:srgbClr val="EAE5EB"/>
                </a:solidFill>
                <a:latin typeface="Arimo Bold"/>
                <a:ea typeface="Arimo Bold"/>
                <a:cs typeface="Arimo Bold"/>
                <a:sym typeface="Arimo Bold"/>
              </a:rPr>
              <a:t>Tokenization</a:t>
            </a:r>
          </a:p>
        </p:txBody>
      </p:sp>
      <p:sp>
        <p:nvSpPr>
          <p:cNvPr name="TextBox 36" id="36"/>
          <p:cNvSpPr txBox="true"/>
          <p:nvPr/>
        </p:nvSpPr>
        <p:spPr>
          <a:xfrm rot="0">
            <a:off x="1264460" y="5454844"/>
            <a:ext cx="6379872" cy="707769"/>
          </a:xfrm>
          <a:prstGeom prst="rect">
            <a:avLst/>
          </a:prstGeom>
        </p:spPr>
        <p:txBody>
          <a:bodyPr anchor="t" rtlCol="false" tIns="0" lIns="0" bIns="0" rIns="0">
            <a:spAutoFit/>
          </a:bodyPr>
          <a:lstStyle/>
          <a:p>
            <a:pPr algn="l">
              <a:lnSpc>
                <a:spcPts val="5287"/>
              </a:lnSpc>
            </a:pPr>
            <a:r>
              <a:rPr lang="en-US" sz="4896" b="true">
                <a:solidFill>
                  <a:srgbClr val="7E6BDF"/>
                </a:solidFill>
                <a:latin typeface="Arimo Bold"/>
                <a:ea typeface="Arimo Bold"/>
                <a:cs typeface="Arimo Bold"/>
                <a:sym typeface="Arimo Bold"/>
              </a:rPr>
              <a:t>2- Modeling</a:t>
            </a:r>
          </a:p>
        </p:txBody>
      </p:sp>
      <p:grpSp>
        <p:nvGrpSpPr>
          <p:cNvPr name="Group 37" id="37"/>
          <p:cNvGrpSpPr/>
          <p:nvPr/>
        </p:nvGrpSpPr>
        <p:grpSpPr>
          <a:xfrm rot="0">
            <a:off x="1685556" y="8831607"/>
            <a:ext cx="2510764" cy="1209590"/>
            <a:chOff x="0" y="0"/>
            <a:chExt cx="4512806" cy="2174098"/>
          </a:xfrm>
        </p:grpSpPr>
        <p:sp>
          <p:nvSpPr>
            <p:cNvPr name="Freeform 38" id="38"/>
            <p:cNvSpPr/>
            <p:nvPr/>
          </p:nvSpPr>
          <p:spPr>
            <a:xfrm flipH="false" flipV="false" rot="0">
              <a:off x="23893" y="19050"/>
              <a:ext cx="4464944" cy="2136013"/>
            </a:xfrm>
            <a:custGeom>
              <a:avLst/>
              <a:gdLst/>
              <a:ahLst/>
              <a:cxnLst/>
              <a:rect r="r" b="b" t="t" l="l"/>
              <a:pathLst>
                <a:path h="2136013" w="4464944">
                  <a:moveTo>
                    <a:pt x="0" y="0"/>
                  </a:moveTo>
                  <a:lnTo>
                    <a:pt x="4464944" y="0"/>
                  </a:lnTo>
                  <a:lnTo>
                    <a:pt x="4464944" y="2136013"/>
                  </a:lnTo>
                  <a:lnTo>
                    <a:pt x="0" y="2136013"/>
                  </a:lnTo>
                  <a:close/>
                </a:path>
              </a:pathLst>
            </a:custGeom>
            <a:solidFill>
              <a:srgbClr val="4A3DAA"/>
            </a:solidFill>
          </p:spPr>
        </p:sp>
        <p:sp>
          <p:nvSpPr>
            <p:cNvPr name="Freeform 39" id="39"/>
            <p:cNvSpPr/>
            <p:nvPr/>
          </p:nvSpPr>
          <p:spPr>
            <a:xfrm flipH="false" flipV="false" rot="0">
              <a:off x="0" y="0"/>
              <a:ext cx="4512730" cy="2174113"/>
            </a:xfrm>
            <a:custGeom>
              <a:avLst/>
              <a:gdLst/>
              <a:ahLst/>
              <a:cxnLst/>
              <a:rect r="r" b="b" t="t" l="l"/>
              <a:pathLst>
                <a:path h="2174113" w="4512730">
                  <a:moveTo>
                    <a:pt x="23893" y="0"/>
                  </a:moveTo>
                  <a:lnTo>
                    <a:pt x="4488837" y="0"/>
                  </a:lnTo>
                  <a:cubicBezTo>
                    <a:pt x="4502057" y="0"/>
                    <a:pt x="4512730" y="8509"/>
                    <a:pt x="4512730" y="19050"/>
                  </a:cubicBezTo>
                  <a:lnTo>
                    <a:pt x="4512730" y="2155063"/>
                  </a:lnTo>
                  <a:cubicBezTo>
                    <a:pt x="4512730" y="2165604"/>
                    <a:pt x="4502057" y="2174113"/>
                    <a:pt x="4488837" y="2174113"/>
                  </a:cubicBezTo>
                  <a:lnTo>
                    <a:pt x="23893" y="2174113"/>
                  </a:lnTo>
                  <a:cubicBezTo>
                    <a:pt x="10672" y="2174113"/>
                    <a:pt x="0" y="2165604"/>
                    <a:pt x="0" y="2155063"/>
                  </a:cubicBezTo>
                  <a:lnTo>
                    <a:pt x="0" y="19050"/>
                  </a:lnTo>
                  <a:cubicBezTo>
                    <a:pt x="0" y="8509"/>
                    <a:pt x="10672" y="0"/>
                    <a:pt x="23893" y="0"/>
                  </a:cubicBezTo>
                  <a:moveTo>
                    <a:pt x="23893" y="38100"/>
                  </a:moveTo>
                  <a:lnTo>
                    <a:pt x="23893" y="19050"/>
                  </a:lnTo>
                  <a:lnTo>
                    <a:pt x="47786" y="19050"/>
                  </a:lnTo>
                  <a:lnTo>
                    <a:pt x="47786" y="2155063"/>
                  </a:lnTo>
                  <a:lnTo>
                    <a:pt x="23893" y="2155063"/>
                  </a:lnTo>
                  <a:lnTo>
                    <a:pt x="23893" y="2136013"/>
                  </a:lnTo>
                  <a:lnTo>
                    <a:pt x="4488837" y="2136013"/>
                  </a:lnTo>
                  <a:lnTo>
                    <a:pt x="4488837" y="2155063"/>
                  </a:lnTo>
                  <a:lnTo>
                    <a:pt x="4464944" y="2155063"/>
                  </a:lnTo>
                  <a:lnTo>
                    <a:pt x="4464944" y="19050"/>
                  </a:lnTo>
                  <a:lnTo>
                    <a:pt x="4488837" y="19050"/>
                  </a:lnTo>
                  <a:lnTo>
                    <a:pt x="4488837" y="38100"/>
                  </a:lnTo>
                  <a:lnTo>
                    <a:pt x="23893" y="38100"/>
                  </a:lnTo>
                  <a:close/>
                </a:path>
              </a:pathLst>
            </a:custGeom>
            <a:solidFill>
              <a:srgbClr val="FFFFFF"/>
            </a:solidFill>
          </p:spPr>
        </p:sp>
      </p:grpSp>
      <p:sp>
        <p:nvSpPr>
          <p:cNvPr name="TextBox 40" id="40"/>
          <p:cNvSpPr txBox="true"/>
          <p:nvPr/>
        </p:nvSpPr>
        <p:spPr>
          <a:xfrm rot="0">
            <a:off x="1766707" y="9149594"/>
            <a:ext cx="2348462" cy="592666"/>
          </a:xfrm>
          <a:prstGeom prst="rect">
            <a:avLst/>
          </a:prstGeom>
        </p:spPr>
        <p:txBody>
          <a:bodyPr anchor="t" rtlCol="false" tIns="0" lIns="0" bIns="0" rIns="0">
            <a:spAutoFit/>
          </a:bodyPr>
          <a:lstStyle/>
          <a:p>
            <a:pPr algn="ctr">
              <a:lnSpc>
                <a:spcPts val="2283"/>
              </a:lnSpc>
            </a:pPr>
            <a:r>
              <a:rPr lang="en-US" sz="2114" b="true">
                <a:solidFill>
                  <a:srgbClr val="EAE5EB"/>
                </a:solidFill>
                <a:latin typeface="Arimo Bold"/>
                <a:ea typeface="Arimo Bold"/>
                <a:cs typeface="Arimo Bold"/>
                <a:sym typeface="Arimo Bold"/>
              </a:rPr>
              <a:t>Arabic stream</a:t>
            </a:r>
          </a:p>
          <a:p>
            <a:pPr algn="ctr">
              <a:lnSpc>
                <a:spcPts val="2283"/>
              </a:lnSpc>
            </a:pPr>
            <a:r>
              <a:rPr lang="en-US" sz="2114" b="true">
                <a:solidFill>
                  <a:srgbClr val="EAE5EB"/>
                </a:solidFill>
                <a:latin typeface="Arimo Bold"/>
                <a:ea typeface="Arimo Bold"/>
                <a:cs typeface="Arimo Bold"/>
                <a:sym typeface="Arimo Bold"/>
              </a:rPr>
              <a:t> app  </a:t>
            </a:r>
          </a:p>
        </p:txBody>
      </p:sp>
      <p:grpSp>
        <p:nvGrpSpPr>
          <p:cNvPr name="Group 41" id="41"/>
          <p:cNvGrpSpPr/>
          <p:nvPr/>
        </p:nvGrpSpPr>
        <p:grpSpPr>
          <a:xfrm rot="0">
            <a:off x="4741095" y="8831607"/>
            <a:ext cx="2510764" cy="1209590"/>
            <a:chOff x="0" y="0"/>
            <a:chExt cx="4512806" cy="2174098"/>
          </a:xfrm>
        </p:grpSpPr>
        <p:sp>
          <p:nvSpPr>
            <p:cNvPr name="Freeform 42" id="42"/>
            <p:cNvSpPr/>
            <p:nvPr/>
          </p:nvSpPr>
          <p:spPr>
            <a:xfrm flipH="false" flipV="false" rot="0">
              <a:off x="23893" y="19050"/>
              <a:ext cx="4464944" cy="2136013"/>
            </a:xfrm>
            <a:custGeom>
              <a:avLst/>
              <a:gdLst/>
              <a:ahLst/>
              <a:cxnLst/>
              <a:rect r="r" b="b" t="t" l="l"/>
              <a:pathLst>
                <a:path h="2136013" w="4464944">
                  <a:moveTo>
                    <a:pt x="0" y="0"/>
                  </a:moveTo>
                  <a:lnTo>
                    <a:pt x="4464944" y="0"/>
                  </a:lnTo>
                  <a:lnTo>
                    <a:pt x="4464944" y="2136013"/>
                  </a:lnTo>
                  <a:lnTo>
                    <a:pt x="0" y="2136013"/>
                  </a:lnTo>
                  <a:close/>
                </a:path>
              </a:pathLst>
            </a:custGeom>
            <a:solidFill>
              <a:srgbClr val="4A3DAA"/>
            </a:solidFill>
          </p:spPr>
        </p:sp>
        <p:sp>
          <p:nvSpPr>
            <p:cNvPr name="Freeform 43" id="43"/>
            <p:cNvSpPr/>
            <p:nvPr/>
          </p:nvSpPr>
          <p:spPr>
            <a:xfrm flipH="false" flipV="false" rot="0">
              <a:off x="0" y="0"/>
              <a:ext cx="4512730" cy="2174113"/>
            </a:xfrm>
            <a:custGeom>
              <a:avLst/>
              <a:gdLst/>
              <a:ahLst/>
              <a:cxnLst/>
              <a:rect r="r" b="b" t="t" l="l"/>
              <a:pathLst>
                <a:path h="2174113" w="4512730">
                  <a:moveTo>
                    <a:pt x="23893" y="0"/>
                  </a:moveTo>
                  <a:lnTo>
                    <a:pt x="4488837" y="0"/>
                  </a:lnTo>
                  <a:cubicBezTo>
                    <a:pt x="4502057" y="0"/>
                    <a:pt x="4512730" y="8509"/>
                    <a:pt x="4512730" y="19050"/>
                  </a:cubicBezTo>
                  <a:lnTo>
                    <a:pt x="4512730" y="2155063"/>
                  </a:lnTo>
                  <a:cubicBezTo>
                    <a:pt x="4512730" y="2165604"/>
                    <a:pt x="4502057" y="2174113"/>
                    <a:pt x="4488837" y="2174113"/>
                  </a:cubicBezTo>
                  <a:lnTo>
                    <a:pt x="23893" y="2174113"/>
                  </a:lnTo>
                  <a:cubicBezTo>
                    <a:pt x="10672" y="2174113"/>
                    <a:pt x="0" y="2165604"/>
                    <a:pt x="0" y="2155063"/>
                  </a:cubicBezTo>
                  <a:lnTo>
                    <a:pt x="0" y="19050"/>
                  </a:lnTo>
                  <a:cubicBezTo>
                    <a:pt x="0" y="8509"/>
                    <a:pt x="10672" y="0"/>
                    <a:pt x="23893" y="0"/>
                  </a:cubicBezTo>
                  <a:moveTo>
                    <a:pt x="23893" y="38100"/>
                  </a:moveTo>
                  <a:lnTo>
                    <a:pt x="23893" y="19050"/>
                  </a:lnTo>
                  <a:lnTo>
                    <a:pt x="47786" y="19050"/>
                  </a:lnTo>
                  <a:lnTo>
                    <a:pt x="47786" y="2155063"/>
                  </a:lnTo>
                  <a:lnTo>
                    <a:pt x="23893" y="2155063"/>
                  </a:lnTo>
                  <a:lnTo>
                    <a:pt x="23893" y="2136013"/>
                  </a:lnTo>
                  <a:lnTo>
                    <a:pt x="4488837" y="2136013"/>
                  </a:lnTo>
                  <a:lnTo>
                    <a:pt x="4488837" y="2155063"/>
                  </a:lnTo>
                  <a:lnTo>
                    <a:pt x="4464944" y="2155063"/>
                  </a:lnTo>
                  <a:lnTo>
                    <a:pt x="4464944" y="19050"/>
                  </a:lnTo>
                  <a:lnTo>
                    <a:pt x="4488837" y="19050"/>
                  </a:lnTo>
                  <a:lnTo>
                    <a:pt x="4488837" y="38100"/>
                  </a:lnTo>
                  <a:lnTo>
                    <a:pt x="23893" y="38100"/>
                  </a:lnTo>
                  <a:close/>
                </a:path>
              </a:pathLst>
            </a:custGeom>
            <a:solidFill>
              <a:srgbClr val="FFFFFF"/>
            </a:solidFill>
          </p:spPr>
        </p:sp>
      </p:grpSp>
      <p:sp>
        <p:nvSpPr>
          <p:cNvPr name="TextBox 44" id="44"/>
          <p:cNvSpPr txBox="true"/>
          <p:nvPr/>
        </p:nvSpPr>
        <p:spPr>
          <a:xfrm rot="0">
            <a:off x="4822246" y="9149594"/>
            <a:ext cx="2348462" cy="592666"/>
          </a:xfrm>
          <a:prstGeom prst="rect">
            <a:avLst/>
          </a:prstGeom>
        </p:spPr>
        <p:txBody>
          <a:bodyPr anchor="t" rtlCol="false" tIns="0" lIns="0" bIns="0" rIns="0">
            <a:spAutoFit/>
          </a:bodyPr>
          <a:lstStyle/>
          <a:p>
            <a:pPr algn="ctr">
              <a:lnSpc>
                <a:spcPts val="2283"/>
              </a:lnSpc>
            </a:pPr>
            <a:r>
              <a:rPr lang="en-US" sz="2114" b="true">
                <a:solidFill>
                  <a:srgbClr val="EAE5EB"/>
                </a:solidFill>
                <a:latin typeface="Arimo Bold"/>
                <a:ea typeface="Arimo Bold"/>
                <a:cs typeface="Arimo Bold"/>
                <a:sym typeface="Arimo Bold"/>
              </a:rPr>
              <a:t>English stream app</a:t>
            </a:r>
          </a:p>
        </p:txBody>
      </p:sp>
      <p:sp>
        <p:nvSpPr>
          <p:cNvPr name="TextBox 45" id="45"/>
          <p:cNvSpPr txBox="true"/>
          <p:nvPr/>
        </p:nvSpPr>
        <p:spPr>
          <a:xfrm rot="0">
            <a:off x="1264460" y="7860005"/>
            <a:ext cx="6379872" cy="707769"/>
          </a:xfrm>
          <a:prstGeom prst="rect">
            <a:avLst/>
          </a:prstGeom>
        </p:spPr>
        <p:txBody>
          <a:bodyPr anchor="t" rtlCol="false" tIns="0" lIns="0" bIns="0" rIns="0">
            <a:spAutoFit/>
          </a:bodyPr>
          <a:lstStyle/>
          <a:p>
            <a:pPr algn="l">
              <a:lnSpc>
                <a:spcPts val="5287"/>
              </a:lnSpc>
            </a:pPr>
            <a:r>
              <a:rPr lang="en-US" sz="4896" b="true">
                <a:solidFill>
                  <a:srgbClr val="7E6BDF"/>
                </a:solidFill>
                <a:latin typeface="Arimo Bold"/>
                <a:ea typeface="Arimo Bold"/>
                <a:cs typeface="Arimo Bold"/>
                <a:sym typeface="Arimo Bold"/>
              </a:rPr>
              <a:t>3- Implementation</a:t>
            </a:r>
          </a:p>
        </p:txBody>
      </p:sp>
      <p:sp>
        <p:nvSpPr>
          <p:cNvPr name="Freeform 46" id="46"/>
          <p:cNvSpPr/>
          <p:nvPr/>
        </p:nvSpPr>
        <p:spPr>
          <a:xfrm flipH="false" flipV="false" rot="0">
            <a:off x="10303211" y="3972184"/>
            <a:ext cx="6155434" cy="6069013"/>
          </a:xfrm>
          <a:custGeom>
            <a:avLst/>
            <a:gdLst/>
            <a:ahLst/>
            <a:cxnLst/>
            <a:rect r="r" b="b" t="t" l="l"/>
            <a:pathLst>
              <a:path h="6069013" w="6155434">
                <a:moveTo>
                  <a:pt x="0" y="0"/>
                </a:moveTo>
                <a:lnTo>
                  <a:pt x="6155434" y="0"/>
                </a:lnTo>
                <a:lnTo>
                  <a:pt x="6155434" y="6069013"/>
                </a:lnTo>
                <a:lnTo>
                  <a:pt x="0" y="6069013"/>
                </a:lnTo>
                <a:lnTo>
                  <a:pt x="0" y="0"/>
                </a:lnTo>
                <a:close/>
              </a:path>
            </a:pathLst>
          </a:custGeom>
          <a:blipFill>
            <a:blip r:embed="rId2"/>
            <a:stretch>
              <a:fillRect l="0" t="-711" r="0" b="-711"/>
            </a:stretch>
          </a:blipFill>
        </p:spPr>
      </p:sp>
      <p:grpSp>
        <p:nvGrpSpPr>
          <p:cNvPr name="Group 47" id="47"/>
          <p:cNvGrpSpPr/>
          <p:nvPr/>
        </p:nvGrpSpPr>
        <p:grpSpPr>
          <a:xfrm rot="0">
            <a:off x="7522153" y="6317040"/>
            <a:ext cx="2510764" cy="1209590"/>
            <a:chOff x="0" y="0"/>
            <a:chExt cx="4512806" cy="2174098"/>
          </a:xfrm>
        </p:grpSpPr>
        <p:sp>
          <p:nvSpPr>
            <p:cNvPr name="Freeform 48" id="48"/>
            <p:cNvSpPr/>
            <p:nvPr/>
          </p:nvSpPr>
          <p:spPr>
            <a:xfrm flipH="false" flipV="false" rot="0">
              <a:off x="23893" y="19050"/>
              <a:ext cx="4464944" cy="2136013"/>
            </a:xfrm>
            <a:custGeom>
              <a:avLst/>
              <a:gdLst/>
              <a:ahLst/>
              <a:cxnLst/>
              <a:rect r="r" b="b" t="t" l="l"/>
              <a:pathLst>
                <a:path h="2136013" w="4464944">
                  <a:moveTo>
                    <a:pt x="0" y="0"/>
                  </a:moveTo>
                  <a:lnTo>
                    <a:pt x="4464944" y="0"/>
                  </a:lnTo>
                  <a:lnTo>
                    <a:pt x="4464944" y="2136013"/>
                  </a:lnTo>
                  <a:lnTo>
                    <a:pt x="0" y="2136013"/>
                  </a:lnTo>
                  <a:close/>
                </a:path>
              </a:pathLst>
            </a:custGeom>
            <a:solidFill>
              <a:srgbClr val="4A3DAA"/>
            </a:solidFill>
          </p:spPr>
        </p:sp>
        <p:sp>
          <p:nvSpPr>
            <p:cNvPr name="Freeform 49" id="49"/>
            <p:cNvSpPr/>
            <p:nvPr/>
          </p:nvSpPr>
          <p:spPr>
            <a:xfrm flipH="false" flipV="false" rot="0">
              <a:off x="0" y="0"/>
              <a:ext cx="4512730" cy="2174113"/>
            </a:xfrm>
            <a:custGeom>
              <a:avLst/>
              <a:gdLst/>
              <a:ahLst/>
              <a:cxnLst/>
              <a:rect r="r" b="b" t="t" l="l"/>
              <a:pathLst>
                <a:path h="2174113" w="4512730">
                  <a:moveTo>
                    <a:pt x="23893" y="0"/>
                  </a:moveTo>
                  <a:lnTo>
                    <a:pt x="4488837" y="0"/>
                  </a:lnTo>
                  <a:cubicBezTo>
                    <a:pt x="4502057" y="0"/>
                    <a:pt x="4512730" y="8509"/>
                    <a:pt x="4512730" y="19050"/>
                  </a:cubicBezTo>
                  <a:lnTo>
                    <a:pt x="4512730" y="2155063"/>
                  </a:lnTo>
                  <a:cubicBezTo>
                    <a:pt x="4512730" y="2165604"/>
                    <a:pt x="4502057" y="2174113"/>
                    <a:pt x="4488837" y="2174113"/>
                  </a:cubicBezTo>
                  <a:lnTo>
                    <a:pt x="23893" y="2174113"/>
                  </a:lnTo>
                  <a:cubicBezTo>
                    <a:pt x="10672" y="2174113"/>
                    <a:pt x="0" y="2165604"/>
                    <a:pt x="0" y="2155063"/>
                  </a:cubicBezTo>
                  <a:lnTo>
                    <a:pt x="0" y="19050"/>
                  </a:lnTo>
                  <a:cubicBezTo>
                    <a:pt x="0" y="8509"/>
                    <a:pt x="10672" y="0"/>
                    <a:pt x="23893" y="0"/>
                  </a:cubicBezTo>
                  <a:moveTo>
                    <a:pt x="23893" y="38100"/>
                  </a:moveTo>
                  <a:lnTo>
                    <a:pt x="23893" y="19050"/>
                  </a:lnTo>
                  <a:lnTo>
                    <a:pt x="47786" y="19050"/>
                  </a:lnTo>
                  <a:lnTo>
                    <a:pt x="47786" y="2155063"/>
                  </a:lnTo>
                  <a:lnTo>
                    <a:pt x="23893" y="2155063"/>
                  </a:lnTo>
                  <a:lnTo>
                    <a:pt x="23893" y="2136013"/>
                  </a:lnTo>
                  <a:lnTo>
                    <a:pt x="4488837" y="2136013"/>
                  </a:lnTo>
                  <a:lnTo>
                    <a:pt x="4488837" y="2155063"/>
                  </a:lnTo>
                  <a:lnTo>
                    <a:pt x="4464944" y="2155063"/>
                  </a:lnTo>
                  <a:lnTo>
                    <a:pt x="4464944" y="19050"/>
                  </a:lnTo>
                  <a:lnTo>
                    <a:pt x="4488837" y="19050"/>
                  </a:lnTo>
                  <a:lnTo>
                    <a:pt x="4488837" y="38100"/>
                  </a:lnTo>
                  <a:lnTo>
                    <a:pt x="23893" y="38100"/>
                  </a:lnTo>
                  <a:close/>
                </a:path>
              </a:pathLst>
            </a:custGeom>
            <a:solidFill>
              <a:srgbClr val="FFFFFF"/>
            </a:solidFill>
          </p:spPr>
        </p:sp>
      </p:grpSp>
      <p:sp>
        <p:nvSpPr>
          <p:cNvPr name="TextBox 50" id="50"/>
          <p:cNvSpPr txBox="true"/>
          <p:nvPr/>
        </p:nvSpPr>
        <p:spPr>
          <a:xfrm rot="0">
            <a:off x="7644332" y="6779901"/>
            <a:ext cx="2348462" cy="302918"/>
          </a:xfrm>
          <a:prstGeom prst="rect">
            <a:avLst/>
          </a:prstGeom>
        </p:spPr>
        <p:txBody>
          <a:bodyPr anchor="t" rtlCol="false" tIns="0" lIns="0" bIns="0" rIns="0">
            <a:spAutoFit/>
          </a:bodyPr>
          <a:lstStyle/>
          <a:p>
            <a:pPr algn="ctr">
              <a:lnSpc>
                <a:spcPts val="2283"/>
              </a:lnSpc>
            </a:pPr>
            <a:r>
              <a:rPr lang="en-US" sz="2114" b="true">
                <a:solidFill>
                  <a:srgbClr val="EAE5EB"/>
                </a:solidFill>
                <a:latin typeface="Arimo Bold"/>
                <a:ea typeface="Arimo Bold"/>
                <a:cs typeface="Arimo Bold"/>
                <a:sym typeface="Arimo Bold"/>
              </a:rPr>
              <a:t>Models(ANN)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611923" y="1047750"/>
            <a:ext cx="11258473" cy="2377423"/>
          </a:xfrm>
          <a:prstGeom prst="rect">
            <a:avLst/>
          </a:prstGeom>
        </p:spPr>
        <p:txBody>
          <a:bodyPr anchor="t" rtlCol="false" tIns="0" lIns="0" bIns="0" rIns="0">
            <a:spAutoFit/>
          </a:bodyPr>
          <a:lstStyle/>
          <a:p>
            <a:pPr algn="l">
              <a:lnSpc>
                <a:spcPts val="2391"/>
              </a:lnSpc>
              <a:spcBef>
                <a:spcPct val="0"/>
              </a:spcBef>
            </a:pPr>
            <a:r>
              <a:rPr lang="en-US" sz="2214">
                <a:solidFill>
                  <a:srgbClr val="4A3DAA"/>
                </a:solidFill>
                <a:latin typeface="Arimo"/>
                <a:ea typeface="Arimo"/>
                <a:cs typeface="Arimo"/>
                <a:sym typeface="Arimo"/>
              </a:rPr>
              <a:t>*  Normalization in Arabic Natural Language Processing (NLP) refers to the process of standardizing and simplifying the text to reduce variations and ambiguities while preserving the meaning.</a:t>
            </a:r>
          </a:p>
          <a:p>
            <a:pPr algn="l">
              <a:lnSpc>
                <a:spcPts val="2391"/>
              </a:lnSpc>
              <a:spcBef>
                <a:spcPct val="0"/>
              </a:spcBef>
            </a:pPr>
          </a:p>
          <a:p>
            <a:pPr algn="l">
              <a:lnSpc>
                <a:spcPts val="2391"/>
              </a:lnSpc>
              <a:spcBef>
                <a:spcPct val="0"/>
              </a:spcBef>
            </a:pPr>
            <a:r>
              <a:rPr lang="en-US" sz="2214">
                <a:solidFill>
                  <a:srgbClr val="4A3DAA"/>
                </a:solidFill>
                <a:latin typeface="Arimo"/>
                <a:ea typeface="Arimo"/>
                <a:cs typeface="Arimo"/>
                <a:sym typeface="Arimo"/>
              </a:rPr>
              <a:t> It is particularly important in  Arabic because of the language's rich morphology, multiple forms of the same word, and presence of diacritics and special characters.</a:t>
            </a:r>
          </a:p>
          <a:p>
            <a:pPr algn="l">
              <a:lnSpc>
                <a:spcPts val="2391"/>
              </a:lnSpc>
              <a:spcBef>
                <a:spcPct val="0"/>
              </a:spcBef>
            </a:pPr>
          </a:p>
          <a:p>
            <a:pPr algn="l">
              <a:lnSpc>
                <a:spcPts val="2391"/>
              </a:lnSpc>
              <a:spcBef>
                <a:spcPct val="0"/>
              </a:spcBef>
            </a:pPr>
            <a:r>
              <a:rPr lang="en-US" sz="2214">
                <a:solidFill>
                  <a:srgbClr val="4A3DAA"/>
                </a:solidFill>
                <a:latin typeface="Arimo"/>
                <a:ea typeface="Arimo"/>
                <a:cs typeface="Arimo"/>
                <a:sym typeface="Arimo"/>
              </a:rPr>
              <a:t>Here are the main components of Arabic text normalization:</a:t>
            </a:r>
          </a:p>
        </p:txBody>
      </p:sp>
      <p:grpSp>
        <p:nvGrpSpPr>
          <p:cNvPr name="Group 3" id="3"/>
          <p:cNvGrpSpPr/>
          <p:nvPr/>
        </p:nvGrpSpPr>
        <p:grpSpPr>
          <a:xfrm rot="0">
            <a:off x="-4777646" y="-6736719"/>
            <a:ext cx="11612692" cy="11612692"/>
            <a:chOff x="0" y="0"/>
            <a:chExt cx="9239876" cy="9239876"/>
          </a:xfrm>
        </p:grpSpPr>
        <p:sp>
          <p:nvSpPr>
            <p:cNvPr name="Freeform 4" id="4"/>
            <p:cNvSpPr/>
            <p:nvPr/>
          </p:nvSpPr>
          <p:spPr>
            <a:xfrm flipH="false" flipV="false" rot="0">
              <a:off x="0" y="0"/>
              <a:ext cx="9239885" cy="9239885"/>
            </a:xfrm>
            <a:custGeom>
              <a:avLst/>
              <a:gdLst/>
              <a:ahLst/>
              <a:cxnLst/>
              <a:rect r="r" b="b" t="t" l="l"/>
              <a:pathLst>
                <a:path h="9239885" w="9239885">
                  <a:moveTo>
                    <a:pt x="0" y="4619879"/>
                  </a:moveTo>
                  <a:cubicBezTo>
                    <a:pt x="0" y="2068449"/>
                    <a:pt x="2068449" y="0"/>
                    <a:pt x="4619879" y="0"/>
                  </a:cubicBezTo>
                  <a:cubicBezTo>
                    <a:pt x="7171309" y="0"/>
                    <a:pt x="9239885" y="2068449"/>
                    <a:pt x="9239885" y="4619879"/>
                  </a:cubicBezTo>
                  <a:cubicBezTo>
                    <a:pt x="9239885" y="7171309"/>
                    <a:pt x="7171436" y="9239885"/>
                    <a:pt x="4619879" y="9239885"/>
                  </a:cubicBezTo>
                  <a:cubicBezTo>
                    <a:pt x="2068322" y="9239885"/>
                    <a:pt x="0" y="7171436"/>
                    <a:pt x="0" y="4619879"/>
                  </a:cubicBezTo>
                  <a:close/>
                </a:path>
              </a:pathLst>
            </a:custGeom>
            <a:solidFill>
              <a:srgbClr val="4A3DAA"/>
            </a:solidFill>
          </p:spPr>
        </p:sp>
      </p:grpSp>
      <p:sp>
        <p:nvSpPr>
          <p:cNvPr name="Freeform 5" id="5"/>
          <p:cNvSpPr/>
          <p:nvPr/>
        </p:nvSpPr>
        <p:spPr>
          <a:xfrm flipH="false" flipV="false" rot="0">
            <a:off x="117940" y="5590703"/>
            <a:ext cx="6717106" cy="3789987"/>
          </a:xfrm>
          <a:custGeom>
            <a:avLst/>
            <a:gdLst/>
            <a:ahLst/>
            <a:cxnLst/>
            <a:rect r="r" b="b" t="t" l="l"/>
            <a:pathLst>
              <a:path h="3789987" w="6717106">
                <a:moveTo>
                  <a:pt x="0" y="0"/>
                </a:moveTo>
                <a:lnTo>
                  <a:pt x="6717106" y="0"/>
                </a:lnTo>
                <a:lnTo>
                  <a:pt x="6717106" y="3789987"/>
                </a:lnTo>
                <a:lnTo>
                  <a:pt x="0" y="3789987"/>
                </a:lnTo>
                <a:lnTo>
                  <a:pt x="0" y="0"/>
                </a:lnTo>
                <a:close/>
              </a:path>
            </a:pathLst>
          </a:custGeom>
          <a:blipFill>
            <a:blip r:embed="rId2"/>
            <a:stretch>
              <a:fillRect l="-1668" t="0" r="-78165" b="0"/>
            </a:stretch>
          </a:blipFill>
        </p:spPr>
      </p:sp>
      <p:sp>
        <p:nvSpPr>
          <p:cNvPr name="Freeform 6" id="6"/>
          <p:cNvSpPr/>
          <p:nvPr/>
        </p:nvSpPr>
        <p:spPr>
          <a:xfrm flipH="false" flipV="false" rot="0">
            <a:off x="7031919" y="5590703"/>
            <a:ext cx="11163501" cy="3789987"/>
          </a:xfrm>
          <a:custGeom>
            <a:avLst/>
            <a:gdLst/>
            <a:ahLst/>
            <a:cxnLst/>
            <a:rect r="r" b="b" t="t" l="l"/>
            <a:pathLst>
              <a:path h="3789987" w="11163501">
                <a:moveTo>
                  <a:pt x="0" y="0"/>
                </a:moveTo>
                <a:lnTo>
                  <a:pt x="11163501" y="0"/>
                </a:lnTo>
                <a:lnTo>
                  <a:pt x="11163501" y="3789987"/>
                </a:lnTo>
                <a:lnTo>
                  <a:pt x="0" y="3789987"/>
                </a:lnTo>
                <a:lnTo>
                  <a:pt x="0" y="0"/>
                </a:lnTo>
                <a:close/>
              </a:path>
            </a:pathLst>
          </a:custGeom>
          <a:blipFill>
            <a:blip r:embed="rId3"/>
            <a:stretch>
              <a:fillRect l="0" t="0" r="0" b="0"/>
            </a:stretch>
          </a:blipFill>
        </p:spPr>
      </p:sp>
      <p:sp>
        <p:nvSpPr>
          <p:cNvPr name="TextBox 7" id="7"/>
          <p:cNvSpPr txBox="true"/>
          <p:nvPr/>
        </p:nvSpPr>
        <p:spPr>
          <a:xfrm rot="0">
            <a:off x="117940" y="1542140"/>
            <a:ext cx="5249065" cy="733607"/>
          </a:xfrm>
          <a:prstGeom prst="rect">
            <a:avLst/>
          </a:prstGeom>
        </p:spPr>
        <p:txBody>
          <a:bodyPr anchor="t" rtlCol="false" tIns="0" lIns="0" bIns="0" rIns="0">
            <a:spAutoFit/>
          </a:bodyPr>
          <a:lstStyle/>
          <a:p>
            <a:pPr algn="ctr">
              <a:lnSpc>
                <a:spcPts val="5415"/>
              </a:lnSpc>
              <a:spcBef>
                <a:spcPct val="0"/>
              </a:spcBef>
            </a:pPr>
            <a:r>
              <a:rPr lang="en-US" b="true" sz="5014">
                <a:solidFill>
                  <a:srgbClr val="EAE5EB"/>
                </a:solidFill>
                <a:latin typeface="Arimo Bold"/>
                <a:ea typeface="Arimo Bold"/>
                <a:cs typeface="Arimo Bold"/>
                <a:sym typeface="Arimo Bold"/>
              </a:rPr>
              <a:t>Normalization: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598799" y="1096560"/>
            <a:ext cx="11258473" cy="2377423"/>
          </a:xfrm>
          <a:prstGeom prst="rect">
            <a:avLst/>
          </a:prstGeom>
        </p:spPr>
        <p:txBody>
          <a:bodyPr anchor="t" rtlCol="false" tIns="0" lIns="0" bIns="0" rIns="0">
            <a:spAutoFit/>
          </a:bodyPr>
          <a:lstStyle/>
          <a:p>
            <a:pPr algn="l" marL="478041" indent="-239021" lvl="1">
              <a:lnSpc>
                <a:spcPts val="2391"/>
              </a:lnSpc>
              <a:spcBef>
                <a:spcPct val="0"/>
              </a:spcBef>
              <a:buFont typeface="Arial"/>
              <a:buChar char="•"/>
            </a:pPr>
            <a:r>
              <a:rPr lang="en-US" sz="2214">
                <a:solidFill>
                  <a:srgbClr val="4A3DAA"/>
                </a:solidFill>
                <a:latin typeface="Arimo"/>
                <a:ea typeface="Arimo"/>
                <a:cs typeface="Arimo"/>
                <a:sym typeface="Arimo"/>
              </a:rPr>
              <a:t>Tokenization</a:t>
            </a:r>
            <a:r>
              <a:rPr lang="en-US" sz="2214">
                <a:solidFill>
                  <a:srgbClr val="4A3DAA"/>
                </a:solidFill>
                <a:latin typeface="Arimo"/>
                <a:ea typeface="Arimo"/>
                <a:cs typeface="Arimo"/>
                <a:sym typeface="Arimo"/>
              </a:rPr>
              <a:t> is the process of breaking text into smaller units, called tokens, which can be words, subwords, or characters. It is a crucial preprocessing step in Natural Language Processing (NLP) for tasks like text classification, sentiment analysis, or machine translation.</a:t>
            </a:r>
          </a:p>
          <a:p>
            <a:pPr algn="l">
              <a:lnSpc>
                <a:spcPts val="2391"/>
              </a:lnSpc>
              <a:spcBef>
                <a:spcPct val="0"/>
              </a:spcBef>
            </a:pPr>
          </a:p>
          <a:p>
            <a:pPr algn="l" marL="478041" indent="-239021" lvl="1">
              <a:lnSpc>
                <a:spcPts val="2391"/>
              </a:lnSpc>
              <a:spcBef>
                <a:spcPct val="0"/>
              </a:spcBef>
              <a:buFont typeface="Arial"/>
              <a:buChar char="•"/>
            </a:pPr>
            <a:r>
              <a:rPr lang="en-US" sz="2214">
                <a:solidFill>
                  <a:srgbClr val="4A3DAA"/>
                </a:solidFill>
                <a:latin typeface="Arimo"/>
                <a:ea typeface="Arimo"/>
                <a:cs typeface="Arimo"/>
                <a:sym typeface="Arimo"/>
              </a:rPr>
              <a:t>Tokenization in Arabic poses unique challenges due to the language's complex morphology, rich vocabulary, and the presence of prefixes, suffixes, and clitics.</a:t>
            </a:r>
          </a:p>
          <a:p>
            <a:pPr algn="l">
              <a:lnSpc>
                <a:spcPts val="2391"/>
              </a:lnSpc>
              <a:spcBef>
                <a:spcPct val="0"/>
              </a:spcBef>
            </a:pPr>
          </a:p>
        </p:txBody>
      </p:sp>
      <p:grpSp>
        <p:nvGrpSpPr>
          <p:cNvPr name="Group 3" id="3"/>
          <p:cNvGrpSpPr/>
          <p:nvPr/>
        </p:nvGrpSpPr>
        <p:grpSpPr>
          <a:xfrm rot="0">
            <a:off x="-4777646" y="-6736719"/>
            <a:ext cx="11612692" cy="11612692"/>
            <a:chOff x="0" y="0"/>
            <a:chExt cx="9239876" cy="9239876"/>
          </a:xfrm>
        </p:grpSpPr>
        <p:sp>
          <p:nvSpPr>
            <p:cNvPr name="Freeform 4" id="4"/>
            <p:cNvSpPr/>
            <p:nvPr/>
          </p:nvSpPr>
          <p:spPr>
            <a:xfrm flipH="false" flipV="false" rot="0">
              <a:off x="0" y="0"/>
              <a:ext cx="9239885" cy="9239885"/>
            </a:xfrm>
            <a:custGeom>
              <a:avLst/>
              <a:gdLst/>
              <a:ahLst/>
              <a:cxnLst/>
              <a:rect r="r" b="b" t="t" l="l"/>
              <a:pathLst>
                <a:path h="9239885" w="9239885">
                  <a:moveTo>
                    <a:pt x="0" y="4619879"/>
                  </a:moveTo>
                  <a:cubicBezTo>
                    <a:pt x="0" y="2068449"/>
                    <a:pt x="2068449" y="0"/>
                    <a:pt x="4619879" y="0"/>
                  </a:cubicBezTo>
                  <a:cubicBezTo>
                    <a:pt x="7171309" y="0"/>
                    <a:pt x="9239885" y="2068449"/>
                    <a:pt x="9239885" y="4619879"/>
                  </a:cubicBezTo>
                  <a:cubicBezTo>
                    <a:pt x="9239885" y="7171309"/>
                    <a:pt x="7171436" y="9239885"/>
                    <a:pt x="4619879" y="9239885"/>
                  </a:cubicBezTo>
                  <a:cubicBezTo>
                    <a:pt x="2068322" y="9239885"/>
                    <a:pt x="0" y="7171436"/>
                    <a:pt x="0" y="4619879"/>
                  </a:cubicBezTo>
                  <a:close/>
                </a:path>
              </a:pathLst>
            </a:custGeom>
            <a:solidFill>
              <a:srgbClr val="4A3DAA"/>
            </a:solidFill>
          </p:spPr>
        </p:sp>
      </p:grpSp>
      <p:sp>
        <p:nvSpPr>
          <p:cNvPr name="Freeform 5" id="5"/>
          <p:cNvSpPr/>
          <p:nvPr/>
        </p:nvSpPr>
        <p:spPr>
          <a:xfrm flipH="false" flipV="false" rot="0">
            <a:off x="117940" y="5287874"/>
            <a:ext cx="18080331" cy="4248878"/>
          </a:xfrm>
          <a:custGeom>
            <a:avLst/>
            <a:gdLst/>
            <a:ahLst/>
            <a:cxnLst/>
            <a:rect r="r" b="b" t="t" l="l"/>
            <a:pathLst>
              <a:path h="4248878" w="18080331">
                <a:moveTo>
                  <a:pt x="0" y="0"/>
                </a:moveTo>
                <a:lnTo>
                  <a:pt x="18080331" y="0"/>
                </a:lnTo>
                <a:lnTo>
                  <a:pt x="18080331" y="4248877"/>
                </a:lnTo>
                <a:lnTo>
                  <a:pt x="0" y="4248877"/>
                </a:lnTo>
                <a:lnTo>
                  <a:pt x="0" y="0"/>
                </a:lnTo>
                <a:close/>
              </a:path>
            </a:pathLst>
          </a:custGeom>
          <a:blipFill>
            <a:blip r:embed="rId2"/>
            <a:stretch>
              <a:fillRect l="0" t="0" r="0" b="0"/>
            </a:stretch>
          </a:blipFill>
        </p:spPr>
      </p:sp>
      <p:sp>
        <p:nvSpPr>
          <p:cNvPr name="TextBox 6" id="6"/>
          <p:cNvSpPr txBox="true"/>
          <p:nvPr/>
        </p:nvSpPr>
        <p:spPr>
          <a:xfrm rot="0">
            <a:off x="117940" y="1542140"/>
            <a:ext cx="5249065" cy="733607"/>
          </a:xfrm>
          <a:prstGeom prst="rect">
            <a:avLst/>
          </a:prstGeom>
        </p:spPr>
        <p:txBody>
          <a:bodyPr anchor="t" rtlCol="false" tIns="0" lIns="0" bIns="0" rIns="0">
            <a:spAutoFit/>
          </a:bodyPr>
          <a:lstStyle/>
          <a:p>
            <a:pPr algn="ctr">
              <a:lnSpc>
                <a:spcPts val="5415"/>
              </a:lnSpc>
              <a:spcBef>
                <a:spcPct val="0"/>
              </a:spcBef>
            </a:pPr>
            <a:r>
              <a:rPr lang="en-US" b="true" sz="5014">
                <a:solidFill>
                  <a:srgbClr val="EAE5EB"/>
                </a:solidFill>
                <a:latin typeface="Arimo Bold"/>
                <a:ea typeface="Arimo Bold"/>
                <a:cs typeface="Arimo Bold"/>
                <a:sym typeface="Arimo Bold"/>
              </a:rPr>
              <a:t>Tokenization</a:t>
            </a:r>
            <a:r>
              <a:rPr lang="en-US" b="true" sz="5014">
                <a:solidFill>
                  <a:srgbClr val="EAE5EB"/>
                </a:solidFill>
                <a:latin typeface="Arimo Bold"/>
                <a:ea typeface="Arimo Bold"/>
                <a:cs typeface="Arimo Bold"/>
                <a:sym typeface="Arimo Bold"/>
              </a:rPr>
              <a:t>:</a:t>
            </a:r>
          </a:p>
        </p:txBody>
      </p:sp>
      <p:sp>
        <p:nvSpPr>
          <p:cNvPr name="AutoShape 7" id="7"/>
          <p:cNvSpPr/>
          <p:nvPr/>
        </p:nvSpPr>
        <p:spPr>
          <a:xfrm>
            <a:off x="7525364" y="5287874"/>
            <a:ext cx="5192878" cy="419996"/>
          </a:xfrm>
          <a:prstGeom prst="line">
            <a:avLst/>
          </a:prstGeom>
          <a:ln cap="flat" w="38100">
            <a:solidFill>
              <a:srgbClr val="4A3DAA"/>
            </a:solidFill>
            <a:prstDash val="solid"/>
            <a:headEnd type="arrow" len="sm" w="med"/>
            <a:tailEnd type="arrow" len="sm" w="med"/>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598799" y="1096560"/>
            <a:ext cx="11258473" cy="2082082"/>
          </a:xfrm>
          <a:prstGeom prst="rect">
            <a:avLst/>
          </a:prstGeom>
        </p:spPr>
        <p:txBody>
          <a:bodyPr anchor="t" rtlCol="false" tIns="0" lIns="0" bIns="0" rIns="0">
            <a:spAutoFit/>
          </a:bodyPr>
          <a:lstStyle/>
          <a:p>
            <a:pPr algn="r" rtl="true">
              <a:lnSpc>
                <a:spcPts val="2391"/>
              </a:lnSpc>
            </a:pPr>
            <a:r>
              <a:rPr lang="ar-EG" sz="2214">
                <a:solidFill>
                  <a:srgbClr val="4A3DAA"/>
                </a:solidFill>
                <a:latin typeface="Arimo"/>
                <a:ea typeface="Arimo"/>
                <a:cs typeface="Arimo"/>
                <a:sym typeface="Arimo"/>
                <a:rtl val="true"/>
              </a:rPr>
              <a:t>* </a:t>
            </a:r>
            <a:r>
              <a:rPr lang="en-US" sz="2214">
                <a:solidFill>
                  <a:srgbClr val="4A3DAA"/>
                </a:solidFill>
                <a:latin typeface="Arimo"/>
                <a:ea typeface="Arimo"/>
                <a:cs typeface="Arimo"/>
                <a:sym typeface="Arimo"/>
              </a:rPr>
              <a:t>Stop Words are commonly used words in a language that carry little semantic meaning, such as "the," "is," "in" in English or</a:t>
            </a:r>
            <a:r>
              <a:rPr lang="ar-EG" sz="2214">
                <a:solidFill>
                  <a:srgbClr val="4A3DAA"/>
                </a:solidFill>
                <a:latin typeface="Arimo"/>
                <a:ea typeface="Arimo"/>
                <a:cs typeface="Arimo"/>
                <a:sym typeface="Arimo"/>
                <a:rtl val="true"/>
              </a:rPr>
              <a:t> "هذا," "لكن," "لم" </a:t>
            </a:r>
            <a:r>
              <a:rPr lang="en-US" sz="2214">
                <a:solidFill>
                  <a:srgbClr val="4A3DAA"/>
                </a:solidFill>
                <a:latin typeface="Arimo"/>
                <a:ea typeface="Arimo"/>
                <a:cs typeface="Arimo"/>
                <a:sym typeface="Arimo"/>
              </a:rPr>
              <a:t>in Arabic. Removing these words helps reduce noise in text data and focuses on meaningful content during NLP tasks like text classification, sentiment analysis, and machine translation</a:t>
            </a:r>
            <a:r>
              <a:rPr lang="ar-EG" sz="2214">
                <a:solidFill>
                  <a:srgbClr val="4A3DAA"/>
                </a:solidFill>
                <a:latin typeface="Arimo"/>
                <a:ea typeface="Arimo"/>
                <a:cs typeface="Arimo"/>
                <a:sym typeface="Arimo"/>
                <a:rtl val="true"/>
              </a:rPr>
              <a:t>.</a:t>
            </a:r>
          </a:p>
          <a:p>
            <a:pPr algn="l">
              <a:lnSpc>
                <a:spcPts val="2391"/>
              </a:lnSpc>
            </a:pPr>
          </a:p>
          <a:p>
            <a:pPr algn="l">
              <a:lnSpc>
                <a:spcPts val="2391"/>
              </a:lnSpc>
            </a:pPr>
            <a:r>
              <a:rPr lang="en-US" sz="2214">
                <a:solidFill>
                  <a:srgbClr val="4A3DAA"/>
                </a:solidFill>
                <a:latin typeface="Arimo"/>
                <a:ea typeface="Arimo"/>
                <a:cs typeface="Arimo"/>
                <a:sym typeface="Arimo"/>
              </a:rPr>
              <a:t>* We Remove stop words without *****{"</a:t>
            </a:r>
            <a:r>
              <a:rPr lang="ar-EG" sz="2214">
                <a:solidFill>
                  <a:srgbClr val="4A3DAA"/>
                </a:solidFill>
                <a:latin typeface="Arimo"/>
                <a:ea typeface="Arimo"/>
                <a:cs typeface="Arimo"/>
                <a:sym typeface="Arimo"/>
                <a:rtl val="true"/>
              </a:rPr>
              <a:t>لم", "لن", "لا", "لكن</a:t>
            </a:r>
            <a:r>
              <a:rPr lang="en-US" sz="2214">
                <a:solidFill>
                  <a:srgbClr val="4A3DAA"/>
                </a:solidFill>
                <a:latin typeface="Arimo"/>
                <a:ea typeface="Arimo"/>
                <a:cs typeface="Arimo"/>
                <a:sym typeface="Arimo"/>
              </a:rPr>
              <a:t>"}*****</a:t>
            </a:r>
          </a:p>
          <a:p>
            <a:pPr algn="l">
              <a:lnSpc>
                <a:spcPts val="2391"/>
              </a:lnSpc>
              <a:spcBef>
                <a:spcPct val="0"/>
              </a:spcBef>
            </a:pPr>
          </a:p>
        </p:txBody>
      </p:sp>
      <p:grpSp>
        <p:nvGrpSpPr>
          <p:cNvPr name="Group 3" id="3"/>
          <p:cNvGrpSpPr/>
          <p:nvPr/>
        </p:nvGrpSpPr>
        <p:grpSpPr>
          <a:xfrm rot="0">
            <a:off x="-4777646" y="-6736719"/>
            <a:ext cx="11612692" cy="11612692"/>
            <a:chOff x="0" y="0"/>
            <a:chExt cx="9239876" cy="9239876"/>
          </a:xfrm>
        </p:grpSpPr>
        <p:sp>
          <p:nvSpPr>
            <p:cNvPr name="Freeform 4" id="4"/>
            <p:cNvSpPr/>
            <p:nvPr/>
          </p:nvSpPr>
          <p:spPr>
            <a:xfrm flipH="false" flipV="false" rot="0">
              <a:off x="0" y="0"/>
              <a:ext cx="9239885" cy="9239885"/>
            </a:xfrm>
            <a:custGeom>
              <a:avLst/>
              <a:gdLst/>
              <a:ahLst/>
              <a:cxnLst/>
              <a:rect r="r" b="b" t="t" l="l"/>
              <a:pathLst>
                <a:path h="9239885" w="9239885">
                  <a:moveTo>
                    <a:pt x="0" y="4619879"/>
                  </a:moveTo>
                  <a:cubicBezTo>
                    <a:pt x="0" y="2068449"/>
                    <a:pt x="2068449" y="0"/>
                    <a:pt x="4619879" y="0"/>
                  </a:cubicBezTo>
                  <a:cubicBezTo>
                    <a:pt x="7171309" y="0"/>
                    <a:pt x="9239885" y="2068449"/>
                    <a:pt x="9239885" y="4619879"/>
                  </a:cubicBezTo>
                  <a:cubicBezTo>
                    <a:pt x="9239885" y="7171309"/>
                    <a:pt x="7171436" y="9239885"/>
                    <a:pt x="4619879" y="9239885"/>
                  </a:cubicBezTo>
                  <a:cubicBezTo>
                    <a:pt x="2068322" y="9239885"/>
                    <a:pt x="0" y="7171436"/>
                    <a:pt x="0" y="4619879"/>
                  </a:cubicBezTo>
                  <a:close/>
                </a:path>
              </a:pathLst>
            </a:custGeom>
            <a:solidFill>
              <a:srgbClr val="4A3DAA"/>
            </a:solidFill>
          </p:spPr>
        </p:sp>
      </p:grpSp>
      <p:sp>
        <p:nvSpPr>
          <p:cNvPr name="AutoShape 5" id="5"/>
          <p:cNvSpPr/>
          <p:nvPr/>
        </p:nvSpPr>
        <p:spPr>
          <a:xfrm flipV="true">
            <a:off x="7120816" y="5129206"/>
            <a:ext cx="4956631" cy="14294"/>
          </a:xfrm>
          <a:prstGeom prst="line">
            <a:avLst/>
          </a:prstGeom>
          <a:ln cap="flat" w="38100">
            <a:solidFill>
              <a:srgbClr val="4A3DAA"/>
            </a:solidFill>
            <a:prstDash val="solid"/>
            <a:headEnd type="diamond" len="lg" w="lg"/>
            <a:tailEnd type="arrow" len="sm" w="med"/>
          </a:ln>
        </p:spPr>
      </p:sp>
      <p:sp>
        <p:nvSpPr>
          <p:cNvPr name="Freeform 6" id="6"/>
          <p:cNvSpPr/>
          <p:nvPr/>
        </p:nvSpPr>
        <p:spPr>
          <a:xfrm flipH="false" flipV="false" rot="0">
            <a:off x="419953" y="5287874"/>
            <a:ext cx="17868047" cy="4712697"/>
          </a:xfrm>
          <a:custGeom>
            <a:avLst/>
            <a:gdLst/>
            <a:ahLst/>
            <a:cxnLst/>
            <a:rect r="r" b="b" t="t" l="l"/>
            <a:pathLst>
              <a:path h="4712697" w="17868047">
                <a:moveTo>
                  <a:pt x="0" y="0"/>
                </a:moveTo>
                <a:lnTo>
                  <a:pt x="17868047" y="0"/>
                </a:lnTo>
                <a:lnTo>
                  <a:pt x="17868047" y="4712697"/>
                </a:lnTo>
                <a:lnTo>
                  <a:pt x="0" y="4712697"/>
                </a:lnTo>
                <a:lnTo>
                  <a:pt x="0" y="0"/>
                </a:lnTo>
                <a:close/>
              </a:path>
            </a:pathLst>
          </a:custGeom>
          <a:blipFill>
            <a:blip r:embed="rId2"/>
            <a:stretch>
              <a:fillRect l="0" t="0" r="0" b="0"/>
            </a:stretch>
          </a:blipFill>
        </p:spPr>
      </p:sp>
      <p:sp>
        <p:nvSpPr>
          <p:cNvPr name="TextBox 7" id="7"/>
          <p:cNvSpPr txBox="true"/>
          <p:nvPr/>
        </p:nvSpPr>
        <p:spPr>
          <a:xfrm rot="0">
            <a:off x="0" y="1240268"/>
            <a:ext cx="5249065" cy="1419374"/>
          </a:xfrm>
          <a:prstGeom prst="rect">
            <a:avLst/>
          </a:prstGeom>
        </p:spPr>
        <p:txBody>
          <a:bodyPr anchor="t" rtlCol="false" tIns="0" lIns="0" bIns="0" rIns="0">
            <a:spAutoFit/>
          </a:bodyPr>
          <a:lstStyle/>
          <a:p>
            <a:pPr algn="ctr">
              <a:lnSpc>
                <a:spcPts val="5415"/>
              </a:lnSpc>
              <a:spcBef>
                <a:spcPct val="0"/>
              </a:spcBef>
            </a:pPr>
            <a:r>
              <a:rPr lang="en-US" b="true" sz="5014">
                <a:solidFill>
                  <a:srgbClr val="EAE5EB"/>
                </a:solidFill>
                <a:latin typeface="Arimo Bold"/>
                <a:ea typeface="Arimo Bold"/>
                <a:cs typeface="Arimo Bold"/>
                <a:sym typeface="Arimo Bold"/>
              </a:rPr>
              <a:t>StopWords Removal</a:t>
            </a:r>
            <a:r>
              <a:rPr lang="en-US" b="true" sz="5014">
                <a:solidFill>
                  <a:srgbClr val="EAE5EB"/>
                </a:solidFill>
                <a:latin typeface="Arimo Bold"/>
                <a:ea typeface="Arimo Bold"/>
                <a:cs typeface="Arimo Bold"/>
                <a:sym typeface="Arimo Bold"/>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DAGZAkesptU</dc:identifier>
  <dcterms:modified xsi:type="dcterms:W3CDTF">2011-08-01T06:04:30Z</dcterms:modified>
  <cp:revision>1</cp:revision>
  <dc:title>NLP.pptx</dc:title>
</cp:coreProperties>
</file>