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66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B131E5-7E39-4989-B7EF-DAC46E38721F}">
  <a:tblStyle styleId="{5EB131E5-7E39-4989-B7EF-DAC46E3872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143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688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76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3ec99fb9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3ec99fb9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280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83ec99fb9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83ec99fb9_1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60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851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83ec99fb9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83ec99fb9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83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Маршрут вебинар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303200"/>
            <a:ext cx="4505700" cy="653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342900" lvl="0" indent="-285750" rtl="0">
              <a:lnSpc>
                <a:spcPct val="16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1800" b="0">
                <a:solidFill>
                  <a:schemeClr val="dk1"/>
                </a:solidFill>
              </a:defRPr>
            </a:lvl1pPr>
            <a:lvl2pPr marL="685800" lvl="1" indent="-247650" rtl="0">
              <a:lnSpc>
                <a:spcPct val="16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200">
                <a:solidFill>
                  <a:schemeClr val="dk1"/>
                </a:solidFill>
              </a:defRPr>
            </a:lvl2pPr>
            <a:lvl3pPr marL="1028700" lvl="2" indent="-238125" rtl="0">
              <a:lnSpc>
                <a:spcPct val="160000"/>
              </a:lnSpc>
              <a:spcBef>
                <a:spcPts val="225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lvl="3" indent="-238125" rtl="0">
              <a:lnSpc>
                <a:spcPct val="160000"/>
              </a:lnSpc>
              <a:spcBef>
                <a:spcPts val="225"/>
              </a:spcBef>
              <a:spcAft>
                <a:spcPts val="0"/>
              </a:spcAft>
              <a:buSzPts val="1400"/>
              <a:buChar char="●"/>
              <a:defRPr/>
            </a:lvl4pPr>
            <a:lvl5pPr marL="1714500" lvl="4" indent="-238125" rtl="0">
              <a:lnSpc>
                <a:spcPct val="160000"/>
              </a:lnSpc>
              <a:spcBef>
                <a:spcPts val="225"/>
              </a:spcBef>
              <a:spcAft>
                <a:spcPts val="0"/>
              </a:spcAft>
              <a:buSzPts val="1400"/>
              <a:buChar char="○"/>
              <a:defRPr/>
            </a:lvl5pPr>
            <a:lvl6pPr marL="2057400" lvl="5" indent="-238125" rtl="0">
              <a:lnSpc>
                <a:spcPct val="160000"/>
              </a:lnSpc>
              <a:spcBef>
                <a:spcPts val="225"/>
              </a:spcBef>
              <a:spcAft>
                <a:spcPts val="0"/>
              </a:spcAft>
              <a:buSzPts val="1400"/>
              <a:buChar char="■"/>
              <a:defRPr/>
            </a:lvl6pPr>
            <a:lvl7pPr marL="2400300" lvl="6" indent="-238125" rtl="0">
              <a:lnSpc>
                <a:spcPct val="160000"/>
              </a:lnSpc>
              <a:spcBef>
                <a:spcPts val="225"/>
              </a:spcBef>
              <a:spcAft>
                <a:spcPts val="0"/>
              </a:spcAft>
              <a:buSzPts val="1400"/>
              <a:buChar char="●"/>
              <a:defRPr/>
            </a:lvl7pPr>
            <a:lvl8pPr marL="2743200" lvl="7" indent="-238125" rtl="0">
              <a:lnSpc>
                <a:spcPct val="160000"/>
              </a:lnSpc>
              <a:spcBef>
                <a:spcPts val="225"/>
              </a:spcBef>
              <a:spcAft>
                <a:spcPts val="0"/>
              </a:spcAft>
              <a:buSzPts val="1400"/>
              <a:buChar char="○"/>
              <a:defRPr/>
            </a:lvl8pPr>
            <a:lvl9pPr marL="3086100" lvl="8" indent="-238125" rtl="0">
              <a:lnSpc>
                <a:spcPct val="160000"/>
              </a:lnSpc>
              <a:spcBef>
                <a:spcPts val="225"/>
              </a:spcBef>
              <a:spcAft>
                <a:spcPts val="225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503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Python Developer. Professional</a:t>
            </a:r>
            <a:br>
              <a:rPr lang="en-US" dirty="0"/>
            </a:br>
            <a:r>
              <a:rPr lang="en-US" dirty="0" smtClean="0"/>
              <a:t>2023-02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1615500" y="2767313"/>
            <a:ext cx="1136250" cy="18189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1496344" y="305906"/>
            <a:ext cx="6390450" cy="2348804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100"/>
            </a:pPr>
            <a:r>
              <a:rPr lang="ru" dirty="0"/>
              <a:t>Защита </a:t>
            </a:r>
            <a:r>
              <a:rPr lang="ru" dirty="0" smtClean="0"/>
              <a:t>проекта</a:t>
            </a:r>
            <a:br>
              <a:rPr lang="ru" dirty="0" smtClean="0"/>
            </a:br>
            <a:endParaRPr dirty="0"/>
          </a:p>
          <a:p>
            <a:pPr fontAlgn="base"/>
            <a:r>
              <a:rPr lang="ru" dirty="0"/>
              <a:t>Тема: </a:t>
            </a:r>
            <a:r>
              <a:rPr lang="ru-RU" dirty="0"/>
              <a:t>Исследование </a:t>
            </a:r>
            <a:r>
              <a:rPr lang="en-US" dirty="0"/>
              <a:t>dataset’</a:t>
            </a:r>
            <a:r>
              <a:rPr lang="ru-RU" dirty="0"/>
              <a:t>а с визуализацией</a:t>
            </a:r>
            <a:br>
              <a:rPr lang="ru-RU" dirty="0"/>
            </a:b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2875136" y="3069225"/>
            <a:ext cx="4392225" cy="5874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marL="0" indent="0"/>
            <a:r>
              <a:rPr lang="ru-RU" dirty="0" smtClean="0">
                <a:solidFill>
                  <a:srgbClr val="02418B"/>
                </a:solidFill>
              </a:rPr>
              <a:t>Селиванова Елена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494569" y="3431381"/>
            <a:ext cx="4392225" cy="7926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marL="0" indent="0"/>
            <a:r>
              <a:rPr lang="ru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58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1518413" y="148995"/>
            <a:ext cx="6390450" cy="55474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ru" dirty="0"/>
              <a:t>План защиты</a:t>
            </a:r>
            <a:endParaRPr dirty="0"/>
          </a:p>
        </p:txBody>
      </p:sp>
      <p:sp>
        <p:nvSpPr>
          <p:cNvPr id="153" name="Google Shape;153;p33"/>
          <p:cNvSpPr/>
          <p:nvPr/>
        </p:nvSpPr>
        <p:spPr>
          <a:xfrm>
            <a:off x="1653562" y="766928"/>
            <a:ext cx="4312160" cy="785694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02500" tIns="68569" rIns="202500" bIns="68569" anchor="ctr" anchorCtr="0">
            <a:noAutofit/>
          </a:bodyPr>
          <a:lstStyle/>
          <a:p>
            <a:r>
              <a:rPr lang="ru" sz="112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проекта.</a:t>
            </a:r>
          </a:p>
          <a:p>
            <a:r>
              <a:rPr lang="ru" sz="112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Показать возможности </a:t>
            </a:r>
            <a:r>
              <a:rPr lang="ru-RU" sz="112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библиотеки </a:t>
            </a:r>
            <a:r>
              <a:rPr lang="en-US" sz="112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  <a:r>
              <a:rPr lang="ru-RU" sz="112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2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ru-RU" sz="112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на примере а</a:t>
            </a:r>
            <a:r>
              <a:rPr lang="ru-RU" altLang="ru-RU" sz="1125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нализа </a:t>
            </a:r>
            <a:r>
              <a:rPr lang="ru-RU" altLang="ru-RU" sz="1125" dirty="0" smtClean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товародвижения торговой </a:t>
            </a:r>
            <a:r>
              <a:rPr lang="ru-RU" altLang="ru-RU" sz="1125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сети</a:t>
            </a:r>
            <a:r>
              <a:rPr lang="ru-RU" altLang="ru-RU" sz="112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altLang="ru-RU" sz="1125" dirty="0">
              <a:solidFill>
                <a:srgbClr val="FFFFF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4763730" y="1698027"/>
            <a:ext cx="3052916" cy="790779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02500" tIns="68569" rIns="202500" bIns="68569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 sz="112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планировалось.</a:t>
            </a:r>
          </a:p>
          <a:p>
            <a:pPr>
              <a:buClr>
                <a:schemeClr val="dk1"/>
              </a:buClr>
              <a:buSzPts val="1100"/>
            </a:pPr>
            <a:r>
              <a:rPr lang="ru" sz="112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Разработаны алгоритмы выявления отклонений от установленной нормы. </a:t>
            </a:r>
            <a:endParaRPr sz="975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33"/>
          <p:cNvSpPr/>
          <p:nvPr/>
        </p:nvSpPr>
        <p:spPr>
          <a:xfrm>
            <a:off x="1653563" y="2219632"/>
            <a:ext cx="2947934" cy="856903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02500" tIns="68569" rIns="202500" bIns="68569" anchor="ctr" anchorCtr="0">
            <a:noAutofit/>
          </a:bodyPr>
          <a:lstStyle/>
          <a:p>
            <a:pPr lvl="0"/>
            <a:r>
              <a:rPr lang="ru" sz="1125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r>
              <a:rPr lang="ru-RU" sz="1125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/>
            <a:r>
              <a:rPr lang="ru-RU" sz="1200" dirty="0">
                <a:solidFill>
                  <a:schemeClr val="bg1"/>
                </a:solidFill>
                <a:latin typeface="JetBrains Mono"/>
                <a:ea typeface="Roboto"/>
              </a:rPr>
              <a:t>Б</a:t>
            </a:r>
            <a:r>
              <a:rPr lang="ru-RU" altLang="ru-RU" sz="1200" dirty="0">
                <a:solidFill>
                  <a:schemeClr val="bg1"/>
                </a:solidFill>
                <a:latin typeface="JetBrains Mono"/>
              </a:rPr>
              <a:t>иблиотеки </a:t>
            </a:r>
            <a:r>
              <a:rPr lang="en-US" altLang="ru-RU" sz="1200" dirty="0">
                <a:solidFill>
                  <a:schemeClr val="bg1"/>
                </a:solidFill>
                <a:latin typeface="JetBrains Mono"/>
              </a:rPr>
              <a:t>Python</a:t>
            </a:r>
            <a:r>
              <a:rPr lang="ru-RU" altLang="ru-RU" sz="1200" dirty="0">
                <a:solidFill>
                  <a:schemeClr val="bg1"/>
                </a:solidFill>
                <a:latin typeface="JetBrains Mono"/>
              </a:rPr>
              <a:t>: </a:t>
            </a:r>
            <a:r>
              <a:rPr lang="ru-RU" altLang="ru-RU" sz="1200" dirty="0" err="1">
                <a:solidFill>
                  <a:schemeClr val="bg1"/>
                </a:solidFill>
                <a:latin typeface="JetBrains Mono"/>
              </a:rPr>
              <a:t>pandas</a:t>
            </a:r>
            <a:r>
              <a:rPr lang="ru-RU" altLang="ru-RU" sz="1200" dirty="0">
                <a:solidFill>
                  <a:schemeClr val="bg1"/>
                </a:solidFill>
                <a:latin typeface="JetBrains Mono"/>
              </a:rPr>
              <a:t>, </a:t>
            </a:r>
            <a:r>
              <a:rPr lang="ru-RU" altLang="ru-RU" sz="1200" dirty="0" err="1">
                <a:solidFill>
                  <a:schemeClr val="bg1"/>
                </a:solidFill>
                <a:latin typeface="JetBrains Mono"/>
              </a:rPr>
              <a:t>matplotlib.pyplot</a:t>
            </a:r>
            <a:r>
              <a:rPr lang="ru-RU" altLang="ru-RU" sz="1200" dirty="0">
                <a:solidFill>
                  <a:srgbClr val="A9B7C6"/>
                </a:solidFill>
                <a:latin typeface="JetBrains Mono"/>
              </a:rPr>
              <a:t>.</a:t>
            </a:r>
            <a:r>
              <a:rPr lang="ru-RU" sz="112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25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4763730" y="2974711"/>
            <a:ext cx="3052916" cy="745964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02500" tIns="68569" rIns="202500" bIns="68569" anchor="ctr" anchorCtr="0">
            <a:noAutofit/>
          </a:bodyPr>
          <a:lstStyle/>
          <a:p>
            <a:r>
              <a:rPr lang="ru" sz="112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r>
              <a:rPr lang="ru-RU" sz="112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r>
              <a:rPr lang="ru-RU" sz="112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Сформированы таблицы, сводные таблицы и график/</a:t>
            </a:r>
            <a:r>
              <a:rPr lang="ru-RU" sz="1125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гиптограмма</a:t>
            </a:r>
            <a:r>
              <a:rPr lang="ru-RU" sz="112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для последующего анализа</a:t>
            </a:r>
            <a:endParaRPr sz="1125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1653562" y="3532575"/>
            <a:ext cx="2896315" cy="442115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02500" tIns="68569" rIns="202500" bIns="68569" anchor="ctr" anchorCtr="0">
            <a:noAutofit/>
          </a:bodyPr>
          <a:lstStyle/>
          <a:p>
            <a:r>
              <a:rPr lang="ru" sz="112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sz="1125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3533973" y="4150508"/>
            <a:ext cx="4282673" cy="642718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02500" tIns="68569" rIns="202500" bIns="68569" anchor="ctr" anchorCtr="0">
            <a:noAutofit/>
          </a:bodyPr>
          <a:lstStyle/>
          <a:p>
            <a:r>
              <a:rPr lang="ru" sz="112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Выводы.</a:t>
            </a:r>
          </a:p>
          <a:p>
            <a:pPr lvl="0"/>
            <a:r>
              <a:rPr lang="ru" sz="112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Рассмотрение вопроса об использовании </a:t>
            </a:r>
            <a:r>
              <a:rPr lang="ru-RU" sz="112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библиотеки </a:t>
            </a:r>
            <a:r>
              <a:rPr lang="en-US" sz="112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  <a:r>
              <a:rPr lang="ru-RU" sz="112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12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ru-RU" sz="112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в работе для получения выборок.</a:t>
            </a:r>
            <a:r>
              <a:rPr lang="ru" sz="1125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cxnSp>
        <p:nvCxnSpPr>
          <p:cNvPr id="159" name="Google Shape;159;p33"/>
          <p:cNvCxnSpPr>
            <a:stCxn id="153" idx="3"/>
          </p:cNvCxnSpPr>
          <p:nvPr/>
        </p:nvCxnSpPr>
        <p:spPr>
          <a:xfrm>
            <a:off x="5965723" y="1159774"/>
            <a:ext cx="420329" cy="518093"/>
          </a:xfrm>
          <a:prstGeom prst="curvedConnector2">
            <a:avLst/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0"/>
          </p:cNvCxnSpPr>
          <p:nvPr/>
        </p:nvCxnSpPr>
        <p:spPr>
          <a:xfrm rot="10800000" flipV="1">
            <a:off x="3127531" y="2093416"/>
            <a:ext cx="1636199" cy="126215"/>
          </a:xfrm>
          <a:prstGeom prst="curvedConnector2">
            <a:avLst/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3"/>
            <a:endCxn id="156" idx="0"/>
          </p:cNvCxnSpPr>
          <p:nvPr/>
        </p:nvCxnSpPr>
        <p:spPr>
          <a:xfrm>
            <a:off x="4601497" y="2648084"/>
            <a:ext cx="1688691" cy="326628"/>
          </a:xfrm>
          <a:prstGeom prst="curvedConnector2">
            <a:avLst/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>
            <a:stCxn id="156" idx="1"/>
            <a:endCxn id="157" idx="0"/>
          </p:cNvCxnSpPr>
          <p:nvPr/>
        </p:nvCxnSpPr>
        <p:spPr>
          <a:xfrm rot="10800000" flipV="1">
            <a:off x="3101721" y="3347693"/>
            <a:ext cx="1662010" cy="184881"/>
          </a:xfrm>
          <a:prstGeom prst="curvedConnector2">
            <a:avLst/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>
            <a:stCxn id="157" idx="2"/>
            <a:endCxn id="158" idx="1"/>
          </p:cNvCxnSpPr>
          <p:nvPr/>
        </p:nvCxnSpPr>
        <p:spPr>
          <a:xfrm rot="16200000" flipH="1">
            <a:off x="3069259" y="4007151"/>
            <a:ext cx="497177" cy="432254"/>
          </a:xfrm>
          <a:prstGeom prst="curvedConnector2">
            <a:avLst/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0618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1518413" y="330736"/>
            <a:ext cx="6390450" cy="9796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ru" dirty="0" smtClean="0"/>
              <a:t>Цель </a:t>
            </a:r>
            <a:r>
              <a:rPr lang="ru" dirty="0"/>
              <a:t>проекта</a:t>
            </a:r>
            <a:endParaRPr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42400"/>
              </p:ext>
            </p:extLst>
          </p:nvPr>
        </p:nvGraphicFramePr>
        <p:xfrm>
          <a:off x="1283110" y="1087420"/>
          <a:ext cx="7741944" cy="16631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41944">
                  <a:extLst>
                    <a:ext uri="{9D8B030D-6E8A-4147-A177-3AD203B41FA5}">
                      <a16:colId xmlns:a16="http://schemas.microsoft.com/office/drawing/2014/main" val="693828493"/>
                    </a:ext>
                  </a:extLst>
                </a:gridCol>
              </a:tblGrid>
              <a:tr h="698042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dirty="0" smtClean="0"/>
                        <a:t>Используя возможности </a:t>
                      </a:r>
                      <a:r>
                        <a:rPr lang="ru-RU" sz="1300" u="none" dirty="0" err="1" smtClean="0"/>
                        <a:t>Python</a:t>
                      </a:r>
                      <a:r>
                        <a:rPr lang="ru-RU" sz="1300" u="none" dirty="0" smtClean="0"/>
                        <a:t> (библиотек </a:t>
                      </a:r>
                      <a:r>
                        <a:rPr lang="ru-RU" sz="1300" u="none" dirty="0" err="1" smtClean="0"/>
                        <a:t>pandas</a:t>
                      </a:r>
                      <a:r>
                        <a:rPr lang="ru-RU" sz="1300" u="none" dirty="0" smtClean="0"/>
                        <a:t>,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numpy</a:t>
                      </a:r>
                      <a:r>
                        <a:rPr lang="ru-RU" sz="1200" dirty="0" smtClean="0"/>
                        <a:t>,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 err="1" smtClean="0"/>
                        <a:t>sklearn</a:t>
                      </a:r>
                      <a:r>
                        <a:rPr lang="ru-RU" sz="1200" dirty="0" smtClean="0"/>
                        <a:t>,</a:t>
                      </a:r>
                      <a:r>
                        <a:rPr lang="ru-RU" sz="1300" u="none" dirty="0" smtClean="0"/>
                        <a:t> </a:t>
                      </a:r>
                      <a:r>
                        <a:rPr lang="ru-RU" sz="1300" u="none" dirty="0" err="1" smtClean="0"/>
                        <a:t>matplotlib.pyplot</a:t>
                      </a:r>
                      <a:r>
                        <a:rPr lang="ru-RU" sz="1300" u="none" dirty="0" smtClean="0"/>
                        <a:t>) </a:t>
                      </a:r>
                      <a:br>
                        <a:rPr lang="ru-RU" sz="1300" u="none" dirty="0" smtClean="0"/>
                      </a:br>
                      <a:r>
                        <a:rPr lang="ru-RU" sz="1300" u="none" dirty="0" smtClean="0"/>
                        <a:t>выявить отклонения от принятых/установленных норм.</a:t>
                      </a:r>
                    </a:p>
                  </a:txBody>
                  <a:tcPr marL="148500" marR="68569" marT="68569" marB="68569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17345"/>
                  </a:ext>
                </a:extLst>
              </a:tr>
              <a:tr h="965112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dirty="0" smtClean="0"/>
                        <a:t>По некой торговой сети</a:t>
                      </a:r>
                      <a:r>
                        <a:rPr lang="ru-RU" sz="1300" u="none" baseline="0" dirty="0" smtClean="0"/>
                        <a:t> </a:t>
                      </a:r>
                      <a:r>
                        <a:rPr lang="ru-RU" sz="1300" u="none" dirty="0" smtClean="0"/>
                        <a:t>есть данные о товародвижении</a:t>
                      </a:r>
                      <a:r>
                        <a:rPr lang="ru-RU" sz="1300" u="none" baseline="0" dirty="0" smtClean="0"/>
                        <a:t> магазина в разрезе товара/вида движения/даты/количества и суммы</a:t>
                      </a:r>
                      <a:endParaRPr lang="ru-RU" sz="1300" u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362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74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1518413" y="330736"/>
            <a:ext cx="6390450" cy="9796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ru"/>
              <a:t>Что планировалось</a:t>
            </a:r>
            <a:endParaRPr/>
          </a:p>
        </p:txBody>
      </p:sp>
      <p:graphicFrame>
        <p:nvGraphicFramePr>
          <p:cNvPr id="176" name="Google Shape;176;p35"/>
          <p:cNvGraphicFramePr/>
          <p:nvPr>
            <p:extLst>
              <p:ext uri="{D42A27DB-BD31-4B8C-83A1-F6EECF244321}">
                <p14:modId xmlns:p14="http://schemas.microsoft.com/office/powerpoint/2010/main" val="1101834396"/>
              </p:ext>
            </p:extLst>
          </p:nvPr>
        </p:nvGraphicFramePr>
        <p:xfrm>
          <a:off x="1445343" y="980769"/>
          <a:ext cx="6463521" cy="34929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6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/>
                        <a:t>выявить и удалить все имеющиеся дубликаты,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/>
                        <a:t>статистика продаж:</a:t>
                      </a:r>
                      <a:br>
                        <a:rPr lang="ru-RU" sz="1200" dirty="0" smtClean="0"/>
                      </a:b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ru-RU" sz="1200" dirty="0" err="1" smtClean="0"/>
                        <a:t>max</a:t>
                      </a:r>
                      <a:r>
                        <a:rPr lang="ru-RU" sz="1200" dirty="0" smtClean="0"/>
                        <a:t>/</a:t>
                      </a:r>
                      <a:r>
                        <a:rPr lang="ru-RU" sz="1200" dirty="0" err="1" smtClean="0"/>
                        <a:t>min</a:t>
                      </a:r>
                      <a:r>
                        <a:rPr lang="ru-RU" sz="1200" dirty="0" smtClean="0"/>
                        <a:t> товар,</a:t>
                      </a:r>
                      <a:br>
                        <a:rPr lang="ru-RU" sz="1200" dirty="0" smtClean="0"/>
                      </a:b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ru-RU" sz="1200" dirty="0" err="1" smtClean="0"/>
                        <a:t>max</a:t>
                      </a:r>
                      <a:r>
                        <a:rPr lang="ru-RU" sz="1200" dirty="0" smtClean="0"/>
                        <a:t>/</a:t>
                      </a:r>
                      <a:r>
                        <a:rPr lang="ru-RU" sz="1200" dirty="0" err="1" smtClean="0"/>
                        <a:t>min</a:t>
                      </a:r>
                      <a:r>
                        <a:rPr lang="ru-RU" sz="1200" dirty="0" smtClean="0"/>
                        <a:t> день по выручке продаж,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/>
                        <a:t>статистика списания:</a:t>
                      </a:r>
                      <a:br>
                        <a:rPr lang="ru-RU" sz="1200" dirty="0" smtClean="0"/>
                      </a:br>
                      <a:r>
                        <a:rPr lang="ru-RU" sz="14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* </a:t>
                      </a:r>
                      <a:r>
                        <a:rPr lang="en-US" sz="1200" dirty="0" smtClean="0"/>
                        <a:t>max </a:t>
                      </a:r>
                      <a:r>
                        <a:rPr lang="ru-RU" sz="1200" dirty="0" smtClean="0"/>
                        <a:t>количества/цены/день.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/>
                        <a:t>ABC </a:t>
                      </a:r>
                      <a:r>
                        <a:rPr lang="ru-RU" sz="1200" dirty="0" smtClean="0"/>
                        <a:t>и </a:t>
                      </a:r>
                      <a:r>
                        <a:rPr lang="en-US" sz="1200" dirty="0" smtClean="0"/>
                        <a:t>XYZ-</a:t>
                      </a:r>
                      <a:r>
                        <a:rPr lang="ru-RU" sz="1200" dirty="0" smtClean="0"/>
                        <a:t>анализ.</a:t>
                      </a:r>
                    </a:p>
                  </a:txBody>
                  <a:tcPr marL="148500" marR="68569" marT="68569" marB="68569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/>
                        <a:t>сформировать сводные таблицы,</a:t>
                      </a:r>
                    </a:p>
                  </a:txBody>
                  <a:tcPr marL="148500" marR="68569" marT="68569" marB="68569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67904"/>
                  </a:ext>
                </a:extLst>
              </a:tr>
              <a:tr h="5577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/>
                        <a:t>сформировать на основе сводных таблиц график и гистограмму для наглядности анализа,</a:t>
                      </a:r>
                    </a:p>
                  </a:txBody>
                  <a:tcPr marL="148500" marR="68569" marT="68569" marB="68569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675287"/>
                  </a:ext>
                </a:extLst>
              </a:tr>
              <a:tr h="4618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smtClean="0"/>
                        <a:t>произвести вывод полученных данных в таблицу формата .</a:t>
                      </a:r>
                      <a:r>
                        <a:rPr lang="ru-RU" sz="1200" dirty="0" err="1" smtClean="0"/>
                        <a:t>xlsx</a:t>
                      </a:r>
                      <a:r>
                        <a:rPr lang="ru-RU" sz="1200" dirty="0" smtClean="0"/>
                        <a:t> в папку.</a:t>
                      </a:r>
                    </a:p>
                  </a:txBody>
                  <a:tcPr marL="148500" marR="68569" marT="68569" marB="68569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52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926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1518413" y="330736"/>
            <a:ext cx="6390450" cy="9796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ru"/>
              <a:t>Используемые технологии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38" y="2557246"/>
            <a:ext cx="3057525" cy="1835944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01442"/>
              </p:ext>
            </p:extLst>
          </p:nvPr>
        </p:nvGraphicFramePr>
        <p:xfrm>
          <a:off x="1518413" y="933760"/>
          <a:ext cx="6096000" cy="1483360"/>
        </p:xfrm>
        <a:graphic>
          <a:graphicData uri="http://schemas.openxmlformats.org/drawingml/2006/table">
            <a:tbl>
              <a:tblPr firstRow="1" bandRow="1">
                <a:tableStyleId>{5EB131E5-7E39-4989-B7EF-DAC46E38721F}</a:tableStyleId>
              </a:tblPr>
              <a:tblGrid>
                <a:gridCol w="488807">
                  <a:extLst>
                    <a:ext uri="{9D8B030D-6E8A-4147-A177-3AD203B41FA5}">
                      <a16:colId xmlns:a16="http://schemas.microsoft.com/office/drawing/2014/main" val="1525176366"/>
                    </a:ext>
                  </a:extLst>
                </a:gridCol>
                <a:gridCol w="5607193">
                  <a:extLst>
                    <a:ext uri="{9D8B030D-6E8A-4147-A177-3AD203B41FA5}">
                      <a16:colId xmlns:a16="http://schemas.microsoft.com/office/drawing/2014/main" val="2168585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pandas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4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4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sklearn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18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matplotlib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23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58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1400502" y="176546"/>
            <a:ext cx="6390450" cy="9796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ru" dirty="0"/>
              <a:t>Что </a:t>
            </a:r>
            <a:r>
              <a:rPr lang="ru" dirty="0" smtClean="0"/>
              <a:t>получилось</a:t>
            </a:r>
            <a:br>
              <a:rPr lang="ru" dirty="0" smtClean="0"/>
            </a:br>
            <a:r>
              <a:rPr lang="ru" dirty="0"/>
              <a:t/>
            </a:r>
            <a:br>
              <a:rPr lang="ru" dirty="0"/>
            </a:b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432" y="127436"/>
            <a:ext cx="2264569" cy="72151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40" y="766646"/>
            <a:ext cx="2306606" cy="9209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40" y="1861134"/>
            <a:ext cx="2306606" cy="8330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877" y="768598"/>
            <a:ext cx="1166062" cy="6532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3442" y="1609571"/>
            <a:ext cx="1770994" cy="14608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834" y="2927107"/>
            <a:ext cx="2365336" cy="19098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5068" y="2927107"/>
            <a:ext cx="2462810" cy="195924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4781" y="775339"/>
            <a:ext cx="2821195" cy="146932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9878" y="3530877"/>
            <a:ext cx="3236240" cy="122799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09722" y="2331118"/>
            <a:ext cx="2162459" cy="112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0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1614026" y="585806"/>
            <a:ext cx="6390450" cy="48132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ru" dirty="0" smtClean="0"/>
              <a:t>Выводы</a:t>
            </a:r>
            <a:endParaRPr dirty="0"/>
          </a:p>
        </p:txBody>
      </p:sp>
      <p:graphicFrame>
        <p:nvGraphicFramePr>
          <p:cNvPr id="203" name="Google Shape;203;p39"/>
          <p:cNvGraphicFramePr/>
          <p:nvPr>
            <p:extLst>
              <p:ext uri="{D42A27DB-BD31-4B8C-83A1-F6EECF244321}">
                <p14:modId xmlns:p14="http://schemas.microsoft.com/office/powerpoint/2010/main" val="2315938583"/>
              </p:ext>
            </p:extLst>
          </p:nvPr>
        </p:nvGraphicFramePr>
        <p:xfrm>
          <a:off x="735979" y="1224295"/>
          <a:ext cx="8058615" cy="18686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3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7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 smtClean="0"/>
                        <a:t>дубликаты выявлены и удалены,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 smtClean="0"/>
                        <a:t>Проведен анализ</a:t>
                      </a:r>
                      <a:r>
                        <a:rPr lang="ru-RU" sz="1400" baseline="0" dirty="0" smtClean="0"/>
                        <a:t> по </a:t>
                      </a:r>
                      <a:r>
                        <a:rPr lang="ru-RU" sz="1400" dirty="0" smtClean="0"/>
                        <a:t>заявленным признакам,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 smtClean="0"/>
                        <a:t>сформированы сводные таблицы с данными,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 smtClean="0"/>
                        <a:t>сформированы график и гистограмма,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660517"/>
                  </a:ext>
                </a:extLst>
              </a:tr>
              <a:tr h="3737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 smtClean="0"/>
                        <a:t>произведен вывод данных в  таблицу формата .</a:t>
                      </a:r>
                      <a:r>
                        <a:rPr lang="ru-RU" sz="1400" dirty="0" err="1" smtClean="0"/>
                        <a:t>xlsx</a:t>
                      </a:r>
                      <a:r>
                        <a:rPr lang="ru-RU" sz="1400" dirty="0" smtClean="0"/>
                        <a:t> в папку,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575717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512737" y="3430605"/>
            <a:ext cx="3449983" cy="4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" sz="2550" b="1" dirty="0"/>
              <a:t>Планы по развитию</a:t>
            </a:r>
            <a:endParaRPr lang="ru-RU" sz="2550" b="1" dirty="0"/>
          </a:p>
        </p:txBody>
      </p:sp>
      <p:graphicFrame>
        <p:nvGraphicFramePr>
          <p:cNvPr id="6" name="Google Shape;203;p39"/>
          <p:cNvGraphicFramePr/>
          <p:nvPr>
            <p:extLst>
              <p:ext uri="{D42A27DB-BD31-4B8C-83A1-F6EECF244321}">
                <p14:modId xmlns:p14="http://schemas.microsoft.com/office/powerpoint/2010/main" val="2033915200"/>
              </p:ext>
            </p:extLst>
          </p:nvPr>
        </p:nvGraphicFramePr>
        <p:xfrm>
          <a:off x="735980" y="3915353"/>
          <a:ext cx="8006576" cy="6384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1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5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4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/>
                        <a:t>рассмотреть вопрос о </a:t>
                      </a:r>
                      <a:r>
                        <a:rPr lang="ru-RU" dirty="0" err="1" smtClean="0"/>
                        <a:t>категорийности</a:t>
                      </a:r>
                      <a:r>
                        <a:rPr lang="ru-RU" smtClean="0"/>
                        <a:t> магазинов и назначении/распределении лимитов списания в рамках присвоенной категории</a:t>
                      </a:r>
                      <a:r>
                        <a:rPr lang="ru-RU" sz="1400" smtClean="0">
                          <a:latin typeface="+mj-lt"/>
                        </a:rPr>
                        <a:t>.</a:t>
                      </a:r>
                      <a:endParaRPr sz="1300" dirty="0">
                        <a:latin typeface="+mj-lt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48500" marR="68569" marT="68569" marB="68569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284251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297</Words>
  <Application>Microsoft Office PowerPoint</Application>
  <PresentationFormat>Экран (16:9)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JetBrains Mono</vt:lpstr>
      <vt:lpstr>Roboto</vt:lpstr>
      <vt:lpstr>Светлая тема</vt:lpstr>
      <vt:lpstr>Python Developer. Professional 2023-02</vt:lpstr>
      <vt:lpstr>Меня хорошо видно &amp;&amp; слышно?</vt:lpstr>
      <vt:lpstr>Защита проекта  Тема: Исследование dataset’а с визуализацией </vt:lpstr>
      <vt:lpstr>План защиты</vt:lpstr>
      <vt:lpstr>Цель проекта</vt:lpstr>
      <vt:lpstr>Что планировалось</vt:lpstr>
      <vt:lpstr>Используемые технологии</vt:lpstr>
      <vt:lpstr>Что получилось  </vt:lpstr>
      <vt:lpstr>Выводы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Developer. Professional 2023-02</dc:title>
  <cp:lastModifiedBy>Селиванова Елена Викторовна - Ведущий специалист Москва</cp:lastModifiedBy>
  <cp:revision>7</cp:revision>
  <dcterms:modified xsi:type="dcterms:W3CDTF">2023-08-12T06:48:39Z</dcterms:modified>
</cp:coreProperties>
</file>