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5501-5B22-46C9-8E3F-1FC621B95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CF243D-23BE-448E-99EF-9D63002E94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22E8D1-BAD1-4DFB-88E7-A1E7CC12F59B}"/>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5" name="Footer Placeholder 4">
            <a:extLst>
              <a:ext uri="{FF2B5EF4-FFF2-40B4-BE49-F238E27FC236}">
                <a16:creationId xmlns:a16="http://schemas.microsoft.com/office/drawing/2014/main" id="{38BE709C-8222-4D9E-8967-5697E078F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8FDAC-FE45-4D12-BCE8-E29FDFF22C34}"/>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249364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03E2-D3A9-4CDA-8835-A3C3573FB7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76E3B5-B528-430F-AAA3-D52F8605ED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3AE22-9F48-41FD-9FA9-88F9714027DF}"/>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5" name="Footer Placeholder 4">
            <a:extLst>
              <a:ext uri="{FF2B5EF4-FFF2-40B4-BE49-F238E27FC236}">
                <a16:creationId xmlns:a16="http://schemas.microsoft.com/office/drawing/2014/main" id="{7E907578-6BC5-4604-B2DE-838FCD83F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4DB84-BE07-4628-8B1C-B411E2CCED7A}"/>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31679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B168A-95CA-40BF-BB77-21A4421207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A1C065-477E-492C-AB64-4316150B8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70433-406A-48CD-855E-07639571711C}"/>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5" name="Footer Placeholder 4">
            <a:extLst>
              <a:ext uri="{FF2B5EF4-FFF2-40B4-BE49-F238E27FC236}">
                <a16:creationId xmlns:a16="http://schemas.microsoft.com/office/drawing/2014/main" id="{A2F4A3FF-D097-48C7-9586-1E9E67F39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0AF81-E060-4B36-BEBC-FCADE15162D7}"/>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318391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0A31-61EC-440C-9237-4184A37349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D240E7-9F83-462B-88F2-42243C14E4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D0C90-7973-4740-BA88-4EEF6DF48180}"/>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5" name="Footer Placeholder 4">
            <a:extLst>
              <a:ext uri="{FF2B5EF4-FFF2-40B4-BE49-F238E27FC236}">
                <a16:creationId xmlns:a16="http://schemas.microsoft.com/office/drawing/2014/main" id="{5D7E4A7C-499B-4FC2-863B-C2517FB58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F76642-2012-4262-BFE0-A976F5189C1E}"/>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320544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3E90-DD3B-4413-AC59-89C7EF64B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734118-8C6F-4673-A5AB-0D41B30DB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DA604-1BFD-4980-A91F-955EF64BCACB}"/>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5" name="Footer Placeholder 4">
            <a:extLst>
              <a:ext uri="{FF2B5EF4-FFF2-40B4-BE49-F238E27FC236}">
                <a16:creationId xmlns:a16="http://schemas.microsoft.com/office/drawing/2014/main" id="{BF7C9984-7868-4A55-B4C9-C916F3434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76879-79DF-492A-BEDC-E56C99484BF1}"/>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294086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A7D0-7BBE-4661-936E-92326E1300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F8374-3730-4B54-B9ED-6916B6625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F26C4-6CC0-4413-A3BF-7A1007DD3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ABD09D-6E6D-4ED8-B1CE-41B7EB28A927}"/>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6" name="Footer Placeholder 5">
            <a:extLst>
              <a:ext uri="{FF2B5EF4-FFF2-40B4-BE49-F238E27FC236}">
                <a16:creationId xmlns:a16="http://schemas.microsoft.com/office/drawing/2014/main" id="{5A356D8E-F985-4BCF-8F53-75F106B853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1495BD-966C-4905-BE03-D6185F7FFE94}"/>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2078093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233C-23E5-4813-B491-0C2CEDA447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96D89F-FF98-43F2-89F3-90CBEC620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8EEE87-0580-4E26-972B-01E7544B1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C4A4D7-A8A6-4BE0-9DD5-8AF7CDE02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451C3-DC94-4ECE-97D1-94E597329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ACBAF6-E2AA-45CF-8AC8-1A9A4611B2A8}"/>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8" name="Footer Placeholder 7">
            <a:extLst>
              <a:ext uri="{FF2B5EF4-FFF2-40B4-BE49-F238E27FC236}">
                <a16:creationId xmlns:a16="http://schemas.microsoft.com/office/drawing/2014/main" id="{12420A12-6635-4165-B2D6-1725CB2F26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4A6251-D0ED-4F31-B928-36DCF3799509}"/>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259726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B26D-EC83-4506-A1D2-BF9E8D04F1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62C07A-BA8E-4C07-8DB7-D4F26339CA0F}"/>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4" name="Footer Placeholder 3">
            <a:extLst>
              <a:ext uri="{FF2B5EF4-FFF2-40B4-BE49-F238E27FC236}">
                <a16:creationId xmlns:a16="http://schemas.microsoft.com/office/drawing/2014/main" id="{E1225A2C-60EB-4DB1-B0D8-F0E352FD2B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CF298D-F4CE-4992-A5D4-BDC88F333863}"/>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176783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148651-11A0-40CD-9222-45AB00F92F12}"/>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3" name="Footer Placeholder 2">
            <a:extLst>
              <a:ext uri="{FF2B5EF4-FFF2-40B4-BE49-F238E27FC236}">
                <a16:creationId xmlns:a16="http://schemas.microsoft.com/office/drawing/2014/main" id="{22760BDD-634D-463D-8E62-53216CD978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7AC1CC-6974-4C8C-BEC7-E2FD553B6DA0}"/>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145148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F620-42C0-4AD3-AD95-C9D7228DA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C305BD-47BE-4A95-A770-8A9BBD5C3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CF3F37-AA7B-4791-B7F4-E785BF22F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DA31E-31D4-4019-B286-954B6E21B357}"/>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6" name="Footer Placeholder 5">
            <a:extLst>
              <a:ext uri="{FF2B5EF4-FFF2-40B4-BE49-F238E27FC236}">
                <a16:creationId xmlns:a16="http://schemas.microsoft.com/office/drawing/2014/main" id="{1567A65F-D3E9-4E64-AA0A-9B15CEB66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D015F-755C-4190-BF94-0E86B6BE48EE}"/>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172298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28BD-036B-4037-907B-8A6218818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926E37-E1FB-4755-882D-070A7528D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4ED13B-5735-429A-98BD-3B2A74ECD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60B81-4643-4348-B3B5-BDF69338BD85}"/>
              </a:ext>
            </a:extLst>
          </p:cNvPr>
          <p:cNvSpPr>
            <a:spLocks noGrp="1"/>
          </p:cNvSpPr>
          <p:nvPr>
            <p:ph type="dt" sz="half" idx="10"/>
          </p:nvPr>
        </p:nvSpPr>
        <p:spPr/>
        <p:txBody>
          <a:bodyPr/>
          <a:lstStyle/>
          <a:p>
            <a:fld id="{3F7C4EEF-AA76-48CC-ADED-75E4909B116D}" type="datetimeFigureOut">
              <a:rPr lang="en-IN" smtClean="0"/>
              <a:t>16-12-2021</a:t>
            </a:fld>
            <a:endParaRPr lang="en-IN"/>
          </a:p>
        </p:txBody>
      </p:sp>
      <p:sp>
        <p:nvSpPr>
          <p:cNvPr id="6" name="Footer Placeholder 5">
            <a:extLst>
              <a:ext uri="{FF2B5EF4-FFF2-40B4-BE49-F238E27FC236}">
                <a16:creationId xmlns:a16="http://schemas.microsoft.com/office/drawing/2014/main" id="{A71A149B-4D6B-48BF-9603-A33D389BC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3664A1-44FC-4369-B0EA-B22C84D33332}"/>
              </a:ext>
            </a:extLst>
          </p:cNvPr>
          <p:cNvSpPr>
            <a:spLocks noGrp="1"/>
          </p:cNvSpPr>
          <p:nvPr>
            <p:ph type="sldNum" sz="quarter" idx="12"/>
          </p:nvPr>
        </p:nvSpPr>
        <p:spPr/>
        <p:txBody>
          <a:bodyPr/>
          <a:lstStyle/>
          <a:p>
            <a:fld id="{C4F28FDC-2454-4FD3-A510-D2B7C893B019}" type="slidenum">
              <a:rPr lang="en-IN" smtClean="0"/>
              <a:t>‹#›</a:t>
            </a:fld>
            <a:endParaRPr lang="en-IN"/>
          </a:p>
        </p:txBody>
      </p:sp>
    </p:spTree>
    <p:extLst>
      <p:ext uri="{BB962C8B-B14F-4D97-AF65-F5344CB8AC3E}">
        <p14:creationId xmlns:p14="http://schemas.microsoft.com/office/powerpoint/2010/main" val="313276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A82CDD-2286-4DE0-9924-E2DB4434D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4419F-54B3-4BD1-8CEF-5C61614D3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CE9C9-834C-409A-AF99-8A433F1DD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C4EEF-AA76-48CC-ADED-75E4909B116D}" type="datetimeFigureOut">
              <a:rPr lang="en-IN" smtClean="0"/>
              <a:t>16-12-2021</a:t>
            </a:fld>
            <a:endParaRPr lang="en-IN"/>
          </a:p>
        </p:txBody>
      </p:sp>
      <p:sp>
        <p:nvSpPr>
          <p:cNvPr id="5" name="Footer Placeholder 4">
            <a:extLst>
              <a:ext uri="{FF2B5EF4-FFF2-40B4-BE49-F238E27FC236}">
                <a16:creationId xmlns:a16="http://schemas.microsoft.com/office/drawing/2014/main" id="{835F1339-8592-4A0A-B31A-43FD32433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BFD8A3-57B0-410D-8E2A-2EBADAD58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28FDC-2454-4FD3-A510-D2B7C893B019}" type="slidenum">
              <a:rPr lang="en-IN" smtClean="0"/>
              <a:t>‹#›</a:t>
            </a:fld>
            <a:endParaRPr lang="en-IN"/>
          </a:p>
        </p:txBody>
      </p:sp>
    </p:spTree>
    <p:extLst>
      <p:ext uri="{BB962C8B-B14F-4D97-AF65-F5344CB8AC3E}">
        <p14:creationId xmlns:p14="http://schemas.microsoft.com/office/powerpoint/2010/main" val="160152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187E-95CC-47D1-8275-AA590B5E3B03}"/>
              </a:ext>
            </a:extLst>
          </p:cNvPr>
          <p:cNvSpPr>
            <a:spLocks noGrp="1"/>
          </p:cNvSpPr>
          <p:nvPr>
            <p:ph type="ctrTitle"/>
          </p:nvPr>
        </p:nvSpPr>
        <p:spPr>
          <a:xfrm>
            <a:off x="1523999" y="1912144"/>
            <a:ext cx="9144000" cy="2387600"/>
          </a:xfrm>
        </p:spPr>
        <p:txBody>
          <a:bodyPr>
            <a:normAutofit fontScale="90000"/>
          </a:bodyPr>
          <a:lstStyle/>
          <a:p>
            <a:r>
              <a:rPr lang="en-US" dirty="0"/>
              <a:t>DATA MINING &amp; WAREHOUSING</a:t>
            </a:r>
            <a:br>
              <a:rPr lang="en-US" dirty="0"/>
            </a:br>
            <a:r>
              <a:rPr lang="en-US" dirty="0"/>
              <a:t>MINI PROJECT REPORT ON</a:t>
            </a:r>
            <a:br>
              <a:rPr lang="en-US" dirty="0"/>
            </a:br>
            <a:br>
              <a:rPr lang="en-US" dirty="0"/>
            </a:br>
            <a:r>
              <a:rPr lang="en-US" b="1" dirty="0"/>
              <a:t>COVID-19 Tweets Sentiment Analysis</a:t>
            </a:r>
            <a:endParaRPr lang="en-IN" b="1" dirty="0"/>
          </a:p>
        </p:txBody>
      </p:sp>
      <p:sp>
        <p:nvSpPr>
          <p:cNvPr id="3" name="Subtitle 2">
            <a:extLst>
              <a:ext uri="{FF2B5EF4-FFF2-40B4-BE49-F238E27FC236}">
                <a16:creationId xmlns:a16="http://schemas.microsoft.com/office/drawing/2014/main" id="{EFBCA9DD-6D7E-49FC-B905-46BA01FBFBD4}"/>
              </a:ext>
            </a:extLst>
          </p:cNvPr>
          <p:cNvSpPr>
            <a:spLocks noGrp="1"/>
          </p:cNvSpPr>
          <p:nvPr>
            <p:ph type="subTitle" idx="1"/>
          </p:nvPr>
        </p:nvSpPr>
        <p:spPr>
          <a:xfrm>
            <a:off x="6095999" y="4907756"/>
            <a:ext cx="5840963" cy="1655762"/>
          </a:xfrm>
        </p:spPr>
        <p:txBody>
          <a:bodyPr/>
          <a:lstStyle/>
          <a:p>
            <a:r>
              <a:rPr lang="en-US" dirty="0"/>
              <a:t>Made By:</a:t>
            </a:r>
          </a:p>
          <a:p>
            <a:r>
              <a:rPr lang="en-US" dirty="0"/>
              <a:t>Aakash Patil – 41247</a:t>
            </a:r>
          </a:p>
          <a:p>
            <a:r>
              <a:rPr lang="en-US" dirty="0"/>
              <a:t>Saket Gupta – 41256</a:t>
            </a:r>
            <a:endParaRPr lang="en-IN" dirty="0"/>
          </a:p>
        </p:txBody>
      </p:sp>
    </p:spTree>
    <p:extLst>
      <p:ext uri="{BB962C8B-B14F-4D97-AF65-F5344CB8AC3E}">
        <p14:creationId xmlns:p14="http://schemas.microsoft.com/office/powerpoint/2010/main" val="76031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8EA4C0-3B04-4D02-8A5B-67D06DB17BE1}"/>
              </a:ext>
            </a:extLst>
          </p:cNvPr>
          <p:cNvSpPr txBox="1"/>
          <p:nvPr/>
        </p:nvSpPr>
        <p:spPr>
          <a:xfrm>
            <a:off x="552450" y="419100"/>
            <a:ext cx="11087100" cy="1862048"/>
          </a:xfrm>
          <a:prstGeom prst="rect">
            <a:avLst/>
          </a:prstGeom>
          <a:noFill/>
        </p:spPr>
        <p:txBody>
          <a:bodyPr wrap="square" rtlCol="0">
            <a:sp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Problem Statement </a:t>
            </a:r>
            <a:br>
              <a:rPr lang="en-US" sz="1100" b="1" i="0" u="none" strike="noStrike" baseline="0" dirty="0">
                <a:solidFill>
                  <a:srgbClr val="000000"/>
                </a:solidFill>
                <a:latin typeface="Times New Roman" panose="02020603050405020304" pitchFamily="18" charset="0"/>
                <a:cs typeface="Times New Roman" panose="02020603050405020304" pitchFamily="18" charset="0"/>
              </a:rPr>
            </a:br>
            <a:br>
              <a:rPr lang="en-US" sz="1100" b="1" i="0" u="none" strike="noStrike" baseline="0" dirty="0">
                <a:solidFill>
                  <a:srgbClr val="000000"/>
                </a:solidFill>
                <a:latin typeface="Times New Roman" panose="02020603050405020304" pitchFamily="18" charset="0"/>
                <a:cs typeface="Times New Roman" panose="02020603050405020304" pitchFamily="18" charset="0"/>
              </a:rPr>
            </a:br>
            <a:endParaRPr lang="en-US" sz="3200" dirty="0">
              <a:solidFill>
                <a:srgbClr val="000000"/>
              </a:solidFill>
              <a:latin typeface="Times New Roman" panose="02020603050405020304" pitchFamily="18" charset="0"/>
              <a:cs typeface="Times New Roman" panose="02020603050405020304" pitchFamily="18" charset="0"/>
            </a:endParaRPr>
          </a:p>
          <a:p>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4D7D58-3D25-4D8B-9470-8360EEDF8203}"/>
              </a:ext>
            </a:extLst>
          </p:cNvPr>
          <p:cNvSpPr txBox="1"/>
          <p:nvPr/>
        </p:nvSpPr>
        <p:spPr>
          <a:xfrm>
            <a:off x="552450" y="1634817"/>
            <a:ext cx="11087100" cy="1384995"/>
          </a:xfrm>
          <a:prstGeom prst="rect">
            <a:avLst/>
          </a:prstGeom>
          <a:noFill/>
        </p:spPr>
        <p:txBody>
          <a:bodyPr wrap="square" rtlCol="0">
            <a:sp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The objective of this mini project is to classify the sentiment a Tweet conveys about the COVID-19 pandemic into the categories Positive, Negative, and Neutral. </a:t>
            </a:r>
          </a:p>
        </p:txBody>
      </p:sp>
    </p:spTree>
    <p:extLst>
      <p:ext uri="{BB962C8B-B14F-4D97-AF65-F5344CB8AC3E}">
        <p14:creationId xmlns:p14="http://schemas.microsoft.com/office/powerpoint/2010/main" val="301268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ECFD84-D268-4093-B814-4F3226CB8956}"/>
              </a:ext>
            </a:extLst>
          </p:cNvPr>
          <p:cNvSpPr>
            <a:spLocks noGrp="1"/>
          </p:cNvSpPr>
          <p:nvPr>
            <p:ph type="title"/>
          </p:nvPr>
        </p:nvSpPr>
        <p:spPr>
          <a:xfrm>
            <a:off x="838200" y="365125"/>
            <a:ext cx="10515600" cy="1260475"/>
          </a:xfrm>
        </p:spPr>
        <p:txBody>
          <a:bodyPr/>
          <a:lstStyle/>
          <a:p>
            <a:r>
              <a:rPr lang="en-IN" b="1" dirty="0">
                <a:latin typeface="Times New Roman" panose="02020603050405020304" pitchFamily="18" charset="0"/>
                <a:cs typeface="Times New Roman" panose="02020603050405020304" pitchFamily="18" charset="0"/>
              </a:rPr>
              <a:t>Multinomial Naive Bayes:</a:t>
            </a:r>
          </a:p>
        </p:txBody>
      </p:sp>
      <p:sp>
        <p:nvSpPr>
          <p:cNvPr id="4" name="Content Placeholder 3">
            <a:extLst>
              <a:ext uri="{FF2B5EF4-FFF2-40B4-BE49-F238E27FC236}">
                <a16:creationId xmlns:a16="http://schemas.microsoft.com/office/drawing/2014/main" id="{7A2FB4B6-E500-409C-84A7-86C6BD12056F}"/>
              </a:ext>
            </a:extLst>
          </p:cNvPr>
          <p:cNvSpPr>
            <a:spLocks noGrp="1"/>
          </p:cNvSpPr>
          <p:nvPr>
            <p:ph idx="1"/>
          </p:nvPr>
        </p:nvSpPr>
        <p:spPr>
          <a:xfrm>
            <a:off x="838200" y="1503892"/>
            <a:ext cx="10515600" cy="4351338"/>
          </a:xfrm>
        </p:spPr>
        <p:txBody>
          <a:bodyPr>
            <a:noAutofit/>
          </a:bodyPr>
          <a:lstStyle/>
          <a:p>
            <a:r>
              <a:rPr lang="en-US" sz="2000" b="0" i="0" u="none" strike="noStrike" baseline="0" dirty="0">
                <a:solidFill>
                  <a:srgbClr val="000000"/>
                </a:solidFill>
                <a:latin typeface="Times New Roman" panose="02020603050405020304" pitchFamily="18" charset="0"/>
                <a:cs typeface="Times New Roman" panose="02020603050405020304" pitchFamily="18" charset="0"/>
              </a:rPr>
              <a:t>Naive Bayes classifiers are a family of simple, probabilistic classifiers based on Bayes’ Theorem, which describes the probability of a certain event occurring based on prior knowledge of conditions that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might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be related to the event. </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Naive Bayes is a technique for constructing classifiers, which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applies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above theorem with the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strong (naive) assumption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that the features are largely independent (little to no correlation). </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model assigns the class labels (in this case, Positive, Negative, Neutral) to the problem instances. The model is actually a family of algorithms based on the common principle of the Naive Bayes classifier.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5BF7B2-678A-4D62-9FA4-F9206DC21211}"/>
              </a:ext>
            </a:extLst>
          </p:cNvPr>
          <p:cNvPicPr>
            <a:picLocks noChangeAspect="1"/>
          </p:cNvPicPr>
          <p:nvPr/>
        </p:nvPicPr>
        <p:blipFill>
          <a:blip r:embed="rId2"/>
          <a:stretch>
            <a:fillRect/>
          </a:stretch>
        </p:blipFill>
        <p:spPr>
          <a:xfrm>
            <a:off x="3001567" y="2764367"/>
            <a:ext cx="4179470" cy="1260475"/>
          </a:xfrm>
          <a:prstGeom prst="rect">
            <a:avLst/>
          </a:prstGeom>
        </p:spPr>
      </p:pic>
    </p:spTree>
    <p:extLst>
      <p:ext uri="{BB962C8B-B14F-4D97-AF65-F5344CB8AC3E}">
        <p14:creationId xmlns:p14="http://schemas.microsoft.com/office/powerpoint/2010/main" val="218945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731C-995C-4DFC-87BD-CE29BA899D3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Linear Support Vector Classification:</a:t>
            </a:r>
          </a:p>
        </p:txBody>
      </p:sp>
      <p:sp>
        <p:nvSpPr>
          <p:cNvPr id="3" name="Content Placeholder 2">
            <a:extLst>
              <a:ext uri="{FF2B5EF4-FFF2-40B4-BE49-F238E27FC236}">
                <a16:creationId xmlns:a16="http://schemas.microsoft.com/office/drawing/2014/main" id="{8AFB6816-0EF5-41EC-A92A-74A4E4E3C20B}"/>
              </a:ext>
            </a:extLst>
          </p:cNvPr>
          <p:cNvSpPr>
            <a:spLocks noGrp="1"/>
          </p:cNvSpPr>
          <p:nvPr>
            <p:ph idx="1"/>
          </p:nvPr>
        </p:nvSpPr>
        <p:spPr>
          <a:xfrm>
            <a:off x="838200" y="1690688"/>
            <a:ext cx="10515600" cy="3014662"/>
          </a:xfrm>
        </p:spPr>
        <p:txBody>
          <a:bodyPr>
            <a:noAutofit/>
          </a:bodyPr>
          <a:lstStyle/>
          <a:p>
            <a:r>
              <a:rPr lang="en-US" sz="2000" b="0" i="0" u="none" strike="noStrike" baseline="0" dirty="0">
                <a:solidFill>
                  <a:srgbClr val="000000"/>
                </a:solidFill>
                <a:latin typeface="Times New Roman" panose="02020603050405020304" pitchFamily="18" charset="0"/>
                <a:cs typeface="Times New Roman" panose="02020603050405020304" pitchFamily="18" charset="0"/>
              </a:rPr>
              <a:t>A Linear Support Vector Classifier plots each data item in the dataset as a point in n-dimensional space (where n is number of features) with the value of each feature being the value of a particular coordinate.</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While SVM is typically a binary classification method, a multi-class classification problem can be solved by reducing it to multiple binary classification problems; this is made easy through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sklearn’s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Linear SVC model. </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Mathematically, if the dataset is represented as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x</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1, </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y</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000" b="0" i="1" u="none" strike="noStrike" baseline="0" dirty="0" err="1">
                <a:solidFill>
                  <a:srgbClr val="000000"/>
                </a:solidFill>
                <a:latin typeface="Times New Roman" panose="02020603050405020304" pitchFamily="18" charset="0"/>
                <a:cs typeface="Times New Roman" panose="02020603050405020304" pitchFamily="18" charset="0"/>
              </a:rPr>
              <a:t>xn</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y</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the </a:t>
            </a:r>
            <a:r>
              <a:rPr lang="en-IN" sz="2000" i="1" dirty="0" err="1">
                <a:solidFill>
                  <a:srgbClr val="000000"/>
                </a:solidFill>
                <a:latin typeface="Times New Roman" panose="02020603050405020304" pitchFamily="18" charset="0"/>
                <a:cs typeface="Times New Roman" panose="02020603050405020304" pitchFamily="18" charset="0"/>
              </a:rPr>
              <a:t>y</a:t>
            </a:r>
            <a:r>
              <a:rPr lang="en-IN" sz="2000" b="0" i="1" u="none" strike="noStrike" baseline="0" dirty="0" err="1">
                <a:solidFill>
                  <a:srgbClr val="000000"/>
                </a:solidFill>
                <a:latin typeface="Times New Roman" panose="02020603050405020304" pitchFamily="18" charset="0"/>
                <a:cs typeface="Times New Roman" panose="02020603050405020304" pitchFamily="18" charset="0"/>
              </a:rPr>
              <a:t>i</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are either 1 or -1, indicating which class the point </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xi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belongs.</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objective is to find a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maximum margin hyperplane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that divides the group of points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xi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for which </a:t>
            </a:r>
            <a:r>
              <a:rPr lang="en-IN" sz="2000" b="0" i="1" u="none" strike="noStrike" baseline="0" dirty="0" err="1">
                <a:solidFill>
                  <a:srgbClr val="000000"/>
                </a:solidFill>
                <a:latin typeface="Times New Roman" panose="02020603050405020304" pitchFamily="18" charset="0"/>
                <a:cs typeface="Times New Roman" panose="02020603050405020304" pitchFamily="18" charset="0"/>
              </a:rPr>
              <a:t>yi</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1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from the group of points for which </a:t>
            </a:r>
            <a:r>
              <a:rPr lang="en-IN" sz="2000" b="0" i="1" u="none" strike="noStrike" baseline="0" dirty="0" err="1">
                <a:solidFill>
                  <a:srgbClr val="000000"/>
                </a:solidFill>
                <a:latin typeface="Times New Roman" panose="02020603050405020304" pitchFamily="18" charset="0"/>
                <a:cs typeface="Times New Roman" panose="02020603050405020304" pitchFamily="18" charset="0"/>
              </a:rPr>
              <a:t>yi</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-1</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defined such that the distance between the hyperplane and the nearest point </a:t>
            </a:r>
            <a:r>
              <a:rPr lang="en-IN" sz="2000" b="0" i="1" u="none" strike="noStrike" baseline="0" dirty="0">
                <a:solidFill>
                  <a:srgbClr val="000000"/>
                </a:solidFill>
                <a:latin typeface="Times New Roman" panose="02020603050405020304" pitchFamily="18" charset="0"/>
                <a:cs typeface="Times New Roman" panose="02020603050405020304" pitchFamily="18" charset="0"/>
              </a:rPr>
              <a:t>xi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from either group is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maximised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98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765-EBE2-432A-8CC1-DBF6BA56639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Random Forest Classification:</a:t>
            </a:r>
          </a:p>
        </p:txBody>
      </p:sp>
      <p:sp>
        <p:nvSpPr>
          <p:cNvPr id="3" name="Content Placeholder 2">
            <a:extLst>
              <a:ext uri="{FF2B5EF4-FFF2-40B4-BE49-F238E27FC236}">
                <a16:creationId xmlns:a16="http://schemas.microsoft.com/office/drawing/2014/main" id="{DA012083-EBB9-4C70-9321-C8ABE7376FED}"/>
              </a:ext>
            </a:extLst>
          </p:cNvPr>
          <p:cNvSpPr>
            <a:spLocks noGrp="1"/>
          </p:cNvSpPr>
          <p:nvPr>
            <p:ph idx="1"/>
          </p:nvPr>
        </p:nvSpPr>
        <p:spPr>
          <a:xfrm>
            <a:off x="838200" y="2016919"/>
            <a:ext cx="10515600" cy="2824162"/>
          </a:xfrm>
        </p:spPr>
        <p:txBody>
          <a:bodyPr>
            <a:normAutofit/>
          </a:bodyPr>
          <a:lstStyle/>
          <a:p>
            <a:r>
              <a:rPr lang="en-US" sz="2000" b="0" i="0" u="none" strike="noStrike" baseline="0" dirty="0">
                <a:solidFill>
                  <a:srgbClr val="000000"/>
                </a:solidFill>
                <a:latin typeface="Times New Roman" panose="02020603050405020304" pitchFamily="18" charset="0"/>
                <a:cs typeface="Times New Roman" panose="02020603050405020304" pitchFamily="18" charset="0"/>
              </a:rPr>
              <a:t>Random forests are an ensemble learning method for classification that operate by constructing a multitude of decision trees at training time and outputting the class that is the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mode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the classes. </a:t>
            </a: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They solve the overfitting problem that occurs when using Decision Tree classifiers by averaging multiple deep decision trees trained on different parts of the same training set, with the goal of reducing variance. This is called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bagging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(bootstrap aggregating)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method leads to better model performance because it decreases the variance of the model, without increasing the bias. This is because while the predictions of a single tree are highly sensitive to noise in its training set, the average of many trees is not.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5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85F-2C05-4627-819D-BFFFCDAE9F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Comparison of Classifiers:</a:t>
            </a:r>
          </a:p>
        </p:txBody>
      </p:sp>
      <p:pic>
        <p:nvPicPr>
          <p:cNvPr id="5" name="Content Placeholder 4">
            <a:extLst>
              <a:ext uri="{FF2B5EF4-FFF2-40B4-BE49-F238E27FC236}">
                <a16:creationId xmlns:a16="http://schemas.microsoft.com/office/drawing/2014/main" id="{8E3CDE31-1C31-4CFE-ABB3-C007EA3C3758}"/>
              </a:ext>
            </a:extLst>
          </p:cNvPr>
          <p:cNvPicPr>
            <a:picLocks noGrp="1" noChangeAspect="1"/>
          </p:cNvPicPr>
          <p:nvPr>
            <p:ph idx="1"/>
          </p:nvPr>
        </p:nvPicPr>
        <p:blipFill>
          <a:blip r:embed="rId2"/>
          <a:stretch>
            <a:fillRect/>
          </a:stretch>
        </p:blipFill>
        <p:spPr>
          <a:xfrm>
            <a:off x="956545" y="2226600"/>
            <a:ext cx="10397255" cy="2404799"/>
          </a:xfrm>
        </p:spPr>
      </p:pic>
    </p:spTree>
    <p:extLst>
      <p:ext uri="{BB962C8B-B14F-4D97-AF65-F5344CB8AC3E}">
        <p14:creationId xmlns:p14="http://schemas.microsoft.com/office/powerpoint/2010/main" val="396882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2E69B-540A-4EA9-8F51-583691F6971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00D697-F02E-4968-BC74-F68367E6A51D}"/>
              </a:ext>
            </a:extLst>
          </p:cNvPr>
          <p:cNvPicPr>
            <a:picLocks noChangeAspect="1"/>
          </p:cNvPicPr>
          <p:nvPr/>
        </p:nvPicPr>
        <p:blipFill>
          <a:blip r:embed="rId2"/>
          <a:stretch>
            <a:fillRect/>
          </a:stretch>
        </p:blipFill>
        <p:spPr>
          <a:xfrm>
            <a:off x="838198" y="2103437"/>
            <a:ext cx="4425501" cy="1325563"/>
          </a:xfrm>
          <a:prstGeom prst="rect">
            <a:avLst/>
          </a:prstGeom>
        </p:spPr>
      </p:pic>
      <p:pic>
        <p:nvPicPr>
          <p:cNvPr id="8" name="Picture 7">
            <a:extLst>
              <a:ext uri="{FF2B5EF4-FFF2-40B4-BE49-F238E27FC236}">
                <a16:creationId xmlns:a16="http://schemas.microsoft.com/office/drawing/2014/main" id="{6268986E-2E01-4E92-A3D5-20DA0B335BAB}"/>
              </a:ext>
            </a:extLst>
          </p:cNvPr>
          <p:cNvPicPr>
            <a:picLocks noChangeAspect="1"/>
          </p:cNvPicPr>
          <p:nvPr/>
        </p:nvPicPr>
        <p:blipFill>
          <a:blip r:embed="rId3"/>
          <a:stretch>
            <a:fillRect/>
          </a:stretch>
        </p:blipFill>
        <p:spPr>
          <a:xfrm>
            <a:off x="6928303" y="2103436"/>
            <a:ext cx="3967353" cy="1325563"/>
          </a:xfrm>
          <a:prstGeom prst="rect">
            <a:avLst/>
          </a:prstGeom>
        </p:spPr>
      </p:pic>
      <p:pic>
        <p:nvPicPr>
          <p:cNvPr id="10" name="Picture 9">
            <a:extLst>
              <a:ext uri="{FF2B5EF4-FFF2-40B4-BE49-F238E27FC236}">
                <a16:creationId xmlns:a16="http://schemas.microsoft.com/office/drawing/2014/main" id="{57959FA0-1F38-4744-B3BD-900EB24633EF}"/>
              </a:ext>
            </a:extLst>
          </p:cNvPr>
          <p:cNvPicPr>
            <a:picLocks noChangeAspect="1"/>
          </p:cNvPicPr>
          <p:nvPr/>
        </p:nvPicPr>
        <p:blipFill>
          <a:blip r:embed="rId4"/>
          <a:stretch>
            <a:fillRect/>
          </a:stretch>
        </p:blipFill>
        <p:spPr>
          <a:xfrm>
            <a:off x="3883249" y="3841747"/>
            <a:ext cx="4425501" cy="1325562"/>
          </a:xfrm>
          <a:prstGeom prst="rect">
            <a:avLst/>
          </a:prstGeom>
        </p:spPr>
      </p:pic>
    </p:spTree>
    <p:extLst>
      <p:ext uri="{BB962C8B-B14F-4D97-AF65-F5344CB8AC3E}">
        <p14:creationId xmlns:p14="http://schemas.microsoft.com/office/powerpoint/2010/main" val="22246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1D58-AFBD-4FD7-8CDE-BC30057330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5" name="TextBox 4">
            <a:extLst>
              <a:ext uri="{FF2B5EF4-FFF2-40B4-BE49-F238E27FC236}">
                <a16:creationId xmlns:a16="http://schemas.microsoft.com/office/drawing/2014/main" id="{5BDD1829-03DE-4CB6-85D3-189465C312F9}"/>
              </a:ext>
            </a:extLst>
          </p:cNvPr>
          <p:cNvSpPr txBox="1"/>
          <p:nvPr/>
        </p:nvSpPr>
        <p:spPr>
          <a:xfrm>
            <a:off x="838200" y="2131714"/>
            <a:ext cx="10515600" cy="1785104"/>
          </a:xfrm>
          <a:prstGeom prst="rect">
            <a:avLst/>
          </a:prstGeom>
          <a:noFill/>
        </p:spPr>
        <p:txBody>
          <a:bodyPr wrap="square" rtlCol="0">
            <a:spAutoFit/>
          </a:bodyPr>
          <a:lstStyle/>
          <a:p>
            <a:pPr marL="285750" indent="-285750">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Understanding trio of sentiments (fear-panic-despair) to effectively deploy public service announcements as well as motivational solutions and strategies.</a:t>
            </a:r>
          </a:p>
          <a:p>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Corporations and small businesses can benefit through such analyses to better understand consumer sentiment and expectations.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32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E132-076E-4104-9A27-587A777F1A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AC58591-0FE4-462F-9454-8A277961D7EE}"/>
              </a:ext>
            </a:extLst>
          </p:cNvPr>
          <p:cNvSpPr txBox="1"/>
          <p:nvPr/>
        </p:nvSpPr>
        <p:spPr>
          <a:xfrm>
            <a:off x="838200" y="1859339"/>
            <a:ext cx="10515600" cy="3139321"/>
          </a:xfrm>
          <a:prstGeom prst="rect">
            <a:avLst/>
          </a:prstGeom>
          <a:noFill/>
        </p:spPr>
        <p:txBody>
          <a:bodyPr wrap="square" rtlCol="0">
            <a:spAutoFit/>
          </a:bodyPr>
          <a:lstStyle/>
          <a:p>
            <a:pPr marL="285750" indent="-285750">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Sentiment Analysis (Classification) for a given Tweet text was successfully performed using 3 different classifiers namely Multinomial Naive Bayes, Linear Support Vector, and Random Forest.</a:t>
            </a:r>
          </a:p>
          <a:p>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The different classification algorithms behind the methods were understood, along with the concept of cross-validation.</a:t>
            </a:r>
          </a:p>
          <a:p>
            <a:r>
              <a:rPr lang="en-US" sz="2200" b="0" i="0" u="none" strike="noStrike" baseline="0" dirty="0">
                <a:solidFill>
                  <a:srgbClr val="00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The Linear Support Vector model was found to be the most accurate model for classifying the tweets.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74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590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DATA MINING &amp; WAREHOUSING MINI PROJECT REPORT ON  COVID-19 Tweets Sentiment Analysis</vt:lpstr>
      <vt:lpstr>PowerPoint Presentation</vt:lpstr>
      <vt:lpstr>Multinomial Naive Bayes:</vt:lpstr>
      <vt:lpstr>Linear Support Vector Classification:</vt:lpstr>
      <vt:lpstr>Random Forest Classification:</vt:lpstr>
      <vt:lpstr>Comparison of Classifiers:</vt:lpstr>
      <vt:lpstr>Output:</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&amp; WAREHOUSING MINI PROJECT REPORT ON  COVID-19 Tweets Sentiment Analysis</dc:title>
  <dc:creator>41256_Saket_21_22</dc:creator>
  <cp:lastModifiedBy>41256_Saket_21_22</cp:lastModifiedBy>
  <cp:revision>1</cp:revision>
  <dcterms:created xsi:type="dcterms:W3CDTF">2021-12-15T08:59:14Z</dcterms:created>
  <dcterms:modified xsi:type="dcterms:W3CDTF">2021-12-15T18:42:22Z</dcterms:modified>
</cp:coreProperties>
</file>