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Température intérieure fixée à 23℃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Consommation d'énergie(Wh)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88-4655-A4C4-13AC3F8D7A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Solution de l'approche d'acteur-critique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Consommation d'énergie(Wh)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88-4655-A4C4-13AC3F8D7AA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31442184"/>
        <c:axId val="731444152"/>
      </c:barChart>
      <c:catAx>
        <c:axId val="731442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1444152"/>
        <c:crosses val="autoZero"/>
        <c:auto val="1"/>
        <c:lblAlgn val="ctr"/>
        <c:lblOffset val="100"/>
        <c:noMultiLvlLbl val="0"/>
      </c:catAx>
      <c:valAx>
        <c:axId val="731444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1442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Température intérieure fixée à 23℃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Coût d'énergie($)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88-4655-A4C4-13AC3F8D7A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Solution de l'approche d'acteur-critique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Coût d'énergie($)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88-4655-A4C4-13AC3F8D7AA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31442184"/>
        <c:axId val="731444152"/>
      </c:barChart>
      <c:catAx>
        <c:axId val="731442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1444152"/>
        <c:crosses val="autoZero"/>
        <c:auto val="1"/>
        <c:lblAlgn val="ctr"/>
        <c:lblOffset val="100"/>
        <c:noMultiLvlLbl val="0"/>
      </c:catAx>
      <c:valAx>
        <c:axId val="731444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1442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0.46661</cdr:x>
      <cdr:y>0</cdr:y>
    </cdr:from>
    <cdr:to>
      <cdr:x>0.60046</cdr:x>
      <cdr:y>0.47173</cdr:y>
    </cdr:to>
    <cdr:sp macro="" textlink="">
      <cdr:nvSpPr>
        <cdr:cNvPr id="2" name="箭头: 下 1">
          <a:extLst xmlns:a="http://schemas.openxmlformats.org/drawingml/2006/main">
            <a:ext uri="{FF2B5EF4-FFF2-40B4-BE49-F238E27FC236}">
              <a16:creationId xmlns:a16="http://schemas.microsoft.com/office/drawing/2014/main" id="{E7914AC2-EB3E-4132-A0DD-10CCA0BE2E34}"/>
            </a:ext>
          </a:extLst>
        </cdr:cNvPr>
        <cdr:cNvSpPr/>
      </cdr:nvSpPr>
      <cdr:spPr>
        <a:xfrm xmlns:a="http://schemas.openxmlformats.org/drawingml/2006/main" rot="19155751">
          <a:off x="4906702" y="-1615018"/>
          <a:ext cx="1407545" cy="2052659"/>
        </a:xfrm>
        <a:prstGeom xmlns:a="http://schemas.openxmlformats.org/drawingml/2006/main" prst="downArrow">
          <a:avLst/>
        </a:prstGeom>
      </cdr:spPr>
      <cdr:style>
        <a:lnRef xmlns:a="http://schemas.openxmlformats.org/drawingml/2006/main" idx="1">
          <a:schemeClr val="accent4"/>
        </a:lnRef>
        <a:fillRef xmlns:a="http://schemas.openxmlformats.org/drawingml/2006/main" idx="3">
          <a:schemeClr val="accent4"/>
        </a:fillRef>
        <a:effectRef xmlns:a="http://schemas.openxmlformats.org/drawingml/2006/main" idx="2">
          <a:schemeClr val="accent4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0.46661</cdr:x>
      <cdr:y>0</cdr:y>
    </cdr:from>
    <cdr:to>
      <cdr:x>0.60046</cdr:x>
      <cdr:y>0.47173</cdr:y>
    </cdr:to>
    <cdr:sp macro="" textlink="">
      <cdr:nvSpPr>
        <cdr:cNvPr id="2" name="箭头: 下 1">
          <a:extLst xmlns:a="http://schemas.openxmlformats.org/drawingml/2006/main">
            <a:ext uri="{FF2B5EF4-FFF2-40B4-BE49-F238E27FC236}">
              <a16:creationId xmlns:a16="http://schemas.microsoft.com/office/drawing/2014/main" id="{E7914AC2-EB3E-4132-A0DD-10CCA0BE2E34}"/>
            </a:ext>
          </a:extLst>
        </cdr:cNvPr>
        <cdr:cNvSpPr/>
      </cdr:nvSpPr>
      <cdr:spPr>
        <a:xfrm xmlns:a="http://schemas.openxmlformats.org/drawingml/2006/main" rot="19155751">
          <a:off x="4906702" y="-1615018"/>
          <a:ext cx="1407545" cy="2052659"/>
        </a:xfrm>
        <a:prstGeom xmlns:a="http://schemas.openxmlformats.org/drawingml/2006/main" prst="downArrow">
          <a:avLst/>
        </a:prstGeom>
      </cdr:spPr>
      <cdr:style>
        <a:lnRef xmlns:a="http://schemas.openxmlformats.org/drawingml/2006/main" idx="1">
          <a:schemeClr val="accent4"/>
        </a:lnRef>
        <a:fillRef xmlns:a="http://schemas.openxmlformats.org/drawingml/2006/main" idx="3">
          <a:schemeClr val="accent4"/>
        </a:fillRef>
        <a:effectRef xmlns:a="http://schemas.openxmlformats.org/drawingml/2006/main" idx="2">
          <a:schemeClr val="accent4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1398D9F-26EE-4BE6-8C13-071B19D39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2248" y="1481328"/>
            <a:ext cx="2926080" cy="2468880"/>
          </a:xfrm>
        </p:spPr>
        <p:txBody>
          <a:bodyPr>
            <a:normAutofit/>
          </a:bodyPr>
          <a:lstStyle/>
          <a:p>
            <a:pPr algn="l"/>
            <a:r>
              <a:rPr lang="fr-FR" sz="3700" b="1" dirty="0">
                <a:effectLst/>
              </a:rPr>
              <a:t>Gestion de l'énergie de la maison intelligente</a:t>
            </a:r>
            <a:endParaRPr lang="en-US" sz="37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DE7D12-AE8B-42E3-BE31-2C3527549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2248" y="4078224"/>
            <a:ext cx="2926080" cy="1307592"/>
          </a:xfrm>
        </p:spPr>
        <p:txBody>
          <a:bodyPr>
            <a:normAutofit/>
          </a:bodyPr>
          <a:lstStyle/>
          <a:p>
            <a:pPr algn="l"/>
            <a:r>
              <a:rPr lang="fr-FR" sz="2000" dirty="0"/>
              <a:t>Une approche d'apprentissage par renforcement profond</a:t>
            </a:r>
          </a:p>
        </p:txBody>
      </p:sp>
      <p:sp>
        <p:nvSpPr>
          <p:cNvPr id="63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003A88-BC47-4267-A8FA-571669947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96" b="1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C809A41-219D-46D5-840A-E13EEA240FA9}"/>
              </a:ext>
            </a:extLst>
          </p:cNvPr>
          <p:cNvSpPr txBox="1"/>
          <p:nvPr/>
        </p:nvSpPr>
        <p:spPr>
          <a:xfrm>
            <a:off x="10144883" y="5994085"/>
            <a:ext cx="171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SHI Biao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5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A62239C-2834-453A-B983-945882BF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FR" sz="3600" dirty="0"/>
              <a:t>Objective</a:t>
            </a:r>
            <a:endParaRPr 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A93DD-5EBF-4B8B-A458-693505F04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50891"/>
            <a:ext cx="10905066" cy="4393982"/>
          </a:xfrm>
        </p:spPr>
        <p:txBody>
          <a:bodyPr>
            <a:normAutofit/>
          </a:bodyPr>
          <a:lstStyle/>
          <a:p>
            <a:r>
              <a:rPr lang="fr-FR" dirty="0"/>
              <a:t>Optimiser la consommation énergétique de climatiseur en minimisant le coût</a:t>
            </a:r>
            <a:r>
              <a:rPr lang="en-US" dirty="0"/>
              <a:t> </a:t>
            </a:r>
            <a:r>
              <a:rPr lang="fr-FR" dirty="0"/>
              <a:t>d’énergie et satisfaisant l’utilisateur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2E7537-3522-4618-B18C-0E1540BCC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993" y="3374889"/>
            <a:ext cx="2850206" cy="2850206"/>
          </a:xfrm>
          <a:prstGeom prst="rect">
            <a:avLst/>
          </a:prstGeom>
        </p:spPr>
      </p:pic>
      <p:pic>
        <p:nvPicPr>
          <p:cNvPr id="11" name="图形 10" descr="局部太阳 纯色填充">
            <a:extLst>
              <a:ext uri="{FF2B5EF4-FFF2-40B4-BE49-F238E27FC236}">
                <a16:creationId xmlns:a16="http://schemas.microsoft.com/office/drawing/2014/main" id="{C46AA91D-33A8-4059-ADC7-03142EDAE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4390" y="2576208"/>
            <a:ext cx="1705584" cy="1705584"/>
          </a:xfrm>
          <a:prstGeom prst="rect">
            <a:avLst/>
          </a:prstGeom>
        </p:spPr>
      </p:pic>
      <p:pic>
        <p:nvPicPr>
          <p:cNvPr id="18" name="图形 17" descr="电力塔 纯色填充">
            <a:extLst>
              <a:ext uri="{FF2B5EF4-FFF2-40B4-BE49-F238E27FC236}">
                <a16:creationId xmlns:a16="http://schemas.microsoft.com/office/drawing/2014/main" id="{F146D33F-3E76-441B-8EDF-F2C6C59251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40447" y="5107109"/>
            <a:ext cx="1705583" cy="1705583"/>
          </a:xfrm>
          <a:prstGeom prst="rect">
            <a:avLst/>
          </a:prstGeom>
        </p:spPr>
      </p:pic>
      <p:pic>
        <p:nvPicPr>
          <p:cNvPr id="20" name="图形 19" descr="用户 纯色填充">
            <a:extLst>
              <a:ext uri="{FF2B5EF4-FFF2-40B4-BE49-F238E27FC236}">
                <a16:creationId xmlns:a16="http://schemas.microsoft.com/office/drawing/2014/main" id="{1914DBDE-51A4-43CE-87B2-E3E304DE1B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96094" y="3717886"/>
            <a:ext cx="1705583" cy="1705583"/>
          </a:xfrm>
          <a:prstGeom prst="rect">
            <a:avLst/>
          </a:prstGeom>
        </p:spPr>
      </p:pic>
      <p:pic>
        <p:nvPicPr>
          <p:cNvPr id="33" name="图形 32" descr="下箭头 纯色填充">
            <a:extLst>
              <a:ext uri="{FF2B5EF4-FFF2-40B4-BE49-F238E27FC236}">
                <a16:creationId xmlns:a16="http://schemas.microsoft.com/office/drawing/2014/main" id="{A9791D03-4C7A-46A6-A9BB-10034C6010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327511">
            <a:off x="3776033" y="3609433"/>
            <a:ext cx="914400" cy="914400"/>
          </a:xfrm>
          <a:prstGeom prst="rect">
            <a:avLst/>
          </a:prstGeom>
        </p:spPr>
      </p:pic>
      <p:pic>
        <p:nvPicPr>
          <p:cNvPr id="34" name="图形 33" descr="下箭头 纯色填充">
            <a:extLst>
              <a:ext uri="{FF2B5EF4-FFF2-40B4-BE49-F238E27FC236}">
                <a16:creationId xmlns:a16="http://schemas.microsoft.com/office/drawing/2014/main" id="{9FB72051-030D-434E-A777-68E51A06AD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3587690">
            <a:off x="4152592" y="5304078"/>
            <a:ext cx="914400" cy="914400"/>
          </a:xfrm>
          <a:prstGeom prst="rect">
            <a:avLst/>
          </a:prstGeom>
        </p:spPr>
      </p:pic>
      <p:pic>
        <p:nvPicPr>
          <p:cNvPr id="35" name="图形 34" descr="下箭头 纯色填充">
            <a:extLst>
              <a:ext uri="{FF2B5EF4-FFF2-40B4-BE49-F238E27FC236}">
                <a16:creationId xmlns:a16="http://schemas.microsoft.com/office/drawing/2014/main" id="{308275F3-6D54-464F-8D03-F631237D2E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8349511" y="4081578"/>
            <a:ext cx="914400" cy="91440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6B811C74-CBA1-4F44-9809-D8D4E2570BF3}"/>
              </a:ext>
            </a:extLst>
          </p:cNvPr>
          <p:cNvSpPr txBox="1"/>
          <p:nvPr/>
        </p:nvSpPr>
        <p:spPr>
          <a:xfrm>
            <a:off x="3618990" y="3166225"/>
            <a:ext cx="1441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Température</a:t>
            </a:r>
            <a:r>
              <a:rPr lang="en-US" dirty="0"/>
              <a:t> </a:t>
            </a:r>
          </a:p>
          <a:p>
            <a:r>
              <a:rPr lang="fr-FR" dirty="0"/>
              <a:t>extérieure</a:t>
            </a:r>
            <a:endParaRPr 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73FB96D-76CE-4408-96D6-91E8904E1DA3}"/>
              </a:ext>
            </a:extLst>
          </p:cNvPr>
          <p:cNvSpPr txBox="1"/>
          <p:nvPr/>
        </p:nvSpPr>
        <p:spPr>
          <a:xfrm>
            <a:off x="8228495" y="3588432"/>
            <a:ext cx="1441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Température</a:t>
            </a:r>
            <a:r>
              <a:rPr lang="en-US" dirty="0"/>
              <a:t> </a:t>
            </a:r>
          </a:p>
          <a:p>
            <a:r>
              <a:rPr lang="fr-FR" dirty="0"/>
              <a:t>préférée</a:t>
            </a:r>
            <a:endParaRPr 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93446F2-05F0-454A-B1FC-47EF401EE488}"/>
              </a:ext>
            </a:extLst>
          </p:cNvPr>
          <p:cNvSpPr txBox="1"/>
          <p:nvPr/>
        </p:nvSpPr>
        <p:spPr>
          <a:xfrm>
            <a:off x="4726629" y="5925333"/>
            <a:ext cx="985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Prix de</a:t>
            </a:r>
          </a:p>
          <a:p>
            <a:r>
              <a:rPr lang="fr-FR" dirty="0"/>
              <a:t>l’énergie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07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A62239C-2834-453A-B983-945882BF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FR" sz="3600" dirty="0"/>
              <a:t>Contexte</a:t>
            </a:r>
            <a:endParaRPr lang="en-US" sz="3600" dirty="0"/>
          </a:p>
        </p:txBody>
      </p:sp>
      <p:pic>
        <p:nvPicPr>
          <p:cNvPr id="17" name="内容占位符 16" descr="图表&#10;&#10;描述已自动生成">
            <a:extLst>
              <a:ext uri="{FF2B5EF4-FFF2-40B4-BE49-F238E27FC236}">
                <a16:creationId xmlns:a16="http://schemas.microsoft.com/office/drawing/2014/main" id="{ABF1D2CC-7CBA-4B98-B689-7FE237D33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49" y="2314354"/>
            <a:ext cx="5485714" cy="3657143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图片 20" descr="图表, 折线图&#10;&#10;描述已自动生成">
            <a:extLst>
              <a:ext uri="{FF2B5EF4-FFF2-40B4-BE49-F238E27FC236}">
                <a16:creationId xmlns:a16="http://schemas.microsoft.com/office/drawing/2014/main" id="{15CF207D-3102-4851-9DB5-2812C1CE9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674" y="2314354"/>
            <a:ext cx="5485714" cy="3657143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267FCD6C-6A37-4F27-A97B-6F868A73BFB1}"/>
              </a:ext>
            </a:extLst>
          </p:cNvPr>
          <p:cNvSpPr txBox="1"/>
          <p:nvPr/>
        </p:nvSpPr>
        <p:spPr>
          <a:xfrm>
            <a:off x="2056711" y="1986363"/>
            <a:ext cx="230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Prix de </a:t>
            </a:r>
            <a:r>
              <a:rPr lang="fr-FR" sz="2400" dirty="0"/>
              <a:t>l’énergie</a:t>
            </a:r>
            <a:endParaRPr lang="en-US" sz="2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D38B853-E7D8-4823-AC73-D1812E62B859}"/>
              </a:ext>
            </a:extLst>
          </p:cNvPr>
          <p:cNvSpPr txBox="1"/>
          <p:nvPr/>
        </p:nvSpPr>
        <p:spPr>
          <a:xfrm>
            <a:off x="7365788" y="1986363"/>
            <a:ext cx="3553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Température</a:t>
            </a:r>
            <a:r>
              <a:rPr lang="en-US" sz="2400" dirty="0"/>
              <a:t> </a:t>
            </a:r>
            <a:r>
              <a:rPr lang="fr-FR" sz="2400" dirty="0"/>
              <a:t>extérieure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106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A62239C-2834-453A-B983-945882BF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FR" sz="3600" dirty="0"/>
              <a:t>Cas 1 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ADA7E6-AE15-4F0E-A2E2-ADACB6EF6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961" y="1461683"/>
            <a:ext cx="5322039" cy="4351338"/>
          </a:xfrm>
        </p:spPr>
        <p:txBody>
          <a:bodyPr/>
          <a:lstStyle/>
          <a:p>
            <a:r>
              <a:rPr lang="fr-FR" dirty="0"/>
              <a:t>Si on ne considère la préférence de l’utilisateur, la solution optimale est de ne pas utiliser le climatiseur. En utilisant l’approche d’Acteur-Critique, mon programme est bien trouvé cette solution avec l’énergie consommée par le climatiseur égale à 0.</a:t>
            </a:r>
            <a:endParaRPr lang="en-US" dirty="0"/>
          </a:p>
        </p:txBody>
      </p:sp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344833B3-A145-40F1-ACA2-DB796087F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9893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2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A62239C-2834-453A-B983-945882BF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FR" sz="3600" dirty="0"/>
              <a:t>Cas 2 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ADA7E6-AE15-4F0E-A2E2-ADACB6EF6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961" y="1461683"/>
            <a:ext cx="5322039" cy="4351338"/>
          </a:xfrm>
        </p:spPr>
        <p:txBody>
          <a:bodyPr/>
          <a:lstStyle/>
          <a:p>
            <a:r>
              <a:rPr lang="fr-FR" dirty="0"/>
              <a:t>Prendre en compte la préférence de l’utilisateur: la température préférée est entre 23</a:t>
            </a:r>
            <a:r>
              <a:rPr lang="zh-CN" altLang="en-US" dirty="0"/>
              <a:t>℃</a:t>
            </a:r>
            <a:r>
              <a:rPr lang="fr-FR" altLang="zh-CN" dirty="0"/>
              <a:t> et 25</a:t>
            </a:r>
            <a:r>
              <a:rPr lang="zh-CN" altLang="en-US" dirty="0"/>
              <a:t>℃</a:t>
            </a:r>
            <a:r>
              <a:rPr lang="fr-FR" altLang="zh-CN" dirty="0"/>
              <a:t>.</a:t>
            </a:r>
          </a:p>
          <a:p>
            <a:r>
              <a:rPr lang="fr-FR" altLang="zh-CN" dirty="0"/>
              <a:t>Mon programme est aussi trouvé une solution relativement bonne.</a:t>
            </a:r>
          </a:p>
        </p:txBody>
      </p:sp>
      <p:pic>
        <p:nvPicPr>
          <p:cNvPr id="9" name="图片 8" descr="图表, 直方图&#10;&#10;描述已自动生成">
            <a:extLst>
              <a:ext uri="{FF2B5EF4-FFF2-40B4-BE49-F238E27FC236}">
                <a16:creationId xmlns:a16="http://schemas.microsoft.com/office/drawing/2014/main" id="{AFC9BAAD-2B8E-4FAA-8548-00B4825AD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08780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1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A62239C-2834-453A-B983-945882BF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FR" sz="3600" dirty="0"/>
              <a:t>Comparaison de la consommation d’énergie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1" name="内容占位符 10">
            <a:extLst>
              <a:ext uri="{FF2B5EF4-FFF2-40B4-BE49-F238E27FC236}">
                <a16:creationId xmlns:a16="http://schemas.microsoft.com/office/drawing/2014/main" id="{4030A80B-7BBE-4112-8637-377A8AA530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471536"/>
              </p:ext>
            </p:extLst>
          </p:nvPr>
        </p:nvGraphicFramePr>
        <p:xfrm>
          <a:off x="1555360" y="1527742"/>
          <a:ext cx="8743545" cy="3802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CDF37F3F-8334-4901-BF7B-8C7BDFDF6B10}"/>
              </a:ext>
            </a:extLst>
          </p:cNvPr>
          <p:cNvSpPr txBox="1"/>
          <p:nvPr/>
        </p:nvSpPr>
        <p:spPr>
          <a:xfrm>
            <a:off x="5732579" y="2090105"/>
            <a:ext cx="875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15%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069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A62239C-2834-453A-B983-945882BF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FR" sz="3600" dirty="0"/>
              <a:t>Comparaison du coût d’énergie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1" name="内容占位符 10">
            <a:extLst>
              <a:ext uri="{FF2B5EF4-FFF2-40B4-BE49-F238E27FC236}">
                <a16:creationId xmlns:a16="http://schemas.microsoft.com/office/drawing/2014/main" id="{4030A80B-7BBE-4112-8637-377A8AA530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121458"/>
              </p:ext>
            </p:extLst>
          </p:nvPr>
        </p:nvGraphicFramePr>
        <p:xfrm>
          <a:off x="1555360" y="1527742"/>
          <a:ext cx="8743545" cy="3802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CDF37F3F-8334-4901-BF7B-8C7BDFDF6B10}"/>
              </a:ext>
            </a:extLst>
          </p:cNvPr>
          <p:cNvSpPr txBox="1"/>
          <p:nvPr/>
        </p:nvSpPr>
        <p:spPr>
          <a:xfrm>
            <a:off x="5742306" y="1986363"/>
            <a:ext cx="875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27%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4830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A62239C-2834-453A-B983-945882BF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FR" sz="3600" dirty="0"/>
              <a:t>Conclusion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CADEAD-6BE3-4B92-8F18-12A436833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13" y="1620159"/>
            <a:ext cx="10515600" cy="4351338"/>
          </a:xfrm>
        </p:spPr>
        <p:txBody>
          <a:bodyPr/>
          <a:lstStyle/>
          <a:p>
            <a:r>
              <a:rPr lang="fr-FR" dirty="0"/>
              <a:t>L’approche d’Acteur-Critique peut trouver un modèle relativement bon pour optimiser la consommation énergétique de climatiseur. Ce modèle peut réduire 15% de la consommation d’énergie et 27% du coût d’énergie. </a:t>
            </a:r>
          </a:p>
          <a:p>
            <a:r>
              <a:rPr lang="fr-FR" dirty="0"/>
              <a:t>Mais l’approche d’Acteur-Critique n’est pas très bien convergent, donc j’ai essayé l’approche de gradient politique déterministe profond (DDGP). Cette approche est bien convergent mais le résultat n’est pas cohérent.</a:t>
            </a:r>
          </a:p>
          <a:p>
            <a:r>
              <a:rPr lang="fr-FR" dirty="0"/>
              <a:t>On peut encore améliorer le modèle par utilisant l’autre méthode ou changeant le réseau nerveux dans cette méthode.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1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217</Words>
  <Application>Microsoft Office PowerPoint</Application>
  <PresentationFormat>宽屏</PresentationFormat>
  <Paragraphs>27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Calibri</vt:lpstr>
      <vt:lpstr>Rockwell</vt:lpstr>
      <vt:lpstr>Office 主题</vt:lpstr>
      <vt:lpstr>Gestion de l'énergie de la maison intelligente</vt:lpstr>
      <vt:lpstr>Objective</vt:lpstr>
      <vt:lpstr>Contexte</vt:lpstr>
      <vt:lpstr>Cas 1 </vt:lpstr>
      <vt:lpstr>Cas 2 </vt:lpstr>
      <vt:lpstr>Comparaison de la consommation d’énergie</vt:lpstr>
      <vt:lpstr>Comparaison du coût d’énergie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l'énergie de la maison intelligente</dc:title>
  <dc:creator>Biao SHI</dc:creator>
  <cp:lastModifiedBy>Biao SHI</cp:lastModifiedBy>
  <cp:revision>2</cp:revision>
  <dcterms:created xsi:type="dcterms:W3CDTF">2022-03-23T02:12:25Z</dcterms:created>
  <dcterms:modified xsi:type="dcterms:W3CDTF">2022-03-23T04:33:33Z</dcterms:modified>
</cp:coreProperties>
</file>