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9" r:id="rId2"/>
    <p:sldId id="258" r:id="rId3"/>
    <p:sldId id="260" r:id="rId4"/>
    <p:sldId id="261" r:id="rId5"/>
    <p:sldId id="285" r:id="rId6"/>
    <p:sldId id="263" r:id="rId7"/>
    <p:sldId id="264" r:id="rId8"/>
    <p:sldId id="265" r:id="rId9"/>
    <p:sldId id="281" r:id="rId10"/>
    <p:sldId id="266" r:id="rId11"/>
    <p:sldId id="267" r:id="rId12"/>
    <p:sldId id="268" r:id="rId13"/>
    <p:sldId id="283" r:id="rId14"/>
    <p:sldId id="284" r:id="rId15"/>
    <p:sldId id="273" r:id="rId16"/>
    <p:sldId id="286" r:id="rId17"/>
    <p:sldId id="275" r:id="rId18"/>
    <p:sldId id="276" r:id="rId19"/>
    <p:sldId id="287" r:id="rId20"/>
    <p:sldId id="288" r:id="rId21"/>
    <p:sldId id="277" r:id="rId22"/>
    <p:sldId id="290" r:id="rId23"/>
    <p:sldId id="291" r:id="rId24"/>
    <p:sldId id="292"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丽楠" initials="史" lastIdx="1" clrIdx="0">
    <p:extLst>
      <p:ext uri="{19B8F6BF-5375-455C-9EA6-DF929625EA0E}">
        <p15:presenceInfo xmlns:p15="http://schemas.microsoft.com/office/powerpoint/2012/main" userId="6848dadc4b9653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490" autoAdjust="0"/>
  </p:normalViewPr>
  <p:slideViewPr>
    <p:cSldViewPr snapToGrid="0">
      <p:cViewPr varScale="1">
        <p:scale>
          <a:sx n="56" d="100"/>
          <a:sy n="56" d="100"/>
        </p:scale>
        <p:origin x="1044" y="40"/>
      </p:cViewPr>
      <p:guideLst/>
    </p:cSldViewPr>
  </p:slideViewPr>
  <p:notesTextViewPr>
    <p:cViewPr>
      <p:scale>
        <a:sx n="1" d="1"/>
        <a:sy n="1" d="1"/>
      </p:scale>
      <p:origin x="0" y="0"/>
    </p:cViewPr>
  </p:notesTextViewPr>
  <p:sorterViewPr>
    <p:cViewPr>
      <p:scale>
        <a:sx n="180" d="100"/>
        <a:sy n="180" d="100"/>
      </p:scale>
      <p:origin x="0" y="-21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4F6F4-8CC2-45FE-AF26-01E3BF9CA6FB}"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797CE-9961-4C53-BA66-7DB4C474BBDB}" type="slidenum">
              <a:rPr lang="zh-CN" altLang="en-US" smtClean="0"/>
              <a:t>‹#›</a:t>
            </a:fld>
            <a:endParaRPr lang="zh-CN" altLang="en-US"/>
          </a:p>
        </p:txBody>
      </p:sp>
    </p:spTree>
    <p:extLst>
      <p:ext uri="{BB962C8B-B14F-4D97-AF65-F5344CB8AC3E}">
        <p14:creationId xmlns:p14="http://schemas.microsoft.com/office/powerpoint/2010/main" val="1084210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When the potential is raised above a threshold, great amount of Calcium channels will open, let more Calcium inside, and the potential proceed to increase. Then the Potassium channels will open, and let the potassium outside, and the potential will then decrease.</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3</a:t>
            </a:fld>
            <a:endParaRPr lang="zh-CN" altLang="en-US"/>
          </a:p>
        </p:txBody>
      </p:sp>
    </p:spTree>
    <p:extLst>
      <p:ext uri="{BB962C8B-B14F-4D97-AF65-F5344CB8AC3E}">
        <p14:creationId xmlns:p14="http://schemas.microsoft.com/office/powerpoint/2010/main" val="3685684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a set of excitable parameters, we change the value of each parameter and see whether the 1-parameter diagram changes qualitatively, that is, whether a range of eta allows for excitability still exists. We can see that for all networks, a smaller </a:t>
            </a:r>
            <a:r>
              <a:rPr lang="en-US" altLang="zh-CN" dirty="0" err="1"/>
              <a:t>theta_y</a:t>
            </a:r>
            <a:r>
              <a:rPr lang="en-US" altLang="zh-CN" dirty="0"/>
              <a:t> is safe, while a bigger </a:t>
            </a:r>
            <a:r>
              <a:rPr lang="en-US" altLang="zh-CN" dirty="0" err="1"/>
              <a:t>theta_z</a:t>
            </a:r>
            <a:r>
              <a:rPr lang="en-US" altLang="zh-CN" dirty="0"/>
              <a:t> is safe. Also, for networks of similar structures, the patterns are similar, too.</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12</a:t>
            </a:fld>
            <a:endParaRPr lang="zh-CN" altLang="en-US"/>
          </a:p>
        </p:txBody>
      </p:sp>
    </p:spTree>
    <p:extLst>
      <p:ext uri="{BB962C8B-B14F-4D97-AF65-F5344CB8AC3E}">
        <p14:creationId xmlns:p14="http://schemas.microsoft.com/office/powerpoint/2010/main" val="769777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Two different kinds of stable fixed point affect the </a:t>
            </a:r>
            <a:r>
              <a:rPr lang="en-US" altLang="zh-CN" dirty="0" err="1"/>
              <a:t>behaviour</a:t>
            </a:r>
            <a:r>
              <a:rPr lang="en-US" altLang="zh-CN" dirty="0"/>
              <a:t>. For a stable node, …. For a stable focus, ….</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13</a:t>
            </a:fld>
            <a:endParaRPr lang="zh-CN" altLang="en-US"/>
          </a:p>
        </p:txBody>
      </p:sp>
    </p:spTree>
    <p:extLst>
      <p:ext uri="{BB962C8B-B14F-4D97-AF65-F5344CB8AC3E}">
        <p14:creationId xmlns:p14="http://schemas.microsoft.com/office/powerpoint/2010/main" val="293917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During hyperpolarization, there is a </a:t>
            </a:r>
            <a:r>
              <a:rPr lang="en-US" altLang="zh-CN" sz="1200" b="1" dirty="0">
                <a:latin typeface="Times New Roman" panose="02020603050405020304" pitchFamily="18" charset="0"/>
                <a:cs typeface="Times New Roman" panose="02020603050405020304" pitchFamily="18" charset="0"/>
              </a:rPr>
              <a:t>refractory period</a:t>
            </a:r>
            <a:r>
              <a:rPr lang="en-US" altLang="zh-CN" sz="1200" dirty="0">
                <a:latin typeface="Times New Roman" panose="02020603050405020304" pitchFamily="18" charset="0"/>
                <a:cs typeface="Times New Roman" panose="02020603050405020304" pitchFamily="18" charset="0"/>
              </a:rPr>
              <a:t>, when the system is harder to activate. This restricts the frequency of excitement (e.g. </a:t>
            </a:r>
            <a:r>
              <a:rPr lang="en-US" altLang="zh-CN" sz="1200" b="1" dirty="0">
                <a:latin typeface="Times New Roman" panose="02020603050405020304" pitchFamily="18" charset="0"/>
                <a:cs typeface="Times New Roman" panose="02020603050405020304" pitchFamily="18" charset="0"/>
              </a:rPr>
              <a:t>neuron’s action potential </a:t>
            </a:r>
            <a:r>
              <a:rPr lang="en-US" altLang="zh-CN" sz="1200" dirty="0">
                <a:latin typeface="Times New Roman" panose="02020603050405020304" pitchFamily="18" charset="0"/>
                <a:cs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14</a:t>
            </a:fld>
            <a:endParaRPr lang="zh-CN" altLang="en-US"/>
          </a:p>
        </p:txBody>
      </p:sp>
    </p:spTree>
    <p:extLst>
      <p:ext uri="{BB962C8B-B14F-4D97-AF65-F5344CB8AC3E}">
        <p14:creationId xmlns:p14="http://schemas.microsoft.com/office/powerpoint/2010/main" val="190281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split the systems by transcription and translation, there will be new parameters to decide. The former parameters for the nondimensionalized quasi-static equations only give the relationship of those parameters for transcription and translation.</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16</a:t>
            </a:fld>
            <a:endParaRPr lang="zh-CN" altLang="en-US"/>
          </a:p>
        </p:txBody>
      </p:sp>
    </p:spTree>
    <p:extLst>
      <p:ext uri="{BB962C8B-B14F-4D97-AF65-F5344CB8AC3E}">
        <p14:creationId xmlns:p14="http://schemas.microsoft.com/office/powerpoint/2010/main" val="15138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the stable fixed point is near the “excited” site of the saddle, the system is easier for auto-excitement, which means excitement triggered by only intrinsic noise. The two lines only differ from the value of </a:t>
            </a:r>
            <a:r>
              <a:rPr lang="en-US" altLang="zh-CN" dirty="0" err="1"/>
              <a:t>vms</a:t>
            </a:r>
            <a:r>
              <a:rPr lang="en-US" altLang="zh-CN" dirty="0"/>
              <a:t>, which means eta.</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17</a:t>
            </a:fld>
            <a:endParaRPr lang="zh-CN" altLang="en-US"/>
          </a:p>
        </p:txBody>
      </p:sp>
    </p:spTree>
    <p:extLst>
      <p:ext uri="{BB962C8B-B14F-4D97-AF65-F5344CB8AC3E}">
        <p14:creationId xmlns:p14="http://schemas.microsoft.com/office/powerpoint/2010/main" val="155619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In my model, mathematically, if we multiply all rates of transcription by m, or multiply all rates of translation by n, the mean of the steady state of the system will not change.</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18</a:t>
            </a:fld>
            <a:endParaRPr lang="zh-CN" altLang="en-US"/>
          </a:p>
        </p:txBody>
      </p:sp>
    </p:spTree>
    <p:extLst>
      <p:ext uri="{BB962C8B-B14F-4D97-AF65-F5344CB8AC3E}">
        <p14:creationId xmlns:p14="http://schemas.microsoft.com/office/powerpoint/2010/main" val="1318642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first line, the transcription rates are 0.5 fold of the second line, while the translation rates are 2 folds of the second line, the system is noisier, and easier for auto-excitement.</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19</a:t>
            </a:fld>
            <a:endParaRPr lang="zh-CN" altLang="en-US"/>
          </a:p>
        </p:txBody>
      </p:sp>
    </p:spTree>
    <p:extLst>
      <p:ext uri="{BB962C8B-B14F-4D97-AF65-F5344CB8AC3E}">
        <p14:creationId xmlns:p14="http://schemas.microsoft.com/office/powerpoint/2010/main" val="1735454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slower the transcription is, while the faster the translation is, the noisier the system will be.</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20</a:t>
            </a:fld>
            <a:endParaRPr lang="zh-CN" altLang="en-US"/>
          </a:p>
        </p:txBody>
      </p:sp>
    </p:spTree>
    <p:extLst>
      <p:ext uri="{BB962C8B-B14F-4D97-AF65-F5344CB8AC3E}">
        <p14:creationId xmlns:p14="http://schemas.microsoft.com/office/powerpoint/2010/main" val="89276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bacteria competence, gene </a:t>
            </a:r>
            <a:r>
              <a:rPr lang="en-US" altLang="zh-CN" dirty="0" err="1"/>
              <a:t>comK</a:t>
            </a:r>
            <a:r>
              <a:rPr lang="en-US" altLang="zh-CN" dirty="0"/>
              <a:t> can be self-</a:t>
            </a:r>
            <a:r>
              <a:rPr lang="en-US" altLang="zh-CN" dirty="0" err="1"/>
              <a:t>actived</a:t>
            </a:r>
            <a:r>
              <a:rPr lang="en-US" altLang="zh-CN" dirty="0"/>
              <a:t> by its product, but they are usually suppressed by </a:t>
            </a:r>
            <a:r>
              <a:rPr lang="en-US" altLang="zh-CN" dirty="0" err="1"/>
              <a:t>MecA</a:t>
            </a:r>
            <a:r>
              <a:rPr lang="en-US" altLang="zh-CN" dirty="0"/>
              <a:t> complex. If some perturbation activate the system, </a:t>
            </a:r>
            <a:r>
              <a:rPr lang="en-US" altLang="zh-CN" dirty="0" err="1"/>
              <a:t>ComK</a:t>
            </a:r>
            <a:r>
              <a:rPr lang="en-US" altLang="zh-CN" dirty="0"/>
              <a:t> will significantly increase because of its own positive feedback loop. Then the negative feedback loop will function and drag the system back to rest.</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4</a:t>
            </a:fld>
            <a:endParaRPr lang="zh-CN" altLang="en-US"/>
          </a:p>
        </p:txBody>
      </p:sp>
    </p:spTree>
    <p:extLst>
      <p:ext uri="{BB962C8B-B14F-4D97-AF65-F5344CB8AC3E}">
        <p14:creationId xmlns:p14="http://schemas.microsoft.com/office/powerpoint/2010/main" val="344139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12 different structures of networks. They are aligned by similar structures. We assume that......</a:t>
            </a:r>
          </a:p>
          <a:p>
            <a:r>
              <a:rPr lang="en-US" altLang="zh-CN" dirty="0"/>
              <a:t>Then we can get the ordinary differential equations to describe its dynamics. To reduce the number of parameters to determine, we nondimensionalize the equations. For sufficient non-linear effect to achieve multiple </a:t>
            </a:r>
            <a:r>
              <a:rPr lang="en-US" altLang="zh-CN" dirty="0" err="1"/>
              <a:t>behaviurs</a:t>
            </a:r>
            <a:r>
              <a:rPr lang="en-US" altLang="zh-CN" dirty="0"/>
              <a:t>, we set the n of Hill-function as 2.</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5</a:t>
            </a:fld>
            <a:endParaRPr lang="zh-CN" altLang="en-US"/>
          </a:p>
        </p:txBody>
      </p:sp>
    </p:spTree>
    <p:extLst>
      <p:ext uri="{BB962C8B-B14F-4D97-AF65-F5344CB8AC3E}">
        <p14:creationId xmlns:p14="http://schemas.microsoft.com/office/powerpoint/2010/main" val="263801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a system is excitable, there should be 3 fixed points: first, …, where the system is at its rest, second, and third</a:t>
            </a:r>
          </a:p>
        </p:txBody>
      </p:sp>
      <p:sp>
        <p:nvSpPr>
          <p:cNvPr id="4" name="灯片编号占位符 3"/>
          <p:cNvSpPr>
            <a:spLocks noGrp="1"/>
          </p:cNvSpPr>
          <p:nvPr>
            <p:ph type="sldNum" sz="quarter" idx="5"/>
          </p:nvPr>
        </p:nvSpPr>
        <p:spPr/>
        <p:txBody>
          <a:bodyPr/>
          <a:lstStyle/>
          <a:p>
            <a:fld id="{A27797CE-9961-4C53-BA66-7DB4C474BBDB}" type="slidenum">
              <a:rPr lang="zh-CN" altLang="en-US" smtClean="0"/>
              <a:t>6</a:t>
            </a:fld>
            <a:endParaRPr lang="zh-CN" altLang="en-US"/>
          </a:p>
        </p:txBody>
      </p:sp>
    </p:spTree>
    <p:extLst>
      <p:ext uri="{BB962C8B-B14F-4D97-AF65-F5344CB8AC3E}">
        <p14:creationId xmlns:p14="http://schemas.microsoft.com/office/powerpoint/2010/main" val="243913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to search for the set of parameters with which the system is excitable? We draw 1-parameter diagram and consider the bifurcation.</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7</a:t>
            </a:fld>
            <a:endParaRPr lang="zh-CN" altLang="en-US"/>
          </a:p>
        </p:txBody>
      </p:sp>
    </p:spTree>
    <p:extLst>
      <p:ext uri="{BB962C8B-B14F-4D97-AF65-F5344CB8AC3E}">
        <p14:creationId xmlns:p14="http://schemas.microsoft.com/office/powerpoint/2010/main" val="390729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mathematical detail of steady-state analysis with Jacobian matrix near the fixed points, and I would like to skip that. All in all, with this method, we can distinguish bifurcations on the 1-parameter diagram of eta. And then we can decide whether the system is excitable under this set of parameters.</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8</a:t>
            </a:fld>
            <a:endParaRPr lang="zh-CN" altLang="en-US"/>
          </a:p>
        </p:txBody>
      </p:sp>
    </p:spTree>
    <p:extLst>
      <p:ext uri="{BB962C8B-B14F-4D97-AF65-F5344CB8AC3E}">
        <p14:creationId xmlns:p14="http://schemas.microsoft.com/office/powerpoint/2010/main" val="1797153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program will give us the set of parameters under which the system is excitable. I interpret the dynamics of excitement of the results from the program.</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9</a:t>
            </a:fld>
            <a:endParaRPr lang="zh-CN" altLang="en-US"/>
          </a:p>
        </p:txBody>
      </p:sp>
    </p:spTree>
    <p:extLst>
      <p:ext uri="{BB962C8B-B14F-4D97-AF65-F5344CB8AC3E}">
        <p14:creationId xmlns:p14="http://schemas.microsoft.com/office/powerpoint/2010/main" val="345273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testing 12 different network structures, we draw a conclusion.</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10</a:t>
            </a:fld>
            <a:endParaRPr lang="zh-CN" altLang="en-US"/>
          </a:p>
        </p:txBody>
      </p:sp>
    </p:spTree>
    <p:extLst>
      <p:ext uri="{BB962C8B-B14F-4D97-AF65-F5344CB8AC3E}">
        <p14:creationId xmlns:p14="http://schemas.microsoft.com/office/powerpoint/2010/main" val="300258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6 excitable networks have similar structures, the pattern are similar, too. We can see, for example, for every networks, if </a:t>
            </a:r>
            <a:r>
              <a:rPr lang="en-US" altLang="zh-CN" dirty="0" err="1"/>
              <a:t>theta_y</a:t>
            </a:r>
            <a:r>
              <a:rPr lang="en-US" altLang="zh-CN" dirty="0"/>
              <a:t> is too big or </a:t>
            </a:r>
            <a:r>
              <a:rPr lang="en-US" altLang="zh-CN" dirty="0" err="1"/>
              <a:t>theta_z</a:t>
            </a:r>
            <a:r>
              <a:rPr lang="en-US" altLang="zh-CN" dirty="0"/>
              <a:t> is too large, excitability is hard to achieve.</a:t>
            </a:r>
            <a:endParaRPr lang="zh-CN" altLang="en-US" dirty="0"/>
          </a:p>
        </p:txBody>
      </p:sp>
      <p:sp>
        <p:nvSpPr>
          <p:cNvPr id="4" name="灯片编号占位符 3"/>
          <p:cNvSpPr>
            <a:spLocks noGrp="1"/>
          </p:cNvSpPr>
          <p:nvPr>
            <p:ph type="sldNum" sz="quarter" idx="5"/>
          </p:nvPr>
        </p:nvSpPr>
        <p:spPr/>
        <p:txBody>
          <a:bodyPr/>
          <a:lstStyle/>
          <a:p>
            <a:fld id="{A27797CE-9961-4C53-BA66-7DB4C474BBDB}" type="slidenum">
              <a:rPr lang="zh-CN" altLang="en-US" smtClean="0"/>
              <a:t>11</a:t>
            </a:fld>
            <a:endParaRPr lang="zh-CN" altLang="en-US"/>
          </a:p>
        </p:txBody>
      </p:sp>
    </p:spTree>
    <p:extLst>
      <p:ext uri="{BB962C8B-B14F-4D97-AF65-F5344CB8AC3E}">
        <p14:creationId xmlns:p14="http://schemas.microsoft.com/office/powerpoint/2010/main" val="61913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D9ADD-22D0-3A3B-844B-5C60DF51C536}"/>
              </a:ext>
            </a:extLst>
          </p:cNvPr>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EAE9ABC3-8190-CADF-66B4-3E3E1A3BA6CC}"/>
              </a:ext>
            </a:extLst>
          </p:cNvPr>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159CCDD-B95A-EC28-9DBB-F9E4EB44711B}"/>
              </a:ext>
            </a:extLst>
          </p:cNvPr>
          <p:cNvSpPr>
            <a:spLocks noGrp="1"/>
          </p:cNvSpPr>
          <p:nvPr>
            <p:ph type="dt" sz="half" idx="10"/>
          </p:nvPr>
        </p:nvSpPr>
        <p:spPr/>
        <p:txBody>
          <a:bodyPr/>
          <a:lstStyle/>
          <a:p>
            <a:fld id="{4F0D875C-5A3D-428D-81FA-A9C311CE1A87}"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E8127B1F-EADA-CC26-11EF-43C8C84977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86E7E8-5413-5DF3-560B-9F1A82B97945}"/>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84157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401B8-451F-E315-067F-B11BA202FA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2A9957-A7AB-C225-13CA-852BB50752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3D6B35-2ED8-CCCF-0CA8-DB4E9D7325F6}"/>
              </a:ext>
            </a:extLst>
          </p:cNvPr>
          <p:cNvSpPr>
            <a:spLocks noGrp="1"/>
          </p:cNvSpPr>
          <p:nvPr>
            <p:ph type="dt" sz="half" idx="10"/>
          </p:nvPr>
        </p:nvSpPr>
        <p:spPr/>
        <p:txBody>
          <a:bodyPr/>
          <a:lstStyle/>
          <a:p>
            <a:fld id="{4E552B0A-76BA-4DAF-8C54-957D4F287F99}"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828AB599-9879-F3F1-2459-7943358B99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C43A55-63FC-770C-9AE6-270003A48C9B}"/>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212057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B78AE1-EE0A-7ABB-01E0-C4D23FC148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343F76-F1B4-CBF7-1E81-8E73336582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6EE125-0B21-605B-FCEE-921B23DF0DD1}"/>
              </a:ext>
            </a:extLst>
          </p:cNvPr>
          <p:cNvSpPr>
            <a:spLocks noGrp="1"/>
          </p:cNvSpPr>
          <p:nvPr>
            <p:ph type="dt" sz="half" idx="10"/>
          </p:nvPr>
        </p:nvSpPr>
        <p:spPr/>
        <p:txBody>
          <a:bodyPr/>
          <a:lstStyle/>
          <a:p>
            <a:fld id="{4A20281C-2D39-4A2D-9657-427F32865A96}"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78BB554E-C178-52AC-011B-DA4F5B96FD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2723E5-851A-21AD-E3A5-F0761D430B66}"/>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391673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69AB3-4D93-96AF-0995-69360F4F086F}"/>
              </a:ext>
            </a:extLst>
          </p:cNvPr>
          <p:cNvSpPr>
            <a:spLocks noGrp="1"/>
          </p:cNvSpPr>
          <p:nvPr>
            <p:ph type="title"/>
          </p:nvPr>
        </p:nvSpPr>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56EC2C52-AC2E-08C8-CD5F-EAB8C814A4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173A67-646D-0D99-1A67-06D1587CED5A}"/>
              </a:ext>
            </a:extLst>
          </p:cNvPr>
          <p:cNvSpPr>
            <a:spLocks noGrp="1"/>
          </p:cNvSpPr>
          <p:nvPr>
            <p:ph type="dt" sz="half" idx="10"/>
          </p:nvPr>
        </p:nvSpPr>
        <p:spPr/>
        <p:txBody>
          <a:bodyPr/>
          <a:lstStyle/>
          <a:p>
            <a:fld id="{A2C7B331-E02A-4F65-935C-F957D13CA810}"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562CC7BF-7F16-6384-87D0-CE7F6C36F7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A2BDF3-6C0C-F907-3DF3-28B39177EE45}"/>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266396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E6292-31C1-A735-12D9-00C42CC5CD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BF5CEA-5418-BF97-A86F-3E16C3992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75D32A-F9F0-780F-5459-64FFD08C2A13}"/>
              </a:ext>
            </a:extLst>
          </p:cNvPr>
          <p:cNvSpPr>
            <a:spLocks noGrp="1"/>
          </p:cNvSpPr>
          <p:nvPr>
            <p:ph type="dt" sz="half" idx="10"/>
          </p:nvPr>
        </p:nvSpPr>
        <p:spPr/>
        <p:txBody>
          <a:bodyPr/>
          <a:lstStyle/>
          <a:p>
            <a:fld id="{7BF3A0C2-52DD-4357-833A-163F265F897C}"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D7DA2805-9557-9B15-2994-921145554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4AC19-5388-4EC2-3143-8504391D729F}"/>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90745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942C8-5D6B-553B-D84D-57FEEB0857C0}"/>
              </a:ext>
            </a:extLst>
          </p:cNvPr>
          <p:cNvSpPr>
            <a:spLocks noGrp="1"/>
          </p:cNvSpPr>
          <p:nvPr>
            <p:ph type="title"/>
          </p:nvPr>
        </p:nvSpPr>
        <p:spPr/>
        <p:txBody>
          <a:bodyPr>
            <a:normAutofit/>
          </a:bodyPr>
          <a:lstStyle>
            <a:lvl1pPr>
              <a:defRPr sz="32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062B9EC-D2E4-FD09-3C11-C6A7E9B675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2C5204-0B13-28FD-0FE3-C8A25014A4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CE4E63-EF4A-7109-DD7E-3B4B43FFC4C6}"/>
              </a:ext>
            </a:extLst>
          </p:cNvPr>
          <p:cNvSpPr>
            <a:spLocks noGrp="1"/>
          </p:cNvSpPr>
          <p:nvPr>
            <p:ph type="dt" sz="half" idx="10"/>
          </p:nvPr>
        </p:nvSpPr>
        <p:spPr/>
        <p:txBody>
          <a:bodyPr/>
          <a:lstStyle/>
          <a:p>
            <a:fld id="{1EE5214C-6019-49B7-8B9D-2F9284DD29A5}" type="datetime1">
              <a:rPr lang="zh-CN" altLang="en-US" smtClean="0"/>
              <a:t>2022/10/11</a:t>
            </a:fld>
            <a:endParaRPr lang="zh-CN" altLang="en-US"/>
          </a:p>
        </p:txBody>
      </p:sp>
      <p:sp>
        <p:nvSpPr>
          <p:cNvPr id="6" name="页脚占位符 5">
            <a:extLst>
              <a:ext uri="{FF2B5EF4-FFF2-40B4-BE49-F238E27FC236}">
                <a16:creationId xmlns:a16="http://schemas.microsoft.com/office/drawing/2014/main" id="{C4840A1D-1870-A51D-0B9B-AF945CE14D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F30091-4137-555C-4C39-BDB78ECFC3C0}"/>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228155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1313F-C152-720F-7DCD-A760D1E00A4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CE350E-1B59-992F-DD5E-B8911509A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152531-329E-853B-9D92-FCC1FC8B0E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1A0FAA-DA2C-9823-45CD-0D6A7E539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109C026-AE2E-9170-5EFE-4B59AEB746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DE5D89-C42E-5A7D-D6E0-757DA3CEDA27}"/>
              </a:ext>
            </a:extLst>
          </p:cNvPr>
          <p:cNvSpPr>
            <a:spLocks noGrp="1"/>
          </p:cNvSpPr>
          <p:nvPr>
            <p:ph type="dt" sz="half" idx="10"/>
          </p:nvPr>
        </p:nvSpPr>
        <p:spPr/>
        <p:txBody>
          <a:bodyPr/>
          <a:lstStyle/>
          <a:p>
            <a:fld id="{152FC26F-987C-4620-A823-9BE81652337A}" type="datetime1">
              <a:rPr lang="zh-CN" altLang="en-US" smtClean="0"/>
              <a:t>2022/10/11</a:t>
            </a:fld>
            <a:endParaRPr lang="zh-CN" altLang="en-US"/>
          </a:p>
        </p:txBody>
      </p:sp>
      <p:sp>
        <p:nvSpPr>
          <p:cNvPr id="8" name="页脚占位符 7">
            <a:extLst>
              <a:ext uri="{FF2B5EF4-FFF2-40B4-BE49-F238E27FC236}">
                <a16:creationId xmlns:a16="http://schemas.microsoft.com/office/drawing/2014/main" id="{8D0BB82D-06BA-4F80-08A8-858574D7FF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545220-3FA6-4E30-BED8-03305B8F78A8}"/>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360856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05544-2D42-EDB0-55DF-4D55164A33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B3A10F-4F4B-3257-81EC-B33C09603EBD}"/>
              </a:ext>
            </a:extLst>
          </p:cNvPr>
          <p:cNvSpPr>
            <a:spLocks noGrp="1"/>
          </p:cNvSpPr>
          <p:nvPr>
            <p:ph type="dt" sz="half" idx="10"/>
          </p:nvPr>
        </p:nvSpPr>
        <p:spPr/>
        <p:txBody>
          <a:bodyPr/>
          <a:lstStyle/>
          <a:p>
            <a:fld id="{2640832C-1FD5-4DBD-81FD-D24B1F423826}" type="datetime1">
              <a:rPr lang="zh-CN" altLang="en-US" smtClean="0"/>
              <a:t>2022/10/11</a:t>
            </a:fld>
            <a:endParaRPr lang="zh-CN" altLang="en-US"/>
          </a:p>
        </p:txBody>
      </p:sp>
      <p:sp>
        <p:nvSpPr>
          <p:cNvPr id="4" name="页脚占位符 3">
            <a:extLst>
              <a:ext uri="{FF2B5EF4-FFF2-40B4-BE49-F238E27FC236}">
                <a16:creationId xmlns:a16="http://schemas.microsoft.com/office/drawing/2014/main" id="{2AEDE052-BEC0-1B03-521F-8D6811339A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87F0D3-56EB-7FC4-F253-D2B9497B1584}"/>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106164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F6D974-A8A0-D243-D4C0-E56F51154AAB}"/>
              </a:ext>
            </a:extLst>
          </p:cNvPr>
          <p:cNvSpPr>
            <a:spLocks noGrp="1"/>
          </p:cNvSpPr>
          <p:nvPr>
            <p:ph type="dt" sz="half" idx="10"/>
          </p:nvPr>
        </p:nvSpPr>
        <p:spPr/>
        <p:txBody>
          <a:bodyPr/>
          <a:lstStyle/>
          <a:p>
            <a:fld id="{1E9FE431-98FB-4E88-9FB3-1BFFA30448B2}" type="datetime1">
              <a:rPr lang="zh-CN" altLang="en-US" smtClean="0"/>
              <a:t>2022/10/11</a:t>
            </a:fld>
            <a:endParaRPr lang="zh-CN" altLang="en-US"/>
          </a:p>
        </p:txBody>
      </p:sp>
      <p:sp>
        <p:nvSpPr>
          <p:cNvPr id="3" name="页脚占位符 2">
            <a:extLst>
              <a:ext uri="{FF2B5EF4-FFF2-40B4-BE49-F238E27FC236}">
                <a16:creationId xmlns:a16="http://schemas.microsoft.com/office/drawing/2014/main" id="{7D80872B-51A7-9C20-D112-2036A432BD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E24C91-516F-BDF4-7B3E-23B7A5F0855A}"/>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179593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7E70F-0F66-F76A-BB71-1D1BF26832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EA26FF-0AFD-87D0-70DC-768E71991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5B8EA5-DB2D-C2DE-5BA6-D1AA2DFDE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198FE6-C63B-EC05-D36B-B53F4BEEA7AD}"/>
              </a:ext>
            </a:extLst>
          </p:cNvPr>
          <p:cNvSpPr>
            <a:spLocks noGrp="1"/>
          </p:cNvSpPr>
          <p:nvPr>
            <p:ph type="dt" sz="half" idx="10"/>
          </p:nvPr>
        </p:nvSpPr>
        <p:spPr/>
        <p:txBody>
          <a:bodyPr/>
          <a:lstStyle/>
          <a:p>
            <a:fld id="{D7BCEFA4-8513-4D09-AED1-D2D6D97BB195}" type="datetime1">
              <a:rPr lang="zh-CN" altLang="en-US" smtClean="0"/>
              <a:t>2022/10/11</a:t>
            </a:fld>
            <a:endParaRPr lang="zh-CN" altLang="en-US"/>
          </a:p>
        </p:txBody>
      </p:sp>
      <p:sp>
        <p:nvSpPr>
          <p:cNvPr id="6" name="页脚占位符 5">
            <a:extLst>
              <a:ext uri="{FF2B5EF4-FFF2-40B4-BE49-F238E27FC236}">
                <a16:creationId xmlns:a16="http://schemas.microsoft.com/office/drawing/2014/main" id="{94B52E24-CB3E-E093-4B3E-6A7A0C611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5F7EC5-FC79-D180-0D25-CB13CFC5B52D}"/>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92208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10EFE-1CF6-9E26-169C-96E6C11B52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B1E375-5A1A-BB2A-DA4A-076925353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9815F1B-66EF-8274-B7F8-55682FA91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C206FF-EBD2-232D-E59B-619E551A1545}"/>
              </a:ext>
            </a:extLst>
          </p:cNvPr>
          <p:cNvSpPr>
            <a:spLocks noGrp="1"/>
          </p:cNvSpPr>
          <p:nvPr>
            <p:ph type="dt" sz="half" idx="10"/>
          </p:nvPr>
        </p:nvSpPr>
        <p:spPr/>
        <p:txBody>
          <a:bodyPr/>
          <a:lstStyle/>
          <a:p>
            <a:fld id="{D4F459DA-4F80-4082-A488-B73E69EEEB05}" type="datetime1">
              <a:rPr lang="zh-CN" altLang="en-US" smtClean="0"/>
              <a:t>2022/10/11</a:t>
            </a:fld>
            <a:endParaRPr lang="zh-CN" altLang="en-US"/>
          </a:p>
        </p:txBody>
      </p:sp>
      <p:sp>
        <p:nvSpPr>
          <p:cNvPr id="6" name="页脚占位符 5">
            <a:extLst>
              <a:ext uri="{FF2B5EF4-FFF2-40B4-BE49-F238E27FC236}">
                <a16:creationId xmlns:a16="http://schemas.microsoft.com/office/drawing/2014/main" id="{6476C9E2-74F4-98E5-384A-ADA39B5A42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B1E0BD-ED3A-9374-AB4D-7D651E0C5EFB}"/>
              </a:ext>
            </a:extLst>
          </p:cNvPr>
          <p:cNvSpPr>
            <a:spLocks noGrp="1"/>
          </p:cNvSpPr>
          <p:nvPr>
            <p:ph type="sldNum" sz="quarter" idx="12"/>
          </p:nvPr>
        </p:nvSpPr>
        <p:spPr/>
        <p:txBody>
          <a:bodyPr/>
          <a:lstStyle/>
          <a:p>
            <a:fld id="{C6D4CD2F-3144-4A76-9517-5A827A7666E9}" type="slidenum">
              <a:rPr lang="zh-CN" altLang="en-US" smtClean="0"/>
              <a:t>‹#›</a:t>
            </a:fld>
            <a:endParaRPr lang="zh-CN" altLang="en-US"/>
          </a:p>
        </p:txBody>
      </p:sp>
    </p:spTree>
    <p:extLst>
      <p:ext uri="{BB962C8B-B14F-4D97-AF65-F5344CB8AC3E}">
        <p14:creationId xmlns:p14="http://schemas.microsoft.com/office/powerpoint/2010/main" val="16439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278066-A969-A6BA-51CF-CD85ED0C9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4AAC367-9132-E92E-EF6E-FC60BAE6F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2C89F54-97CC-80D1-6C5C-0480B4F43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1251A-1FA3-4DCE-A542-B4C2357BF3F0}" type="datetime1">
              <a:rPr lang="zh-CN" altLang="en-US" smtClean="0"/>
              <a:t>2022/10/11</a:t>
            </a:fld>
            <a:endParaRPr lang="zh-CN" altLang="en-US" dirty="0"/>
          </a:p>
        </p:txBody>
      </p:sp>
      <p:sp>
        <p:nvSpPr>
          <p:cNvPr id="5" name="页脚占位符 4">
            <a:extLst>
              <a:ext uri="{FF2B5EF4-FFF2-40B4-BE49-F238E27FC236}">
                <a16:creationId xmlns:a16="http://schemas.microsoft.com/office/drawing/2014/main" id="{FD08BCA1-46E3-9AA0-5D74-9C7AE29A1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59F5869E-8542-BF25-84D1-0273FD36D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b="1">
                <a:solidFill>
                  <a:schemeClr val="tx1"/>
                </a:solidFill>
              </a:defRPr>
            </a:lvl1pPr>
          </a:lstStyle>
          <a:p>
            <a:fld id="{C6D4CD2F-3144-4A76-9517-5A827A7666E9}" type="slidenum">
              <a:rPr lang="zh-CN" altLang="en-US" smtClean="0"/>
              <a:pPr/>
              <a:t>‹#›</a:t>
            </a:fld>
            <a:endParaRPr lang="zh-CN" altLang="en-US" dirty="0"/>
          </a:p>
        </p:txBody>
      </p:sp>
    </p:spTree>
    <p:extLst>
      <p:ext uri="{BB962C8B-B14F-4D97-AF65-F5344CB8AC3E}">
        <p14:creationId xmlns:p14="http://schemas.microsoft.com/office/powerpoint/2010/main" val="211114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g"/></Relationships>
</file>

<file path=ppt/slides/_rels/slide12.xml.rels><?xml version="1.0" encoding="UTF-8" standalone="yes"?>
<Relationships xmlns="http://schemas.openxmlformats.org/package/2006/relationships"><Relationship Id="rId8" Type="http://schemas.openxmlformats.org/officeDocument/2006/relationships/image" Target="../media/image41.jpg"/><Relationship Id="rId3" Type="http://schemas.openxmlformats.org/officeDocument/2006/relationships/image" Target="../media/image36.jpg"/><Relationship Id="rId7"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30.png"/><Relationship Id="rId5" Type="http://schemas.openxmlformats.org/officeDocument/2006/relationships/image" Target="../media/image11.png"/><Relationship Id="rId10" Type="http://schemas.openxmlformats.org/officeDocument/2006/relationships/image" Target="../media/image29.png"/><Relationship Id="rId4" Type="http://schemas.openxmlformats.org/officeDocument/2006/relationships/image" Target="../media/image10.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84A0D-3453-E629-48BE-804588ADEAEF}"/>
              </a:ext>
            </a:extLst>
          </p:cNvPr>
          <p:cNvSpPr>
            <a:spLocks noGrp="1"/>
          </p:cNvSpPr>
          <p:nvPr>
            <p:ph type="ctrTitle"/>
          </p:nvPr>
        </p:nvSpPr>
        <p:spPr/>
        <p:txBody>
          <a:bodyPr>
            <a:normAutofit/>
          </a:bodyPr>
          <a:lstStyle/>
          <a:p>
            <a:r>
              <a:rPr lang="en-US" altLang="zh-CN" sz="3600" b="1" dirty="0">
                <a:effectLst/>
                <a:latin typeface="Times New Roman" panose="02020603050405020304" pitchFamily="18" charset="0"/>
                <a:ea typeface="等线" panose="02010600030101010101" pitchFamily="2" charset="-122"/>
              </a:rPr>
              <a:t>Excitability in Gene Regulatory Networks</a:t>
            </a:r>
            <a:endParaRPr lang="zh-CN" altLang="en-US" sz="3600" b="1" dirty="0"/>
          </a:p>
        </p:txBody>
      </p:sp>
      <p:sp>
        <p:nvSpPr>
          <p:cNvPr id="3" name="副标题 2">
            <a:extLst>
              <a:ext uri="{FF2B5EF4-FFF2-40B4-BE49-F238E27FC236}">
                <a16:creationId xmlns:a16="http://schemas.microsoft.com/office/drawing/2014/main" id="{48479D25-2803-52B7-E85B-9E045D7BFDAF}"/>
              </a:ext>
            </a:extLst>
          </p:cNvPr>
          <p:cNvSpPr>
            <a:spLocks noGrp="1"/>
          </p:cNvSpPr>
          <p:nvPr>
            <p:ph type="subTitle" idx="1"/>
          </p:nvPr>
        </p:nvSpPr>
        <p:spPr/>
        <p:txBody>
          <a:bodyPr>
            <a:normAutofit/>
          </a:bodyPr>
          <a:lstStyle/>
          <a:p>
            <a:pPr algn="r"/>
            <a:endParaRPr lang="en-US" altLang="zh-CN" sz="2000" dirty="0">
              <a:latin typeface="Times New Roman" panose="02020603050405020304" pitchFamily="18" charset="0"/>
              <a:cs typeface="Times New Roman" panose="02020603050405020304" pitchFamily="18" charset="0"/>
            </a:endParaRPr>
          </a:p>
          <a:p>
            <a:pPr algn="r"/>
            <a:r>
              <a:rPr lang="en-US" altLang="zh-CN" sz="2000" dirty="0" err="1">
                <a:latin typeface="Times New Roman" panose="02020603050405020304" pitchFamily="18" charset="0"/>
                <a:cs typeface="Times New Roman" panose="02020603050405020304" pitchFamily="18" charset="0"/>
              </a:rPr>
              <a:t>Linan</a:t>
            </a:r>
            <a:r>
              <a:rPr lang="en-US" altLang="zh-CN" sz="2000" dirty="0">
                <a:latin typeface="Times New Roman" panose="02020603050405020304" pitchFamily="18" charset="0"/>
                <a:cs typeface="Times New Roman" panose="02020603050405020304" pitchFamily="18" charset="0"/>
              </a:rPr>
              <a:t> Shi’s Undergraduate Thesis (Jun 2, 2022)</a:t>
            </a:r>
          </a:p>
          <a:p>
            <a:pPr algn="r"/>
            <a:r>
              <a:rPr lang="en-US" altLang="zh-CN" sz="2000" dirty="0">
                <a:latin typeface="Times New Roman" panose="02020603050405020304" pitchFamily="18" charset="0"/>
                <a:cs typeface="Times New Roman" panose="02020603050405020304" pitchFamily="18" charset="0"/>
              </a:rPr>
              <a:t>Supervisor: Professor Feng Liu, Nanjing University</a:t>
            </a:r>
          </a:p>
          <a:p>
            <a:pPr algn="r"/>
            <a:r>
              <a:rPr lang="en-US" altLang="zh-CN" sz="2000" dirty="0">
                <a:latin typeface="Times New Roman" panose="02020603050405020304" pitchFamily="18" charset="0"/>
                <a:cs typeface="Times New Roman" panose="02020603050405020304" pitchFamily="18" charset="0"/>
              </a:rPr>
              <a:t>Oct 12, 2022</a:t>
            </a:r>
          </a:p>
        </p:txBody>
      </p:sp>
    </p:spTree>
    <p:extLst>
      <p:ext uri="{BB962C8B-B14F-4D97-AF65-F5344CB8AC3E}">
        <p14:creationId xmlns:p14="http://schemas.microsoft.com/office/powerpoint/2010/main" val="1137239289"/>
      </p:ext>
    </p:extLst>
  </p:cSld>
  <p:clrMapOvr>
    <a:masterClrMapping/>
  </p:clrMapOvr>
  <mc:AlternateContent xmlns:mc="http://schemas.openxmlformats.org/markup-compatibility/2006">
    <mc:Choice xmlns:p14="http://schemas.microsoft.com/office/powerpoint/2010/main" Requires="p14">
      <p:transition spd="slow" p14:dur="2000" advTm="1812"/>
    </mc:Choice>
    <mc:Fallback>
      <p:transition spd="slow" advTm="18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1E6F6-3B49-A013-FCDE-871AC8A04D2A}"/>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Network structures and excitability</a:t>
            </a:r>
            <a:endParaRPr lang="zh-CN" altLang="en-US" sz="2800" b="1"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8AAE56EE-FF0A-2757-6205-10496E2169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74396"/>
            <a:ext cx="7442200" cy="3852431"/>
          </a:xfrm>
        </p:spPr>
      </p:pic>
      <p:sp>
        <p:nvSpPr>
          <p:cNvPr id="4" name="灯片编号占位符 3">
            <a:extLst>
              <a:ext uri="{FF2B5EF4-FFF2-40B4-BE49-F238E27FC236}">
                <a16:creationId xmlns:a16="http://schemas.microsoft.com/office/drawing/2014/main" id="{A36D3412-9B22-4947-8A2F-24D58D0F1C49}"/>
              </a:ext>
            </a:extLst>
          </p:cNvPr>
          <p:cNvSpPr>
            <a:spLocks noGrp="1"/>
          </p:cNvSpPr>
          <p:nvPr>
            <p:ph type="sldNum" sz="quarter" idx="12"/>
          </p:nvPr>
        </p:nvSpPr>
        <p:spPr/>
        <p:txBody>
          <a:bodyPr/>
          <a:lstStyle/>
          <a:p>
            <a:fld id="{C6D4CD2F-3144-4A76-9517-5A827A7666E9}" type="slidenum">
              <a:rPr lang="zh-CN" altLang="en-US" smtClean="0"/>
              <a:t>10</a:t>
            </a:fld>
            <a:endParaRPr lang="zh-CN" altLang="en-US"/>
          </a:p>
        </p:txBody>
      </p:sp>
      <p:sp>
        <p:nvSpPr>
          <p:cNvPr id="8" name="文本框 7">
            <a:extLst>
              <a:ext uri="{FF2B5EF4-FFF2-40B4-BE49-F238E27FC236}">
                <a16:creationId xmlns:a16="http://schemas.microsoft.com/office/drawing/2014/main" id="{7B9F69D0-6E2F-A24D-B37E-2ABAF848829B}"/>
              </a:ext>
            </a:extLst>
          </p:cNvPr>
          <p:cNvSpPr txBox="1"/>
          <p:nvPr/>
        </p:nvSpPr>
        <p:spPr>
          <a:xfrm>
            <a:off x="8304530" y="2174396"/>
            <a:ext cx="3355340" cy="3170099"/>
          </a:xfrm>
          <a:prstGeom prst="rect">
            <a:avLst/>
          </a:prstGeom>
          <a:noFill/>
        </p:spPr>
        <p:txBody>
          <a:bodyPr wrap="square">
            <a:spAutoFit/>
          </a:bodyPr>
          <a:lstStyle/>
          <a:p>
            <a:pPr algn="just"/>
            <a:r>
              <a:rPr lang="en-US" altLang="zh-CN" sz="2000" b="1" dirty="0">
                <a:latin typeface="Times New Roman" panose="02020603050405020304" pitchFamily="18" charset="0"/>
                <a:ea typeface="等线" panose="02010600030101010101" pitchFamily="2" charset="-122"/>
              </a:rPr>
              <a:t>Conclusion:</a:t>
            </a:r>
          </a:p>
          <a:p>
            <a:pPr algn="just"/>
            <a:r>
              <a:rPr lang="en-US" altLang="zh-CN" sz="2000" dirty="0">
                <a:latin typeface="Times New Roman" panose="02020603050405020304" pitchFamily="18" charset="0"/>
                <a:ea typeface="等线" panose="02010600030101010101" pitchFamily="2" charset="-122"/>
              </a:rPr>
              <a:t>S</a:t>
            </a:r>
            <a:r>
              <a:rPr lang="en-US" altLang="zh-CN" sz="2000" dirty="0">
                <a:effectLst/>
                <a:latin typeface="Times New Roman" panose="02020603050405020304" pitchFamily="18" charset="0"/>
                <a:ea typeface="等线" panose="02010600030101010101" pitchFamily="2" charset="-122"/>
              </a:rPr>
              <a:t>ix network structures with  </a:t>
            </a:r>
            <a:endParaRPr lang="en-US" altLang="zh-CN" sz="2000" b="1" dirty="0">
              <a:latin typeface="Times New Roman" panose="02020603050405020304" pitchFamily="18" charset="0"/>
              <a:ea typeface="等线" panose="02010600030101010101" pitchFamily="2" charset="-122"/>
            </a:endParaRPr>
          </a:p>
          <a:p>
            <a:pPr marL="285750" indent="-285750" algn="just">
              <a:buFont typeface="Arial" panose="020B0604020202020204" pitchFamily="34" charset="0"/>
              <a:buChar char="•"/>
            </a:pPr>
            <a:r>
              <a:rPr lang="en-US" altLang="zh-CN" sz="2000" dirty="0">
                <a:effectLst/>
                <a:latin typeface="Times New Roman" panose="02020603050405020304" pitchFamily="18" charset="0"/>
                <a:ea typeface="等线" panose="02010600030101010101" pitchFamily="2" charset="-122"/>
              </a:rPr>
              <a:t>(5-8) </a:t>
            </a:r>
            <a:r>
              <a:rPr lang="en-US" altLang="zh-CN" sz="2000" b="1" dirty="0">
                <a:effectLst/>
                <a:latin typeface="Times New Roman" panose="02020603050405020304" pitchFamily="18" charset="0"/>
                <a:ea typeface="等线" panose="02010600030101010101" pitchFamily="2" charset="-122"/>
              </a:rPr>
              <a:t>positive feedback involving three nodes </a:t>
            </a:r>
            <a:r>
              <a:rPr lang="en-US" altLang="zh-CN" sz="2000" dirty="0">
                <a:effectLst/>
                <a:latin typeface="Times New Roman" panose="02020603050405020304" pitchFamily="18" charset="0"/>
                <a:ea typeface="等线" panose="02010600030101010101" pitchFamily="2" charset="-122"/>
              </a:rPr>
              <a:t>or </a:t>
            </a:r>
          </a:p>
          <a:p>
            <a:pPr marL="285750" indent="-285750" algn="just">
              <a:buFont typeface="Arial" panose="020B0604020202020204" pitchFamily="34" charset="0"/>
              <a:buChar char="•"/>
            </a:pPr>
            <a:r>
              <a:rPr lang="en-US" altLang="zh-CN" sz="2000" dirty="0">
                <a:latin typeface="Times New Roman" panose="02020603050405020304" pitchFamily="18" charset="0"/>
                <a:ea typeface="等线" panose="02010600030101010101" pitchFamily="2" charset="-122"/>
              </a:rPr>
              <a:t>(2,7,10) </a:t>
            </a:r>
            <a:r>
              <a:rPr lang="en-US" altLang="zh-CN" sz="2000" b="1" dirty="0">
                <a:effectLst/>
                <a:latin typeface="Times New Roman" panose="02020603050405020304" pitchFamily="18" charset="0"/>
                <a:ea typeface="等线" panose="02010600030101010101" pitchFamily="2" charset="-122"/>
              </a:rPr>
              <a:t>two nodes simultaneously promoting another node</a:t>
            </a:r>
            <a:r>
              <a:rPr lang="en-US" altLang="zh-CN" sz="2000" dirty="0">
                <a:effectLst/>
                <a:latin typeface="Times New Roman" panose="02020603050405020304" pitchFamily="18" charset="0"/>
                <a:ea typeface="等线" panose="02010600030101010101" pitchFamily="2" charset="-122"/>
              </a:rPr>
              <a:t> </a:t>
            </a:r>
          </a:p>
          <a:p>
            <a:pPr algn="just"/>
            <a:r>
              <a:rPr lang="en-US" altLang="zh-CN" sz="2000" dirty="0">
                <a:effectLst/>
                <a:latin typeface="Times New Roman" panose="02020603050405020304" pitchFamily="18" charset="0"/>
                <a:ea typeface="等线" panose="02010600030101010101" pitchFamily="2" charset="-122"/>
              </a:rPr>
              <a:t>are difficult to achieve excitability, while the others can allow for excitability.</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6261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1FCB69B-AB38-D65A-B097-AE7DFC98FD9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010" r="55964"/>
          <a:stretch/>
        </p:blipFill>
        <p:spPr>
          <a:xfrm>
            <a:off x="8222983" y="1246137"/>
            <a:ext cx="3708401" cy="2725762"/>
          </a:xfrm>
        </p:spPr>
      </p:pic>
      <p:sp>
        <p:nvSpPr>
          <p:cNvPr id="2" name="标题 1">
            <a:extLst>
              <a:ext uri="{FF2B5EF4-FFF2-40B4-BE49-F238E27FC236}">
                <a16:creationId xmlns:a16="http://schemas.microsoft.com/office/drawing/2014/main" id="{E58E8797-AF21-DEFF-27D8-6A4E37AAB0D3}"/>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Parameter distribution of Excitable Networks</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4F14CD1D-29BC-E58C-C8FC-CF568B00FC03}"/>
              </a:ext>
            </a:extLst>
          </p:cNvPr>
          <p:cNvSpPr>
            <a:spLocks noGrp="1"/>
          </p:cNvSpPr>
          <p:nvPr>
            <p:ph type="sldNum" sz="quarter" idx="12"/>
          </p:nvPr>
        </p:nvSpPr>
        <p:spPr>
          <a:xfrm>
            <a:off x="8504274" y="6356350"/>
            <a:ext cx="2743200" cy="365125"/>
          </a:xfrm>
        </p:spPr>
        <p:txBody>
          <a:bodyPr/>
          <a:lstStyle/>
          <a:p>
            <a:fld id="{C6D4CD2F-3144-4A76-9517-5A827A7666E9}" type="slidenum">
              <a:rPr lang="zh-CN" altLang="en-US" smtClean="0"/>
              <a:t>11</a:t>
            </a:fld>
            <a:endParaRPr lang="zh-CN" altLang="en-US"/>
          </a:p>
        </p:txBody>
      </p:sp>
      <p:pic>
        <p:nvPicPr>
          <p:cNvPr id="8" name="图片 7">
            <a:extLst>
              <a:ext uri="{FF2B5EF4-FFF2-40B4-BE49-F238E27FC236}">
                <a16:creationId xmlns:a16="http://schemas.microsoft.com/office/drawing/2014/main" id="{CA595070-CB32-C313-CD08-86E3C5486FB5}"/>
              </a:ext>
            </a:extLst>
          </p:cNvPr>
          <p:cNvPicPr>
            <a:picLocks noChangeAspect="1"/>
          </p:cNvPicPr>
          <p:nvPr/>
        </p:nvPicPr>
        <p:blipFill rotWithShape="1">
          <a:blip r:embed="rId4">
            <a:extLst>
              <a:ext uri="{28A0092B-C50C-407E-A947-70E740481C1C}">
                <a14:useLocalDpi xmlns:a14="http://schemas.microsoft.com/office/drawing/2010/main" val="0"/>
              </a:ext>
            </a:extLst>
          </a:blip>
          <a:srcRect l="4138" r="55747"/>
          <a:stretch/>
        </p:blipFill>
        <p:spPr>
          <a:xfrm>
            <a:off x="476682" y="1308772"/>
            <a:ext cx="3545840" cy="2600492"/>
          </a:xfrm>
          <a:prstGeom prst="rect">
            <a:avLst/>
          </a:prstGeom>
        </p:spPr>
      </p:pic>
      <p:pic>
        <p:nvPicPr>
          <p:cNvPr id="10" name="图片 9">
            <a:extLst>
              <a:ext uri="{FF2B5EF4-FFF2-40B4-BE49-F238E27FC236}">
                <a16:creationId xmlns:a16="http://schemas.microsoft.com/office/drawing/2014/main" id="{05DD1495-0DBA-5912-E3C7-B319EDC5E9C4}"/>
              </a:ext>
            </a:extLst>
          </p:cNvPr>
          <p:cNvPicPr>
            <a:picLocks noChangeAspect="1"/>
          </p:cNvPicPr>
          <p:nvPr/>
        </p:nvPicPr>
        <p:blipFill rotWithShape="1">
          <a:blip r:embed="rId5">
            <a:extLst>
              <a:ext uri="{28A0092B-C50C-407E-A947-70E740481C1C}">
                <a14:useLocalDpi xmlns:a14="http://schemas.microsoft.com/office/drawing/2010/main" val="0"/>
              </a:ext>
            </a:extLst>
          </a:blip>
          <a:srcRect l="4167" r="55807"/>
          <a:stretch/>
        </p:blipFill>
        <p:spPr>
          <a:xfrm>
            <a:off x="4238125" y="1246137"/>
            <a:ext cx="3708400" cy="2725762"/>
          </a:xfrm>
          <a:prstGeom prst="rect">
            <a:avLst/>
          </a:prstGeom>
        </p:spPr>
      </p:pic>
      <p:pic>
        <p:nvPicPr>
          <p:cNvPr id="11" name="图片 10">
            <a:extLst>
              <a:ext uri="{FF2B5EF4-FFF2-40B4-BE49-F238E27FC236}">
                <a16:creationId xmlns:a16="http://schemas.microsoft.com/office/drawing/2014/main" id="{BBE7C775-FADC-06FF-FC83-0B9967160044}"/>
              </a:ext>
            </a:extLst>
          </p:cNvPr>
          <p:cNvPicPr>
            <a:picLocks noChangeAspect="1"/>
          </p:cNvPicPr>
          <p:nvPr/>
        </p:nvPicPr>
        <p:blipFill rotWithShape="1">
          <a:blip r:embed="rId4">
            <a:extLst>
              <a:ext uri="{28A0092B-C50C-407E-A947-70E740481C1C}">
                <a14:useLocalDpi xmlns:a14="http://schemas.microsoft.com/office/drawing/2010/main" val="0"/>
              </a:ext>
            </a:extLst>
          </a:blip>
          <a:srcRect l="48161" r="11724"/>
          <a:stretch/>
        </p:blipFill>
        <p:spPr>
          <a:xfrm>
            <a:off x="476682" y="4034534"/>
            <a:ext cx="3545840" cy="2600492"/>
          </a:xfrm>
          <a:prstGeom prst="rect">
            <a:avLst/>
          </a:prstGeom>
        </p:spPr>
      </p:pic>
      <p:pic>
        <p:nvPicPr>
          <p:cNvPr id="12" name="图片 11">
            <a:extLst>
              <a:ext uri="{FF2B5EF4-FFF2-40B4-BE49-F238E27FC236}">
                <a16:creationId xmlns:a16="http://schemas.microsoft.com/office/drawing/2014/main" id="{C9D38E5B-6933-FC9A-D905-1250A6A179EC}"/>
              </a:ext>
            </a:extLst>
          </p:cNvPr>
          <p:cNvPicPr>
            <a:picLocks noChangeAspect="1"/>
          </p:cNvPicPr>
          <p:nvPr/>
        </p:nvPicPr>
        <p:blipFill rotWithShape="1">
          <a:blip r:embed="rId5">
            <a:extLst>
              <a:ext uri="{28A0092B-C50C-407E-A947-70E740481C1C}">
                <a14:useLocalDpi xmlns:a14="http://schemas.microsoft.com/office/drawing/2010/main" val="0"/>
              </a:ext>
            </a:extLst>
          </a:blip>
          <a:srcRect l="48168" r="11805"/>
          <a:stretch/>
        </p:blipFill>
        <p:spPr>
          <a:xfrm>
            <a:off x="4238125" y="4034534"/>
            <a:ext cx="3708400" cy="2725762"/>
          </a:xfrm>
          <a:prstGeom prst="rect">
            <a:avLst/>
          </a:prstGeom>
        </p:spPr>
      </p:pic>
      <p:pic>
        <p:nvPicPr>
          <p:cNvPr id="13" name="内容占位符 5">
            <a:extLst>
              <a:ext uri="{FF2B5EF4-FFF2-40B4-BE49-F238E27FC236}">
                <a16:creationId xmlns:a16="http://schemas.microsoft.com/office/drawing/2014/main" id="{C97AD547-25EB-86A4-DA4F-EEAD4125C25C}"/>
              </a:ext>
            </a:extLst>
          </p:cNvPr>
          <p:cNvPicPr>
            <a:picLocks noChangeAspect="1"/>
          </p:cNvPicPr>
          <p:nvPr/>
        </p:nvPicPr>
        <p:blipFill rotWithShape="1">
          <a:blip r:embed="rId3">
            <a:extLst>
              <a:ext uri="{28A0092B-C50C-407E-A947-70E740481C1C}">
                <a14:useLocalDpi xmlns:a14="http://schemas.microsoft.com/office/drawing/2010/main" val="0"/>
              </a:ext>
            </a:extLst>
          </a:blip>
          <a:srcRect l="48058" r="11916"/>
          <a:stretch/>
        </p:blipFill>
        <p:spPr>
          <a:xfrm>
            <a:off x="8222984" y="4034534"/>
            <a:ext cx="3708400" cy="2725762"/>
          </a:xfrm>
          <a:prstGeom prst="rect">
            <a:avLst/>
          </a:prstGeom>
        </p:spPr>
      </p:pic>
    </p:spTree>
    <p:extLst>
      <p:ext uri="{BB962C8B-B14F-4D97-AF65-F5344CB8AC3E}">
        <p14:creationId xmlns:p14="http://schemas.microsoft.com/office/powerpoint/2010/main" val="14040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2EF7E53C-8B85-92F6-3922-5B93ABF74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1692" y="3882759"/>
            <a:ext cx="3718560" cy="2645601"/>
          </a:xfrm>
          <a:prstGeom prst="rect">
            <a:avLst/>
          </a:prstGeom>
        </p:spPr>
      </p:pic>
      <p:sp>
        <p:nvSpPr>
          <p:cNvPr id="4" name="灯片编号占位符 3">
            <a:extLst>
              <a:ext uri="{FF2B5EF4-FFF2-40B4-BE49-F238E27FC236}">
                <a16:creationId xmlns:a16="http://schemas.microsoft.com/office/drawing/2014/main" id="{714B5ABC-60A2-359C-550D-BFFA60B73F87}"/>
              </a:ext>
            </a:extLst>
          </p:cNvPr>
          <p:cNvSpPr>
            <a:spLocks noGrp="1"/>
          </p:cNvSpPr>
          <p:nvPr>
            <p:ph type="sldNum" sz="quarter" idx="12"/>
          </p:nvPr>
        </p:nvSpPr>
        <p:spPr/>
        <p:txBody>
          <a:bodyPr/>
          <a:lstStyle/>
          <a:p>
            <a:fld id="{C6D4CD2F-3144-4A76-9517-5A827A7666E9}" type="slidenum">
              <a:rPr lang="zh-CN" altLang="en-US" smtClean="0"/>
              <a:t>12</a:t>
            </a:fld>
            <a:endParaRPr lang="zh-CN" altLang="en-US"/>
          </a:p>
        </p:txBody>
      </p:sp>
      <p:pic>
        <p:nvPicPr>
          <p:cNvPr id="6" name="图片 5">
            <a:extLst>
              <a:ext uri="{FF2B5EF4-FFF2-40B4-BE49-F238E27FC236}">
                <a16:creationId xmlns:a16="http://schemas.microsoft.com/office/drawing/2014/main" id="{459FB389-956E-29DF-8AFB-9FD22A5CE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24" y="1150411"/>
            <a:ext cx="3731384" cy="2654724"/>
          </a:xfrm>
          <a:prstGeom prst="rect">
            <a:avLst/>
          </a:prstGeom>
        </p:spPr>
      </p:pic>
      <p:pic>
        <p:nvPicPr>
          <p:cNvPr id="8" name="图片 7">
            <a:extLst>
              <a:ext uri="{FF2B5EF4-FFF2-40B4-BE49-F238E27FC236}">
                <a16:creationId xmlns:a16="http://schemas.microsoft.com/office/drawing/2014/main" id="{EA7636DD-F9FE-5BD2-A495-55489C95F2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924" y="3884188"/>
            <a:ext cx="3731384" cy="2654724"/>
          </a:xfrm>
          <a:prstGeom prst="rect">
            <a:avLst/>
          </a:prstGeom>
        </p:spPr>
      </p:pic>
      <p:pic>
        <p:nvPicPr>
          <p:cNvPr id="10" name="图片 9">
            <a:extLst>
              <a:ext uri="{FF2B5EF4-FFF2-40B4-BE49-F238E27FC236}">
                <a16:creationId xmlns:a16="http://schemas.microsoft.com/office/drawing/2014/main" id="{44130F1A-45AE-9793-6224-B1D9B3C942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5784" y="1150411"/>
            <a:ext cx="3731384" cy="2654724"/>
          </a:xfrm>
          <a:prstGeom prst="rect">
            <a:avLst/>
          </a:prstGeom>
        </p:spPr>
      </p:pic>
      <p:pic>
        <p:nvPicPr>
          <p:cNvPr id="12" name="图片 11">
            <a:extLst>
              <a:ext uri="{FF2B5EF4-FFF2-40B4-BE49-F238E27FC236}">
                <a16:creationId xmlns:a16="http://schemas.microsoft.com/office/drawing/2014/main" id="{131909FC-CA67-2786-1C10-B44948DEA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5784" y="3882759"/>
            <a:ext cx="3748785" cy="2656680"/>
          </a:xfrm>
          <a:prstGeom prst="rect">
            <a:avLst/>
          </a:prstGeom>
        </p:spPr>
      </p:pic>
      <p:pic>
        <p:nvPicPr>
          <p:cNvPr id="14" name="图片 13">
            <a:extLst>
              <a:ext uri="{FF2B5EF4-FFF2-40B4-BE49-F238E27FC236}">
                <a16:creationId xmlns:a16="http://schemas.microsoft.com/office/drawing/2014/main" id="{3169BBEB-F4A6-8354-0B01-D67B6FE924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1692" y="1147777"/>
            <a:ext cx="3718560" cy="2659992"/>
          </a:xfrm>
          <a:prstGeom prst="rect">
            <a:avLst/>
          </a:prstGeom>
        </p:spPr>
      </p:pic>
      <p:sp>
        <p:nvSpPr>
          <p:cNvPr id="7" name="标题 1">
            <a:extLst>
              <a:ext uri="{FF2B5EF4-FFF2-40B4-BE49-F238E27FC236}">
                <a16:creationId xmlns:a16="http://schemas.microsoft.com/office/drawing/2014/main" id="{322B05FE-8649-C83F-2D52-44F11E184055}"/>
              </a:ext>
            </a:extLst>
          </p:cNvPr>
          <p:cNvSpPr txBox="1">
            <a:spLocks/>
          </p:cNvSpPr>
          <p:nvPr/>
        </p:nvSpPr>
        <p:spPr>
          <a:xfrm>
            <a:off x="858520" y="3544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800" b="1" dirty="0">
                <a:latin typeface="Times New Roman" panose="02020603050405020304" pitchFamily="18" charset="0"/>
                <a:cs typeface="Times New Roman" panose="02020603050405020304" pitchFamily="18" charset="0"/>
              </a:rPr>
              <a:t>Parameter Sensitivity of Excitable Networks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31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F59E7-4C83-648D-B70C-23D403D063D6}"/>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Hyperpolarization and Refractory Period</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503B609-1A15-F5F5-8F05-BFA53D06C59C}"/>
              </a:ext>
            </a:extLst>
          </p:cNvPr>
          <p:cNvSpPr>
            <a:spLocks noGrp="1"/>
          </p:cNvSpPr>
          <p:nvPr>
            <p:ph type="sldNum" sz="quarter" idx="12"/>
          </p:nvPr>
        </p:nvSpPr>
        <p:spPr/>
        <p:txBody>
          <a:bodyPr/>
          <a:lstStyle/>
          <a:p>
            <a:fld id="{C6D4CD2F-3144-4A76-9517-5A827A7666E9}" type="slidenum">
              <a:rPr lang="zh-CN" altLang="en-US" smtClean="0"/>
              <a:t>13</a:t>
            </a:fld>
            <a:endParaRPr lang="zh-CN" altLang="en-US"/>
          </a:p>
        </p:txBody>
      </p:sp>
      <p:grpSp>
        <p:nvGrpSpPr>
          <p:cNvPr id="3" name="组合 2">
            <a:extLst>
              <a:ext uri="{FF2B5EF4-FFF2-40B4-BE49-F238E27FC236}">
                <a16:creationId xmlns:a16="http://schemas.microsoft.com/office/drawing/2014/main" id="{D21A1C4E-D2AC-04C9-0869-C8533AF8EC88}"/>
              </a:ext>
            </a:extLst>
          </p:cNvPr>
          <p:cNvGrpSpPr/>
          <p:nvPr/>
        </p:nvGrpSpPr>
        <p:grpSpPr>
          <a:xfrm>
            <a:off x="1831878" y="3073060"/>
            <a:ext cx="8142482" cy="3283290"/>
            <a:chOff x="1681283" y="2930185"/>
            <a:chExt cx="8142482" cy="3283290"/>
          </a:xfrm>
        </p:grpSpPr>
        <p:pic>
          <p:nvPicPr>
            <p:cNvPr id="10" name="图片 9">
              <a:extLst>
                <a:ext uri="{FF2B5EF4-FFF2-40B4-BE49-F238E27FC236}">
                  <a16:creationId xmlns:a16="http://schemas.microsoft.com/office/drawing/2014/main" id="{1201AF53-CA82-6A8A-E391-53B5AD48AD25}"/>
                </a:ext>
              </a:extLst>
            </p:cNvPr>
            <p:cNvPicPr>
              <a:picLocks noChangeAspect="1"/>
            </p:cNvPicPr>
            <p:nvPr/>
          </p:nvPicPr>
          <p:blipFill>
            <a:blip r:embed="rId3"/>
            <a:stretch>
              <a:fillRect/>
            </a:stretch>
          </p:blipFill>
          <p:spPr>
            <a:xfrm>
              <a:off x="5518785" y="3172779"/>
              <a:ext cx="4304980" cy="2918484"/>
            </a:xfrm>
            <a:prstGeom prst="rect">
              <a:avLst/>
            </a:prstGeom>
          </p:spPr>
        </p:pic>
        <p:grpSp>
          <p:nvGrpSpPr>
            <p:cNvPr id="8" name="组合 7">
              <a:extLst>
                <a:ext uri="{FF2B5EF4-FFF2-40B4-BE49-F238E27FC236}">
                  <a16:creationId xmlns:a16="http://schemas.microsoft.com/office/drawing/2014/main" id="{CEADF33D-3030-D054-1A98-BD427B7252B8}"/>
                </a:ext>
              </a:extLst>
            </p:cNvPr>
            <p:cNvGrpSpPr/>
            <p:nvPr/>
          </p:nvGrpSpPr>
          <p:grpSpPr>
            <a:xfrm>
              <a:off x="1681283" y="2930185"/>
              <a:ext cx="3725645" cy="3283290"/>
              <a:chOff x="9569194" y="2460127"/>
              <a:chExt cx="2043185" cy="1965594"/>
            </a:xfrm>
          </p:grpSpPr>
          <p:pic>
            <p:nvPicPr>
              <p:cNvPr id="5" name="图片 4">
                <a:extLst>
                  <a:ext uri="{FF2B5EF4-FFF2-40B4-BE49-F238E27FC236}">
                    <a16:creationId xmlns:a16="http://schemas.microsoft.com/office/drawing/2014/main" id="{2F905768-39D0-D6FE-127C-4F08560834B7}"/>
                  </a:ext>
                </a:extLst>
              </p:cNvPr>
              <p:cNvPicPr>
                <a:picLocks noChangeAspect="1"/>
              </p:cNvPicPr>
              <p:nvPr/>
            </p:nvPicPr>
            <p:blipFill>
              <a:blip r:embed="rId4"/>
              <a:stretch>
                <a:fillRect/>
              </a:stretch>
            </p:blipFill>
            <p:spPr>
              <a:xfrm>
                <a:off x="9569194" y="2460127"/>
                <a:ext cx="2043185" cy="1965594"/>
              </a:xfrm>
              <a:prstGeom prst="rect">
                <a:avLst/>
              </a:prstGeom>
            </p:spPr>
          </p:pic>
          <p:sp>
            <p:nvSpPr>
              <p:cNvPr id="6" name="椭圆 5">
                <a:extLst>
                  <a:ext uri="{FF2B5EF4-FFF2-40B4-BE49-F238E27FC236}">
                    <a16:creationId xmlns:a16="http://schemas.microsoft.com/office/drawing/2014/main" id="{E69BB7ED-2626-4DB6-CB99-37A6FAB17847}"/>
                  </a:ext>
                </a:extLst>
              </p:cNvPr>
              <p:cNvSpPr/>
              <p:nvPr/>
            </p:nvSpPr>
            <p:spPr>
              <a:xfrm>
                <a:off x="9945928" y="3728722"/>
                <a:ext cx="365760" cy="3657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0CADA43-161F-E46B-FE40-3BB3EE680EDF}"/>
                  </a:ext>
                </a:extLst>
              </p:cNvPr>
              <p:cNvSpPr/>
              <p:nvPr/>
            </p:nvSpPr>
            <p:spPr>
              <a:xfrm>
                <a:off x="10039908" y="2662572"/>
                <a:ext cx="59132"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1" name="内容占位符 2">
            <a:extLst>
              <a:ext uri="{FF2B5EF4-FFF2-40B4-BE49-F238E27FC236}">
                <a16:creationId xmlns:a16="http://schemas.microsoft.com/office/drawing/2014/main" id="{1B4F6936-9F65-103A-BFD6-5CC8A5703B7A}"/>
              </a:ext>
            </a:extLst>
          </p:cNvPr>
          <p:cNvSpPr>
            <a:spLocks noGrp="1"/>
          </p:cNvSpPr>
          <p:nvPr>
            <p:ph idx="1"/>
          </p:nvPr>
        </p:nvSpPr>
        <p:spPr>
          <a:xfrm>
            <a:off x="838200" y="1522203"/>
            <a:ext cx="10129837" cy="1738000"/>
          </a:xfrm>
        </p:spPr>
        <p:txBody>
          <a:bodyPr>
            <a:normAutofit/>
          </a:bodyPr>
          <a:lstStyle/>
          <a:p>
            <a:r>
              <a:rPr lang="en-US" altLang="zh-CN" sz="2000" dirty="0">
                <a:latin typeface="Times New Roman" panose="02020603050405020304" pitchFamily="18" charset="0"/>
                <a:cs typeface="Times New Roman" panose="02020603050405020304" pitchFamily="18" charset="0"/>
              </a:rPr>
              <a:t>Stable fixed point: stable node or stable focus</a:t>
            </a:r>
          </a:p>
          <a:p>
            <a:r>
              <a:rPr lang="en-US" altLang="zh-CN" sz="2000" b="1" dirty="0">
                <a:latin typeface="Times New Roman" panose="02020603050405020304" pitchFamily="18" charset="0"/>
                <a:cs typeface="Times New Roman" panose="02020603050405020304" pitchFamily="18" charset="0"/>
              </a:rPr>
              <a:t>Stable node</a:t>
            </a:r>
            <a:r>
              <a:rPr lang="en-US" altLang="zh-CN" sz="2000" dirty="0">
                <a:latin typeface="Times New Roman" panose="02020603050405020304" pitchFamily="18" charset="0"/>
                <a:cs typeface="Times New Roman" panose="02020603050405020304" pitchFamily="18" charset="0"/>
              </a:rPr>
              <a:t>: eigenvalues of Jacobian matrix are negative real numbers</a:t>
            </a:r>
          </a:p>
          <a:p>
            <a:r>
              <a:rPr lang="en-US" altLang="zh-CN" sz="2000" b="1" dirty="0">
                <a:latin typeface="Times New Roman" panose="02020603050405020304" pitchFamily="18" charset="0"/>
                <a:cs typeface="Times New Roman" panose="02020603050405020304" pitchFamily="18" charset="0"/>
              </a:rPr>
              <a:t>Stable focus</a:t>
            </a:r>
            <a:r>
              <a:rPr lang="en-US" altLang="zh-CN" sz="2000" dirty="0">
                <a:latin typeface="Times New Roman" panose="02020603050405020304" pitchFamily="18" charset="0"/>
                <a:cs typeface="Times New Roman" panose="02020603050405020304" pitchFamily="18" charset="0"/>
              </a:rPr>
              <a:t>: eigenvalues of Jacobian matrix include conjugate complex roots, and real parts of all eigenvalues are negative</a:t>
            </a:r>
          </a:p>
        </p:txBody>
      </p:sp>
    </p:spTree>
    <p:extLst>
      <p:ext uri="{BB962C8B-B14F-4D97-AF65-F5344CB8AC3E}">
        <p14:creationId xmlns:p14="http://schemas.microsoft.com/office/powerpoint/2010/main" val="392842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F59E7-4C83-648D-B70C-23D403D063D6}"/>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Hyperpolarization and Refractory Period</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503B609-1A15-F5F5-8F05-BFA53D06C59C}"/>
              </a:ext>
            </a:extLst>
          </p:cNvPr>
          <p:cNvSpPr>
            <a:spLocks noGrp="1"/>
          </p:cNvSpPr>
          <p:nvPr>
            <p:ph type="sldNum" sz="quarter" idx="12"/>
          </p:nvPr>
        </p:nvSpPr>
        <p:spPr/>
        <p:txBody>
          <a:bodyPr/>
          <a:lstStyle/>
          <a:p>
            <a:fld id="{C6D4CD2F-3144-4A76-9517-5A827A7666E9}" type="slidenum">
              <a:rPr lang="zh-CN" altLang="en-US" smtClean="0"/>
              <a:t>14</a:t>
            </a:fld>
            <a:endParaRPr lang="zh-CN" altLang="en-US"/>
          </a:p>
        </p:txBody>
      </p:sp>
      <p:grpSp>
        <p:nvGrpSpPr>
          <p:cNvPr id="3" name="组合 2">
            <a:extLst>
              <a:ext uri="{FF2B5EF4-FFF2-40B4-BE49-F238E27FC236}">
                <a16:creationId xmlns:a16="http://schemas.microsoft.com/office/drawing/2014/main" id="{D21A1C4E-D2AC-04C9-0869-C8533AF8EC88}"/>
              </a:ext>
            </a:extLst>
          </p:cNvPr>
          <p:cNvGrpSpPr/>
          <p:nvPr/>
        </p:nvGrpSpPr>
        <p:grpSpPr>
          <a:xfrm>
            <a:off x="1831878" y="3073060"/>
            <a:ext cx="8142482" cy="3283290"/>
            <a:chOff x="1681283" y="2930185"/>
            <a:chExt cx="8142482" cy="3283290"/>
          </a:xfrm>
        </p:grpSpPr>
        <p:pic>
          <p:nvPicPr>
            <p:cNvPr id="10" name="图片 9">
              <a:extLst>
                <a:ext uri="{FF2B5EF4-FFF2-40B4-BE49-F238E27FC236}">
                  <a16:creationId xmlns:a16="http://schemas.microsoft.com/office/drawing/2014/main" id="{1201AF53-CA82-6A8A-E391-53B5AD48AD25}"/>
                </a:ext>
              </a:extLst>
            </p:cNvPr>
            <p:cNvPicPr>
              <a:picLocks noChangeAspect="1"/>
            </p:cNvPicPr>
            <p:nvPr/>
          </p:nvPicPr>
          <p:blipFill>
            <a:blip r:embed="rId3"/>
            <a:stretch>
              <a:fillRect/>
            </a:stretch>
          </p:blipFill>
          <p:spPr>
            <a:xfrm>
              <a:off x="5518785" y="3172779"/>
              <a:ext cx="4304980" cy="2918484"/>
            </a:xfrm>
            <a:prstGeom prst="rect">
              <a:avLst/>
            </a:prstGeom>
          </p:spPr>
        </p:pic>
        <p:grpSp>
          <p:nvGrpSpPr>
            <p:cNvPr id="8" name="组合 7">
              <a:extLst>
                <a:ext uri="{FF2B5EF4-FFF2-40B4-BE49-F238E27FC236}">
                  <a16:creationId xmlns:a16="http://schemas.microsoft.com/office/drawing/2014/main" id="{CEADF33D-3030-D054-1A98-BD427B7252B8}"/>
                </a:ext>
              </a:extLst>
            </p:cNvPr>
            <p:cNvGrpSpPr/>
            <p:nvPr/>
          </p:nvGrpSpPr>
          <p:grpSpPr>
            <a:xfrm>
              <a:off x="1681283" y="2930185"/>
              <a:ext cx="3725645" cy="3283290"/>
              <a:chOff x="9569194" y="2460127"/>
              <a:chExt cx="2043185" cy="1965594"/>
            </a:xfrm>
          </p:grpSpPr>
          <p:pic>
            <p:nvPicPr>
              <p:cNvPr id="5" name="图片 4">
                <a:extLst>
                  <a:ext uri="{FF2B5EF4-FFF2-40B4-BE49-F238E27FC236}">
                    <a16:creationId xmlns:a16="http://schemas.microsoft.com/office/drawing/2014/main" id="{2F905768-39D0-D6FE-127C-4F08560834B7}"/>
                  </a:ext>
                </a:extLst>
              </p:cNvPr>
              <p:cNvPicPr>
                <a:picLocks noChangeAspect="1"/>
              </p:cNvPicPr>
              <p:nvPr/>
            </p:nvPicPr>
            <p:blipFill>
              <a:blip r:embed="rId4"/>
              <a:stretch>
                <a:fillRect/>
              </a:stretch>
            </p:blipFill>
            <p:spPr>
              <a:xfrm>
                <a:off x="9569194" y="2460127"/>
                <a:ext cx="2043185" cy="1965594"/>
              </a:xfrm>
              <a:prstGeom prst="rect">
                <a:avLst/>
              </a:prstGeom>
            </p:spPr>
          </p:pic>
          <p:sp>
            <p:nvSpPr>
              <p:cNvPr id="6" name="椭圆 5">
                <a:extLst>
                  <a:ext uri="{FF2B5EF4-FFF2-40B4-BE49-F238E27FC236}">
                    <a16:creationId xmlns:a16="http://schemas.microsoft.com/office/drawing/2014/main" id="{E69BB7ED-2626-4DB6-CB99-37A6FAB17847}"/>
                  </a:ext>
                </a:extLst>
              </p:cNvPr>
              <p:cNvSpPr/>
              <p:nvPr/>
            </p:nvSpPr>
            <p:spPr>
              <a:xfrm>
                <a:off x="9945928" y="3728722"/>
                <a:ext cx="365760" cy="3657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0CADA43-161F-E46B-FE40-3BB3EE680EDF}"/>
                  </a:ext>
                </a:extLst>
              </p:cNvPr>
              <p:cNvSpPr/>
              <p:nvPr/>
            </p:nvSpPr>
            <p:spPr>
              <a:xfrm>
                <a:off x="10039908" y="2662572"/>
                <a:ext cx="59132"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11" name="内容占位符 2">
            <a:extLst>
              <a:ext uri="{FF2B5EF4-FFF2-40B4-BE49-F238E27FC236}">
                <a16:creationId xmlns:a16="http://schemas.microsoft.com/office/drawing/2014/main" id="{1B4F6936-9F65-103A-BFD6-5CC8A5703B7A}"/>
              </a:ext>
            </a:extLst>
          </p:cNvPr>
          <p:cNvSpPr>
            <a:spLocks noGrp="1"/>
          </p:cNvSpPr>
          <p:nvPr>
            <p:ph idx="1"/>
          </p:nvPr>
        </p:nvSpPr>
        <p:spPr>
          <a:xfrm>
            <a:off x="838200" y="1522203"/>
            <a:ext cx="10129837" cy="1738000"/>
          </a:xfrm>
        </p:spPr>
        <p:txBody>
          <a:bodyPr>
            <a:normAutofit/>
          </a:bodyPr>
          <a:lstStyle/>
          <a:p>
            <a:pPr algn="just"/>
            <a:r>
              <a:rPr lang="en-US" altLang="zh-CN" sz="2000" dirty="0">
                <a:latin typeface="Times New Roman" panose="02020603050405020304" pitchFamily="18" charset="0"/>
                <a:cs typeface="Times New Roman" panose="02020603050405020304" pitchFamily="18" charset="0"/>
              </a:rPr>
              <a:t>If stable fixed point is a focus but not a node, vector filed circles around the stable fixed point, </a:t>
            </a:r>
            <a:r>
              <a:rPr lang="en-US" altLang="zh-CN" sz="2000" b="1" dirty="0">
                <a:latin typeface="Times New Roman" panose="02020603050405020304" pitchFamily="18" charset="0"/>
                <a:cs typeface="Times New Roman" panose="02020603050405020304" pitchFamily="18" charset="0"/>
              </a:rPr>
              <a:t>hyperpolarization (draw on the black board)</a:t>
            </a:r>
          </a:p>
          <a:p>
            <a:pPr algn="just"/>
            <a:r>
              <a:rPr lang="en-US" altLang="zh-CN" sz="2000" dirty="0">
                <a:latin typeface="Times New Roman" panose="02020603050405020304" pitchFamily="18" charset="0"/>
                <a:cs typeface="Times New Roman" panose="02020603050405020304" pitchFamily="18" charset="0"/>
              </a:rPr>
              <a:t>During hyperpolarization, </a:t>
            </a:r>
            <a:r>
              <a:rPr lang="en-US" altLang="zh-CN" sz="2000" b="1" dirty="0">
                <a:latin typeface="Times New Roman" panose="02020603050405020304" pitchFamily="18" charset="0"/>
                <a:cs typeface="Times New Roman" panose="02020603050405020304" pitchFamily="18" charset="0"/>
              </a:rPr>
              <a:t>refractory period</a:t>
            </a:r>
            <a:r>
              <a:rPr lang="en-US" altLang="zh-CN" sz="2000" dirty="0">
                <a:latin typeface="Times New Roman" panose="02020603050405020304" pitchFamily="18" charset="0"/>
                <a:cs typeface="Times New Roman" panose="02020603050405020304" pitchFamily="18" charset="0"/>
              </a:rPr>
              <a:t>, restrict the frequency of excitement (e.g. </a:t>
            </a:r>
            <a:r>
              <a:rPr lang="en-US" altLang="zh-CN" sz="2000" b="1" dirty="0">
                <a:latin typeface="Times New Roman" panose="02020603050405020304" pitchFamily="18" charset="0"/>
                <a:cs typeface="Times New Roman" panose="02020603050405020304" pitchFamily="18" charset="0"/>
              </a:rPr>
              <a:t>neuron’s action potential </a:t>
            </a:r>
            <a:r>
              <a:rPr lang="en-US"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976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AD0A6-C836-B8BC-6497-30B0F89B7E6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Excitability under Intrinsic Noise</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C8ECE44-ADB8-F3AF-4C9B-68315EDA7193}"/>
              </a:ext>
            </a:extLst>
          </p:cNvPr>
          <p:cNvSpPr>
            <a:spLocks noGrp="1"/>
          </p:cNvSpPr>
          <p:nvPr>
            <p:ph idx="1"/>
          </p:nvPr>
        </p:nvSpPr>
        <p:spPr>
          <a:xfrm>
            <a:off x="838200" y="1690688"/>
            <a:ext cx="10515600" cy="4171632"/>
          </a:xfrm>
        </p:spPr>
        <p:txBody>
          <a:bodyPr>
            <a:noAutofit/>
          </a:bodyPr>
          <a:lstStyle/>
          <a:p>
            <a:pPr algn="just"/>
            <a:r>
              <a:rPr lang="en-US" altLang="zh-CN" sz="2400" dirty="0">
                <a:latin typeface="Times New Roman" panose="02020603050405020304" pitchFamily="18" charset="0"/>
                <a:cs typeface="Times New Roman" panose="02020603050405020304" pitchFamily="18" charset="0"/>
              </a:rPr>
              <a:t>In biological systems, the intrinsic noise due to factors such as transcription can be ignored because the number of expressed proteins is relatively large and the dynamical properties of many networks are mainly regulated by the expression mean. But in some situations, we cannot ignore the effect of intrinsic noise…</a:t>
            </a:r>
          </a:p>
          <a:p>
            <a:pPr algn="just"/>
            <a:r>
              <a:rPr lang="en-US" altLang="zh-CN" sz="2400" dirty="0">
                <a:latin typeface="Times New Roman" panose="02020603050405020304" pitchFamily="18" charset="0"/>
                <a:cs typeface="Times New Roman" panose="02020603050405020304" pitchFamily="18" charset="0"/>
              </a:rPr>
              <a:t>To </a:t>
            </a:r>
            <a:r>
              <a:rPr lang="en-US" altLang="zh-CN" sz="2400" dirty="0" err="1">
                <a:latin typeface="Times New Roman" panose="02020603050405020304" pitchFamily="18" charset="0"/>
                <a:cs typeface="Times New Roman" panose="02020603050405020304" pitchFamily="18" charset="0"/>
              </a:rPr>
              <a:t>analyse</a:t>
            </a:r>
            <a:r>
              <a:rPr lang="en-US" altLang="zh-CN" sz="2400" dirty="0">
                <a:latin typeface="Times New Roman" panose="02020603050405020304" pitchFamily="18" charset="0"/>
                <a:cs typeface="Times New Roman" panose="02020603050405020304" pitchFamily="18" charset="0"/>
              </a:rPr>
              <a:t> intrinsic noise, we cannot treat mRNA as quasi-static any more, based on the fact that </a:t>
            </a:r>
            <a:r>
              <a:rPr lang="en-US" altLang="zh-CN" sz="2400" b="1" dirty="0">
                <a:latin typeface="Times New Roman" panose="02020603050405020304" pitchFamily="18" charset="0"/>
                <a:cs typeface="Times New Roman" panose="02020603050405020304" pitchFamily="18" charset="0"/>
              </a:rPr>
              <a:t>stochasticity of transcription </a:t>
            </a:r>
            <a:r>
              <a:rPr lang="en-US" altLang="zh-CN" sz="2400" dirty="0">
                <a:latin typeface="Times New Roman" panose="02020603050405020304" pitchFamily="18" charset="0"/>
                <a:cs typeface="Times New Roman" panose="02020603050405020304" pitchFamily="18" charset="0"/>
              </a:rPr>
              <a:t>plays a much more important role than stochasticity of translation.</a:t>
            </a:r>
          </a:p>
          <a:p>
            <a:pPr algn="just"/>
            <a:r>
              <a:rPr lang="en-US" altLang="zh-CN" sz="2400" dirty="0">
                <a:latin typeface="Times New Roman" panose="02020603050405020304" pitchFamily="18" charset="0"/>
                <a:cs typeface="Times New Roman" panose="02020603050405020304" pitchFamily="18" charset="0"/>
              </a:rPr>
              <a:t>Regulatory proteins’ binding to DNA is still treated as quasi-static.</a:t>
            </a:r>
          </a:p>
          <a:p>
            <a:pPr algn="just"/>
            <a:r>
              <a:rPr lang="en-US" altLang="zh-CN" sz="2400" dirty="0">
                <a:latin typeface="Times New Roman" panose="02020603050405020304" pitchFamily="18" charset="0"/>
                <a:cs typeface="Times New Roman" panose="02020603050405020304" pitchFamily="18" charset="0"/>
              </a:rPr>
              <a:t>Use </a:t>
            </a:r>
            <a:r>
              <a:rPr lang="en-US" altLang="zh-CN" sz="2400" b="1" dirty="0">
                <a:latin typeface="Times New Roman" panose="02020603050405020304" pitchFamily="18" charset="0"/>
                <a:cs typeface="Times New Roman" panose="02020603050405020304" pitchFamily="18" charset="0"/>
              </a:rPr>
              <a:t>Gillespie algorithm </a:t>
            </a:r>
            <a:r>
              <a:rPr lang="en-US" altLang="zh-CN" sz="2400" dirty="0">
                <a:latin typeface="Times New Roman" panose="02020603050405020304" pitchFamily="18" charset="0"/>
                <a:cs typeface="Times New Roman" panose="02020603050405020304" pitchFamily="18" charset="0"/>
              </a:rPr>
              <a:t>to simulate </a:t>
            </a:r>
            <a:r>
              <a:rPr lang="en-US" altLang="zh-CN" sz="2400" b="1" dirty="0">
                <a:latin typeface="Times New Roman" panose="02020603050405020304" pitchFamily="18" charset="0"/>
                <a:cs typeface="Times New Roman" panose="02020603050405020304" pitchFamily="18" charset="0"/>
              </a:rPr>
              <a:t>all 15 reactions of transcription and translation </a:t>
            </a:r>
            <a:r>
              <a:rPr lang="en-US" altLang="zh-CN" sz="2400" dirty="0">
                <a:latin typeface="Times New Roman" panose="02020603050405020304" pitchFamily="18" charset="0"/>
                <a:cs typeface="Times New Roman" panose="02020603050405020304" pitchFamily="18" charset="0"/>
              </a:rPr>
              <a:t>in a 3-node network.</a:t>
            </a:r>
          </a:p>
        </p:txBody>
      </p:sp>
      <p:sp>
        <p:nvSpPr>
          <p:cNvPr id="4" name="灯片编号占位符 3">
            <a:extLst>
              <a:ext uri="{FF2B5EF4-FFF2-40B4-BE49-F238E27FC236}">
                <a16:creationId xmlns:a16="http://schemas.microsoft.com/office/drawing/2014/main" id="{567258D4-37F1-000F-CBDB-D05134243A5D}"/>
              </a:ext>
            </a:extLst>
          </p:cNvPr>
          <p:cNvSpPr>
            <a:spLocks noGrp="1"/>
          </p:cNvSpPr>
          <p:nvPr>
            <p:ph type="sldNum" sz="quarter" idx="12"/>
          </p:nvPr>
        </p:nvSpPr>
        <p:spPr/>
        <p:txBody>
          <a:bodyPr/>
          <a:lstStyle/>
          <a:p>
            <a:fld id="{C6D4CD2F-3144-4A76-9517-5A827A7666E9}" type="slidenum">
              <a:rPr lang="zh-CN" altLang="en-US" smtClean="0"/>
              <a:t>15</a:t>
            </a:fld>
            <a:endParaRPr lang="zh-CN" altLang="en-US"/>
          </a:p>
        </p:txBody>
      </p:sp>
    </p:spTree>
    <p:extLst>
      <p:ext uri="{BB962C8B-B14F-4D97-AF65-F5344CB8AC3E}">
        <p14:creationId xmlns:p14="http://schemas.microsoft.com/office/powerpoint/2010/main" val="408277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D310DB34-94E9-30CE-1878-4A5D1E98F0A2}"/>
              </a:ext>
            </a:extLst>
          </p:cNvPr>
          <p:cNvGrpSpPr/>
          <p:nvPr/>
        </p:nvGrpSpPr>
        <p:grpSpPr>
          <a:xfrm>
            <a:off x="838200" y="1328239"/>
            <a:ext cx="2669857" cy="1571307"/>
            <a:chOff x="838200" y="1328239"/>
            <a:chExt cx="2669857" cy="1571307"/>
          </a:xfrm>
        </p:grpSpPr>
        <p:pic>
          <p:nvPicPr>
            <p:cNvPr id="6" name="图片 5">
              <a:extLst>
                <a:ext uri="{FF2B5EF4-FFF2-40B4-BE49-F238E27FC236}">
                  <a16:creationId xmlns:a16="http://schemas.microsoft.com/office/drawing/2014/main" id="{2A52C1AA-EDFE-374C-CA48-67AF4DD1FCAC}"/>
                </a:ext>
              </a:extLst>
            </p:cNvPr>
            <p:cNvPicPr>
              <a:picLocks noChangeAspect="1"/>
            </p:cNvPicPr>
            <p:nvPr/>
          </p:nvPicPr>
          <p:blipFill>
            <a:blip r:embed="rId3"/>
            <a:stretch>
              <a:fillRect/>
            </a:stretch>
          </p:blipFill>
          <p:spPr>
            <a:xfrm>
              <a:off x="838200" y="1405770"/>
              <a:ext cx="2669857" cy="1416244"/>
            </a:xfrm>
            <a:prstGeom prst="rect">
              <a:avLst/>
            </a:prstGeom>
          </p:spPr>
        </p:pic>
        <p:sp>
          <p:nvSpPr>
            <p:cNvPr id="15" name="矩形 14">
              <a:extLst>
                <a:ext uri="{FF2B5EF4-FFF2-40B4-BE49-F238E27FC236}">
                  <a16:creationId xmlns:a16="http://schemas.microsoft.com/office/drawing/2014/main" id="{20B045EB-6641-1729-CC05-7310EAB8AACB}"/>
                </a:ext>
              </a:extLst>
            </p:cNvPr>
            <p:cNvSpPr/>
            <p:nvPr/>
          </p:nvSpPr>
          <p:spPr>
            <a:xfrm>
              <a:off x="838200" y="1328239"/>
              <a:ext cx="2630579" cy="15713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83FFC2E2-2214-9FED-6F80-583A7B1B97F1}"/>
              </a:ext>
            </a:extLst>
          </p:cNvPr>
          <p:cNvGrpSpPr/>
          <p:nvPr/>
        </p:nvGrpSpPr>
        <p:grpSpPr>
          <a:xfrm>
            <a:off x="838200" y="3112631"/>
            <a:ext cx="3754120" cy="3662490"/>
            <a:chOff x="838200" y="3112631"/>
            <a:chExt cx="3754120" cy="3662490"/>
          </a:xfrm>
        </p:grpSpPr>
        <p:pic>
          <p:nvPicPr>
            <p:cNvPr id="12" name="图片 11">
              <a:extLst>
                <a:ext uri="{FF2B5EF4-FFF2-40B4-BE49-F238E27FC236}">
                  <a16:creationId xmlns:a16="http://schemas.microsoft.com/office/drawing/2014/main" id="{868B204E-2509-CF31-A5BD-765B5427A816}"/>
                </a:ext>
              </a:extLst>
            </p:cNvPr>
            <p:cNvPicPr>
              <a:picLocks noChangeAspect="1"/>
            </p:cNvPicPr>
            <p:nvPr/>
          </p:nvPicPr>
          <p:blipFill>
            <a:blip r:embed="rId4"/>
            <a:stretch>
              <a:fillRect/>
            </a:stretch>
          </p:blipFill>
          <p:spPr>
            <a:xfrm>
              <a:off x="838200" y="3121477"/>
              <a:ext cx="3754120" cy="3653644"/>
            </a:xfrm>
            <a:prstGeom prst="rect">
              <a:avLst/>
            </a:prstGeom>
          </p:spPr>
        </p:pic>
        <p:sp>
          <p:nvSpPr>
            <p:cNvPr id="16" name="矩形 15">
              <a:extLst>
                <a:ext uri="{FF2B5EF4-FFF2-40B4-BE49-F238E27FC236}">
                  <a16:creationId xmlns:a16="http://schemas.microsoft.com/office/drawing/2014/main" id="{7978301B-7FBB-C169-741D-1B5119C04E1E}"/>
                </a:ext>
              </a:extLst>
            </p:cNvPr>
            <p:cNvSpPr/>
            <p:nvPr/>
          </p:nvSpPr>
          <p:spPr>
            <a:xfrm>
              <a:off x="838200" y="3112631"/>
              <a:ext cx="3754120" cy="36589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AA0784D-0F47-4A53-A84D-F421704DD905}"/>
                </a:ext>
              </a:extLst>
            </p:cNvPr>
            <p:cNvSpPr/>
            <p:nvPr/>
          </p:nvSpPr>
          <p:spPr>
            <a:xfrm>
              <a:off x="1539023" y="3429000"/>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768EA17-324E-BF15-EA78-ADE7E4D53817}"/>
                </a:ext>
              </a:extLst>
            </p:cNvPr>
            <p:cNvSpPr/>
            <p:nvPr/>
          </p:nvSpPr>
          <p:spPr>
            <a:xfrm>
              <a:off x="1861367" y="4203764"/>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3593498-CA74-0D1B-9A58-67C742790E06}"/>
                </a:ext>
              </a:extLst>
            </p:cNvPr>
            <p:cNvSpPr/>
            <p:nvPr/>
          </p:nvSpPr>
          <p:spPr>
            <a:xfrm>
              <a:off x="1998311" y="4942126"/>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8AC75A5-B2EB-5317-0AB8-5CA740D21D75}"/>
                </a:ext>
              </a:extLst>
            </p:cNvPr>
            <p:cNvSpPr/>
            <p:nvPr/>
          </p:nvSpPr>
          <p:spPr>
            <a:xfrm>
              <a:off x="3512489" y="3396059"/>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41683B6A-2403-CD36-9425-B3818BC90657}"/>
                </a:ext>
              </a:extLst>
            </p:cNvPr>
            <p:cNvSpPr/>
            <p:nvPr/>
          </p:nvSpPr>
          <p:spPr>
            <a:xfrm>
              <a:off x="3194890" y="4173283"/>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1D0FF05-4254-3620-7A85-2A24474D4F54}"/>
                </a:ext>
              </a:extLst>
            </p:cNvPr>
            <p:cNvSpPr/>
            <p:nvPr/>
          </p:nvSpPr>
          <p:spPr>
            <a:xfrm>
              <a:off x="3186623" y="4932908"/>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F2E7CAE-582B-AC60-E196-D9B28D6D9253}"/>
                </a:ext>
              </a:extLst>
            </p:cNvPr>
            <p:cNvSpPr/>
            <p:nvPr/>
          </p:nvSpPr>
          <p:spPr>
            <a:xfrm>
              <a:off x="3827110" y="4932907"/>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58CCBD0-329E-BA6E-C304-7708501E7A77}"/>
                </a:ext>
              </a:extLst>
            </p:cNvPr>
            <p:cNvSpPr/>
            <p:nvPr/>
          </p:nvSpPr>
          <p:spPr>
            <a:xfrm>
              <a:off x="3964054" y="4173282"/>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676795F-22C4-DF5A-BEB7-F7C1B9618044}"/>
                </a:ext>
              </a:extLst>
            </p:cNvPr>
            <p:cNvSpPr/>
            <p:nvPr/>
          </p:nvSpPr>
          <p:spPr>
            <a:xfrm>
              <a:off x="4299850" y="3396059"/>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3DA0C13B-D24B-BCE8-D5A8-C13D4F39B110}"/>
                </a:ext>
              </a:extLst>
            </p:cNvPr>
            <p:cNvSpPr/>
            <p:nvPr/>
          </p:nvSpPr>
          <p:spPr>
            <a:xfrm>
              <a:off x="2398955" y="5529761"/>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A1E7E06-8E6A-6C7D-DE34-50DC86E94245}"/>
                </a:ext>
              </a:extLst>
            </p:cNvPr>
            <p:cNvSpPr/>
            <p:nvPr/>
          </p:nvSpPr>
          <p:spPr>
            <a:xfrm>
              <a:off x="3032270" y="5529761"/>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FA18DF1-8CEC-A884-D1E0-187CBF6A3E1F}"/>
                </a:ext>
              </a:extLst>
            </p:cNvPr>
            <p:cNvSpPr/>
            <p:nvPr/>
          </p:nvSpPr>
          <p:spPr>
            <a:xfrm>
              <a:off x="2422072" y="5976197"/>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C19D61C-16AB-8B86-37FA-675C7F89C996}"/>
                </a:ext>
              </a:extLst>
            </p:cNvPr>
            <p:cNvSpPr/>
            <p:nvPr/>
          </p:nvSpPr>
          <p:spPr>
            <a:xfrm>
              <a:off x="3032269" y="5968929"/>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7069E08-783E-23D3-0E8E-532E3F6C3252}"/>
                </a:ext>
              </a:extLst>
            </p:cNvPr>
            <p:cNvSpPr/>
            <p:nvPr/>
          </p:nvSpPr>
          <p:spPr>
            <a:xfrm>
              <a:off x="2409796" y="6368194"/>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4B67C49C-94A6-D730-35E7-6CF6237D7D04}"/>
                </a:ext>
              </a:extLst>
            </p:cNvPr>
            <p:cNvSpPr/>
            <p:nvPr/>
          </p:nvSpPr>
          <p:spPr>
            <a:xfrm>
              <a:off x="3047542" y="6383092"/>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EC5AD0A6-C836-B8BC-6497-30B0F89B7E6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Excitability under intrinsic noise</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67258D4-37F1-000F-CBDB-D05134243A5D}"/>
              </a:ext>
            </a:extLst>
          </p:cNvPr>
          <p:cNvSpPr>
            <a:spLocks noGrp="1"/>
          </p:cNvSpPr>
          <p:nvPr>
            <p:ph type="sldNum" sz="quarter" idx="12"/>
          </p:nvPr>
        </p:nvSpPr>
        <p:spPr/>
        <p:txBody>
          <a:bodyPr/>
          <a:lstStyle/>
          <a:p>
            <a:fld id="{C6D4CD2F-3144-4A76-9517-5A827A7666E9}" type="slidenum">
              <a:rPr lang="zh-CN" altLang="en-US" smtClean="0"/>
              <a:t>16</a:t>
            </a:fld>
            <a:endParaRPr lang="zh-CN" altLang="en-US"/>
          </a:p>
        </p:txBody>
      </p:sp>
      <p:pic>
        <p:nvPicPr>
          <p:cNvPr id="8" name="图片 7">
            <a:extLst>
              <a:ext uri="{FF2B5EF4-FFF2-40B4-BE49-F238E27FC236}">
                <a16:creationId xmlns:a16="http://schemas.microsoft.com/office/drawing/2014/main" id="{62C54EC0-549E-ABE3-B192-36665DDF55A6}"/>
              </a:ext>
            </a:extLst>
          </p:cNvPr>
          <p:cNvPicPr>
            <a:picLocks noChangeAspect="1"/>
          </p:cNvPicPr>
          <p:nvPr/>
        </p:nvPicPr>
        <p:blipFill>
          <a:blip r:embed="rId5"/>
          <a:stretch>
            <a:fillRect/>
          </a:stretch>
        </p:blipFill>
        <p:spPr>
          <a:xfrm>
            <a:off x="8209280" y="0"/>
            <a:ext cx="2669857" cy="6775121"/>
          </a:xfrm>
          <a:prstGeom prst="rect">
            <a:avLst/>
          </a:prstGeom>
        </p:spPr>
      </p:pic>
      <p:pic>
        <p:nvPicPr>
          <p:cNvPr id="10" name="图片 9">
            <a:extLst>
              <a:ext uri="{FF2B5EF4-FFF2-40B4-BE49-F238E27FC236}">
                <a16:creationId xmlns:a16="http://schemas.microsoft.com/office/drawing/2014/main" id="{16DF9426-7F72-8F49-BC48-E2615D1D623D}"/>
              </a:ext>
            </a:extLst>
          </p:cNvPr>
          <p:cNvPicPr>
            <a:picLocks noChangeAspect="1"/>
          </p:cNvPicPr>
          <p:nvPr/>
        </p:nvPicPr>
        <p:blipFill>
          <a:blip r:embed="rId6"/>
          <a:stretch>
            <a:fillRect/>
          </a:stretch>
        </p:blipFill>
        <p:spPr>
          <a:xfrm>
            <a:off x="4940533" y="4716711"/>
            <a:ext cx="3561979" cy="2157738"/>
          </a:xfrm>
          <a:prstGeom prst="rect">
            <a:avLst/>
          </a:prstGeom>
        </p:spPr>
      </p:pic>
      <p:sp>
        <p:nvSpPr>
          <p:cNvPr id="13" name="箭头: 上 12">
            <a:extLst>
              <a:ext uri="{FF2B5EF4-FFF2-40B4-BE49-F238E27FC236}">
                <a16:creationId xmlns:a16="http://schemas.microsoft.com/office/drawing/2014/main" id="{4C39687F-D00A-198E-0891-63632777445E}"/>
              </a:ext>
            </a:extLst>
          </p:cNvPr>
          <p:cNvSpPr/>
          <p:nvPr/>
        </p:nvSpPr>
        <p:spPr>
          <a:xfrm rot="10800000">
            <a:off x="1442285" y="2704678"/>
            <a:ext cx="273889" cy="6177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上 13">
            <a:extLst>
              <a:ext uri="{FF2B5EF4-FFF2-40B4-BE49-F238E27FC236}">
                <a16:creationId xmlns:a16="http://schemas.microsoft.com/office/drawing/2014/main" id="{69A01503-C831-988D-1CE1-D82419A669F3}"/>
              </a:ext>
            </a:extLst>
          </p:cNvPr>
          <p:cNvSpPr/>
          <p:nvPr/>
        </p:nvSpPr>
        <p:spPr>
          <a:xfrm rot="5400000">
            <a:off x="6261616" y="2043226"/>
            <a:ext cx="278368" cy="41564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BA5A9E9-AA24-6E44-EA46-912F477F342A}"/>
              </a:ext>
            </a:extLst>
          </p:cNvPr>
          <p:cNvSpPr/>
          <p:nvPr/>
        </p:nvSpPr>
        <p:spPr>
          <a:xfrm>
            <a:off x="8248558" y="0"/>
            <a:ext cx="2630579" cy="6841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EFE940F-A430-33F7-DEC4-61981D07E38B}"/>
              </a:ext>
            </a:extLst>
          </p:cNvPr>
          <p:cNvSpPr/>
          <p:nvPr/>
        </p:nvSpPr>
        <p:spPr>
          <a:xfrm>
            <a:off x="4886511" y="4689336"/>
            <a:ext cx="3561979" cy="21686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a:extLst>
              <a:ext uri="{FF2B5EF4-FFF2-40B4-BE49-F238E27FC236}">
                <a16:creationId xmlns:a16="http://schemas.microsoft.com/office/drawing/2014/main" id="{305A8D98-F6BA-5A1F-7554-8E5F18712E32}"/>
              </a:ext>
            </a:extLst>
          </p:cNvPr>
          <p:cNvSpPr>
            <a:spLocks noGrp="1"/>
          </p:cNvSpPr>
          <p:nvPr>
            <p:ph idx="1"/>
          </p:nvPr>
        </p:nvSpPr>
        <p:spPr>
          <a:xfrm>
            <a:off x="3827110" y="1509460"/>
            <a:ext cx="4286714" cy="1493782"/>
          </a:xfrm>
        </p:spPr>
        <p:txBody>
          <a:bodyPr>
            <a:normAutofit/>
          </a:bodyPr>
          <a:lstStyle/>
          <a:p>
            <a:pPr marL="0" indent="0" algn="just">
              <a:buNone/>
            </a:pPr>
            <a:r>
              <a:rPr lang="en-US" altLang="zh-CN" sz="2000" dirty="0">
                <a:latin typeface="Times New Roman" panose="02020603050405020304" pitchFamily="18" charset="0"/>
                <a:cs typeface="Times New Roman" panose="02020603050405020304" pitchFamily="18" charset="0"/>
              </a:rPr>
              <a:t>New parameters to decide (former parameters only gives the relationship between those new parameters). I refer to a paper of my reference to choose them.</a:t>
            </a:r>
          </a:p>
        </p:txBody>
      </p:sp>
    </p:spTree>
    <p:extLst>
      <p:ext uri="{BB962C8B-B14F-4D97-AF65-F5344CB8AC3E}">
        <p14:creationId xmlns:p14="http://schemas.microsoft.com/office/powerpoint/2010/main" val="246338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837CA247-9A0C-4CF8-F6AB-463DEFA191EB}"/>
              </a:ext>
            </a:extLst>
          </p:cNvPr>
          <p:cNvGrpSpPr/>
          <p:nvPr/>
        </p:nvGrpSpPr>
        <p:grpSpPr>
          <a:xfrm>
            <a:off x="9420329" y="3429000"/>
            <a:ext cx="2647250" cy="2527538"/>
            <a:chOff x="9387554" y="1802182"/>
            <a:chExt cx="2647250" cy="2527538"/>
          </a:xfrm>
        </p:grpSpPr>
        <p:pic>
          <p:nvPicPr>
            <p:cNvPr id="8" name="图片 7">
              <a:extLst>
                <a:ext uri="{FF2B5EF4-FFF2-40B4-BE49-F238E27FC236}">
                  <a16:creationId xmlns:a16="http://schemas.microsoft.com/office/drawing/2014/main" id="{90F68237-4540-A47C-B5DD-3A6DB7CE12F5}"/>
                </a:ext>
              </a:extLst>
            </p:cNvPr>
            <p:cNvPicPr>
              <a:picLocks noChangeAspect="1"/>
            </p:cNvPicPr>
            <p:nvPr/>
          </p:nvPicPr>
          <p:blipFill rotWithShape="1">
            <a:blip r:embed="rId3"/>
            <a:srcRect r="3119"/>
            <a:stretch/>
          </p:blipFill>
          <p:spPr>
            <a:xfrm>
              <a:off x="9387554" y="1802182"/>
              <a:ext cx="2647250" cy="2527538"/>
            </a:xfrm>
            <a:prstGeom prst="rect">
              <a:avLst/>
            </a:prstGeom>
          </p:spPr>
        </p:pic>
        <p:sp>
          <p:nvSpPr>
            <p:cNvPr id="16" name="箭头: 上 15">
              <a:extLst>
                <a:ext uri="{FF2B5EF4-FFF2-40B4-BE49-F238E27FC236}">
                  <a16:creationId xmlns:a16="http://schemas.microsoft.com/office/drawing/2014/main" id="{68138DE0-51D2-964A-C110-6B52A7392BA7}"/>
                </a:ext>
              </a:extLst>
            </p:cNvPr>
            <p:cNvSpPr/>
            <p:nvPr/>
          </p:nvSpPr>
          <p:spPr>
            <a:xfrm rot="10800000">
              <a:off x="10822413" y="2089244"/>
              <a:ext cx="81562" cy="16447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上 18">
              <a:extLst>
                <a:ext uri="{FF2B5EF4-FFF2-40B4-BE49-F238E27FC236}">
                  <a16:creationId xmlns:a16="http://schemas.microsoft.com/office/drawing/2014/main" id="{49C6FB08-59AF-6C57-EA78-8FF75C427AAF}"/>
                </a:ext>
              </a:extLst>
            </p:cNvPr>
            <p:cNvSpPr/>
            <p:nvPr/>
          </p:nvSpPr>
          <p:spPr>
            <a:xfrm rot="10800000">
              <a:off x="10449559" y="2128097"/>
              <a:ext cx="81562" cy="16447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109605ED-0E70-8CB7-DB93-D7B1F9D45CA7}"/>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Fixed Points and Activation of auto-excitement</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A1717CD-AE58-4490-C695-24EB957E5849}"/>
              </a:ext>
            </a:extLst>
          </p:cNvPr>
          <p:cNvSpPr>
            <a:spLocks noGrp="1"/>
          </p:cNvSpPr>
          <p:nvPr>
            <p:ph type="sldNum" sz="quarter" idx="12"/>
          </p:nvPr>
        </p:nvSpPr>
        <p:spPr/>
        <p:txBody>
          <a:bodyPr/>
          <a:lstStyle/>
          <a:p>
            <a:fld id="{C6D4CD2F-3144-4A76-9517-5A827A7666E9}" type="slidenum">
              <a:rPr lang="zh-CN" altLang="en-US" smtClean="0"/>
              <a:t>17</a:t>
            </a:fld>
            <a:endParaRPr lang="zh-CN" altLang="en-US"/>
          </a:p>
        </p:txBody>
      </p:sp>
      <p:pic>
        <p:nvPicPr>
          <p:cNvPr id="7" name="图片 6">
            <a:extLst>
              <a:ext uri="{FF2B5EF4-FFF2-40B4-BE49-F238E27FC236}">
                <a16:creationId xmlns:a16="http://schemas.microsoft.com/office/drawing/2014/main" id="{9BEA09C2-89F4-8723-BB84-D47BB01D37BE}"/>
              </a:ext>
            </a:extLst>
          </p:cNvPr>
          <p:cNvPicPr>
            <a:picLocks noChangeAspect="1"/>
          </p:cNvPicPr>
          <p:nvPr/>
        </p:nvPicPr>
        <p:blipFill rotWithShape="1">
          <a:blip r:embed="rId4"/>
          <a:srcRect b="50106"/>
          <a:stretch/>
        </p:blipFill>
        <p:spPr>
          <a:xfrm>
            <a:off x="838200" y="1975444"/>
            <a:ext cx="8575041" cy="2079111"/>
          </a:xfrm>
          <a:prstGeom prst="rect">
            <a:avLst/>
          </a:prstGeom>
        </p:spPr>
      </p:pic>
      <p:sp>
        <p:nvSpPr>
          <p:cNvPr id="15" name="文本框 14">
            <a:extLst>
              <a:ext uri="{FF2B5EF4-FFF2-40B4-BE49-F238E27FC236}">
                <a16:creationId xmlns:a16="http://schemas.microsoft.com/office/drawing/2014/main" id="{61268F9D-4BC3-ADA6-29CA-B0D783CF96ED}"/>
              </a:ext>
            </a:extLst>
          </p:cNvPr>
          <p:cNvSpPr txBox="1"/>
          <p:nvPr/>
        </p:nvSpPr>
        <p:spPr>
          <a:xfrm>
            <a:off x="838200" y="1368966"/>
            <a:ext cx="9575801" cy="400110"/>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𝑣</a:t>
            </a:r>
            <a:r>
              <a:rPr lang="en-US" altLang="zh-CN" sz="2000" baseline="-25000" dirty="0">
                <a:effectLst/>
                <a:latin typeface="Times New Roman" panose="02020603050405020304" pitchFamily="18" charset="0"/>
                <a:ea typeface="等线" panose="02010600030101010101" pitchFamily="2" charset="-122"/>
                <a:cs typeface="Times New Roman" panose="02020603050405020304" pitchFamily="18" charset="0"/>
              </a:rPr>
              <a:t>mx</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 0.07 (η=14): Stable node near “excited” side of the saddle, easier for auto-excitement</a:t>
            </a:r>
            <a:endParaRPr lang="zh-CN" altLang="en-US"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C68129B8-D6BE-9873-8C91-D19436FE6CBD}"/>
              </a:ext>
            </a:extLst>
          </p:cNvPr>
          <p:cNvSpPr txBox="1"/>
          <p:nvPr/>
        </p:nvSpPr>
        <p:spPr>
          <a:xfrm>
            <a:off x="370835" y="4105288"/>
            <a:ext cx="9575801" cy="400110"/>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𝑣</a:t>
            </a:r>
            <a:r>
              <a:rPr lang="en-US" altLang="zh-CN" sz="2000" baseline="-25000" dirty="0">
                <a:effectLst/>
                <a:latin typeface="Times New Roman" panose="02020603050405020304" pitchFamily="18" charset="0"/>
                <a:ea typeface="等线" panose="02010600030101010101" pitchFamily="2" charset="-122"/>
                <a:cs typeface="Times New Roman" panose="02020603050405020304" pitchFamily="18" charset="0"/>
              </a:rPr>
              <a:t>mx</a:t>
            </a:r>
            <a:r>
              <a:rPr lang="en-US" altLang="zh-CN" sz="2000" dirty="0">
                <a:effectLst/>
                <a:latin typeface="Times New Roman" panose="02020603050405020304" pitchFamily="18" charset="0"/>
                <a:ea typeface="等线" panose="02010600030101010101" pitchFamily="2" charset="-122"/>
                <a:cs typeface="Times New Roman" panose="02020603050405020304" pitchFamily="18" charset="0"/>
              </a:rPr>
              <a:t> = 0.037 (η=7.5): Stable node far from “excited” side of the saddle, no auto-excitement</a:t>
            </a:r>
            <a:endParaRPr lang="zh-CN" altLang="en-US" sz="20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D69AC121-EAC0-6EF1-C330-188835F9CAF1}"/>
              </a:ext>
            </a:extLst>
          </p:cNvPr>
          <p:cNvPicPr>
            <a:picLocks noChangeAspect="1"/>
          </p:cNvPicPr>
          <p:nvPr/>
        </p:nvPicPr>
        <p:blipFill rotWithShape="1">
          <a:blip r:embed="rId4"/>
          <a:srcRect t="50000"/>
          <a:stretch/>
        </p:blipFill>
        <p:spPr>
          <a:xfrm>
            <a:off x="764009" y="4637953"/>
            <a:ext cx="8575041" cy="2083522"/>
          </a:xfrm>
          <a:prstGeom prst="rect">
            <a:avLst/>
          </a:prstGeom>
        </p:spPr>
      </p:pic>
    </p:spTree>
    <p:extLst>
      <p:ext uri="{BB962C8B-B14F-4D97-AF65-F5344CB8AC3E}">
        <p14:creationId xmlns:p14="http://schemas.microsoft.com/office/powerpoint/2010/main" val="191367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8D4D5-D90E-9488-4254-9D5514C2F1DE}"/>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Rates of transcription and translation and intrinsic noise</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6C50204-1E1F-0059-9A7D-7EA51DEFB121}"/>
              </a:ext>
            </a:extLst>
          </p:cNvPr>
          <p:cNvSpPr>
            <a:spLocks noGrp="1"/>
          </p:cNvSpPr>
          <p:nvPr>
            <p:ph type="sldNum" sz="quarter" idx="12"/>
          </p:nvPr>
        </p:nvSpPr>
        <p:spPr/>
        <p:txBody>
          <a:bodyPr/>
          <a:lstStyle/>
          <a:p>
            <a:fld id="{C6D4CD2F-3144-4A76-9517-5A827A7666E9}" type="slidenum">
              <a:rPr lang="zh-CN" altLang="en-US" smtClean="0"/>
              <a:t>18</a:t>
            </a:fld>
            <a:endParaRPr lang="zh-CN" altLang="en-US"/>
          </a:p>
        </p:txBody>
      </p:sp>
      <p:pic>
        <p:nvPicPr>
          <p:cNvPr id="13" name="图片 12">
            <a:extLst>
              <a:ext uri="{FF2B5EF4-FFF2-40B4-BE49-F238E27FC236}">
                <a16:creationId xmlns:a16="http://schemas.microsoft.com/office/drawing/2014/main" id="{D5C11EAA-673E-83EC-676E-8CA87D3EBB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1202"/>
            <a:ext cx="6243320" cy="3675596"/>
          </a:xfrm>
          <a:prstGeom prst="rect">
            <a:avLst/>
          </a:prstGeom>
          <a:noFill/>
          <a:ln>
            <a:noFill/>
          </a:ln>
        </p:spPr>
      </p:pic>
      <p:sp>
        <p:nvSpPr>
          <p:cNvPr id="14" name="文本框 13">
            <a:extLst>
              <a:ext uri="{FF2B5EF4-FFF2-40B4-BE49-F238E27FC236}">
                <a16:creationId xmlns:a16="http://schemas.microsoft.com/office/drawing/2014/main" id="{6C1A0574-AE87-AB97-BCFB-0E6B6205049F}"/>
              </a:ext>
            </a:extLst>
          </p:cNvPr>
          <p:cNvSpPr txBox="1"/>
          <p:nvPr/>
        </p:nvSpPr>
        <p:spPr>
          <a:xfrm>
            <a:off x="838200" y="5436210"/>
            <a:ext cx="10515600" cy="1015663"/>
          </a:xfrm>
          <a:prstGeom prst="rect">
            <a:avLst/>
          </a:prstGeom>
          <a:noFill/>
        </p:spPr>
        <p:txBody>
          <a:bodyPr wrap="square">
            <a:spAutoFit/>
          </a:bodyPr>
          <a:lstStyle/>
          <a:p>
            <a:r>
              <a:rPr lang="en-US" altLang="zh-CN" sz="2000" dirty="0">
                <a:effectLst/>
                <a:latin typeface="Times New Roman" panose="02020603050405020304" pitchFamily="18" charset="0"/>
                <a:ea typeface="等线" panose="02010600030101010101" pitchFamily="2" charset="-122"/>
              </a:rPr>
              <a:t>When the transcription rate is high, variability in protein levels is low (A), but when the transcription rate is lowered and the translation rate is raised, gene expression is far noisier (B), even at the </a:t>
            </a:r>
            <a:r>
              <a:rPr lang="en-US" altLang="zh-CN" sz="2000" b="1" dirty="0">
                <a:effectLst/>
                <a:latin typeface="Times New Roman" panose="02020603050405020304" pitchFamily="18" charset="0"/>
                <a:ea typeface="等线" panose="02010600030101010101" pitchFamily="2" charset="-122"/>
              </a:rPr>
              <a:t>same mean</a:t>
            </a:r>
            <a:r>
              <a:rPr lang="en-US" altLang="zh-CN" sz="2000" dirty="0">
                <a:latin typeface="Times New Roman" panose="02020603050405020304" pitchFamily="18" charset="0"/>
                <a:ea typeface="等线" panose="02010600030101010101" pitchFamily="2" charset="-122"/>
              </a:rPr>
              <a:t> (</a:t>
            </a:r>
            <a:r>
              <a:rPr lang="en-US" altLang="zh-CN" sz="2000" dirty="0" err="1">
                <a:effectLst/>
                <a:latin typeface="Times New Roman" panose="02020603050405020304" pitchFamily="18" charset="0"/>
                <a:ea typeface="等线" panose="02010600030101010101" pitchFamily="2" charset="-122"/>
              </a:rPr>
              <a:t>Ozbudak</a:t>
            </a:r>
            <a:r>
              <a:rPr lang="en-US" altLang="zh-CN" sz="2000" dirty="0">
                <a:effectLst/>
                <a:latin typeface="Times New Roman" panose="02020603050405020304" pitchFamily="18" charset="0"/>
                <a:ea typeface="等线" panose="02010600030101010101" pitchFamily="2" charset="-122"/>
              </a:rPr>
              <a:t> et al. (2002))</a:t>
            </a:r>
            <a:endParaRPr lang="zh-CN" altLang="en-US" sz="2000" dirty="0"/>
          </a:p>
        </p:txBody>
      </p:sp>
      <p:pic>
        <p:nvPicPr>
          <p:cNvPr id="16" name="图片 15">
            <a:extLst>
              <a:ext uri="{FF2B5EF4-FFF2-40B4-BE49-F238E27FC236}">
                <a16:creationId xmlns:a16="http://schemas.microsoft.com/office/drawing/2014/main" id="{B2D4F3EF-653B-76F1-CCAB-0BCB1265148E}"/>
              </a:ext>
            </a:extLst>
          </p:cNvPr>
          <p:cNvPicPr>
            <a:picLocks noChangeAspect="1"/>
          </p:cNvPicPr>
          <p:nvPr/>
        </p:nvPicPr>
        <p:blipFill>
          <a:blip r:embed="rId4"/>
          <a:stretch>
            <a:fillRect/>
          </a:stretch>
        </p:blipFill>
        <p:spPr>
          <a:xfrm>
            <a:off x="7144351" y="1613154"/>
            <a:ext cx="3754120" cy="3653644"/>
          </a:xfrm>
          <a:prstGeom prst="rect">
            <a:avLst/>
          </a:prstGeom>
        </p:spPr>
      </p:pic>
      <p:sp>
        <p:nvSpPr>
          <p:cNvPr id="18" name="矩形 17">
            <a:extLst>
              <a:ext uri="{FF2B5EF4-FFF2-40B4-BE49-F238E27FC236}">
                <a16:creationId xmlns:a16="http://schemas.microsoft.com/office/drawing/2014/main" id="{0095F9F7-3BF9-E1DE-2049-C7ADC1D64603}"/>
              </a:ext>
            </a:extLst>
          </p:cNvPr>
          <p:cNvSpPr/>
          <p:nvPr/>
        </p:nvSpPr>
        <p:spPr>
          <a:xfrm>
            <a:off x="7845174" y="1920677"/>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4683F6B-ACB5-76D6-2933-3410E9C33871}"/>
              </a:ext>
            </a:extLst>
          </p:cNvPr>
          <p:cNvSpPr/>
          <p:nvPr/>
        </p:nvSpPr>
        <p:spPr>
          <a:xfrm>
            <a:off x="8167518" y="2695441"/>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8DA31D0-4FE4-1D82-7DED-CBD37A314A54}"/>
              </a:ext>
            </a:extLst>
          </p:cNvPr>
          <p:cNvSpPr/>
          <p:nvPr/>
        </p:nvSpPr>
        <p:spPr>
          <a:xfrm>
            <a:off x="8304462" y="3433803"/>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BC13434-9301-5693-CE70-469AAF54931F}"/>
              </a:ext>
            </a:extLst>
          </p:cNvPr>
          <p:cNvSpPr/>
          <p:nvPr/>
        </p:nvSpPr>
        <p:spPr>
          <a:xfrm>
            <a:off x="9818640" y="1887736"/>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2240A92-198B-F797-6F70-D9D36A8519DB}"/>
              </a:ext>
            </a:extLst>
          </p:cNvPr>
          <p:cNvSpPr/>
          <p:nvPr/>
        </p:nvSpPr>
        <p:spPr>
          <a:xfrm>
            <a:off x="9501041" y="2664960"/>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7CB63C-9B86-5A4C-5470-76AC624C66B3}"/>
              </a:ext>
            </a:extLst>
          </p:cNvPr>
          <p:cNvSpPr/>
          <p:nvPr/>
        </p:nvSpPr>
        <p:spPr>
          <a:xfrm>
            <a:off x="9492774" y="3424585"/>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DF8233C-B4F8-44E4-BBB0-D1B3E1C9F8D8}"/>
              </a:ext>
            </a:extLst>
          </p:cNvPr>
          <p:cNvSpPr/>
          <p:nvPr/>
        </p:nvSpPr>
        <p:spPr>
          <a:xfrm>
            <a:off x="10133261" y="3424584"/>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A6E4332-63FF-A86F-E3FD-16E7B2738089}"/>
              </a:ext>
            </a:extLst>
          </p:cNvPr>
          <p:cNvSpPr/>
          <p:nvPr/>
        </p:nvSpPr>
        <p:spPr>
          <a:xfrm>
            <a:off x="10270205" y="2664959"/>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D36E45AA-8DC1-30A6-28A0-42433A8EE574}"/>
              </a:ext>
            </a:extLst>
          </p:cNvPr>
          <p:cNvSpPr/>
          <p:nvPr/>
        </p:nvSpPr>
        <p:spPr>
          <a:xfrm>
            <a:off x="10606001" y="1887736"/>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4D21D0B-C1C3-A2B2-22CA-5DB400373035}"/>
              </a:ext>
            </a:extLst>
          </p:cNvPr>
          <p:cNvSpPr/>
          <p:nvPr/>
        </p:nvSpPr>
        <p:spPr>
          <a:xfrm>
            <a:off x="8705106" y="4021438"/>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7E521B1-11E4-7413-5584-7C6A55446492}"/>
              </a:ext>
            </a:extLst>
          </p:cNvPr>
          <p:cNvSpPr/>
          <p:nvPr/>
        </p:nvSpPr>
        <p:spPr>
          <a:xfrm>
            <a:off x="9338421" y="4021438"/>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67237022-2A5C-4D74-9F59-AD78DF9E2A32}"/>
              </a:ext>
            </a:extLst>
          </p:cNvPr>
          <p:cNvSpPr/>
          <p:nvPr/>
        </p:nvSpPr>
        <p:spPr>
          <a:xfrm>
            <a:off x="8728223" y="4467874"/>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41649B2-9248-5127-123A-853D039D258A}"/>
              </a:ext>
            </a:extLst>
          </p:cNvPr>
          <p:cNvSpPr/>
          <p:nvPr/>
        </p:nvSpPr>
        <p:spPr>
          <a:xfrm>
            <a:off x="9338420" y="4460606"/>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7AC1F903-B6F0-98C8-EE7D-D2D91FB440D8}"/>
              </a:ext>
            </a:extLst>
          </p:cNvPr>
          <p:cNvSpPr/>
          <p:nvPr/>
        </p:nvSpPr>
        <p:spPr>
          <a:xfrm>
            <a:off x="8715947" y="4859871"/>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4CBE0E5-6844-B407-AEA6-36409B63D68B}"/>
              </a:ext>
            </a:extLst>
          </p:cNvPr>
          <p:cNvSpPr/>
          <p:nvPr/>
        </p:nvSpPr>
        <p:spPr>
          <a:xfrm>
            <a:off x="9353693" y="4874769"/>
            <a:ext cx="273889" cy="311639"/>
          </a:xfrm>
          <a:prstGeom prst="rect">
            <a:avLst/>
          </a:prstGeom>
          <a:solidFill>
            <a:srgbClr val="C000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8F28C59F-0278-8B63-C60E-2BBFDE69C3C0}"/>
              </a:ext>
            </a:extLst>
          </p:cNvPr>
          <p:cNvSpPr/>
          <p:nvPr/>
        </p:nvSpPr>
        <p:spPr>
          <a:xfrm>
            <a:off x="7144351" y="1686490"/>
            <a:ext cx="3828449" cy="2207419"/>
          </a:xfrm>
          <a:prstGeom prst="rect">
            <a:avLst/>
          </a:prstGeom>
          <a:solidFill>
            <a:schemeClr val="accent6"/>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CF72C51C-FF13-A28C-D474-E6910DE3C899}"/>
              </a:ext>
            </a:extLst>
          </p:cNvPr>
          <p:cNvSpPr/>
          <p:nvPr/>
        </p:nvSpPr>
        <p:spPr>
          <a:xfrm>
            <a:off x="8167519" y="3918061"/>
            <a:ext cx="1651122" cy="1326786"/>
          </a:xfrm>
          <a:prstGeom prst="rect">
            <a:avLst/>
          </a:prstGeom>
          <a:solidFill>
            <a:srgbClr val="7030A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内容占位符 2">
            <a:extLst>
              <a:ext uri="{FF2B5EF4-FFF2-40B4-BE49-F238E27FC236}">
                <a16:creationId xmlns:a16="http://schemas.microsoft.com/office/drawing/2014/main" id="{BD695E0D-80B7-E41A-CE01-16BF3DC84A98}"/>
              </a:ext>
            </a:extLst>
          </p:cNvPr>
          <p:cNvSpPr>
            <a:spLocks noGrp="1"/>
          </p:cNvSpPr>
          <p:nvPr>
            <p:ph idx="1"/>
          </p:nvPr>
        </p:nvSpPr>
        <p:spPr>
          <a:xfrm>
            <a:off x="10245618" y="3712401"/>
            <a:ext cx="681156" cy="476935"/>
          </a:xfrm>
        </p:spPr>
        <p:txBody>
          <a:bodyPr>
            <a:normAutofit/>
          </a:bodyPr>
          <a:lstStyle/>
          <a:p>
            <a:pPr marL="0" indent="0" algn="just">
              <a:buNone/>
            </a:pPr>
            <a:r>
              <a:rPr lang="en-US" altLang="zh-CN" sz="2400" b="1" dirty="0">
                <a:latin typeface="Times New Roman" panose="02020603050405020304" pitchFamily="18" charset="0"/>
                <a:cs typeface="Times New Roman" panose="02020603050405020304" pitchFamily="18" charset="0"/>
              </a:rPr>
              <a:t>×m</a:t>
            </a:r>
          </a:p>
        </p:txBody>
      </p:sp>
      <p:sp>
        <p:nvSpPr>
          <p:cNvPr id="36" name="内容占位符 2">
            <a:extLst>
              <a:ext uri="{FF2B5EF4-FFF2-40B4-BE49-F238E27FC236}">
                <a16:creationId xmlns:a16="http://schemas.microsoft.com/office/drawing/2014/main" id="{23B804DE-3D20-6C28-531D-F0AFB423CAE4}"/>
              </a:ext>
            </a:extLst>
          </p:cNvPr>
          <p:cNvSpPr txBox="1">
            <a:spLocks/>
          </p:cNvSpPr>
          <p:nvPr/>
        </p:nvSpPr>
        <p:spPr>
          <a:xfrm>
            <a:off x="9792683" y="4923464"/>
            <a:ext cx="681156" cy="37885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400" b="1" dirty="0">
                <a:latin typeface="Times New Roman" panose="02020603050405020304" pitchFamily="18" charset="0"/>
                <a:cs typeface="Times New Roman" panose="02020603050405020304" pitchFamily="18" charset="0"/>
              </a:rPr>
              <a:t>×n</a:t>
            </a:r>
          </a:p>
        </p:txBody>
      </p:sp>
      <p:sp>
        <p:nvSpPr>
          <p:cNvPr id="37" name="文本框 36">
            <a:extLst>
              <a:ext uri="{FF2B5EF4-FFF2-40B4-BE49-F238E27FC236}">
                <a16:creationId xmlns:a16="http://schemas.microsoft.com/office/drawing/2014/main" id="{7128FA5A-9F46-EA1B-0AC4-179B8958765B}"/>
              </a:ext>
            </a:extLst>
          </p:cNvPr>
          <p:cNvSpPr txBox="1"/>
          <p:nvPr/>
        </p:nvSpPr>
        <p:spPr>
          <a:xfrm>
            <a:off x="10080814" y="4159948"/>
            <a:ext cx="901556" cy="707886"/>
          </a:xfrm>
          <a:prstGeom prst="rect">
            <a:avLst/>
          </a:prstGeom>
          <a:noFill/>
        </p:spPr>
        <p:txBody>
          <a:bodyPr wrap="square">
            <a:spAutoFit/>
          </a:bodyPr>
          <a:lstStyle/>
          <a:p>
            <a:r>
              <a:rPr lang="en-US" altLang="zh-CN" sz="2000" b="1" dirty="0">
                <a:effectLst/>
                <a:latin typeface="Times New Roman" panose="02020603050405020304" pitchFamily="18" charset="0"/>
                <a:ea typeface="等线" panose="02010600030101010101" pitchFamily="2" charset="-122"/>
              </a:rPr>
              <a:t>Same Mean</a:t>
            </a:r>
            <a:endParaRPr lang="zh-CN" altLang="en-US" sz="2000" dirty="0"/>
          </a:p>
        </p:txBody>
      </p:sp>
      <p:sp>
        <p:nvSpPr>
          <p:cNvPr id="38" name="矩形 37">
            <a:extLst>
              <a:ext uri="{FF2B5EF4-FFF2-40B4-BE49-F238E27FC236}">
                <a16:creationId xmlns:a16="http://schemas.microsoft.com/office/drawing/2014/main" id="{16EA29DC-CBA3-3C75-270E-0B667D92769E}"/>
              </a:ext>
            </a:extLst>
          </p:cNvPr>
          <p:cNvSpPr/>
          <p:nvPr/>
        </p:nvSpPr>
        <p:spPr>
          <a:xfrm>
            <a:off x="9764376" y="3827371"/>
            <a:ext cx="1376578" cy="1474946"/>
          </a:xfrm>
          <a:prstGeom prst="rect">
            <a:avLst/>
          </a:prstGeom>
          <a:solidFill>
            <a:srgbClr val="FFFF00"/>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9691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5F7839B-C7BF-78F1-1D19-D43BA9B755AD}"/>
              </a:ext>
            </a:extLst>
          </p:cNvPr>
          <p:cNvPicPr>
            <a:picLocks noChangeAspect="1"/>
          </p:cNvPicPr>
          <p:nvPr/>
        </p:nvPicPr>
        <p:blipFill>
          <a:blip r:embed="rId3"/>
          <a:stretch>
            <a:fillRect/>
          </a:stretch>
        </p:blipFill>
        <p:spPr>
          <a:xfrm>
            <a:off x="1389380" y="1669392"/>
            <a:ext cx="9413240" cy="4617815"/>
          </a:xfrm>
          <a:prstGeom prst="rect">
            <a:avLst/>
          </a:prstGeom>
        </p:spPr>
      </p:pic>
      <p:sp>
        <p:nvSpPr>
          <p:cNvPr id="2" name="标题 1">
            <a:extLst>
              <a:ext uri="{FF2B5EF4-FFF2-40B4-BE49-F238E27FC236}">
                <a16:creationId xmlns:a16="http://schemas.microsoft.com/office/drawing/2014/main" id="{F908D4D5-D90E-9488-4254-9D5514C2F1DE}"/>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Rates of transcription and translation and intrinsic noise</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6C50204-1E1F-0059-9A7D-7EA51DEFB121}"/>
              </a:ext>
            </a:extLst>
          </p:cNvPr>
          <p:cNvSpPr>
            <a:spLocks noGrp="1"/>
          </p:cNvSpPr>
          <p:nvPr>
            <p:ph type="sldNum" sz="quarter" idx="12"/>
          </p:nvPr>
        </p:nvSpPr>
        <p:spPr/>
        <p:txBody>
          <a:bodyPr/>
          <a:lstStyle/>
          <a:p>
            <a:fld id="{C6D4CD2F-3144-4A76-9517-5A827A7666E9}" type="slidenum">
              <a:rPr lang="zh-CN" altLang="en-US" smtClean="0"/>
              <a:t>19</a:t>
            </a:fld>
            <a:endParaRPr lang="zh-CN" altLang="en-US"/>
          </a:p>
        </p:txBody>
      </p:sp>
      <p:sp>
        <p:nvSpPr>
          <p:cNvPr id="8" name="内容占位符 2">
            <a:extLst>
              <a:ext uri="{FF2B5EF4-FFF2-40B4-BE49-F238E27FC236}">
                <a16:creationId xmlns:a16="http://schemas.microsoft.com/office/drawing/2014/main" id="{3822F1D9-19E5-902B-8201-F7BB3B7DD2C2}"/>
              </a:ext>
            </a:extLst>
          </p:cNvPr>
          <p:cNvSpPr txBox="1">
            <a:spLocks/>
          </p:cNvSpPr>
          <p:nvPr/>
        </p:nvSpPr>
        <p:spPr>
          <a:xfrm>
            <a:off x="1389380" y="6252845"/>
            <a:ext cx="7896860" cy="468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Transcription: ×1 Translation: ×1, no auto-excitement</a:t>
            </a:r>
          </a:p>
        </p:txBody>
      </p:sp>
      <p:cxnSp>
        <p:nvCxnSpPr>
          <p:cNvPr id="9" name="直接连接符 8">
            <a:extLst>
              <a:ext uri="{FF2B5EF4-FFF2-40B4-BE49-F238E27FC236}">
                <a16:creationId xmlns:a16="http://schemas.microsoft.com/office/drawing/2014/main" id="{2178F8D5-8982-66B3-3DEF-835F3AB4C359}"/>
              </a:ext>
            </a:extLst>
          </p:cNvPr>
          <p:cNvCxnSpPr>
            <a:cxnSpLocks/>
            <a:stCxn id="6" idx="1"/>
            <a:endCxn id="6" idx="3"/>
          </p:cNvCxnSpPr>
          <p:nvPr/>
        </p:nvCxnSpPr>
        <p:spPr>
          <a:xfrm>
            <a:off x="1389380" y="3978300"/>
            <a:ext cx="941324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内容占位符 2">
            <a:extLst>
              <a:ext uri="{FF2B5EF4-FFF2-40B4-BE49-F238E27FC236}">
                <a16:creationId xmlns:a16="http://schemas.microsoft.com/office/drawing/2014/main" id="{C3AF3989-E2DD-3308-1DFD-761BCA9A02D6}"/>
              </a:ext>
            </a:extLst>
          </p:cNvPr>
          <p:cNvSpPr txBox="1">
            <a:spLocks/>
          </p:cNvSpPr>
          <p:nvPr/>
        </p:nvSpPr>
        <p:spPr>
          <a:xfrm>
            <a:off x="1389380" y="1256630"/>
            <a:ext cx="7358380" cy="468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Transcription: ×0.5 Translation: ×2,</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easier for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auto-excitement</a:t>
            </a:r>
          </a:p>
        </p:txBody>
      </p:sp>
    </p:spTree>
    <p:extLst>
      <p:ext uri="{BB962C8B-B14F-4D97-AF65-F5344CB8AC3E}">
        <p14:creationId xmlns:p14="http://schemas.microsoft.com/office/powerpoint/2010/main" val="8404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5E394-FB78-EBCE-319E-EF2158F09A84}"/>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Background: Interlinked Positive and Negative Feedback Loops and Excitability</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AEFA734-1B99-F949-321C-D374B3334DB0}"/>
              </a:ext>
            </a:extLst>
          </p:cNvPr>
          <p:cNvSpPr>
            <a:spLocks noGrp="1"/>
          </p:cNvSpPr>
          <p:nvPr>
            <p:ph idx="1"/>
          </p:nvPr>
        </p:nvSpPr>
        <p:spPr>
          <a:xfrm>
            <a:off x="6096000" y="1690688"/>
            <a:ext cx="5257800" cy="4665662"/>
          </a:xfrm>
        </p:spPr>
        <p:txBody>
          <a:bodyPr>
            <a:normAutofit/>
          </a:bodyPr>
          <a:lstStyle/>
          <a:p>
            <a:pPr algn="just"/>
            <a:r>
              <a:rPr lang="en-US" altLang="zh-CN" sz="2000" dirty="0">
                <a:effectLst/>
                <a:latin typeface="Times New Roman" panose="02020603050405020304" pitchFamily="18" charset="0"/>
                <a:ea typeface="等线" panose="02010600030101010101" pitchFamily="2" charset="-122"/>
              </a:rPr>
              <a:t>Interlinked positive and negative feedback loops are universal in biological systems. </a:t>
            </a:r>
            <a:r>
              <a:rPr lang="en-US" altLang="zh-CN" sz="2000" dirty="0">
                <a:latin typeface="Times New Roman" panose="02020603050405020304" pitchFamily="18" charset="0"/>
                <a:ea typeface="等线" panose="02010600030101010101" pitchFamily="2" charset="-122"/>
              </a:rPr>
              <a:t>D</a:t>
            </a:r>
            <a:r>
              <a:rPr lang="en-US" altLang="zh-CN" sz="2000" dirty="0">
                <a:effectLst/>
                <a:latin typeface="Times New Roman" panose="02020603050405020304" pitchFamily="18" charset="0"/>
                <a:ea typeface="等线" panose="02010600030101010101" pitchFamily="2" charset="-122"/>
              </a:rPr>
              <a:t>ifferent kinds of behaviors can be achieved, such as mono-stability, bi-stability, oscillation and </a:t>
            </a:r>
            <a:r>
              <a:rPr lang="en-US" altLang="zh-CN" sz="2000" b="1" dirty="0">
                <a:effectLst/>
                <a:latin typeface="Times New Roman" panose="02020603050405020304" pitchFamily="18" charset="0"/>
                <a:ea typeface="等线" panose="02010600030101010101" pitchFamily="2" charset="-122"/>
              </a:rPr>
              <a:t>excitability</a:t>
            </a:r>
            <a:r>
              <a:rPr lang="en-US" altLang="zh-CN" sz="2000" dirty="0">
                <a:effectLst/>
                <a:latin typeface="Times New Roman" panose="02020603050405020304" pitchFamily="18" charset="0"/>
                <a:ea typeface="等线" panose="02010600030101010101" pitchFamily="2" charset="-122"/>
              </a:rPr>
              <a:t>.</a:t>
            </a:r>
          </a:p>
          <a:p>
            <a:pPr algn="just"/>
            <a:r>
              <a:rPr lang="en-US" altLang="zh-CN" sz="2000" dirty="0">
                <a:latin typeface="Times New Roman" panose="02020603050405020304" pitchFamily="18" charset="0"/>
                <a:ea typeface="等线" panose="02010600030101010101" pitchFamily="2" charset="-122"/>
              </a:rPr>
              <a:t>Excitability is the ability of systems to enter an excited state quickly in response to a stimulus and to return to the initial state when the stimulus is withdrawn. </a:t>
            </a:r>
            <a:r>
              <a:rPr lang="en-US" altLang="zh-CN" sz="2000" dirty="0">
                <a:effectLst/>
                <a:latin typeface="Times New Roman" panose="02020603050405020304" pitchFamily="18" charset="0"/>
                <a:ea typeface="等线" panose="02010600030101010101" pitchFamily="2" charset="-122"/>
              </a:rPr>
              <a:t>Two examples: the neuron’s action potential and the Bacillus subtilis competence.</a:t>
            </a:r>
          </a:p>
        </p:txBody>
      </p:sp>
      <p:sp>
        <p:nvSpPr>
          <p:cNvPr id="4" name="灯片编号占位符 3">
            <a:extLst>
              <a:ext uri="{FF2B5EF4-FFF2-40B4-BE49-F238E27FC236}">
                <a16:creationId xmlns:a16="http://schemas.microsoft.com/office/drawing/2014/main" id="{0699A9AA-1AA1-C727-ECEE-7577D35247C9}"/>
              </a:ext>
            </a:extLst>
          </p:cNvPr>
          <p:cNvSpPr>
            <a:spLocks noGrp="1"/>
          </p:cNvSpPr>
          <p:nvPr>
            <p:ph type="sldNum" sz="quarter" idx="12"/>
          </p:nvPr>
        </p:nvSpPr>
        <p:spPr/>
        <p:txBody>
          <a:bodyPr/>
          <a:lstStyle/>
          <a:p>
            <a:fld id="{C6D4CD2F-3144-4A76-9517-5A827A7666E9}" type="slidenum">
              <a:rPr lang="zh-CN" altLang="en-US" smtClean="0"/>
              <a:t>2</a:t>
            </a:fld>
            <a:endParaRPr lang="zh-CN" altLang="en-US" dirty="0"/>
          </a:p>
        </p:txBody>
      </p:sp>
      <p:pic>
        <p:nvPicPr>
          <p:cNvPr id="6" name="图片 5">
            <a:extLst>
              <a:ext uri="{FF2B5EF4-FFF2-40B4-BE49-F238E27FC236}">
                <a16:creationId xmlns:a16="http://schemas.microsoft.com/office/drawing/2014/main" id="{2157DAD8-8523-72AD-F4A3-AE13900F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762500" cy="3952875"/>
          </a:xfrm>
          <a:prstGeom prst="rect">
            <a:avLst/>
          </a:prstGeom>
        </p:spPr>
      </p:pic>
      <p:sp>
        <p:nvSpPr>
          <p:cNvPr id="8" name="文本框 7">
            <a:extLst>
              <a:ext uri="{FF2B5EF4-FFF2-40B4-BE49-F238E27FC236}">
                <a16:creationId xmlns:a16="http://schemas.microsoft.com/office/drawing/2014/main" id="{A64E0E39-C8C9-52B9-9DCB-F4EA600DB507}"/>
              </a:ext>
            </a:extLst>
          </p:cNvPr>
          <p:cNvSpPr txBox="1"/>
          <p:nvPr/>
        </p:nvSpPr>
        <p:spPr>
          <a:xfrm>
            <a:off x="838200" y="5771575"/>
            <a:ext cx="5257800" cy="58477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TIAN X J, ZHANG X P, LIU F, et al. Physical Review E, 2009, 80(1): 011926.</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924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8D4D5-D90E-9488-4254-9D5514C2F1DE}"/>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Rates of transcription and translation and intrinsic noise</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6C50204-1E1F-0059-9A7D-7EA51DEFB121}"/>
              </a:ext>
            </a:extLst>
          </p:cNvPr>
          <p:cNvSpPr>
            <a:spLocks noGrp="1"/>
          </p:cNvSpPr>
          <p:nvPr>
            <p:ph type="sldNum" sz="quarter" idx="12"/>
          </p:nvPr>
        </p:nvSpPr>
        <p:spPr/>
        <p:txBody>
          <a:bodyPr/>
          <a:lstStyle/>
          <a:p>
            <a:fld id="{C6D4CD2F-3144-4A76-9517-5A827A7666E9}" type="slidenum">
              <a:rPr lang="zh-CN" altLang="en-US" smtClean="0"/>
              <a:t>20</a:t>
            </a:fld>
            <a:endParaRPr lang="zh-CN" altLang="en-US"/>
          </a:p>
        </p:txBody>
      </p:sp>
      <p:grpSp>
        <p:nvGrpSpPr>
          <p:cNvPr id="3" name="组合 2">
            <a:extLst>
              <a:ext uri="{FF2B5EF4-FFF2-40B4-BE49-F238E27FC236}">
                <a16:creationId xmlns:a16="http://schemas.microsoft.com/office/drawing/2014/main" id="{7B1049D7-6CB5-3E30-BECD-F5C675582EBB}"/>
              </a:ext>
            </a:extLst>
          </p:cNvPr>
          <p:cNvGrpSpPr/>
          <p:nvPr/>
        </p:nvGrpSpPr>
        <p:grpSpPr>
          <a:xfrm>
            <a:off x="838200" y="1378551"/>
            <a:ext cx="5257800" cy="3427129"/>
            <a:chOff x="1389380" y="1256632"/>
            <a:chExt cx="9413240" cy="5464842"/>
          </a:xfrm>
        </p:grpSpPr>
        <p:pic>
          <p:nvPicPr>
            <p:cNvPr id="6" name="图片 5">
              <a:extLst>
                <a:ext uri="{FF2B5EF4-FFF2-40B4-BE49-F238E27FC236}">
                  <a16:creationId xmlns:a16="http://schemas.microsoft.com/office/drawing/2014/main" id="{75F7839B-C7BF-78F1-1D19-D43BA9B755AD}"/>
                </a:ext>
              </a:extLst>
            </p:cNvPr>
            <p:cNvPicPr>
              <a:picLocks noChangeAspect="1"/>
            </p:cNvPicPr>
            <p:nvPr/>
          </p:nvPicPr>
          <p:blipFill>
            <a:blip r:embed="rId3"/>
            <a:stretch>
              <a:fillRect/>
            </a:stretch>
          </p:blipFill>
          <p:spPr>
            <a:xfrm>
              <a:off x="1389380" y="1669392"/>
              <a:ext cx="9413240" cy="4617815"/>
            </a:xfrm>
            <a:prstGeom prst="rect">
              <a:avLst/>
            </a:prstGeom>
          </p:spPr>
        </p:pic>
        <p:sp>
          <p:nvSpPr>
            <p:cNvPr id="8" name="内容占位符 2">
              <a:extLst>
                <a:ext uri="{FF2B5EF4-FFF2-40B4-BE49-F238E27FC236}">
                  <a16:creationId xmlns:a16="http://schemas.microsoft.com/office/drawing/2014/main" id="{3822F1D9-19E5-902B-8201-F7BB3B7DD2C2}"/>
                </a:ext>
              </a:extLst>
            </p:cNvPr>
            <p:cNvSpPr txBox="1">
              <a:spLocks/>
            </p:cNvSpPr>
            <p:nvPr/>
          </p:nvSpPr>
          <p:spPr>
            <a:xfrm>
              <a:off x="1389380" y="6252847"/>
              <a:ext cx="9211648" cy="4686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Transcription: ×1 Translation: ×1</a:t>
              </a:r>
            </a:p>
          </p:txBody>
        </p:sp>
        <p:cxnSp>
          <p:nvCxnSpPr>
            <p:cNvPr id="9" name="直接连接符 8">
              <a:extLst>
                <a:ext uri="{FF2B5EF4-FFF2-40B4-BE49-F238E27FC236}">
                  <a16:creationId xmlns:a16="http://schemas.microsoft.com/office/drawing/2014/main" id="{2178F8D5-8982-66B3-3DEF-835F3AB4C359}"/>
                </a:ext>
              </a:extLst>
            </p:cNvPr>
            <p:cNvCxnSpPr>
              <a:cxnSpLocks/>
              <a:stCxn id="6" idx="1"/>
              <a:endCxn id="6" idx="3"/>
            </p:cNvCxnSpPr>
            <p:nvPr/>
          </p:nvCxnSpPr>
          <p:spPr>
            <a:xfrm>
              <a:off x="1389380" y="3978300"/>
              <a:ext cx="941324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内容占位符 2">
              <a:extLst>
                <a:ext uri="{FF2B5EF4-FFF2-40B4-BE49-F238E27FC236}">
                  <a16:creationId xmlns:a16="http://schemas.microsoft.com/office/drawing/2014/main" id="{C3AF3989-E2DD-3308-1DFD-761BCA9A02D6}"/>
                </a:ext>
              </a:extLst>
            </p:cNvPr>
            <p:cNvSpPr txBox="1">
              <a:spLocks/>
            </p:cNvSpPr>
            <p:nvPr/>
          </p:nvSpPr>
          <p:spPr>
            <a:xfrm>
              <a:off x="1389380" y="1256632"/>
              <a:ext cx="8338081" cy="41276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Times New Roman" panose="02020603050405020304" pitchFamily="18" charset="0"/>
                  <a:cs typeface="Times New Roman" panose="02020603050405020304" pitchFamily="18" charset="0"/>
                </a:rPr>
                <a:t>Transcription: ×0.5 Translation: ×2</a:t>
              </a:r>
            </a:p>
          </p:txBody>
        </p:sp>
      </p:grpSp>
      <p:pic>
        <p:nvPicPr>
          <p:cNvPr id="5" name="图片 4">
            <a:extLst>
              <a:ext uri="{FF2B5EF4-FFF2-40B4-BE49-F238E27FC236}">
                <a16:creationId xmlns:a16="http://schemas.microsoft.com/office/drawing/2014/main" id="{91B746E0-B436-B01B-4E49-CD1D6339D26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4849" y="2773680"/>
            <a:ext cx="5058951" cy="3582669"/>
          </a:xfrm>
          <a:prstGeom prst="rect">
            <a:avLst/>
          </a:prstGeom>
          <a:noFill/>
          <a:ln>
            <a:noFill/>
          </a:ln>
        </p:spPr>
      </p:pic>
      <p:sp>
        <p:nvSpPr>
          <p:cNvPr id="7" name="内容占位符 2">
            <a:extLst>
              <a:ext uri="{FF2B5EF4-FFF2-40B4-BE49-F238E27FC236}">
                <a16:creationId xmlns:a16="http://schemas.microsoft.com/office/drawing/2014/main" id="{B303E5C4-D1AD-E33D-F4F3-AE13E491F16E}"/>
              </a:ext>
            </a:extLst>
          </p:cNvPr>
          <p:cNvSpPr txBox="1">
            <a:spLocks/>
          </p:cNvSpPr>
          <p:nvPr/>
        </p:nvSpPr>
        <p:spPr>
          <a:xfrm>
            <a:off x="6294849" y="1920240"/>
            <a:ext cx="4657266" cy="853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Transcription: ×0.25 Translation: ×4</a:t>
            </a:r>
          </a:p>
          <a:p>
            <a:pPr marL="0" indent="0">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A lot of auto-excitement</a:t>
            </a:r>
          </a:p>
        </p:txBody>
      </p:sp>
    </p:spTree>
    <p:extLst>
      <p:ext uri="{BB962C8B-B14F-4D97-AF65-F5344CB8AC3E}">
        <p14:creationId xmlns:p14="http://schemas.microsoft.com/office/powerpoint/2010/main" val="192211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D98CFDB-D1F1-38BC-C218-8B29C39A3E1C}"/>
              </a:ext>
            </a:extLst>
          </p:cNvPr>
          <p:cNvPicPr>
            <a:picLocks noChangeAspect="1"/>
          </p:cNvPicPr>
          <p:nvPr/>
        </p:nvPicPr>
        <p:blipFill>
          <a:blip r:embed="rId2"/>
          <a:stretch>
            <a:fillRect/>
          </a:stretch>
        </p:blipFill>
        <p:spPr>
          <a:xfrm>
            <a:off x="9174480" y="2762476"/>
            <a:ext cx="2667000" cy="1134894"/>
          </a:xfrm>
          <a:prstGeom prst="rect">
            <a:avLst/>
          </a:prstGeom>
        </p:spPr>
      </p:pic>
      <p:sp>
        <p:nvSpPr>
          <p:cNvPr id="2" name="标题 1">
            <a:extLst>
              <a:ext uri="{FF2B5EF4-FFF2-40B4-BE49-F238E27FC236}">
                <a16:creationId xmlns:a16="http://schemas.microsoft.com/office/drawing/2014/main" id="{40A3C402-1FCB-38E3-0A93-053F1EBF15A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A genetic timer induced by intrinsic noise</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381381-984D-2FBF-B935-C7C77A6AA815}"/>
              </a:ext>
            </a:extLst>
          </p:cNvPr>
          <p:cNvSpPr>
            <a:spLocks noGrp="1"/>
          </p:cNvSpPr>
          <p:nvPr>
            <p:ph idx="1"/>
          </p:nvPr>
        </p:nvSpPr>
        <p:spPr>
          <a:xfrm>
            <a:off x="838200" y="1436913"/>
            <a:ext cx="10515600" cy="2484115"/>
          </a:xfrm>
        </p:spPr>
        <p:txBody>
          <a:bodyPr>
            <a:noAutofit/>
          </a:bodyPr>
          <a:lstStyle/>
          <a:p>
            <a:r>
              <a:rPr lang="en-GB" altLang="zh-CN" sz="2000" dirty="0">
                <a:latin typeface="Times New Roman" panose="02020603050405020304" pitchFamily="18" charset="0"/>
                <a:cs typeface="Times New Roman" panose="02020603050405020304" pitchFamily="18" charset="0"/>
              </a:rPr>
              <a:t>Marc Turcotte et al. constructed </a:t>
            </a:r>
            <a:r>
              <a:rPr lang="en-GB" altLang="zh-CN" sz="2000" b="1" dirty="0">
                <a:latin typeface="Times New Roman" panose="02020603050405020304" pitchFamily="18" charset="0"/>
                <a:cs typeface="Times New Roman" panose="02020603050405020304" pitchFamily="18" charset="0"/>
              </a:rPr>
              <a:t>a genetic timer </a:t>
            </a:r>
            <a:r>
              <a:rPr lang="en-GB" altLang="zh-CN" sz="2000" dirty="0">
                <a:latin typeface="Times New Roman" panose="02020603050405020304" pitchFamily="18" charset="0"/>
                <a:cs typeface="Times New Roman" panose="02020603050405020304" pitchFamily="18" charset="0"/>
              </a:rPr>
              <a:t>with network interlinked PFL &amp; NFL. (The timer behaviour is achieved by intrinsic noise, and can’t be achieved in deterministic models!)</a:t>
            </a:r>
          </a:p>
          <a:p>
            <a:r>
              <a:rPr lang="en-GB" altLang="zh-CN" sz="2000" dirty="0">
                <a:latin typeface="Times New Roman" panose="02020603050405020304" pitchFamily="18" charset="0"/>
                <a:cs typeface="Times New Roman" panose="02020603050405020304" pitchFamily="18" charset="0"/>
              </a:rPr>
              <a:t>The unstable state is stabilized by </a:t>
            </a:r>
            <a:r>
              <a:rPr lang="en-GB" altLang="zh-CN" sz="2000" b="1" dirty="0">
                <a:latin typeface="Times New Roman" panose="02020603050405020304" pitchFamily="18" charset="0"/>
                <a:cs typeface="Times New Roman" panose="02020603050405020304" pitchFamily="18" charset="0"/>
              </a:rPr>
              <a:t>intrinsic noise</a:t>
            </a:r>
            <a:r>
              <a:rPr lang="en-GB" altLang="zh-CN" sz="2000" dirty="0">
                <a:latin typeface="Times New Roman" panose="02020603050405020304" pitchFamily="18" charset="0"/>
                <a:cs typeface="Times New Roman" panose="02020603050405020304" pitchFamily="18" charset="0"/>
              </a:rPr>
              <a:t>: Normally trajectories cross the unstable focus and heads to the rest state directly, but under certain conditions, the trajectories may </a:t>
            </a:r>
            <a:r>
              <a:rPr lang="en-GB" altLang="zh-CN" sz="2000" b="1" dirty="0">
                <a:latin typeface="Times New Roman" panose="02020603050405020304" pitchFamily="18" charset="0"/>
                <a:cs typeface="Times New Roman" panose="02020603050405020304" pitchFamily="18" charset="0"/>
              </a:rPr>
              <a:t>circle around the unstable focus for several times</a:t>
            </a:r>
            <a:r>
              <a:rPr lang="en-GB"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Similar time spend for each circle, </a:t>
            </a:r>
            <a:r>
              <a:rPr lang="en-US" altLang="zh-CN" sz="2000" b="1" dirty="0">
                <a:latin typeface="Times New Roman" panose="02020603050405020304" pitchFamily="18" charset="0"/>
                <a:cs typeface="Times New Roman" panose="02020603050405020304" pitchFamily="18" charset="0"/>
              </a:rPr>
              <a:t>polymodal distribution of duration time</a:t>
            </a:r>
            <a:r>
              <a:rPr lang="en-US" altLang="zh-CN" sz="2000" dirty="0">
                <a:latin typeface="Times New Roman" panose="02020603050405020304" pitchFamily="18" charset="0"/>
                <a:cs typeface="Times New Roman" panose="02020603050405020304" pitchFamily="18" charset="0"/>
              </a:rPr>
              <a:t>.</a:t>
            </a:r>
          </a:p>
          <a:p>
            <a:r>
              <a:rPr lang="en-GB" altLang="zh-CN" sz="2000" dirty="0">
                <a:latin typeface="Times New Roman" panose="02020603050405020304" pitchFamily="18" charset="0"/>
                <a:cs typeface="Times New Roman" panose="02020603050405020304" pitchFamily="18" charset="0"/>
              </a:rPr>
              <a:t>This new behaviour may be an inspiration in synthetic biology.</a:t>
            </a:r>
          </a:p>
          <a:p>
            <a:endParaRPr lang="zh-CN" altLang="en-US" sz="20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F00DC39-964C-B8FE-E39C-9BCA604B861E}"/>
              </a:ext>
            </a:extLst>
          </p:cNvPr>
          <p:cNvSpPr>
            <a:spLocks noGrp="1"/>
          </p:cNvSpPr>
          <p:nvPr>
            <p:ph type="sldNum" sz="quarter" idx="12"/>
          </p:nvPr>
        </p:nvSpPr>
        <p:spPr/>
        <p:txBody>
          <a:bodyPr/>
          <a:lstStyle/>
          <a:p>
            <a:fld id="{C6D4CD2F-3144-4A76-9517-5A827A7666E9}" type="slidenum">
              <a:rPr lang="zh-CN" altLang="en-US" smtClean="0"/>
              <a:t>21</a:t>
            </a:fld>
            <a:endParaRPr lang="zh-CN" altLang="en-US"/>
          </a:p>
        </p:txBody>
      </p:sp>
      <p:pic>
        <p:nvPicPr>
          <p:cNvPr id="9" name="图片 8">
            <a:extLst>
              <a:ext uri="{FF2B5EF4-FFF2-40B4-BE49-F238E27FC236}">
                <a16:creationId xmlns:a16="http://schemas.microsoft.com/office/drawing/2014/main" id="{DE5A3ECE-E9C2-B8FD-08AB-05C8F86EBDFD}"/>
              </a:ext>
            </a:extLst>
          </p:cNvPr>
          <p:cNvPicPr>
            <a:picLocks noChangeAspect="1"/>
          </p:cNvPicPr>
          <p:nvPr/>
        </p:nvPicPr>
        <p:blipFill>
          <a:blip r:embed="rId3"/>
          <a:stretch>
            <a:fillRect/>
          </a:stretch>
        </p:blipFill>
        <p:spPr>
          <a:xfrm>
            <a:off x="838200" y="4002480"/>
            <a:ext cx="4822011" cy="2132648"/>
          </a:xfrm>
          <a:prstGeom prst="rect">
            <a:avLst/>
          </a:prstGeom>
        </p:spPr>
      </p:pic>
      <p:pic>
        <p:nvPicPr>
          <p:cNvPr id="11" name="图片 10">
            <a:extLst>
              <a:ext uri="{FF2B5EF4-FFF2-40B4-BE49-F238E27FC236}">
                <a16:creationId xmlns:a16="http://schemas.microsoft.com/office/drawing/2014/main" id="{06E5A611-9BF8-4F63-AFEF-F4BF453BEEE5}"/>
              </a:ext>
            </a:extLst>
          </p:cNvPr>
          <p:cNvPicPr>
            <a:picLocks noChangeAspect="1"/>
          </p:cNvPicPr>
          <p:nvPr/>
        </p:nvPicPr>
        <p:blipFill>
          <a:blip r:embed="rId4"/>
          <a:stretch>
            <a:fillRect/>
          </a:stretch>
        </p:blipFill>
        <p:spPr>
          <a:xfrm>
            <a:off x="6131560" y="4012469"/>
            <a:ext cx="5222240" cy="2134089"/>
          </a:xfrm>
          <a:prstGeom prst="rect">
            <a:avLst/>
          </a:prstGeom>
        </p:spPr>
      </p:pic>
    </p:spTree>
    <p:extLst>
      <p:ext uri="{BB962C8B-B14F-4D97-AF65-F5344CB8AC3E}">
        <p14:creationId xmlns:p14="http://schemas.microsoft.com/office/powerpoint/2010/main" val="107376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3C402-1FCB-38E3-0A93-053F1EBF15A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A genetic timer induced by intrinsic noise</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381381-984D-2FBF-B935-C7C77A6AA815}"/>
              </a:ext>
            </a:extLst>
          </p:cNvPr>
          <p:cNvSpPr>
            <a:spLocks noGrp="1"/>
          </p:cNvSpPr>
          <p:nvPr>
            <p:ph idx="1"/>
          </p:nvPr>
        </p:nvSpPr>
        <p:spPr>
          <a:xfrm>
            <a:off x="838200" y="1436913"/>
            <a:ext cx="10515600" cy="3695157"/>
          </a:xfrm>
        </p:spPr>
        <p:txBody>
          <a:bodyPr>
            <a:noAutofit/>
          </a:bodyPr>
          <a:lstStyle/>
          <a:p>
            <a:pPr marL="0" indent="0">
              <a:buNone/>
            </a:pPr>
            <a:r>
              <a:rPr lang="en-US" altLang="zh-CN" sz="2400" dirty="0">
                <a:latin typeface="Times New Roman" panose="02020603050405020304" pitchFamily="18" charset="0"/>
                <a:cs typeface="Times New Roman" panose="02020603050405020304" pitchFamily="18" charset="0"/>
              </a:rPr>
              <a:t>Mathematical essence for a genetic timer:</a:t>
            </a:r>
          </a:p>
          <a:p>
            <a:r>
              <a:rPr lang="en-US" altLang="zh-CN" sz="2400" dirty="0">
                <a:latin typeface="Times New Roman" panose="02020603050405020304" pitchFamily="18" charset="0"/>
                <a:cs typeface="Times New Roman" panose="02020603050405020304" pitchFamily="18" charset="0"/>
              </a:rPr>
              <a:t>Able to trigger auto-excitement: appropriate relative rates for transcription and translation, “excited site” of the saddle sufficiently near the stable state.</a:t>
            </a:r>
          </a:p>
          <a:p>
            <a:r>
              <a:rPr lang="en-US" altLang="zh-CN" sz="2400" b="1" dirty="0">
                <a:latin typeface="Times New Roman" panose="02020603050405020304" pitchFamily="18" charset="0"/>
                <a:cs typeface="Times New Roman" panose="02020603050405020304" pitchFamily="18" charset="0"/>
              </a:rPr>
              <a:t>Small absolute value </a:t>
            </a:r>
            <a:r>
              <a:rPr lang="en-US" altLang="zh-CN" sz="2400" dirty="0">
                <a:latin typeface="Times New Roman" panose="02020603050405020304" pitchFamily="18" charset="0"/>
                <a:cs typeface="Times New Roman" panose="02020603050405020304" pitchFamily="18" charset="0"/>
              </a:rPr>
              <a:t>for the conjugate eigenvalues of the </a:t>
            </a:r>
            <a:r>
              <a:rPr lang="en-US" altLang="zh-CN" sz="2400" b="1" dirty="0">
                <a:latin typeface="Times New Roman" panose="02020603050405020304" pitchFamily="18" charset="0"/>
                <a:cs typeface="Times New Roman" panose="02020603050405020304" pitchFamily="18" charset="0"/>
              </a:rPr>
              <a:t>unstable focus</a:t>
            </a:r>
            <a:r>
              <a:rPr lang="en-US" altLang="zh-CN" sz="2400" dirty="0">
                <a:latin typeface="Times New Roman" panose="02020603050405020304" pitchFamily="18" charset="0"/>
                <a:cs typeface="Times New Roman" panose="02020603050405020304" pitchFamily="18" charset="0"/>
              </a:rPr>
              <a:t>: more likely to “circle around”</a:t>
            </a:r>
            <a:endParaRPr lang="en-GB"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With this information, I can also build a genetic timer in my 3-node network by simple steps of adjusting parameters.</a:t>
            </a:r>
          </a:p>
          <a:p>
            <a:pPr marL="0" indent="0">
              <a:buNone/>
            </a:pPr>
            <a:r>
              <a:rPr lang="en-US" altLang="zh-CN" sz="2400" dirty="0">
                <a:latin typeface="Times New Roman" panose="02020603050405020304" pitchFamily="18" charset="0"/>
                <a:cs typeface="Times New Roman" panose="02020603050405020304" pitchFamily="18" charset="0"/>
              </a:rPr>
              <a:t>Explain an example on the blackboard.</a:t>
            </a:r>
            <a:endParaRPr lang="zh-CN" altLang="en-US" sz="24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F00DC39-964C-B8FE-E39C-9BCA604B861E}"/>
              </a:ext>
            </a:extLst>
          </p:cNvPr>
          <p:cNvSpPr>
            <a:spLocks noGrp="1"/>
          </p:cNvSpPr>
          <p:nvPr>
            <p:ph type="sldNum" sz="quarter" idx="12"/>
          </p:nvPr>
        </p:nvSpPr>
        <p:spPr/>
        <p:txBody>
          <a:bodyPr/>
          <a:lstStyle/>
          <a:p>
            <a:fld id="{C6D4CD2F-3144-4A76-9517-5A827A7666E9}" type="slidenum">
              <a:rPr lang="zh-CN" altLang="en-US" smtClean="0"/>
              <a:t>22</a:t>
            </a:fld>
            <a:endParaRPr lang="zh-CN" altLang="en-US"/>
          </a:p>
        </p:txBody>
      </p:sp>
    </p:spTree>
    <p:extLst>
      <p:ext uri="{BB962C8B-B14F-4D97-AF65-F5344CB8AC3E}">
        <p14:creationId xmlns:p14="http://schemas.microsoft.com/office/powerpoint/2010/main" val="73096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3C402-1FCB-38E3-0A93-053F1EBF15A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A genetic timer induced by intrinsic noise</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F00DC39-964C-B8FE-E39C-9BCA604B861E}"/>
              </a:ext>
            </a:extLst>
          </p:cNvPr>
          <p:cNvSpPr>
            <a:spLocks noGrp="1"/>
          </p:cNvSpPr>
          <p:nvPr>
            <p:ph type="sldNum" sz="quarter" idx="12"/>
          </p:nvPr>
        </p:nvSpPr>
        <p:spPr/>
        <p:txBody>
          <a:bodyPr/>
          <a:lstStyle/>
          <a:p>
            <a:fld id="{C6D4CD2F-3144-4A76-9517-5A827A7666E9}" type="slidenum">
              <a:rPr lang="zh-CN" altLang="en-US" smtClean="0"/>
              <a:t>23</a:t>
            </a:fld>
            <a:endParaRPr lang="zh-CN" altLang="en-US"/>
          </a:p>
        </p:txBody>
      </p:sp>
      <p:pic>
        <p:nvPicPr>
          <p:cNvPr id="8" name="图片 7">
            <a:extLst>
              <a:ext uri="{FF2B5EF4-FFF2-40B4-BE49-F238E27FC236}">
                <a16:creationId xmlns:a16="http://schemas.microsoft.com/office/drawing/2014/main" id="{AABD2BA1-B1B2-D99F-3436-761EF3DA355D}"/>
              </a:ext>
            </a:extLst>
          </p:cNvPr>
          <p:cNvPicPr>
            <a:picLocks noChangeAspect="1"/>
          </p:cNvPicPr>
          <p:nvPr/>
        </p:nvPicPr>
        <p:blipFill>
          <a:blip r:embed="rId2"/>
          <a:stretch>
            <a:fillRect/>
          </a:stretch>
        </p:blipFill>
        <p:spPr>
          <a:xfrm>
            <a:off x="1312654" y="1855416"/>
            <a:ext cx="9566692" cy="3549704"/>
          </a:xfrm>
          <a:prstGeom prst="rect">
            <a:avLst/>
          </a:prstGeom>
        </p:spPr>
      </p:pic>
    </p:spTree>
    <p:extLst>
      <p:ext uri="{BB962C8B-B14F-4D97-AF65-F5344CB8AC3E}">
        <p14:creationId xmlns:p14="http://schemas.microsoft.com/office/powerpoint/2010/main" val="351696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3C402-1FCB-38E3-0A93-053F1EBF15A5}"/>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Summary</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E381381-984D-2FBF-B935-C7C77A6AA815}"/>
              </a:ext>
            </a:extLst>
          </p:cNvPr>
          <p:cNvSpPr>
            <a:spLocks noGrp="1"/>
          </p:cNvSpPr>
          <p:nvPr>
            <p:ph idx="1"/>
          </p:nvPr>
        </p:nvSpPr>
        <p:spPr>
          <a:xfrm>
            <a:off x="838200" y="1436913"/>
            <a:ext cx="10515600" cy="3724367"/>
          </a:xfrm>
        </p:spPr>
        <p:txBody>
          <a:bodyPr>
            <a:noAutofit/>
          </a:bodyPr>
          <a:lstStyle/>
          <a:p>
            <a:r>
              <a:rPr lang="en-US" altLang="zh-CN" sz="2000" dirty="0">
                <a:latin typeface="Times New Roman" panose="02020603050405020304" pitchFamily="18" charset="0"/>
                <a:cs typeface="Times New Roman" panose="02020603050405020304" pitchFamily="18" charset="0"/>
              </a:rPr>
              <a:t>Constructed mathematical model of 3-node genetic networks of interlinked PFL and NFL (Regulated on transcription level)</a:t>
            </a:r>
          </a:p>
          <a:p>
            <a:r>
              <a:rPr lang="en-US" altLang="zh-CN" sz="2000" dirty="0">
                <a:latin typeface="Times New Roman" panose="02020603050405020304" pitchFamily="18" charset="0"/>
                <a:cs typeface="Times New Roman" panose="02020603050405020304" pitchFamily="18" charset="0"/>
              </a:rPr>
              <a:t>Fixed points and excitability.</a:t>
            </a:r>
          </a:p>
          <a:p>
            <a:r>
              <a:rPr lang="en-US" altLang="zh-CN" sz="2000" dirty="0">
                <a:latin typeface="Times New Roman" panose="02020603050405020304" pitchFamily="18" charset="0"/>
                <a:cs typeface="Times New Roman" panose="02020603050405020304" pitchFamily="18" charset="0"/>
              </a:rPr>
              <a:t>Among 12 structures, only 6 structures are excitable.</a:t>
            </a:r>
          </a:p>
          <a:p>
            <a:r>
              <a:rPr lang="en-US" altLang="zh-CN" sz="2000" dirty="0">
                <a:latin typeface="Times New Roman" panose="02020603050405020304" pitchFamily="18" charset="0"/>
                <a:cs typeface="Times New Roman" panose="02020603050405020304" pitchFamily="18" charset="0"/>
              </a:rPr>
              <a:t>Parameter distribution of excitable networks.</a:t>
            </a:r>
          </a:p>
          <a:p>
            <a:r>
              <a:rPr lang="en-US" altLang="zh-CN" sz="2000" dirty="0">
                <a:latin typeface="Times New Roman" panose="02020603050405020304" pitchFamily="18" charset="0"/>
                <a:cs typeface="Times New Roman" panose="02020603050405020304" pitchFamily="18" charset="0"/>
              </a:rPr>
              <a:t>Stable fixed point: node or focus. Focus: hyperpolarization and refractory period.</a:t>
            </a:r>
          </a:p>
          <a:p>
            <a:r>
              <a:rPr lang="en-US" altLang="zh-CN" sz="2000" dirty="0">
                <a:latin typeface="Times New Roman" panose="02020603050405020304" pitchFamily="18" charset="0"/>
                <a:cs typeface="Times New Roman" panose="02020603050405020304" pitchFamily="18" charset="0"/>
              </a:rPr>
              <a:t>Intrinsic noise and auto-excitement: relationship between fix points.</a:t>
            </a:r>
          </a:p>
          <a:p>
            <a:r>
              <a:rPr lang="en-US" altLang="zh-CN" sz="2000" dirty="0">
                <a:latin typeface="Times New Roman" panose="02020603050405020304" pitchFamily="18" charset="0"/>
                <a:cs typeface="Times New Roman" panose="02020603050405020304" pitchFamily="18" charset="0"/>
              </a:rPr>
              <a:t>Intrinsic noise and auto-excitement: relationship between rates of transcription and translation.</a:t>
            </a:r>
          </a:p>
          <a:p>
            <a:r>
              <a:rPr lang="en-US" altLang="zh-CN" sz="2000" dirty="0">
                <a:latin typeface="Times New Roman" panose="02020603050405020304" pitchFamily="18" charset="0"/>
                <a:cs typeface="Times New Roman" panose="02020603050405020304" pitchFamily="18" charset="0"/>
              </a:rPr>
              <a:t>Intrinsic noise to achieve a “genetic timer”.</a:t>
            </a:r>
            <a:endParaRPr lang="zh-CN" altLang="en-US" sz="2000"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F00DC39-964C-B8FE-E39C-9BCA604B861E}"/>
              </a:ext>
            </a:extLst>
          </p:cNvPr>
          <p:cNvSpPr>
            <a:spLocks noGrp="1"/>
          </p:cNvSpPr>
          <p:nvPr>
            <p:ph type="sldNum" sz="quarter" idx="12"/>
          </p:nvPr>
        </p:nvSpPr>
        <p:spPr/>
        <p:txBody>
          <a:bodyPr/>
          <a:lstStyle/>
          <a:p>
            <a:fld id="{C6D4CD2F-3144-4A76-9517-5A827A7666E9}" type="slidenum">
              <a:rPr lang="zh-CN" altLang="en-US" smtClean="0"/>
              <a:t>24</a:t>
            </a:fld>
            <a:endParaRPr lang="zh-CN" altLang="en-US"/>
          </a:p>
        </p:txBody>
      </p:sp>
    </p:spTree>
    <p:extLst>
      <p:ext uri="{BB962C8B-B14F-4D97-AF65-F5344CB8AC3E}">
        <p14:creationId xmlns:p14="http://schemas.microsoft.com/office/powerpoint/2010/main" val="300284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D147EF6-035F-2EB3-2D78-CA8AECB55BBF}"/>
              </a:ext>
            </a:extLst>
          </p:cNvPr>
          <p:cNvSpPr>
            <a:spLocks noGrp="1"/>
          </p:cNvSpPr>
          <p:nvPr>
            <p:ph type="sldNum" sz="quarter" idx="12"/>
          </p:nvPr>
        </p:nvSpPr>
        <p:spPr/>
        <p:txBody>
          <a:bodyPr/>
          <a:lstStyle/>
          <a:p>
            <a:fld id="{C6D4CD2F-3144-4A76-9517-5A827A7666E9}" type="slidenum">
              <a:rPr lang="zh-CN" altLang="en-US" smtClean="0"/>
              <a:t>25</a:t>
            </a:fld>
            <a:endParaRPr lang="zh-CN" altLang="en-US"/>
          </a:p>
        </p:txBody>
      </p:sp>
      <p:sp>
        <p:nvSpPr>
          <p:cNvPr id="5" name="文本框 4">
            <a:extLst>
              <a:ext uri="{FF2B5EF4-FFF2-40B4-BE49-F238E27FC236}">
                <a16:creationId xmlns:a16="http://schemas.microsoft.com/office/drawing/2014/main" id="{0828DDB1-FEA6-FFC0-F5F0-7DDF5F11D683}"/>
              </a:ext>
            </a:extLst>
          </p:cNvPr>
          <p:cNvSpPr txBox="1"/>
          <p:nvPr/>
        </p:nvSpPr>
        <p:spPr>
          <a:xfrm>
            <a:off x="4396656" y="2644170"/>
            <a:ext cx="3398687" cy="1569660"/>
          </a:xfrm>
          <a:prstGeom prst="rect">
            <a:avLst/>
          </a:prstGeom>
          <a:noFill/>
        </p:spPr>
        <p:txBody>
          <a:bodyPr wrap="none" rtlCol="0">
            <a:spAutoFit/>
          </a:bodyPr>
          <a:lstStyle/>
          <a:p>
            <a:r>
              <a:rPr lang="en-US" altLang="zh-CN" sz="9600" dirty="0">
                <a:latin typeface="Times New Roman" panose="02020603050405020304" pitchFamily="18" charset="0"/>
                <a:ea typeface="微软雅黑 Light" panose="020B0502040204020203" pitchFamily="34" charset="-122"/>
                <a:cs typeface="Times New Roman" panose="02020603050405020304" pitchFamily="18" charset="0"/>
              </a:rPr>
              <a:t>thanks</a:t>
            </a:r>
            <a:endParaRPr lang="zh-CN" altLang="en-US" sz="96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96859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D44FF-969A-3A4B-25B7-E522F88F50DF}"/>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Example: Neuron’s Action Potential </a:t>
            </a:r>
            <a:endParaRPr lang="zh-CN" altLang="en-US" sz="2800" b="1"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DF62B7A8-B1B1-E0E4-AAFB-3237EB04F2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91728"/>
            <a:ext cx="3876040" cy="3085530"/>
          </a:xfrm>
        </p:spPr>
      </p:pic>
      <p:sp>
        <p:nvSpPr>
          <p:cNvPr id="4" name="灯片编号占位符 3">
            <a:extLst>
              <a:ext uri="{FF2B5EF4-FFF2-40B4-BE49-F238E27FC236}">
                <a16:creationId xmlns:a16="http://schemas.microsoft.com/office/drawing/2014/main" id="{FBDAA80D-EC0B-9E0B-D184-83E6B957F3F6}"/>
              </a:ext>
            </a:extLst>
          </p:cNvPr>
          <p:cNvSpPr>
            <a:spLocks noGrp="1"/>
          </p:cNvSpPr>
          <p:nvPr>
            <p:ph type="sldNum" sz="quarter" idx="12"/>
          </p:nvPr>
        </p:nvSpPr>
        <p:spPr/>
        <p:txBody>
          <a:bodyPr/>
          <a:lstStyle/>
          <a:p>
            <a:fld id="{C6D4CD2F-3144-4A76-9517-5A827A7666E9}" type="slidenum">
              <a:rPr lang="zh-CN" altLang="en-US" smtClean="0"/>
              <a:t>3</a:t>
            </a:fld>
            <a:endParaRPr lang="zh-CN" altLang="en-US"/>
          </a:p>
        </p:txBody>
      </p:sp>
      <p:pic>
        <p:nvPicPr>
          <p:cNvPr id="8" name="图片 7">
            <a:extLst>
              <a:ext uri="{FF2B5EF4-FFF2-40B4-BE49-F238E27FC236}">
                <a16:creationId xmlns:a16="http://schemas.microsoft.com/office/drawing/2014/main" id="{88BA2CB0-69B9-B136-76C2-1533AEC93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937" y="2391728"/>
            <a:ext cx="6031863" cy="3085530"/>
          </a:xfrm>
          <a:prstGeom prst="rect">
            <a:avLst/>
          </a:prstGeom>
        </p:spPr>
      </p:pic>
      <p:sp>
        <p:nvSpPr>
          <p:cNvPr id="11" name="文本框 10">
            <a:extLst>
              <a:ext uri="{FF2B5EF4-FFF2-40B4-BE49-F238E27FC236}">
                <a16:creationId xmlns:a16="http://schemas.microsoft.com/office/drawing/2014/main" id="{8829958A-6D01-ED32-DAF9-766CEC53A65E}"/>
              </a:ext>
            </a:extLst>
          </p:cNvPr>
          <p:cNvSpPr txBox="1"/>
          <p:nvPr/>
        </p:nvSpPr>
        <p:spPr>
          <a:xfrm>
            <a:off x="5321937" y="5477258"/>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INGALLS B P. MIT press, 2013. </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FA3E1B7-3C4B-EC97-5C7D-01E6370D5D63}"/>
              </a:ext>
            </a:extLst>
          </p:cNvPr>
          <p:cNvSpPr txBox="1"/>
          <p:nvPr/>
        </p:nvSpPr>
        <p:spPr>
          <a:xfrm>
            <a:off x="838200" y="1653064"/>
            <a:ext cx="6096000" cy="461665"/>
          </a:xfrm>
          <a:prstGeom prst="rect">
            <a:avLst/>
          </a:prstGeom>
          <a:noFill/>
        </p:spPr>
        <p:txBody>
          <a:bodyPr wrap="square">
            <a:spAutoFit/>
          </a:bodyPr>
          <a:lstStyle/>
          <a:p>
            <a:r>
              <a:rPr lang="en-US" altLang="zh-CN" sz="2400" dirty="0" err="1">
                <a:effectLst/>
                <a:latin typeface="Times New Roman" panose="02020603050405020304" pitchFamily="18" charset="0"/>
                <a:ea typeface="等线" panose="02010600030101010101" pitchFamily="2" charset="-122"/>
              </a:rPr>
              <a:t>Herris-Lecar</a:t>
            </a:r>
            <a:r>
              <a:rPr lang="en-US" altLang="zh-CN" sz="2400" dirty="0">
                <a:effectLst/>
                <a:latin typeface="Times New Roman" panose="02020603050405020304" pitchFamily="18" charset="0"/>
                <a:ea typeface="等线" panose="02010600030101010101" pitchFamily="2" charset="-122"/>
              </a:rPr>
              <a:t> model</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75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D44FF-969A-3A4B-25B7-E522F88F50DF}"/>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Example: </a:t>
            </a:r>
            <a:r>
              <a:rPr lang="en-US" altLang="zh-CN" sz="2800" b="1" dirty="0">
                <a:effectLst/>
                <a:latin typeface="Times New Roman" panose="02020603050405020304" pitchFamily="18" charset="0"/>
                <a:ea typeface="等线" panose="02010600030101010101" pitchFamily="2" charset="-122"/>
              </a:rPr>
              <a:t>Bacillus Subtilis </a:t>
            </a:r>
            <a:r>
              <a:rPr lang="en-US" altLang="zh-CN" sz="2800" b="1" dirty="0">
                <a:latin typeface="Times New Roman" panose="02020603050405020304" pitchFamily="18" charset="0"/>
                <a:ea typeface="等线" panose="02010600030101010101" pitchFamily="2" charset="-122"/>
              </a:rPr>
              <a:t>C</a:t>
            </a:r>
            <a:r>
              <a:rPr lang="en-US" altLang="zh-CN" sz="2800" b="1" dirty="0">
                <a:effectLst/>
                <a:latin typeface="Times New Roman" panose="02020603050405020304" pitchFamily="18" charset="0"/>
                <a:ea typeface="等线" panose="02010600030101010101" pitchFamily="2" charset="-122"/>
              </a:rPr>
              <a:t>ompetence</a:t>
            </a:r>
            <a:endParaRPr lang="zh-CN" altLang="en-US" sz="2800" b="1" dirty="0"/>
          </a:p>
        </p:txBody>
      </p:sp>
      <p:sp>
        <p:nvSpPr>
          <p:cNvPr id="4" name="灯片编号占位符 3">
            <a:extLst>
              <a:ext uri="{FF2B5EF4-FFF2-40B4-BE49-F238E27FC236}">
                <a16:creationId xmlns:a16="http://schemas.microsoft.com/office/drawing/2014/main" id="{FBDAA80D-EC0B-9E0B-D184-83E6B957F3F6}"/>
              </a:ext>
            </a:extLst>
          </p:cNvPr>
          <p:cNvSpPr>
            <a:spLocks noGrp="1"/>
          </p:cNvSpPr>
          <p:nvPr>
            <p:ph type="sldNum" sz="quarter" idx="12"/>
          </p:nvPr>
        </p:nvSpPr>
        <p:spPr/>
        <p:txBody>
          <a:bodyPr/>
          <a:lstStyle/>
          <a:p>
            <a:fld id="{C6D4CD2F-3144-4A76-9517-5A827A7666E9}" type="slidenum">
              <a:rPr lang="zh-CN" altLang="en-US" smtClean="0"/>
              <a:t>4</a:t>
            </a:fld>
            <a:endParaRPr lang="zh-CN" altLang="en-US"/>
          </a:p>
        </p:txBody>
      </p:sp>
      <p:sp>
        <p:nvSpPr>
          <p:cNvPr id="11" name="文本框 10">
            <a:extLst>
              <a:ext uri="{FF2B5EF4-FFF2-40B4-BE49-F238E27FC236}">
                <a16:creationId xmlns:a16="http://schemas.microsoft.com/office/drawing/2014/main" id="{8829958A-6D01-ED32-DAF9-766CEC53A65E}"/>
              </a:ext>
            </a:extLst>
          </p:cNvPr>
          <p:cNvSpPr txBox="1"/>
          <p:nvPr/>
        </p:nvSpPr>
        <p:spPr>
          <a:xfrm>
            <a:off x="9276080" y="1767194"/>
            <a:ext cx="2555240" cy="1200329"/>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SÜEL G M, GARCIA-OJALVO J, LIBERMAN L M, et al. Nature, 2006, 440(7083): 545-550. </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AF4A103-48FB-C9FA-86A4-155C39DD4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277"/>
            <a:ext cx="3444750" cy="3219338"/>
          </a:xfrm>
          <a:prstGeom prst="rect">
            <a:avLst/>
          </a:prstGeom>
        </p:spPr>
      </p:pic>
      <p:pic>
        <p:nvPicPr>
          <p:cNvPr id="13" name="图片 12">
            <a:extLst>
              <a:ext uri="{FF2B5EF4-FFF2-40B4-BE49-F238E27FC236}">
                <a16:creationId xmlns:a16="http://schemas.microsoft.com/office/drawing/2014/main" id="{A608DF99-5373-7C9A-0ABD-66C9DD7AE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100" y="1752276"/>
            <a:ext cx="4226701" cy="3219337"/>
          </a:xfrm>
          <a:prstGeom prst="rect">
            <a:avLst/>
          </a:prstGeom>
        </p:spPr>
      </p:pic>
      <p:sp>
        <p:nvSpPr>
          <p:cNvPr id="5" name="文本框 4">
            <a:extLst>
              <a:ext uri="{FF2B5EF4-FFF2-40B4-BE49-F238E27FC236}">
                <a16:creationId xmlns:a16="http://schemas.microsoft.com/office/drawing/2014/main" id="{8134F5BA-60D1-10D7-FC58-A5ED28B56E30}"/>
              </a:ext>
            </a:extLst>
          </p:cNvPr>
          <p:cNvSpPr txBox="1"/>
          <p:nvPr/>
        </p:nvSpPr>
        <p:spPr>
          <a:xfrm>
            <a:off x="838200" y="5457875"/>
            <a:ext cx="9321800" cy="400110"/>
          </a:xfrm>
          <a:prstGeom prst="rect">
            <a:avLst/>
          </a:prstGeom>
          <a:noFill/>
        </p:spPr>
        <p:txBody>
          <a:bodyPr wrap="square">
            <a:spAutoFit/>
          </a:bodyPr>
          <a:lstStyle/>
          <a:p>
            <a:pPr algn="just"/>
            <a:r>
              <a:rPr lang="en-US" altLang="zh-CN" sz="2000" b="1" dirty="0">
                <a:latin typeface="Times New Roman" panose="02020603050405020304" pitchFamily="18" charset="0"/>
                <a:ea typeface="等线" panose="02010600030101010101" pitchFamily="2" charset="-122"/>
              </a:rPr>
              <a:t>Question: How to achieve excitability in a gene regulatory network with 3 nodes?</a:t>
            </a:r>
            <a:endParaRPr lang="zh-CN" altLang="en-US" sz="2000" b="1" dirty="0"/>
          </a:p>
        </p:txBody>
      </p:sp>
    </p:spTree>
    <p:extLst>
      <p:ext uri="{BB962C8B-B14F-4D97-AF65-F5344CB8AC3E}">
        <p14:creationId xmlns:p14="http://schemas.microsoft.com/office/powerpoint/2010/main" val="302313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E03B9-C194-3F42-7E8D-73AF19791C20}"/>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Mathematical Model</a:t>
            </a:r>
            <a:endParaRPr lang="zh-CN" altLang="en-US" sz="2800" b="1"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E5F535DF-60BE-15F3-9435-56A327E6A4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0808" y="2742304"/>
            <a:ext cx="7725072" cy="3670561"/>
          </a:xfrm>
        </p:spPr>
      </p:pic>
      <p:sp>
        <p:nvSpPr>
          <p:cNvPr id="4" name="灯片编号占位符 3">
            <a:extLst>
              <a:ext uri="{FF2B5EF4-FFF2-40B4-BE49-F238E27FC236}">
                <a16:creationId xmlns:a16="http://schemas.microsoft.com/office/drawing/2014/main" id="{9E08F77F-A32A-A864-5F0B-CC2A964EEF4D}"/>
              </a:ext>
            </a:extLst>
          </p:cNvPr>
          <p:cNvSpPr>
            <a:spLocks noGrp="1"/>
          </p:cNvSpPr>
          <p:nvPr>
            <p:ph type="sldNum" sz="quarter" idx="12"/>
          </p:nvPr>
        </p:nvSpPr>
        <p:spPr>
          <a:xfrm>
            <a:off x="8610600" y="6356350"/>
            <a:ext cx="2743200" cy="365125"/>
          </a:xfrm>
        </p:spPr>
        <p:txBody>
          <a:bodyPr/>
          <a:lstStyle/>
          <a:p>
            <a:fld id="{C6D4CD2F-3144-4A76-9517-5A827A7666E9}" type="slidenum">
              <a:rPr lang="zh-CN" altLang="en-US" smtClean="0"/>
              <a:t>5</a:t>
            </a:fld>
            <a:endParaRPr lang="zh-CN" altLang="en-US"/>
          </a:p>
        </p:txBody>
      </p:sp>
      <p:pic>
        <p:nvPicPr>
          <p:cNvPr id="8" name="图片 7">
            <a:extLst>
              <a:ext uri="{FF2B5EF4-FFF2-40B4-BE49-F238E27FC236}">
                <a16:creationId xmlns:a16="http://schemas.microsoft.com/office/drawing/2014/main" id="{FDC6AA53-05B1-7672-C383-06261C4C5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 y="4061110"/>
            <a:ext cx="3246120" cy="1723603"/>
          </a:xfrm>
          <a:prstGeom prst="rect">
            <a:avLst/>
          </a:prstGeom>
        </p:spPr>
      </p:pic>
      <p:sp>
        <p:nvSpPr>
          <p:cNvPr id="9" name="矩形: 圆角 8">
            <a:extLst>
              <a:ext uri="{FF2B5EF4-FFF2-40B4-BE49-F238E27FC236}">
                <a16:creationId xmlns:a16="http://schemas.microsoft.com/office/drawing/2014/main" id="{C248C41E-F0C8-CD33-8106-6E6ACB7BCBC4}"/>
              </a:ext>
            </a:extLst>
          </p:cNvPr>
          <p:cNvSpPr/>
          <p:nvPr/>
        </p:nvSpPr>
        <p:spPr>
          <a:xfrm>
            <a:off x="3760808" y="5645897"/>
            <a:ext cx="1847512" cy="101140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弧形 10">
            <a:extLst>
              <a:ext uri="{FF2B5EF4-FFF2-40B4-BE49-F238E27FC236}">
                <a16:creationId xmlns:a16="http://schemas.microsoft.com/office/drawing/2014/main" id="{625381BD-E76B-2F74-CB68-E52AB6E5196F}"/>
              </a:ext>
            </a:extLst>
          </p:cNvPr>
          <p:cNvSpPr/>
          <p:nvPr/>
        </p:nvSpPr>
        <p:spPr>
          <a:xfrm rot="1125826">
            <a:off x="2157195" y="6066138"/>
            <a:ext cx="1537767" cy="4545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id="{24A6B204-2FC5-F213-57B9-B055491319EC}"/>
              </a:ext>
            </a:extLst>
          </p:cNvPr>
          <p:cNvSpPr txBox="1"/>
          <p:nvPr/>
        </p:nvSpPr>
        <p:spPr>
          <a:xfrm>
            <a:off x="4093548" y="508726"/>
            <a:ext cx="7260252" cy="2246769"/>
          </a:xfrm>
          <a:prstGeom prst="rect">
            <a:avLst/>
          </a:prstGeom>
          <a:noFill/>
        </p:spPr>
        <p:txBody>
          <a:bodyPr wrap="square">
            <a:spAutoFit/>
          </a:bodyPr>
          <a:lstStyle/>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The </a:t>
            </a:r>
            <a:r>
              <a:rPr lang="en-US" altLang="zh-CN" sz="2000" b="1" dirty="0">
                <a:latin typeface="Times New Roman" panose="02020603050405020304" pitchFamily="18" charset="0"/>
                <a:ea typeface="微软雅黑 Light" panose="020B0502040204020203" pitchFamily="34" charset="-122"/>
                <a:cs typeface="Times New Roman" panose="02020603050405020304" pitchFamily="18" charset="0"/>
              </a:rPr>
              <a:t>transcription</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process is regulated. Regulatory proteins’ binding to DNA is considered quasi-static, thus we use </a:t>
            </a:r>
            <a:r>
              <a:rPr lang="en-US" altLang="zh-CN" sz="2000" b="1" dirty="0">
                <a:latin typeface="Times New Roman" panose="02020603050405020304" pitchFamily="18" charset="0"/>
                <a:ea typeface="微软雅黑 Light" panose="020B0502040204020203" pitchFamily="34" charset="-122"/>
                <a:cs typeface="Times New Roman" panose="02020603050405020304" pitchFamily="18" charset="0"/>
              </a:rPr>
              <a:t>Hill-function</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to describe the binding, and thus the rate of production of protein.</a:t>
            </a:r>
          </a:p>
          <a:p>
            <a:pPr marL="342900" indent="-342900" algn="just">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mRNA was treated quasi-statically as the usual mRNA kinetic time scale is much smaller than its corresponding protein kinetic time scale.</a:t>
            </a:r>
            <a:endPar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18B3C2AF-0BA1-459D-768F-33C516651F4B}"/>
              </a:ext>
            </a:extLst>
          </p:cNvPr>
          <p:cNvGrpSpPr/>
          <p:nvPr/>
        </p:nvGrpSpPr>
        <p:grpSpPr>
          <a:xfrm>
            <a:off x="706120" y="1792823"/>
            <a:ext cx="3246120" cy="2222107"/>
            <a:chOff x="482600" y="2217295"/>
            <a:chExt cx="3246120" cy="2222107"/>
          </a:xfrm>
        </p:grpSpPr>
        <p:pic>
          <p:nvPicPr>
            <p:cNvPr id="15" name="图片 14">
              <a:extLst>
                <a:ext uri="{FF2B5EF4-FFF2-40B4-BE49-F238E27FC236}">
                  <a16:creationId xmlns:a16="http://schemas.microsoft.com/office/drawing/2014/main" id="{FFAFA410-4A67-F979-1FB5-115115C3A0D2}"/>
                </a:ext>
              </a:extLst>
            </p:cNvPr>
            <p:cNvPicPr>
              <a:picLocks noChangeAspect="1"/>
            </p:cNvPicPr>
            <p:nvPr/>
          </p:nvPicPr>
          <p:blipFill>
            <a:blip r:embed="rId5"/>
            <a:stretch>
              <a:fillRect/>
            </a:stretch>
          </p:blipFill>
          <p:spPr>
            <a:xfrm>
              <a:off x="482600" y="2217295"/>
              <a:ext cx="3246120" cy="2222107"/>
            </a:xfrm>
            <a:prstGeom prst="rect">
              <a:avLst/>
            </a:prstGeom>
          </p:spPr>
        </p:pic>
        <p:sp>
          <p:nvSpPr>
            <p:cNvPr id="3" name="矩形: 圆角 2">
              <a:extLst>
                <a:ext uri="{FF2B5EF4-FFF2-40B4-BE49-F238E27FC236}">
                  <a16:creationId xmlns:a16="http://schemas.microsoft.com/office/drawing/2014/main" id="{E68C416A-08BF-EB6A-3D2D-740939E909EF}"/>
                </a:ext>
              </a:extLst>
            </p:cNvPr>
            <p:cNvSpPr/>
            <p:nvPr/>
          </p:nvSpPr>
          <p:spPr>
            <a:xfrm>
              <a:off x="1188720" y="2365610"/>
              <a:ext cx="1513840" cy="66397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FF722DBD-6D46-1CEC-936A-6206538819A4}"/>
                </a:ext>
              </a:extLst>
            </p:cNvPr>
            <p:cNvSpPr/>
            <p:nvPr/>
          </p:nvSpPr>
          <p:spPr>
            <a:xfrm>
              <a:off x="1605280" y="3029583"/>
              <a:ext cx="924560" cy="58987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3BAFB49C-8D41-7809-42DF-0C80073C0183}"/>
                </a:ext>
              </a:extLst>
            </p:cNvPr>
            <p:cNvSpPr/>
            <p:nvPr/>
          </p:nvSpPr>
          <p:spPr>
            <a:xfrm>
              <a:off x="1605280" y="3656507"/>
              <a:ext cx="924560" cy="60303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849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29E9BD5-5B48-9D7A-C245-B955123E0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699" y="2273372"/>
            <a:ext cx="7970601" cy="3786036"/>
          </a:xfrm>
          <a:prstGeom prst="rect">
            <a:avLst/>
          </a:prstGeom>
        </p:spPr>
      </p:pic>
      <p:sp>
        <p:nvSpPr>
          <p:cNvPr id="2" name="标题 1">
            <a:extLst>
              <a:ext uri="{FF2B5EF4-FFF2-40B4-BE49-F238E27FC236}">
                <a16:creationId xmlns:a16="http://schemas.microsoft.com/office/drawing/2014/main" id="{D2D8DA95-6952-5709-AF84-FF5B8090E249}"/>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Excitability</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and</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Fixed</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Points</a:t>
            </a:r>
            <a:endParaRPr lang="zh-CN" altLang="en-US" sz="28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6BDCD58-8E35-ED00-2DEE-613FD68568BC}"/>
              </a:ext>
            </a:extLst>
          </p:cNvPr>
          <p:cNvSpPr>
            <a:spLocks noGrp="1"/>
          </p:cNvSpPr>
          <p:nvPr>
            <p:ph idx="1"/>
          </p:nvPr>
        </p:nvSpPr>
        <p:spPr>
          <a:xfrm>
            <a:off x="838200" y="1439545"/>
            <a:ext cx="10515600" cy="1090295"/>
          </a:xfrm>
        </p:spPr>
        <p:txBody>
          <a:bodyPr>
            <a:normAutofit/>
          </a:bodyPr>
          <a:lstStyle/>
          <a:p>
            <a:pPr algn="just"/>
            <a:r>
              <a:rPr lang="en-US" altLang="zh-CN" sz="2000" dirty="0">
                <a:latin typeface="Times New Roman" panose="02020603050405020304" pitchFamily="18" charset="0"/>
                <a:cs typeface="Times New Roman" panose="02020603050405020304" pitchFamily="18" charset="0"/>
              </a:rPr>
              <a:t>Fixed Points analysis: 3 fixed points – a stable node/focus (rest), a saddle and an unstable focus.</a:t>
            </a:r>
          </a:p>
          <a:p>
            <a:pPr algn="just"/>
            <a:r>
              <a:rPr lang="en-US" altLang="zh-CN" sz="2000" dirty="0">
                <a:latin typeface="Times New Roman" panose="02020603050405020304" pitchFamily="18" charset="0"/>
                <a:cs typeface="Times New Roman" panose="02020603050405020304" pitchFamily="18" charset="0"/>
              </a:rPr>
              <a:t>Excitement can be activated by a transient perturbation: the trajectory will cross the stable manifold of the saddle, then cross the unstable focus, and finally returns to the stable fixed point.</a:t>
            </a:r>
          </a:p>
        </p:txBody>
      </p:sp>
      <p:sp>
        <p:nvSpPr>
          <p:cNvPr id="4" name="灯片编号占位符 3">
            <a:extLst>
              <a:ext uri="{FF2B5EF4-FFF2-40B4-BE49-F238E27FC236}">
                <a16:creationId xmlns:a16="http://schemas.microsoft.com/office/drawing/2014/main" id="{BE5819C2-E7FF-B053-745B-D3B0C3BDCE3B}"/>
              </a:ext>
            </a:extLst>
          </p:cNvPr>
          <p:cNvSpPr>
            <a:spLocks noGrp="1"/>
          </p:cNvSpPr>
          <p:nvPr>
            <p:ph type="sldNum" sz="quarter" idx="12"/>
          </p:nvPr>
        </p:nvSpPr>
        <p:spPr/>
        <p:txBody>
          <a:bodyPr/>
          <a:lstStyle/>
          <a:p>
            <a:fld id="{C6D4CD2F-3144-4A76-9517-5A827A7666E9}" type="slidenum">
              <a:rPr lang="zh-CN" altLang="en-US" smtClean="0"/>
              <a:t>6</a:t>
            </a:fld>
            <a:endParaRPr lang="zh-CN" altLang="en-US"/>
          </a:p>
        </p:txBody>
      </p:sp>
      <p:sp>
        <p:nvSpPr>
          <p:cNvPr id="5" name="文本框 4">
            <a:extLst>
              <a:ext uri="{FF2B5EF4-FFF2-40B4-BE49-F238E27FC236}">
                <a16:creationId xmlns:a16="http://schemas.microsoft.com/office/drawing/2014/main" id="{39EB9AF3-C926-2DDF-6813-3F947F61D503}"/>
              </a:ext>
            </a:extLst>
          </p:cNvPr>
          <p:cNvSpPr txBox="1"/>
          <p:nvPr/>
        </p:nvSpPr>
        <p:spPr>
          <a:xfrm>
            <a:off x="838200" y="6123543"/>
            <a:ext cx="10797473"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Background from: SÜEL G M, GARCIA-OJALVO J, LIBERMAN L M, et al. Nature, 2006, 440(7083): 545-550.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87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8DA95-6952-5709-AF84-FF5B8090E249}"/>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Excitability and 1-Parameter Diagram of Bifurcations</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E5819C2-E7FF-B053-745B-D3B0C3BDCE3B}"/>
              </a:ext>
            </a:extLst>
          </p:cNvPr>
          <p:cNvSpPr>
            <a:spLocks noGrp="1"/>
          </p:cNvSpPr>
          <p:nvPr>
            <p:ph type="sldNum" sz="quarter" idx="12"/>
          </p:nvPr>
        </p:nvSpPr>
        <p:spPr/>
        <p:txBody>
          <a:bodyPr/>
          <a:lstStyle/>
          <a:p>
            <a:fld id="{C6D4CD2F-3144-4A76-9517-5A827A7666E9}" type="slidenum">
              <a:rPr lang="zh-CN" altLang="en-US" smtClean="0"/>
              <a:t>7</a:t>
            </a:fld>
            <a:endParaRPr lang="zh-CN" altLang="en-US"/>
          </a:p>
        </p:txBody>
      </p:sp>
      <p:pic>
        <p:nvPicPr>
          <p:cNvPr id="5" name="图片 4">
            <a:extLst>
              <a:ext uri="{FF2B5EF4-FFF2-40B4-BE49-F238E27FC236}">
                <a16:creationId xmlns:a16="http://schemas.microsoft.com/office/drawing/2014/main" id="{5B93BD51-C79F-68CA-BE63-D826927A5B79}"/>
              </a:ext>
            </a:extLst>
          </p:cNvPr>
          <p:cNvPicPr>
            <a:picLocks noChangeAspect="1"/>
          </p:cNvPicPr>
          <p:nvPr/>
        </p:nvPicPr>
        <p:blipFill>
          <a:blip r:embed="rId3"/>
          <a:stretch>
            <a:fillRect/>
          </a:stretch>
        </p:blipFill>
        <p:spPr>
          <a:xfrm>
            <a:off x="305262" y="3704330"/>
            <a:ext cx="2124966" cy="1965594"/>
          </a:xfrm>
          <a:prstGeom prst="rect">
            <a:avLst/>
          </a:prstGeom>
        </p:spPr>
      </p:pic>
      <p:pic>
        <p:nvPicPr>
          <p:cNvPr id="7" name="图片 6">
            <a:extLst>
              <a:ext uri="{FF2B5EF4-FFF2-40B4-BE49-F238E27FC236}">
                <a16:creationId xmlns:a16="http://schemas.microsoft.com/office/drawing/2014/main" id="{C8F9C0F9-9060-A8C5-F7FE-869C3235A3DE}"/>
              </a:ext>
            </a:extLst>
          </p:cNvPr>
          <p:cNvPicPr>
            <a:picLocks noChangeAspect="1"/>
          </p:cNvPicPr>
          <p:nvPr/>
        </p:nvPicPr>
        <p:blipFill>
          <a:blip r:embed="rId4"/>
          <a:stretch>
            <a:fillRect/>
          </a:stretch>
        </p:blipFill>
        <p:spPr>
          <a:xfrm>
            <a:off x="5067760" y="3701926"/>
            <a:ext cx="2124966" cy="1965594"/>
          </a:xfrm>
          <a:prstGeom prst="rect">
            <a:avLst/>
          </a:prstGeom>
        </p:spPr>
      </p:pic>
      <p:pic>
        <p:nvPicPr>
          <p:cNvPr id="8" name="图片 7">
            <a:extLst>
              <a:ext uri="{FF2B5EF4-FFF2-40B4-BE49-F238E27FC236}">
                <a16:creationId xmlns:a16="http://schemas.microsoft.com/office/drawing/2014/main" id="{73F5DDEB-EDA2-27B0-0170-70D9DD622B9E}"/>
              </a:ext>
            </a:extLst>
          </p:cNvPr>
          <p:cNvPicPr>
            <a:picLocks noChangeAspect="1"/>
          </p:cNvPicPr>
          <p:nvPr/>
        </p:nvPicPr>
        <p:blipFill>
          <a:blip r:embed="rId5"/>
          <a:stretch>
            <a:fillRect/>
          </a:stretch>
        </p:blipFill>
        <p:spPr>
          <a:xfrm>
            <a:off x="9706404" y="3701926"/>
            <a:ext cx="2124966" cy="1965594"/>
          </a:xfrm>
          <a:prstGeom prst="rect">
            <a:avLst/>
          </a:prstGeom>
        </p:spPr>
      </p:pic>
      <p:pic>
        <p:nvPicPr>
          <p:cNvPr id="16" name="图片 15">
            <a:extLst>
              <a:ext uri="{FF2B5EF4-FFF2-40B4-BE49-F238E27FC236}">
                <a16:creationId xmlns:a16="http://schemas.microsoft.com/office/drawing/2014/main" id="{D19B4263-CE8C-0878-0818-63086433037A}"/>
              </a:ext>
            </a:extLst>
          </p:cNvPr>
          <p:cNvPicPr>
            <a:picLocks noChangeAspect="1"/>
          </p:cNvPicPr>
          <p:nvPr/>
        </p:nvPicPr>
        <p:blipFill>
          <a:blip r:embed="rId6"/>
          <a:stretch>
            <a:fillRect/>
          </a:stretch>
        </p:blipFill>
        <p:spPr>
          <a:xfrm>
            <a:off x="2667158" y="3701926"/>
            <a:ext cx="2124966" cy="1965594"/>
          </a:xfrm>
          <a:prstGeom prst="rect">
            <a:avLst/>
          </a:prstGeom>
        </p:spPr>
      </p:pic>
      <p:pic>
        <p:nvPicPr>
          <p:cNvPr id="17" name="图片 16">
            <a:extLst>
              <a:ext uri="{FF2B5EF4-FFF2-40B4-BE49-F238E27FC236}">
                <a16:creationId xmlns:a16="http://schemas.microsoft.com/office/drawing/2014/main" id="{17D64CB3-D41A-C781-5D25-A41C8EC8AEEE}"/>
              </a:ext>
            </a:extLst>
          </p:cNvPr>
          <p:cNvPicPr>
            <a:picLocks noChangeAspect="1"/>
          </p:cNvPicPr>
          <p:nvPr/>
        </p:nvPicPr>
        <p:blipFill>
          <a:blip r:embed="rId7"/>
          <a:stretch>
            <a:fillRect/>
          </a:stretch>
        </p:blipFill>
        <p:spPr>
          <a:xfrm>
            <a:off x="7387082" y="3701926"/>
            <a:ext cx="2124966" cy="1965594"/>
          </a:xfrm>
          <a:prstGeom prst="rect">
            <a:avLst/>
          </a:prstGeom>
        </p:spPr>
      </p:pic>
      <p:sp>
        <p:nvSpPr>
          <p:cNvPr id="23" name="矩形 22">
            <a:extLst>
              <a:ext uri="{FF2B5EF4-FFF2-40B4-BE49-F238E27FC236}">
                <a16:creationId xmlns:a16="http://schemas.microsoft.com/office/drawing/2014/main" id="{9AF26651-F852-9E31-4B36-E39E520ECC93}"/>
              </a:ext>
            </a:extLst>
          </p:cNvPr>
          <p:cNvSpPr/>
          <p:nvPr/>
        </p:nvSpPr>
        <p:spPr>
          <a:xfrm>
            <a:off x="889050" y="3901005"/>
            <a:ext cx="779070"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a:extLst>
              <a:ext uri="{FF2B5EF4-FFF2-40B4-BE49-F238E27FC236}">
                <a16:creationId xmlns:a16="http://schemas.microsoft.com/office/drawing/2014/main" id="{CD11C954-423A-D8BE-F8FC-369799839F87}"/>
              </a:ext>
            </a:extLst>
          </p:cNvPr>
          <p:cNvSpPr/>
          <p:nvPr/>
        </p:nvSpPr>
        <p:spPr>
          <a:xfrm>
            <a:off x="3265778" y="3901005"/>
            <a:ext cx="637896"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9E35BA7E-D37C-494D-C94A-5D52533626FD}"/>
              </a:ext>
            </a:extLst>
          </p:cNvPr>
          <p:cNvSpPr/>
          <p:nvPr/>
        </p:nvSpPr>
        <p:spPr>
          <a:xfrm>
            <a:off x="5595314" y="3926779"/>
            <a:ext cx="291086"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a:extLst>
              <a:ext uri="{FF2B5EF4-FFF2-40B4-BE49-F238E27FC236}">
                <a16:creationId xmlns:a16="http://schemas.microsoft.com/office/drawing/2014/main" id="{93BA29E4-5946-B474-E1CB-1293D27FB2C1}"/>
              </a:ext>
            </a:extLst>
          </p:cNvPr>
          <p:cNvSpPr/>
          <p:nvPr/>
        </p:nvSpPr>
        <p:spPr>
          <a:xfrm>
            <a:off x="8448091" y="3880684"/>
            <a:ext cx="177800"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914A6D6-7630-BB7D-153A-1188D3B3671A}"/>
              </a:ext>
            </a:extLst>
          </p:cNvPr>
          <p:cNvSpPr/>
          <p:nvPr/>
        </p:nvSpPr>
        <p:spPr>
          <a:xfrm>
            <a:off x="10177118" y="3898289"/>
            <a:ext cx="59132"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片 29">
            <a:extLst>
              <a:ext uri="{FF2B5EF4-FFF2-40B4-BE49-F238E27FC236}">
                <a16:creationId xmlns:a16="http://schemas.microsoft.com/office/drawing/2014/main" id="{EB2305D6-4F5A-68E6-9B38-5341B5C5AC4B}"/>
              </a:ext>
            </a:extLst>
          </p:cNvPr>
          <p:cNvPicPr>
            <a:picLocks noChangeAspect="1"/>
          </p:cNvPicPr>
          <p:nvPr/>
        </p:nvPicPr>
        <p:blipFill>
          <a:blip r:embed="rId8"/>
          <a:stretch>
            <a:fillRect/>
          </a:stretch>
        </p:blipFill>
        <p:spPr>
          <a:xfrm>
            <a:off x="897552" y="1692870"/>
            <a:ext cx="2630130" cy="1497369"/>
          </a:xfrm>
          <a:prstGeom prst="rect">
            <a:avLst/>
          </a:prstGeom>
        </p:spPr>
      </p:pic>
      <p:sp>
        <p:nvSpPr>
          <p:cNvPr id="31" name="矩形 30">
            <a:extLst>
              <a:ext uri="{FF2B5EF4-FFF2-40B4-BE49-F238E27FC236}">
                <a16:creationId xmlns:a16="http://schemas.microsoft.com/office/drawing/2014/main" id="{6D079582-C3EA-9DA1-178B-CFC921787B94}"/>
              </a:ext>
            </a:extLst>
          </p:cNvPr>
          <p:cNvSpPr/>
          <p:nvPr/>
        </p:nvSpPr>
        <p:spPr>
          <a:xfrm>
            <a:off x="1489665" y="1692871"/>
            <a:ext cx="172139"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a16="http://schemas.microsoft.com/office/drawing/2014/main" id="{DCF9CE9C-3366-C3AC-9B9A-175C65D3DF41}"/>
              </a:ext>
            </a:extLst>
          </p:cNvPr>
          <p:cNvSpPr/>
          <p:nvPr/>
        </p:nvSpPr>
        <p:spPr>
          <a:xfrm>
            <a:off x="1794465" y="2200109"/>
            <a:ext cx="172139"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8930F5ED-4471-DFC9-6087-6FDE6EF9F11B}"/>
              </a:ext>
            </a:extLst>
          </p:cNvPr>
          <p:cNvSpPr/>
          <p:nvPr/>
        </p:nvSpPr>
        <p:spPr>
          <a:xfrm>
            <a:off x="1618344" y="2707347"/>
            <a:ext cx="172139"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DA8C9B26-1226-489D-0109-3496227BDF9E}"/>
              </a:ext>
            </a:extLst>
          </p:cNvPr>
          <p:cNvSpPr/>
          <p:nvPr/>
        </p:nvSpPr>
        <p:spPr>
          <a:xfrm>
            <a:off x="3132838" y="2210269"/>
            <a:ext cx="258664"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910AA47F-219D-5FBB-1285-7B72D41721A3}"/>
              </a:ext>
            </a:extLst>
          </p:cNvPr>
          <p:cNvSpPr/>
          <p:nvPr/>
        </p:nvSpPr>
        <p:spPr>
          <a:xfrm>
            <a:off x="3280716" y="2707366"/>
            <a:ext cx="258664"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B9011EAB-00D0-731B-BB3E-771102CB731D}"/>
              </a:ext>
            </a:extLst>
          </p:cNvPr>
          <p:cNvSpPr/>
          <p:nvPr/>
        </p:nvSpPr>
        <p:spPr>
          <a:xfrm>
            <a:off x="3194000" y="1696408"/>
            <a:ext cx="258664"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B02F2BC3-6A9B-CF53-E7D8-0A9935BF4E4B}"/>
              </a:ext>
            </a:extLst>
          </p:cNvPr>
          <p:cNvSpPr/>
          <p:nvPr/>
        </p:nvSpPr>
        <p:spPr>
          <a:xfrm>
            <a:off x="992023" y="2241426"/>
            <a:ext cx="258664"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BB192234-3ADA-CCFF-FE73-1CF1131A9041}"/>
              </a:ext>
            </a:extLst>
          </p:cNvPr>
          <p:cNvSpPr/>
          <p:nvPr/>
        </p:nvSpPr>
        <p:spPr>
          <a:xfrm>
            <a:off x="854507" y="2697206"/>
            <a:ext cx="258664" cy="4053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文本框 38">
            <a:extLst>
              <a:ext uri="{FF2B5EF4-FFF2-40B4-BE49-F238E27FC236}">
                <a16:creationId xmlns:a16="http://schemas.microsoft.com/office/drawing/2014/main" id="{98CB4F5A-E03D-56E3-94FF-5D96D125D483}"/>
              </a:ext>
            </a:extLst>
          </p:cNvPr>
          <p:cNvSpPr txBox="1"/>
          <p:nvPr/>
        </p:nvSpPr>
        <p:spPr>
          <a:xfrm>
            <a:off x="3734217" y="1541610"/>
            <a:ext cx="7560231" cy="1938992"/>
          </a:xfrm>
          <a:prstGeom prst="rect">
            <a:avLst/>
          </a:prstGeom>
          <a:noFill/>
        </p:spPr>
        <p:txBody>
          <a:bodyPr wrap="square">
            <a:spAutoFit/>
          </a:bodyPr>
          <a:lstStyle/>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Choose η to draw 1-Parameter Diagram, choose other parameters as random numbers (0.01-100, </a:t>
            </a:r>
            <a:r>
              <a:rPr lang="en-US" altLang="zh-CN" sz="2000" dirty="0" err="1">
                <a:latin typeface="Times New Roman" panose="02020603050405020304" pitchFamily="18" charset="0"/>
                <a:ea typeface="微软雅黑 Light" panose="020B0502040204020203" pitchFamily="34" charset="-122"/>
                <a:cs typeface="Times New Roman" panose="02020603050405020304" pitchFamily="18" charset="0"/>
              </a:rPr>
              <a:t>logspace</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(For each network structure among 12, 3 trials, each 100,000 set of random numbers.)</a:t>
            </a:r>
          </a:p>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If the relationship of bifurcations on the diagrams looks like the 5 below, it indicates that </a:t>
            </a:r>
            <a:r>
              <a:rPr lang="en-US" altLang="zh-CN" sz="2000" dirty="0">
                <a:latin typeface="Times New Roman" panose="02020603050405020304" pitchFamily="18" charset="0"/>
                <a:cs typeface="Times New Roman" panose="02020603050405020304" pitchFamily="18" charset="0"/>
              </a:rPr>
              <a:t>within a range of η, </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the system has 3 fixed points: </a:t>
            </a:r>
            <a:r>
              <a:rPr lang="en-US" altLang="zh-CN" sz="2000" dirty="0">
                <a:latin typeface="Times New Roman" panose="02020603050405020304" pitchFamily="18" charset="0"/>
                <a:cs typeface="Times New Roman" panose="02020603050405020304" pitchFamily="18" charset="0"/>
              </a:rPr>
              <a:t>a stable node/focus, a saddle and an unstable focus.</a:t>
            </a:r>
          </a:p>
        </p:txBody>
      </p:sp>
      <p:sp>
        <p:nvSpPr>
          <p:cNvPr id="42" name="文本框 41">
            <a:extLst>
              <a:ext uri="{FF2B5EF4-FFF2-40B4-BE49-F238E27FC236}">
                <a16:creationId xmlns:a16="http://schemas.microsoft.com/office/drawing/2014/main" id="{48FBBB2F-F0CB-3DC9-0B9F-E8C63F95374D}"/>
              </a:ext>
            </a:extLst>
          </p:cNvPr>
          <p:cNvSpPr txBox="1"/>
          <p:nvPr/>
        </p:nvSpPr>
        <p:spPr>
          <a:xfrm>
            <a:off x="838200" y="5892941"/>
            <a:ext cx="978916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Steady-State Analysis</a:t>
            </a:r>
            <a:r>
              <a:rPr lang="en-US" altLang="zh-CN" sz="2000" dirty="0">
                <a:latin typeface="Times New Roman" panose="02020603050405020304" pitchFamily="18" charset="0"/>
                <a:cs typeface="Times New Roman" panose="02020603050405020304" pitchFamily="18" charset="0"/>
              </a:rPr>
              <a:t> is applied to identify bifurcations and draw these diagrams.</a:t>
            </a:r>
            <a:endParaRPr lang="zh-CN" altLang="en-US" sz="2000" dirty="0"/>
          </a:p>
        </p:txBody>
      </p:sp>
    </p:spTree>
    <p:extLst>
      <p:ext uri="{BB962C8B-B14F-4D97-AF65-F5344CB8AC3E}">
        <p14:creationId xmlns:p14="http://schemas.microsoft.com/office/powerpoint/2010/main" val="300289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148276FD-37BD-9E59-2738-E619289F4D66}"/>
              </a:ext>
            </a:extLst>
          </p:cNvPr>
          <p:cNvGrpSpPr/>
          <p:nvPr/>
        </p:nvGrpSpPr>
        <p:grpSpPr>
          <a:xfrm>
            <a:off x="1209970" y="1114881"/>
            <a:ext cx="4704274" cy="1691076"/>
            <a:chOff x="899640" y="1322028"/>
            <a:chExt cx="4704274" cy="1691076"/>
          </a:xfrm>
        </p:grpSpPr>
        <p:pic>
          <p:nvPicPr>
            <p:cNvPr id="6" name="图片 5">
              <a:extLst>
                <a:ext uri="{FF2B5EF4-FFF2-40B4-BE49-F238E27FC236}">
                  <a16:creationId xmlns:a16="http://schemas.microsoft.com/office/drawing/2014/main" id="{5E5AA980-98C7-7EAA-D40B-F2E07473B63A}"/>
                </a:ext>
              </a:extLst>
            </p:cNvPr>
            <p:cNvPicPr>
              <a:picLocks noChangeAspect="1"/>
            </p:cNvPicPr>
            <p:nvPr/>
          </p:nvPicPr>
          <p:blipFill>
            <a:blip r:embed="rId3"/>
            <a:stretch>
              <a:fillRect/>
            </a:stretch>
          </p:blipFill>
          <p:spPr>
            <a:xfrm>
              <a:off x="899640" y="1322028"/>
              <a:ext cx="1630680" cy="1691076"/>
            </a:xfrm>
            <a:prstGeom prst="rect">
              <a:avLst/>
            </a:prstGeom>
          </p:spPr>
        </p:pic>
        <p:pic>
          <p:nvPicPr>
            <p:cNvPr id="9" name="图片 8">
              <a:extLst>
                <a:ext uri="{FF2B5EF4-FFF2-40B4-BE49-F238E27FC236}">
                  <a16:creationId xmlns:a16="http://schemas.microsoft.com/office/drawing/2014/main" id="{95F5F41B-A0D7-75EE-11F2-798B3D602F87}"/>
                </a:ext>
              </a:extLst>
            </p:cNvPr>
            <p:cNvPicPr>
              <a:picLocks noChangeAspect="1"/>
            </p:cNvPicPr>
            <p:nvPr/>
          </p:nvPicPr>
          <p:blipFill>
            <a:blip r:embed="rId4"/>
            <a:stretch>
              <a:fillRect/>
            </a:stretch>
          </p:blipFill>
          <p:spPr>
            <a:xfrm>
              <a:off x="4413289" y="1429377"/>
              <a:ext cx="1190625" cy="1476375"/>
            </a:xfrm>
            <a:prstGeom prst="rect">
              <a:avLst/>
            </a:prstGeom>
          </p:spPr>
        </p:pic>
        <p:pic>
          <p:nvPicPr>
            <p:cNvPr id="11" name="图片 10">
              <a:extLst>
                <a:ext uri="{FF2B5EF4-FFF2-40B4-BE49-F238E27FC236}">
                  <a16:creationId xmlns:a16="http://schemas.microsoft.com/office/drawing/2014/main" id="{76D7176E-88BB-66AC-9087-A4A20DB09C26}"/>
                </a:ext>
              </a:extLst>
            </p:cNvPr>
            <p:cNvPicPr>
              <a:picLocks noChangeAspect="1"/>
            </p:cNvPicPr>
            <p:nvPr/>
          </p:nvPicPr>
          <p:blipFill>
            <a:blip r:embed="rId5"/>
            <a:stretch>
              <a:fillRect/>
            </a:stretch>
          </p:blipFill>
          <p:spPr>
            <a:xfrm>
              <a:off x="2653384" y="1410328"/>
              <a:ext cx="1628775" cy="1514475"/>
            </a:xfrm>
            <a:prstGeom prst="rect">
              <a:avLst/>
            </a:prstGeom>
          </p:spPr>
        </p:pic>
      </p:grpSp>
      <p:sp>
        <p:nvSpPr>
          <p:cNvPr id="2" name="标题 1">
            <a:extLst>
              <a:ext uri="{FF2B5EF4-FFF2-40B4-BE49-F238E27FC236}">
                <a16:creationId xmlns:a16="http://schemas.microsoft.com/office/drawing/2014/main" id="{8264B49D-1DAF-B02D-15CC-5E956F642EFF}"/>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Steady-State Analysis with Jacobian Matrix Near the Fixed Points</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840C9DB-DD49-41C7-E467-CC77F3DAA0A9}"/>
              </a:ext>
            </a:extLst>
          </p:cNvPr>
          <p:cNvSpPr>
            <a:spLocks noGrp="1"/>
          </p:cNvSpPr>
          <p:nvPr>
            <p:ph type="sldNum" sz="quarter" idx="12"/>
          </p:nvPr>
        </p:nvSpPr>
        <p:spPr/>
        <p:txBody>
          <a:bodyPr/>
          <a:lstStyle/>
          <a:p>
            <a:fld id="{C6D4CD2F-3144-4A76-9517-5A827A7666E9}" type="slidenum">
              <a:rPr lang="zh-CN" altLang="en-US" smtClean="0"/>
              <a:t>8</a:t>
            </a:fld>
            <a:endParaRPr lang="zh-CN" altLang="en-US"/>
          </a:p>
        </p:txBody>
      </p:sp>
      <p:pic>
        <p:nvPicPr>
          <p:cNvPr id="7" name="图片 6">
            <a:extLst>
              <a:ext uri="{FF2B5EF4-FFF2-40B4-BE49-F238E27FC236}">
                <a16:creationId xmlns:a16="http://schemas.microsoft.com/office/drawing/2014/main" id="{2D3D0F10-9CEC-304A-E2D0-27245B5BF64B}"/>
              </a:ext>
            </a:extLst>
          </p:cNvPr>
          <p:cNvPicPr>
            <a:picLocks noChangeAspect="1"/>
          </p:cNvPicPr>
          <p:nvPr/>
        </p:nvPicPr>
        <p:blipFill>
          <a:blip r:embed="rId6"/>
          <a:stretch>
            <a:fillRect/>
          </a:stretch>
        </p:blipFill>
        <p:spPr>
          <a:xfrm>
            <a:off x="6802314" y="2171202"/>
            <a:ext cx="2575277" cy="1762886"/>
          </a:xfrm>
          <a:prstGeom prst="rect">
            <a:avLst/>
          </a:prstGeom>
        </p:spPr>
      </p:pic>
      <p:grpSp>
        <p:nvGrpSpPr>
          <p:cNvPr id="22" name="组合 21">
            <a:extLst>
              <a:ext uri="{FF2B5EF4-FFF2-40B4-BE49-F238E27FC236}">
                <a16:creationId xmlns:a16="http://schemas.microsoft.com/office/drawing/2014/main" id="{45292643-E0E3-7E57-86C7-28E6A1F69B95}"/>
              </a:ext>
            </a:extLst>
          </p:cNvPr>
          <p:cNvGrpSpPr/>
          <p:nvPr/>
        </p:nvGrpSpPr>
        <p:grpSpPr>
          <a:xfrm>
            <a:off x="1911220" y="2671762"/>
            <a:ext cx="3724407" cy="1514476"/>
            <a:chOff x="1207413" y="3174231"/>
            <a:chExt cx="4017025" cy="1772319"/>
          </a:xfrm>
        </p:grpSpPr>
        <p:pic>
          <p:nvPicPr>
            <p:cNvPr id="14" name="图片 13">
              <a:extLst>
                <a:ext uri="{FF2B5EF4-FFF2-40B4-BE49-F238E27FC236}">
                  <a16:creationId xmlns:a16="http://schemas.microsoft.com/office/drawing/2014/main" id="{DB1808B0-CEEA-D42B-7CC0-1AF1F8BCD0E5}"/>
                </a:ext>
              </a:extLst>
            </p:cNvPr>
            <p:cNvPicPr>
              <a:picLocks noChangeAspect="1"/>
            </p:cNvPicPr>
            <p:nvPr/>
          </p:nvPicPr>
          <p:blipFill>
            <a:blip r:embed="rId7"/>
            <a:stretch>
              <a:fillRect/>
            </a:stretch>
          </p:blipFill>
          <p:spPr>
            <a:xfrm>
              <a:off x="2036088" y="3174231"/>
              <a:ext cx="2377201" cy="447760"/>
            </a:xfrm>
            <a:prstGeom prst="rect">
              <a:avLst/>
            </a:prstGeom>
          </p:spPr>
        </p:pic>
        <p:pic>
          <p:nvPicPr>
            <p:cNvPr id="16" name="图片 15">
              <a:extLst>
                <a:ext uri="{FF2B5EF4-FFF2-40B4-BE49-F238E27FC236}">
                  <a16:creationId xmlns:a16="http://schemas.microsoft.com/office/drawing/2014/main" id="{AEA2E704-5C63-7FCD-A94B-EDDEDECA8CAA}"/>
                </a:ext>
              </a:extLst>
            </p:cNvPr>
            <p:cNvPicPr>
              <a:picLocks noChangeAspect="1"/>
            </p:cNvPicPr>
            <p:nvPr/>
          </p:nvPicPr>
          <p:blipFill>
            <a:blip r:embed="rId8"/>
            <a:stretch>
              <a:fillRect/>
            </a:stretch>
          </p:blipFill>
          <p:spPr>
            <a:xfrm>
              <a:off x="1207413" y="3636276"/>
              <a:ext cx="4017025" cy="1310274"/>
            </a:xfrm>
            <a:prstGeom prst="rect">
              <a:avLst/>
            </a:prstGeom>
          </p:spPr>
        </p:pic>
      </p:grpSp>
      <p:pic>
        <p:nvPicPr>
          <p:cNvPr id="24" name="图片 23">
            <a:extLst>
              <a:ext uri="{FF2B5EF4-FFF2-40B4-BE49-F238E27FC236}">
                <a16:creationId xmlns:a16="http://schemas.microsoft.com/office/drawing/2014/main" id="{43F2A1A3-43D6-C11C-84D5-F529226E5D6D}"/>
              </a:ext>
            </a:extLst>
          </p:cNvPr>
          <p:cNvPicPr>
            <a:picLocks noChangeAspect="1"/>
          </p:cNvPicPr>
          <p:nvPr/>
        </p:nvPicPr>
        <p:blipFill>
          <a:blip r:embed="rId9"/>
          <a:stretch>
            <a:fillRect/>
          </a:stretch>
        </p:blipFill>
        <p:spPr>
          <a:xfrm>
            <a:off x="9400976" y="1418832"/>
            <a:ext cx="2557689" cy="1674403"/>
          </a:xfrm>
          <a:prstGeom prst="rect">
            <a:avLst/>
          </a:prstGeom>
        </p:spPr>
      </p:pic>
      <p:pic>
        <p:nvPicPr>
          <p:cNvPr id="26" name="图片 25">
            <a:extLst>
              <a:ext uri="{FF2B5EF4-FFF2-40B4-BE49-F238E27FC236}">
                <a16:creationId xmlns:a16="http://schemas.microsoft.com/office/drawing/2014/main" id="{1C52AEBB-5B8C-81EA-6264-0DD48133E510}"/>
              </a:ext>
            </a:extLst>
          </p:cNvPr>
          <p:cNvPicPr>
            <a:picLocks noChangeAspect="1"/>
          </p:cNvPicPr>
          <p:nvPr/>
        </p:nvPicPr>
        <p:blipFill>
          <a:blip r:embed="rId10"/>
          <a:stretch>
            <a:fillRect/>
          </a:stretch>
        </p:blipFill>
        <p:spPr>
          <a:xfrm>
            <a:off x="7194603" y="3970645"/>
            <a:ext cx="1791738" cy="2277633"/>
          </a:xfrm>
          <a:prstGeom prst="rect">
            <a:avLst/>
          </a:prstGeom>
        </p:spPr>
      </p:pic>
      <p:pic>
        <p:nvPicPr>
          <p:cNvPr id="28" name="图片 27">
            <a:extLst>
              <a:ext uri="{FF2B5EF4-FFF2-40B4-BE49-F238E27FC236}">
                <a16:creationId xmlns:a16="http://schemas.microsoft.com/office/drawing/2014/main" id="{368202CC-B06F-9BF3-541A-10CB0FFB52AE}"/>
              </a:ext>
            </a:extLst>
          </p:cNvPr>
          <p:cNvPicPr>
            <a:picLocks noChangeAspect="1"/>
          </p:cNvPicPr>
          <p:nvPr/>
        </p:nvPicPr>
        <p:blipFill>
          <a:blip r:embed="rId11"/>
          <a:stretch>
            <a:fillRect/>
          </a:stretch>
        </p:blipFill>
        <p:spPr>
          <a:xfrm>
            <a:off x="9783951" y="3137477"/>
            <a:ext cx="1791738" cy="560829"/>
          </a:xfrm>
          <a:prstGeom prst="rect">
            <a:avLst/>
          </a:prstGeom>
        </p:spPr>
      </p:pic>
      <p:pic>
        <p:nvPicPr>
          <p:cNvPr id="30" name="图片 29">
            <a:extLst>
              <a:ext uri="{FF2B5EF4-FFF2-40B4-BE49-F238E27FC236}">
                <a16:creationId xmlns:a16="http://schemas.microsoft.com/office/drawing/2014/main" id="{63F37E07-A864-B90B-907A-57AAC4F615E2}"/>
              </a:ext>
            </a:extLst>
          </p:cNvPr>
          <p:cNvPicPr>
            <a:picLocks noChangeAspect="1"/>
          </p:cNvPicPr>
          <p:nvPr/>
        </p:nvPicPr>
        <p:blipFill>
          <a:blip r:embed="rId12"/>
          <a:stretch>
            <a:fillRect/>
          </a:stretch>
        </p:blipFill>
        <p:spPr>
          <a:xfrm>
            <a:off x="9712997" y="3830629"/>
            <a:ext cx="2225928" cy="1112964"/>
          </a:xfrm>
          <a:prstGeom prst="rect">
            <a:avLst/>
          </a:prstGeom>
        </p:spPr>
      </p:pic>
      <p:pic>
        <p:nvPicPr>
          <p:cNvPr id="32" name="图片 31">
            <a:extLst>
              <a:ext uri="{FF2B5EF4-FFF2-40B4-BE49-F238E27FC236}">
                <a16:creationId xmlns:a16="http://schemas.microsoft.com/office/drawing/2014/main" id="{6D43804B-E142-944D-5E50-9C0E72E3A1BD}"/>
              </a:ext>
            </a:extLst>
          </p:cNvPr>
          <p:cNvPicPr>
            <a:picLocks noChangeAspect="1"/>
          </p:cNvPicPr>
          <p:nvPr/>
        </p:nvPicPr>
        <p:blipFill>
          <a:blip r:embed="rId13"/>
          <a:stretch>
            <a:fillRect/>
          </a:stretch>
        </p:blipFill>
        <p:spPr>
          <a:xfrm>
            <a:off x="9936536" y="5075917"/>
            <a:ext cx="1791738" cy="1093658"/>
          </a:xfrm>
          <a:prstGeom prst="rect">
            <a:avLst/>
          </a:prstGeom>
        </p:spPr>
      </p:pic>
      <p:pic>
        <p:nvPicPr>
          <p:cNvPr id="10" name="图片 9">
            <a:extLst>
              <a:ext uri="{FF2B5EF4-FFF2-40B4-BE49-F238E27FC236}">
                <a16:creationId xmlns:a16="http://schemas.microsoft.com/office/drawing/2014/main" id="{8AB5FDE4-A387-57F6-2A29-B9387F777B2C}"/>
              </a:ext>
            </a:extLst>
          </p:cNvPr>
          <p:cNvPicPr>
            <a:picLocks noChangeAspect="1"/>
          </p:cNvPicPr>
          <p:nvPr/>
        </p:nvPicPr>
        <p:blipFill>
          <a:blip r:embed="rId14"/>
          <a:stretch>
            <a:fillRect/>
          </a:stretch>
        </p:blipFill>
        <p:spPr>
          <a:xfrm>
            <a:off x="7194603" y="1547657"/>
            <a:ext cx="1790700" cy="476250"/>
          </a:xfrm>
          <a:prstGeom prst="rect">
            <a:avLst/>
          </a:prstGeom>
        </p:spPr>
      </p:pic>
      <p:sp>
        <p:nvSpPr>
          <p:cNvPr id="12" name="文本框 11">
            <a:extLst>
              <a:ext uri="{FF2B5EF4-FFF2-40B4-BE49-F238E27FC236}">
                <a16:creationId xmlns:a16="http://schemas.microsoft.com/office/drawing/2014/main" id="{124CA2BE-2096-3375-4B37-4D02C16AF1C5}"/>
              </a:ext>
            </a:extLst>
          </p:cNvPr>
          <p:cNvSpPr txBox="1"/>
          <p:nvPr/>
        </p:nvSpPr>
        <p:spPr>
          <a:xfrm>
            <a:off x="838200" y="4219343"/>
            <a:ext cx="6131560" cy="707886"/>
          </a:xfrm>
          <a:prstGeom prst="rect">
            <a:avLst/>
          </a:prstGeom>
          <a:noFill/>
        </p:spPr>
        <p:txBody>
          <a:bodyPr wrap="square">
            <a:spAutoFit/>
          </a:bodyPr>
          <a:lstStyle/>
          <a:p>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Saddle-node bifurcation: λ=0 </a:t>
            </a:r>
            <a:r>
              <a:rPr lang="zh-CN" altLang="en-US" sz="20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=0</a:t>
            </a:r>
          </a:p>
          <a:p>
            <a:r>
              <a:rPr lang="en-US" altLang="zh-CN" sz="2000" dirty="0" err="1">
                <a:latin typeface="Times New Roman" panose="02020603050405020304" pitchFamily="18" charset="0"/>
                <a:ea typeface="微软雅黑 Light" panose="020B0502040204020203" pitchFamily="34" charset="-122"/>
                <a:cs typeface="Times New Roman" panose="02020603050405020304" pitchFamily="18" charset="0"/>
              </a:rPr>
              <a:t>Hopf</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bifurcation: λ=0±iω </a:t>
            </a:r>
            <a:r>
              <a:rPr lang="zh-CN" altLang="en-US" sz="20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A</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B</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-C</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=0</a:t>
            </a:r>
            <a:endParaRPr lang="zh-CN" altLang="en-US" sz="20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DD713DAC-045C-0836-7AEC-8250F291530C}"/>
              </a:ext>
            </a:extLst>
          </p:cNvPr>
          <p:cNvSpPr txBox="1"/>
          <p:nvPr/>
        </p:nvSpPr>
        <p:spPr>
          <a:xfrm>
            <a:off x="838200" y="4971308"/>
            <a:ext cx="6131560" cy="1631216"/>
          </a:xfrm>
          <a:prstGeom prst="rect">
            <a:avLst/>
          </a:prstGeom>
          <a:noFill/>
        </p:spPr>
        <p:txBody>
          <a:bodyPr wrap="square">
            <a:spAutoFit/>
          </a:bodyPr>
          <a:lstStyle/>
          <a:p>
            <a:pPr algn="just"/>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For x in range [0,100]</a:t>
            </a:r>
          </a:p>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A</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B</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and C</a:t>
            </a:r>
            <a:r>
              <a:rPr lang="en-US" altLang="zh-CN" sz="2000" baseline="-25000" dirty="0">
                <a:latin typeface="Times New Roman" panose="02020603050405020304" pitchFamily="18" charset="0"/>
                <a:ea typeface="微软雅黑 Light" panose="020B0502040204020203" pitchFamily="34" charset="-122"/>
                <a:cs typeface="Times New Roman" panose="02020603050405020304" pitchFamily="18" charset="0"/>
              </a:rPr>
              <a:t>C</a:t>
            </a: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 can be denoted as functions of x (steady), to identify the bifurcations</a:t>
            </a:r>
          </a:p>
          <a:p>
            <a:pPr marL="342900" indent="-342900" algn="just">
              <a:buFont typeface="Arial" panose="020B0604020202020204" pitchFamily="34" charset="0"/>
              <a:buChar char="•"/>
            </a:pPr>
            <a:r>
              <a:rPr lang="en-US" altLang="zh-CN" sz="2000" dirty="0">
                <a:latin typeface="Times New Roman" panose="02020603050405020304" pitchFamily="18" charset="0"/>
                <a:ea typeface="微软雅黑 Light" panose="020B0502040204020203" pitchFamily="34" charset="-122"/>
                <a:cs typeface="Times New Roman" panose="02020603050405020304" pitchFamily="18" charset="0"/>
              </a:rPr>
              <a:t>η can be denoted as a function of x, draw the 1-Parameter Diagram</a:t>
            </a:r>
          </a:p>
        </p:txBody>
      </p:sp>
    </p:spTree>
    <p:extLst>
      <p:ext uri="{BB962C8B-B14F-4D97-AF65-F5344CB8AC3E}">
        <p14:creationId xmlns:p14="http://schemas.microsoft.com/office/powerpoint/2010/main" val="77126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8DA95-6952-5709-AF84-FF5B8090E249}"/>
              </a:ext>
            </a:extLst>
          </p:cNvPr>
          <p:cNvSpPr>
            <a:spLocks noGrp="1"/>
          </p:cNvSpPr>
          <p:nvPr>
            <p:ph type="title"/>
          </p:nvPr>
        </p:nvSpPr>
        <p:spPr/>
        <p:txBody>
          <a:bodyPr>
            <a:normAutofit/>
          </a:bodyPr>
          <a:lstStyle/>
          <a:p>
            <a:r>
              <a:rPr lang="en-US" altLang="zh-CN" sz="2800" b="1" dirty="0">
                <a:latin typeface="Times New Roman" panose="02020603050405020304" pitchFamily="18" charset="0"/>
                <a:cs typeface="Times New Roman" panose="02020603050405020304" pitchFamily="18" charset="0"/>
              </a:rPr>
              <a:t>Excitability and 1-Parameter Diagram of Bifurcations</a:t>
            </a:r>
            <a:endParaRPr lang="zh-CN" altLang="en-US" sz="2800" b="1"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E5819C2-E7FF-B053-745B-D3B0C3BDCE3B}"/>
              </a:ext>
            </a:extLst>
          </p:cNvPr>
          <p:cNvSpPr>
            <a:spLocks noGrp="1"/>
          </p:cNvSpPr>
          <p:nvPr>
            <p:ph type="sldNum" sz="quarter" idx="12"/>
          </p:nvPr>
        </p:nvSpPr>
        <p:spPr/>
        <p:txBody>
          <a:bodyPr/>
          <a:lstStyle/>
          <a:p>
            <a:fld id="{C6D4CD2F-3144-4A76-9517-5A827A7666E9}" type="slidenum">
              <a:rPr lang="zh-CN" altLang="en-US" smtClean="0"/>
              <a:t>9</a:t>
            </a:fld>
            <a:endParaRPr lang="zh-CN" altLang="en-US"/>
          </a:p>
        </p:txBody>
      </p:sp>
      <p:pic>
        <p:nvPicPr>
          <p:cNvPr id="3" name="图片 2">
            <a:extLst>
              <a:ext uri="{FF2B5EF4-FFF2-40B4-BE49-F238E27FC236}">
                <a16:creationId xmlns:a16="http://schemas.microsoft.com/office/drawing/2014/main" id="{9605D166-D539-A383-DD74-811430B4F762}"/>
              </a:ext>
            </a:extLst>
          </p:cNvPr>
          <p:cNvPicPr>
            <a:picLocks noChangeAspect="1"/>
          </p:cNvPicPr>
          <p:nvPr/>
        </p:nvPicPr>
        <p:blipFill>
          <a:blip r:embed="rId3"/>
          <a:stretch>
            <a:fillRect/>
          </a:stretch>
        </p:blipFill>
        <p:spPr>
          <a:xfrm>
            <a:off x="9702429" y="4052709"/>
            <a:ext cx="2390043" cy="1912034"/>
          </a:xfrm>
          <a:prstGeom prst="rect">
            <a:avLst/>
          </a:prstGeom>
        </p:spPr>
      </p:pic>
      <p:pic>
        <p:nvPicPr>
          <p:cNvPr id="9" name="图片 8">
            <a:extLst>
              <a:ext uri="{FF2B5EF4-FFF2-40B4-BE49-F238E27FC236}">
                <a16:creationId xmlns:a16="http://schemas.microsoft.com/office/drawing/2014/main" id="{7415BE2A-17CB-B194-648D-876E14D868CD}"/>
              </a:ext>
            </a:extLst>
          </p:cNvPr>
          <p:cNvPicPr>
            <a:picLocks noChangeAspect="1"/>
          </p:cNvPicPr>
          <p:nvPr/>
        </p:nvPicPr>
        <p:blipFill>
          <a:blip r:embed="rId4"/>
          <a:stretch>
            <a:fillRect/>
          </a:stretch>
        </p:blipFill>
        <p:spPr>
          <a:xfrm>
            <a:off x="188372" y="1895249"/>
            <a:ext cx="2124966" cy="1965594"/>
          </a:xfrm>
          <a:prstGeom prst="rect">
            <a:avLst/>
          </a:prstGeom>
        </p:spPr>
      </p:pic>
      <p:pic>
        <p:nvPicPr>
          <p:cNvPr id="10" name="图片 9">
            <a:extLst>
              <a:ext uri="{FF2B5EF4-FFF2-40B4-BE49-F238E27FC236}">
                <a16:creationId xmlns:a16="http://schemas.microsoft.com/office/drawing/2014/main" id="{1AF41949-984F-C003-EC1E-99E4200FB065}"/>
              </a:ext>
            </a:extLst>
          </p:cNvPr>
          <p:cNvPicPr>
            <a:picLocks noChangeAspect="1"/>
          </p:cNvPicPr>
          <p:nvPr/>
        </p:nvPicPr>
        <p:blipFill>
          <a:blip r:embed="rId5"/>
          <a:stretch>
            <a:fillRect/>
          </a:stretch>
        </p:blipFill>
        <p:spPr>
          <a:xfrm>
            <a:off x="4950870" y="1892845"/>
            <a:ext cx="2124966" cy="1965594"/>
          </a:xfrm>
          <a:prstGeom prst="rect">
            <a:avLst/>
          </a:prstGeom>
        </p:spPr>
      </p:pic>
      <p:pic>
        <p:nvPicPr>
          <p:cNvPr id="11" name="图片 10">
            <a:extLst>
              <a:ext uri="{FF2B5EF4-FFF2-40B4-BE49-F238E27FC236}">
                <a16:creationId xmlns:a16="http://schemas.microsoft.com/office/drawing/2014/main" id="{D8BB2CC9-D74B-367D-E05B-A176BAD8E180}"/>
              </a:ext>
            </a:extLst>
          </p:cNvPr>
          <p:cNvPicPr>
            <a:picLocks noChangeAspect="1"/>
          </p:cNvPicPr>
          <p:nvPr/>
        </p:nvPicPr>
        <p:blipFill>
          <a:blip r:embed="rId6"/>
          <a:stretch>
            <a:fillRect/>
          </a:stretch>
        </p:blipFill>
        <p:spPr>
          <a:xfrm>
            <a:off x="9589514" y="1892845"/>
            <a:ext cx="2124966" cy="1965594"/>
          </a:xfrm>
          <a:prstGeom prst="rect">
            <a:avLst/>
          </a:prstGeom>
        </p:spPr>
      </p:pic>
      <p:pic>
        <p:nvPicPr>
          <p:cNvPr id="12" name="图片 11">
            <a:extLst>
              <a:ext uri="{FF2B5EF4-FFF2-40B4-BE49-F238E27FC236}">
                <a16:creationId xmlns:a16="http://schemas.microsoft.com/office/drawing/2014/main" id="{4C332102-A3CC-4B68-0C61-E51316C7DAE0}"/>
              </a:ext>
            </a:extLst>
          </p:cNvPr>
          <p:cNvPicPr>
            <a:picLocks noChangeAspect="1"/>
          </p:cNvPicPr>
          <p:nvPr/>
        </p:nvPicPr>
        <p:blipFill>
          <a:blip r:embed="rId7"/>
          <a:stretch>
            <a:fillRect/>
          </a:stretch>
        </p:blipFill>
        <p:spPr>
          <a:xfrm>
            <a:off x="2550268" y="1892845"/>
            <a:ext cx="2124966" cy="1965594"/>
          </a:xfrm>
          <a:prstGeom prst="rect">
            <a:avLst/>
          </a:prstGeom>
        </p:spPr>
      </p:pic>
      <p:pic>
        <p:nvPicPr>
          <p:cNvPr id="13" name="图片 12">
            <a:extLst>
              <a:ext uri="{FF2B5EF4-FFF2-40B4-BE49-F238E27FC236}">
                <a16:creationId xmlns:a16="http://schemas.microsoft.com/office/drawing/2014/main" id="{9CF85D85-0385-E2C6-8198-513485D79383}"/>
              </a:ext>
            </a:extLst>
          </p:cNvPr>
          <p:cNvPicPr>
            <a:picLocks noChangeAspect="1"/>
          </p:cNvPicPr>
          <p:nvPr/>
        </p:nvPicPr>
        <p:blipFill>
          <a:blip r:embed="rId8"/>
          <a:stretch>
            <a:fillRect/>
          </a:stretch>
        </p:blipFill>
        <p:spPr>
          <a:xfrm>
            <a:off x="7270192" y="1892845"/>
            <a:ext cx="2124966" cy="1965594"/>
          </a:xfrm>
          <a:prstGeom prst="rect">
            <a:avLst/>
          </a:prstGeom>
        </p:spPr>
      </p:pic>
      <p:sp>
        <p:nvSpPr>
          <p:cNvPr id="21" name="矩形 20">
            <a:extLst>
              <a:ext uri="{FF2B5EF4-FFF2-40B4-BE49-F238E27FC236}">
                <a16:creationId xmlns:a16="http://schemas.microsoft.com/office/drawing/2014/main" id="{FA129DE3-7C4A-7355-7DCF-16F01450C62B}"/>
              </a:ext>
            </a:extLst>
          </p:cNvPr>
          <p:cNvSpPr/>
          <p:nvPr/>
        </p:nvSpPr>
        <p:spPr>
          <a:xfrm>
            <a:off x="772160" y="2091924"/>
            <a:ext cx="779070"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95523A04-C961-D054-6B0D-13AA5B5D5CA7}"/>
              </a:ext>
            </a:extLst>
          </p:cNvPr>
          <p:cNvSpPr/>
          <p:nvPr/>
        </p:nvSpPr>
        <p:spPr>
          <a:xfrm>
            <a:off x="3148888" y="2091924"/>
            <a:ext cx="637896"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a:extLst>
              <a:ext uri="{FF2B5EF4-FFF2-40B4-BE49-F238E27FC236}">
                <a16:creationId xmlns:a16="http://schemas.microsoft.com/office/drawing/2014/main" id="{7176B3E7-E28D-D668-66DB-496E6079515B}"/>
              </a:ext>
            </a:extLst>
          </p:cNvPr>
          <p:cNvSpPr/>
          <p:nvPr/>
        </p:nvSpPr>
        <p:spPr>
          <a:xfrm>
            <a:off x="5478424" y="2117698"/>
            <a:ext cx="291086"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extLst>
              <a:ext uri="{FF2B5EF4-FFF2-40B4-BE49-F238E27FC236}">
                <a16:creationId xmlns:a16="http://schemas.microsoft.com/office/drawing/2014/main" id="{D594C1EE-EE86-A911-AF42-2E0A5B01CE27}"/>
              </a:ext>
            </a:extLst>
          </p:cNvPr>
          <p:cNvSpPr/>
          <p:nvPr/>
        </p:nvSpPr>
        <p:spPr>
          <a:xfrm>
            <a:off x="8331201" y="2071603"/>
            <a:ext cx="177800"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88C000C0-20FA-B7F8-6E9F-0FFD9A805CFD}"/>
              </a:ext>
            </a:extLst>
          </p:cNvPr>
          <p:cNvSpPr/>
          <p:nvPr/>
        </p:nvSpPr>
        <p:spPr>
          <a:xfrm>
            <a:off x="10060228" y="2089208"/>
            <a:ext cx="59132" cy="14047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1" name="图片 40">
            <a:extLst>
              <a:ext uri="{FF2B5EF4-FFF2-40B4-BE49-F238E27FC236}">
                <a16:creationId xmlns:a16="http://schemas.microsoft.com/office/drawing/2014/main" id="{465AD7FF-1E52-56A2-0538-9EAC580B0054}"/>
              </a:ext>
            </a:extLst>
          </p:cNvPr>
          <p:cNvPicPr>
            <a:picLocks noChangeAspect="1"/>
          </p:cNvPicPr>
          <p:nvPr/>
        </p:nvPicPr>
        <p:blipFill>
          <a:blip r:embed="rId9"/>
          <a:stretch>
            <a:fillRect/>
          </a:stretch>
        </p:blipFill>
        <p:spPr>
          <a:xfrm>
            <a:off x="239172" y="4055114"/>
            <a:ext cx="2390046" cy="1912036"/>
          </a:xfrm>
          <a:prstGeom prst="rect">
            <a:avLst/>
          </a:prstGeom>
        </p:spPr>
      </p:pic>
      <p:pic>
        <p:nvPicPr>
          <p:cNvPr id="43" name="图片 42">
            <a:extLst>
              <a:ext uri="{FF2B5EF4-FFF2-40B4-BE49-F238E27FC236}">
                <a16:creationId xmlns:a16="http://schemas.microsoft.com/office/drawing/2014/main" id="{BD8A4362-4625-9101-D5C8-B49778F60E77}"/>
              </a:ext>
            </a:extLst>
          </p:cNvPr>
          <p:cNvPicPr>
            <a:picLocks noChangeAspect="1"/>
          </p:cNvPicPr>
          <p:nvPr/>
        </p:nvPicPr>
        <p:blipFill rotWithShape="1">
          <a:blip r:embed="rId10"/>
          <a:srcRect l="3325"/>
          <a:stretch/>
        </p:blipFill>
        <p:spPr>
          <a:xfrm>
            <a:off x="2629218" y="4052710"/>
            <a:ext cx="2310581" cy="1912035"/>
          </a:xfrm>
          <a:prstGeom prst="rect">
            <a:avLst/>
          </a:prstGeom>
        </p:spPr>
      </p:pic>
      <p:pic>
        <p:nvPicPr>
          <p:cNvPr id="44" name="图片 43">
            <a:extLst>
              <a:ext uri="{FF2B5EF4-FFF2-40B4-BE49-F238E27FC236}">
                <a16:creationId xmlns:a16="http://schemas.microsoft.com/office/drawing/2014/main" id="{E4BFF90E-6176-0CED-07A8-8826E01940CA}"/>
              </a:ext>
            </a:extLst>
          </p:cNvPr>
          <p:cNvPicPr>
            <a:picLocks noChangeAspect="1"/>
          </p:cNvPicPr>
          <p:nvPr/>
        </p:nvPicPr>
        <p:blipFill>
          <a:blip r:embed="rId11"/>
          <a:stretch>
            <a:fillRect/>
          </a:stretch>
        </p:blipFill>
        <p:spPr>
          <a:xfrm>
            <a:off x="4913629" y="4052709"/>
            <a:ext cx="2390045" cy="1912035"/>
          </a:xfrm>
          <a:prstGeom prst="rect">
            <a:avLst/>
          </a:prstGeom>
        </p:spPr>
      </p:pic>
      <p:pic>
        <p:nvPicPr>
          <p:cNvPr id="45" name="图片 44">
            <a:extLst>
              <a:ext uri="{FF2B5EF4-FFF2-40B4-BE49-F238E27FC236}">
                <a16:creationId xmlns:a16="http://schemas.microsoft.com/office/drawing/2014/main" id="{FE20C4AC-8FE9-FB44-60A7-74D6AAC478F5}"/>
              </a:ext>
            </a:extLst>
          </p:cNvPr>
          <p:cNvPicPr>
            <a:picLocks noChangeAspect="1"/>
          </p:cNvPicPr>
          <p:nvPr/>
        </p:nvPicPr>
        <p:blipFill>
          <a:blip r:embed="rId12"/>
          <a:stretch>
            <a:fillRect/>
          </a:stretch>
        </p:blipFill>
        <p:spPr>
          <a:xfrm>
            <a:off x="7351657" y="4052709"/>
            <a:ext cx="2390046" cy="1912036"/>
          </a:xfrm>
          <a:prstGeom prst="rect">
            <a:avLst/>
          </a:prstGeom>
        </p:spPr>
      </p:pic>
    </p:spTree>
    <p:extLst>
      <p:ext uri="{BB962C8B-B14F-4D97-AF65-F5344CB8AC3E}">
        <p14:creationId xmlns:p14="http://schemas.microsoft.com/office/powerpoint/2010/main" val="14788853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3750</TotalTime>
  <Words>2012</Words>
  <Application>Microsoft Office PowerPoint</Application>
  <PresentationFormat>宽屏</PresentationFormat>
  <Paragraphs>152</Paragraphs>
  <Slides>25</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微软雅黑</vt:lpstr>
      <vt:lpstr>微软雅黑 Light</vt:lpstr>
      <vt:lpstr>Arial</vt:lpstr>
      <vt:lpstr>Times New Roman</vt:lpstr>
      <vt:lpstr>Office 主题​​</vt:lpstr>
      <vt:lpstr>Excitability in Gene Regulatory Networks</vt:lpstr>
      <vt:lpstr>Background: Interlinked Positive and Negative Feedback Loops and Excitability</vt:lpstr>
      <vt:lpstr>Example: Neuron’s Action Potential </vt:lpstr>
      <vt:lpstr>Example: Bacillus Subtilis Competence</vt:lpstr>
      <vt:lpstr>Mathematical Model</vt:lpstr>
      <vt:lpstr>Excitability and Fixed Points</vt:lpstr>
      <vt:lpstr>Excitability and 1-Parameter Diagram of Bifurcations</vt:lpstr>
      <vt:lpstr>Steady-State Analysis with Jacobian Matrix Near the Fixed Points</vt:lpstr>
      <vt:lpstr>Excitability and 1-Parameter Diagram of Bifurcations</vt:lpstr>
      <vt:lpstr>Network structures and excitability</vt:lpstr>
      <vt:lpstr>Parameter distribution of Excitable Networks</vt:lpstr>
      <vt:lpstr>PowerPoint 演示文稿</vt:lpstr>
      <vt:lpstr>Hyperpolarization and Refractory Period</vt:lpstr>
      <vt:lpstr>Hyperpolarization and Refractory Period</vt:lpstr>
      <vt:lpstr>Excitability under Intrinsic Noise</vt:lpstr>
      <vt:lpstr>Excitability under intrinsic noise</vt:lpstr>
      <vt:lpstr>Fixed Points and Activation of auto-excitement</vt:lpstr>
      <vt:lpstr>Rates of transcription and translation and intrinsic noise</vt:lpstr>
      <vt:lpstr>Rates of transcription and translation and intrinsic noise</vt:lpstr>
      <vt:lpstr>Rates of transcription and translation and intrinsic noise</vt:lpstr>
      <vt:lpstr>A genetic timer induced by intrinsic noise</vt:lpstr>
      <vt:lpstr>A genetic timer induced by intrinsic noise</vt:lpstr>
      <vt:lpstr>A genetic timer induced by intrinsic noise</vt:lpstr>
      <vt:lpstr>Summary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基因调控网络中的可兴奋性研究</dc:title>
  <dc:creator>史 丽楠</dc:creator>
  <cp:lastModifiedBy>史 丽楠</cp:lastModifiedBy>
  <cp:revision>22</cp:revision>
  <dcterms:created xsi:type="dcterms:W3CDTF">2022-05-30T01:39:21Z</dcterms:created>
  <dcterms:modified xsi:type="dcterms:W3CDTF">2022-10-12T01:12:26Z</dcterms:modified>
</cp:coreProperties>
</file>