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5143500" type="screen16x9"/>
  <p:notesSz cx="6858000" cy="9144000"/>
  <p:embeddedFontLst>
    <p:embeddedFont>
      <p:font typeface="Montserrat" panose="02000505000000020004" pitchFamily="2" charset="0"/>
      <p:regular r:id="rId13"/>
      <p:bold r:id="rId14"/>
      <p:italic r:id="rId15"/>
      <p:boldItalic r:id="rId16"/>
    </p:embeddedFont>
    <p:embeddedFont>
      <p:font typeface="Roboto" pitchFamily="2"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48459bd7_0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48459bd7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48459bd7_0_1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48459bd7_0_1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7eb6afdf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7eb6afdf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ce737a3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ce737a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c48459bd7_0_1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c48459bd7_0_1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c48459bd7_0_1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c48459bd7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7eb6afdf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7eb6afdf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7eb6afdf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7eb6afd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1" name="Google Shape;61;p13"/>
          <p:cNvSpPr/>
          <p:nvPr/>
        </p:nvSpPr>
        <p:spPr>
          <a:xfrm rot="10800000">
            <a:off x="3262212" y="0"/>
            <a:ext cx="1309800" cy="1088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rot="10800000" flipH="1">
            <a:off x="4572012" y="0"/>
            <a:ext cx="1309800" cy="1088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rot="10800000" flipH="1">
            <a:off x="4572012" y="0"/>
            <a:ext cx="1309800" cy="1088100"/>
          </a:xfrm>
          <a:prstGeom prst="rtTriangle">
            <a:avLst/>
          </a:pr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ctrTitle"/>
          </p:nvPr>
        </p:nvSpPr>
        <p:spPr>
          <a:xfrm>
            <a:off x="1130100" y="1397138"/>
            <a:ext cx="6883800" cy="1658100"/>
          </a:xfrm>
          <a:prstGeom prst="rect">
            <a:avLst/>
          </a:prstGeom>
          <a:noFill/>
        </p:spPr>
        <p:txBody>
          <a:bodyPr spcFirstLastPara="1" wrap="square" lIns="91425" tIns="91425" rIns="91425" bIns="91425" anchor="b" anchorCtr="0">
            <a:normAutofit/>
          </a:bodyPr>
          <a:lstStyle>
            <a:lvl1pPr lvl="0" algn="ctr" rtl="0">
              <a:lnSpc>
                <a:spcPct val="100000"/>
              </a:lnSpc>
              <a:spcBef>
                <a:spcPts val="0"/>
              </a:spcBef>
              <a:spcAft>
                <a:spcPts val="0"/>
              </a:spcAft>
              <a:buClr>
                <a:srgbClr val="FFFFFF"/>
              </a:buClr>
              <a:buSzPts val="4200"/>
              <a:buNone/>
              <a:defRPr sz="4200">
                <a:solidFill>
                  <a:srgbClr val="FFFFFF"/>
                </a:solidFill>
              </a:defRPr>
            </a:lvl1pPr>
            <a:lvl2pPr lvl="1" algn="ctr" rtl="0">
              <a:lnSpc>
                <a:spcPct val="100000"/>
              </a:lnSpc>
              <a:spcBef>
                <a:spcPts val="0"/>
              </a:spcBef>
              <a:spcAft>
                <a:spcPts val="0"/>
              </a:spcAft>
              <a:buClr>
                <a:srgbClr val="FFFFFF"/>
              </a:buClr>
              <a:buSzPts val="4200"/>
              <a:buNone/>
              <a:defRPr sz="4200">
                <a:solidFill>
                  <a:srgbClr val="FFFFFF"/>
                </a:solidFill>
              </a:defRPr>
            </a:lvl2pPr>
            <a:lvl3pPr lvl="2" algn="ctr" rtl="0">
              <a:lnSpc>
                <a:spcPct val="100000"/>
              </a:lnSpc>
              <a:spcBef>
                <a:spcPts val="0"/>
              </a:spcBef>
              <a:spcAft>
                <a:spcPts val="0"/>
              </a:spcAft>
              <a:buClr>
                <a:srgbClr val="FFFFFF"/>
              </a:buClr>
              <a:buSzPts val="4200"/>
              <a:buNone/>
              <a:defRPr sz="4200">
                <a:solidFill>
                  <a:srgbClr val="FFFFFF"/>
                </a:solidFill>
              </a:defRPr>
            </a:lvl3pPr>
            <a:lvl4pPr lvl="3" algn="ctr" rtl="0">
              <a:lnSpc>
                <a:spcPct val="100000"/>
              </a:lnSpc>
              <a:spcBef>
                <a:spcPts val="0"/>
              </a:spcBef>
              <a:spcAft>
                <a:spcPts val="0"/>
              </a:spcAft>
              <a:buClr>
                <a:srgbClr val="FFFFFF"/>
              </a:buClr>
              <a:buSzPts val="4200"/>
              <a:buNone/>
              <a:defRPr sz="4200">
                <a:solidFill>
                  <a:srgbClr val="FFFFFF"/>
                </a:solidFill>
              </a:defRPr>
            </a:lvl4pPr>
            <a:lvl5pPr lvl="4" algn="ctr" rtl="0">
              <a:lnSpc>
                <a:spcPct val="100000"/>
              </a:lnSpc>
              <a:spcBef>
                <a:spcPts val="0"/>
              </a:spcBef>
              <a:spcAft>
                <a:spcPts val="0"/>
              </a:spcAft>
              <a:buClr>
                <a:srgbClr val="FFFFFF"/>
              </a:buClr>
              <a:buSzPts val="4200"/>
              <a:buNone/>
              <a:defRPr sz="4200">
                <a:solidFill>
                  <a:srgbClr val="FFFFFF"/>
                </a:solidFill>
              </a:defRPr>
            </a:lvl5pPr>
            <a:lvl6pPr lvl="5" algn="ctr" rtl="0">
              <a:lnSpc>
                <a:spcPct val="100000"/>
              </a:lnSpc>
              <a:spcBef>
                <a:spcPts val="0"/>
              </a:spcBef>
              <a:spcAft>
                <a:spcPts val="0"/>
              </a:spcAft>
              <a:buClr>
                <a:srgbClr val="FFFFFF"/>
              </a:buClr>
              <a:buSzPts val="4200"/>
              <a:buNone/>
              <a:defRPr sz="4200">
                <a:solidFill>
                  <a:srgbClr val="FFFFFF"/>
                </a:solidFill>
              </a:defRPr>
            </a:lvl6pPr>
            <a:lvl7pPr lvl="6" algn="ctr" rtl="0">
              <a:lnSpc>
                <a:spcPct val="100000"/>
              </a:lnSpc>
              <a:spcBef>
                <a:spcPts val="0"/>
              </a:spcBef>
              <a:spcAft>
                <a:spcPts val="0"/>
              </a:spcAft>
              <a:buClr>
                <a:srgbClr val="FFFFFF"/>
              </a:buClr>
              <a:buSzPts val="4200"/>
              <a:buNone/>
              <a:defRPr sz="4200">
                <a:solidFill>
                  <a:srgbClr val="FFFFFF"/>
                </a:solidFill>
              </a:defRPr>
            </a:lvl7pPr>
            <a:lvl8pPr lvl="7" algn="ctr" rtl="0">
              <a:lnSpc>
                <a:spcPct val="100000"/>
              </a:lnSpc>
              <a:spcBef>
                <a:spcPts val="0"/>
              </a:spcBef>
              <a:spcAft>
                <a:spcPts val="0"/>
              </a:spcAft>
              <a:buClr>
                <a:srgbClr val="FFFFFF"/>
              </a:buClr>
              <a:buSzPts val="4200"/>
              <a:buNone/>
              <a:defRPr sz="4200">
                <a:solidFill>
                  <a:srgbClr val="FFFFFF"/>
                </a:solidFill>
              </a:defRPr>
            </a:lvl8pPr>
            <a:lvl9pPr lvl="8" algn="ctr" rtl="0">
              <a:lnSpc>
                <a:spcPct val="100000"/>
              </a:lnSpc>
              <a:spcBef>
                <a:spcPts val="0"/>
              </a:spcBef>
              <a:spcAft>
                <a:spcPts val="0"/>
              </a:spcAft>
              <a:buClr>
                <a:srgbClr val="FFFFFF"/>
              </a:buClr>
              <a:buSzPts val="4200"/>
              <a:buNone/>
              <a:defRPr sz="4200">
                <a:solidFill>
                  <a:srgbClr val="FFFFFF"/>
                </a:solidFill>
              </a:defRPr>
            </a:lvl9pPr>
          </a:lstStyle>
          <a:p>
            <a:endParaRPr/>
          </a:p>
        </p:txBody>
      </p:sp>
      <p:sp>
        <p:nvSpPr>
          <p:cNvPr id="65" name="Google Shape;65;p13"/>
          <p:cNvSpPr txBox="1">
            <a:spLocks noGrp="1"/>
          </p:cNvSpPr>
          <p:nvPr>
            <p:ph type="subTitle" idx="1"/>
          </p:nvPr>
        </p:nvSpPr>
        <p:spPr>
          <a:xfrm>
            <a:off x="1130100" y="3196163"/>
            <a:ext cx="6883800" cy="550200"/>
          </a:xfrm>
          <a:prstGeom prst="rect">
            <a:avLst/>
          </a:prstGeom>
          <a:noFill/>
        </p:spPr>
        <p:txBody>
          <a:bodyPr spcFirstLastPara="1" wrap="square" lIns="91425" tIns="91425" rIns="91425" bIns="91425" anchor="t" anchorCtr="0">
            <a:normAutofit/>
          </a:bodyPr>
          <a:lstStyle>
            <a:lvl1pPr lvl="0"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1pPr>
            <a:lvl2pPr lvl="1"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2pPr>
            <a:lvl3pPr lvl="2"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3pPr>
            <a:lvl4pPr lvl="3"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4pPr>
            <a:lvl5pPr lvl="4"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5pPr>
            <a:lvl6pPr lvl="5"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6pPr>
            <a:lvl7pPr lvl="6"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7pPr>
            <a:lvl8pPr lvl="7"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8pPr>
            <a:lvl9pPr lvl="8" algn="ctr" rtl="0">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9pPr>
          </a:lstStyle>
          <a:p>
            <a:endParaRPr/>
          </a:p>
        </p:txBody>
      </p:sp>
      <p:sp>
        <p:nvSpPr>
          <p:cNvPr id="66" name="Google Shape;66;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67"/>
        <p:cNvGrpSpPr/>
        <p:nvPr/>
      </p:nvGrpSpPr>
      <p:grpSpPr>
        <a:xfrm>
          <a:off x="0" y="0"/>
          <a:ext cx="0" cy="0"/>
          <a:chOff x="0" y="0"/>
          <a:chExt cx="0" cy="0"/>
        </a:xfrm>
      </p:grpSpPr>
      <p:sp>
        <p:nvSpPr>
          <p:cNvPr id="68" name="Google Shape;68;p14"/>
          <p:cNvSpPr/>
          <p:nvPr/>
        </p:nvSpPr>
        <p:spPr>
          <a:xfrm>
            <a:off x="0" y="0"/>
            <a:ext cx="9144000" cy="51435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0" y="-867425"/>
            <a:ext cx="9144000" cy="217530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ctrTitle"/>
          </p:nvPr>
        </p:nvSpPr>
        <p:spPr>
          <a:xfrm>
            <a:off x="311700" y="-8"/>
            <a:ext cx="8160600" cy="12216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a:endParaRPr/>
          </a:p>
        </p:txBody>
      </p:sp>
      <p:sp>
        <p:nvSpPr>
          <p:cNvPr id="71" name="Google Shape;71;p14"/>
          <p:cNvSpPr txBox="1">
            <a:spLocks noGrp="1"/>
          </p:cNvSpPr>
          <p:nvPr>
            <p:ph type="subTitle" idx="1"/>
          </p:nvPr>
        </p:nvSpPr>
        <p:spPr>
          <a:xfrm>
            <a:off x="311700" y="2325800"/>
            <a:ext cx="7122900" cy="7926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1pPr>
            <a:lvl2pPr lvl="1"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2pPr>
            <a:lvl3pPr lvl="2"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3pPr>
            <a:lvl4pPr lvl="3"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4pPr>
            <a:lvl5pPr lvl="4"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5pPr>
            <a:lvl6pPr lvl="5"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6pPr>
            <a:lvl7pPr lvl="6"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7pPr>
            <a:lvl8pPr lvl="7"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8pPr>
            <a:lvl9pPr lvl="8" algn="l">
              <a:lnSpc>
                <a:spcPct val="100000"/>
              </a:lnSpc>
              <a:spcBef>
                <a:spcPts val="0"/>
              </a:spcBef>
              <a:spcAft>
                <a:spcPts val="0"/>
              </a:spcAft>
              <a:buClr>
                <a:srgbClr val="FFFFFF"/>
              </a:buClr>
              <a:buSzPts val="1800"/>
              <a:buNone/>
              <a:defRPr sz="1800">
                <a:solidFill>
                  <a:srgbClr val="FFFFFF"/>
                </a:solidFill>
                <a:latin typeface="Roboto Slab"/>
                <a:ea typeface="Roboto Slab"/>
                <a:cs typeface="Roboto Slab"/>
                <a:sym typeface="Roboto Slab"/>
              </a:defRPr>
            </a:lvl9pPr>
          </a:lstStyle>
          <a:p>
            <a:endParaRPr/>
          </a:p>
        </p:txBody>
      </p:sp>
      <p:sp>
        <p:nvSpPr>
          <p:cNvPr id="72" name="Google Shape;72;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ctrTitle"/>
          </p:nvPr>
        </p:nvSpPr>
        <p:spPr>
          <a:xfrm>
            <a:off x="243900" y="59000"/>
            <a:ext cx="8656200" cy="165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500">
                <a:latin typeface="Montserrat"/>
                <a:ea typeface="Montserrat"/>
                <a:cs typeface="Montserrat"/>
                <a:sym typeface="Montserrat"/>
              </a:rPr>
              <a:t>Information Theory and Coding Project</a:t>
            </a:r>
            <a:endParaRPr sz="2500">
              <a:latin typeface="Montserrat"/>
              <a:ea typeface="Montserrat"/>
              <a:cs typeface="Montserrat"/>
              <a:sym typeface="Montserrat"/>
            </a:endParaRPr>
          </a:p>
        </p:txBody>
      </p:sp>
      <p:sp>
        <p:nvSpPr>
          <p:cNvPr id="78" name="Google Shape;78;p15"/>
          <p:cNvSpPr txBox="1"/>
          <p:nvPr/>
        </p:nvSpPr>
        <p:spPr>
          <a:xfrm>
            <a:off x="391950" y="1946575"/>
            <a:ext cx="8360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dk1"/>
                </a:solidFill>
                <a:latin typeface="Montserrat"/>
                <a:ea typeface="Montserrat"/>
                <a:cs typeface="Montserrat"/>
                <a:sym typeface="Montserrat"/>
              </a:rPr>
              <a:t>BER Performance Analysis of Linear Block Codes</a:t>
            </a:r>
            <a:endParaRPr sz="2500" b="1">
              <a:solidFill>
                <a:schemeClr val="dk1"/>
              </a:solidFill>
              <a:latin typeface="Montserrat"/>
              <a:ea typeface="Montserrat"/>
              <a:cs typeface="Montserrat"/>
              <a:sym typeface="Montserrat"/>
            </a:endParaRPr>
          </a:p>
        </p:txBody>
      </p:sp>
      <p:sp>
        <p:nvSpPr>
          <p:cNvPr id="79" name="Google Shape;79;p15"/>
          <p:cNvSpPr txBox="1"/>
          <p:nvPr/>
        </p:nvSpPr>
        <p:spPr>
          <a:xfrm>
            <a:off x="501800" y="2745450"/>
            <a:ext cx="4279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1"/>
                </a:solidFill>
                <a:latin typeface="Montserrat"/>
                <a:ea typeface="Montserrat"/>
                <a:cs typeface="Montserrat"/>
                <a:sym typeface="Montserrat"/>
              </a:rPr>
              <a:t>Submitted To: Dr. Thanikaiselvan V </a:t>
            </a:r>
            <a:endParaRPr sz="1800">
              <a:solidFill>
                <a:schemeClr val="dk1"/>
              </a:solidFill>
              <a:latin typeface="Montserrat"/>
              <a:ea typeface="Montserrat"/>
              <a:cs typeface="Montserrat"/>
              <a:sym typeface="Montserrat"/>
            </a:endParaRPr>
          </a:p>
          <a:p>
            <a:pPr marL="0" lvl="0" indent="0" algn="l" rtl="0">
              <a:spcBef>
                <a:spcPts val="0"/>
              </a:spcBef>
              <a:spcAft>
                <a:spcPts val="0"/>
              </a:spcAft>
              <a:buNone/>
            </a:pPr>
            <a:endParaRPr sz="1800">
              <a:solidFill>
                <a:schemeClr val="dk1"/>
              </a:solidFill>
              <a:latin typeface="Montserrat"/>
              <a:ea typeface="Montserrat"/>
              <a:cs typeface="Montserrat"/>
              <a:sym typeface="Montserrat"/>
            </a:endParaRPr>
          </a:p>
          <a:p>
            <a:pPr marL="0" lvl="0" indent="0" algn="l" rtl="0">
              <a:spcBef>
                <a:spcPts val="0"/>
              </a:spcBef>
              <a:spcAft>
                <a:spcPts val="0"/>
              </a:spcAft>
              <a:buNone/>
            </a:pPr>
            <a:r>
              <a:rPr lang="en-GB" sz="1800">
                <a:solidFill>
                  <a:schemeClr val="dk1"/>
                </a:solidFill>
                <a:latin typeface="Montserrat"/>
                <a:ea typeface="Montserrat"/>
                <a:cs typeface="Montserrat"/>
                <a:sym typeface="Montserrat"/>
              </a:rPr>
              <a:t>Team Members:</a:t>
            </a:r>
            <a:endParaRPr sz="1800">
              <a:solidFill>
                <a:schemeClr val="dk1"/>
              </a:solidFill>
              <a:latin typeface="Montserrat"/>
              <a:ea typeface="Montserrat"/>
              <a:cs typeface="Montserrat"/>
              <a:sym typeface="Montserrat"/>
            </a:endParaRPr>
          </a:p>
          <a:p>
            <a:pPr marL="0" lvl="0" indent="0" algn="l" rtl="0">
              <a:spcBef>
                <a:spcPts val="0"/>
              </a:spcBef>
              <a:spcAft>
                <a:spcPts val="0"/>
              </a:spcAft>
              <a:buNone/>
            </a:pPr>
            <a:endParaRPr sz="1800">
              <a:solidFill>
                <a:schemeClr val="dk1"/>
              </a:solidFill>
              <a:latin typeface="Montserrat"/>
              <a:ea typeface="Montserrat"/>
              <a:cs typeface="Montserrat"/>
              <a:sym typeface="Montserrat"/>
            </a:endParaRPr>
          </a:p>
          <a:p>
            <a:pPr marL="457200" lvl="0" indent="-342900" algn="l" rtl="0">
              <a:spcBef>
                <a:spcPts val="0"/>
              </a:spcBef>
              <a:spcAft>
                <a:spcPts val="0"/>
              </a:spcAft>
              <a:buClr>
                <a:schemeClr val="dk1"/>
              </a:buClr>
              <a:buSzPts val="1800"/>
              <a:buFont typeface="Montserrat"/>
              <a:buChar char="●"/>
            </a:pPr>
            <a:r>
              <a:rPr lang="en-GB" sz="1800">
                <a:solidFill>
                  <a:schemeClr val="dk1"/>
                </a:solidFill>
                <a:latin typeface="Montserrat"/>
                <a:ea typeface="Montserrat"/>
                <a:cs typeface="Montserrat"/>
                <a:sym typeface="Montserrat"/>
              </a:rPr>
              <a:t>Shikhar Chandra - 18BEC0146</a:t>
            </a:r>
            <a:endParaRPr sz="1800">
              <a:solidFill>
                <a:schemeClr val="dk1"/>
              </a:solidFill>
              <a:latin typeface="Montserrat"/>
              <a:ea typeface="Montserrat"/>
              <a:cs typeface="Montserrat"/>
              <a:sym typeface="Montserrat"/>
            </a:endParaRPr>
          </a:p>
          <a:p>
            <a:pPr marL="457200" lvl="0" indent="-342900" algn="l" rtl="0">
              <a:spcBef>
                <a:spcPts val="0"/>
              </a:spcBef>
              <a:spcAft>
                <a:spcPts val="0"/>
              </a:spcAft>
              <a:buClr>
                <a:schemeClr val="dk1"/>
              </a:buClr>
              <a:buSzPts val="1800"/>
              <a:buFont typeface="Montserrat"/>
              <a:buChar char="●"/>
            </a:pPr>
            <a:r>
              <a:rPr lang="en-GB" sz="1800">
                <a:solidFill>
                  <a:schemeClr val="dk1"/>
                </a:solidFill>
                <a:latin typeface="Montserrat"/>
                <a:ea typeface="Montserrat"/>
                <a:cs typeface="Montserrat"/>
                <a:sym typeface="Montserrat"/>
              </a:rPr>
              <a:t>Srivathsan V K K - 18BEC0341</a:t>
            </a:r>
            <a:endParaRPr sz="1800">
              <a:solidFill>
                <a:schemeClr val="dk1"/>
              </a:solidFill>
              <a:latin typeface="Montserrat"/>
              <a:ea typeface="Montserrat"/>
              <a:cs typeface="Montserrat"/>
              <a:sym typeface="Montserrat"/>
            </a:endParaRPr>
          </a:p>
          <a:p>
            <a:pPr marL="457200" lvl="0" indent="-342900" algn="l" rtl="0">
              <a:spcBef>
                <a:spcPts val="0"/>
              </a:spcBef>
              <a:spcAft>
                <a:spcPts val="0"/>
              </a:spcAft>
              <a:buClr>
                <a:schemeClr val="dk1"/>
              </a:buClr>
              <a:buSzPts val="1800"/>
              <a:buFont typeface="Montserrat"/>
              <a:buChar char="●"/>
            </a:pPr>
            <a:r>
              <a:rPr lang="en-GB" sz="1800">
                <a:solidFill>
                  <a:schemeClr val="dk1"/>
                </a:solidFill>
                <a:latin typeface="Montserrat"/>
                <a:ea typeface="Montserrat"/>
                <a:cs typeface="Montserrat"/>
                <a:sym typeface="Montserrat"/>
              </a:rPr>
              <a:t>Harish K - 18BEC0353</a:t>
            </a:r>
            <a:endParaRPr sz="180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ctrTitle"/>
          </p:nvPr>
        </p:nvSpPr>
        <p:spPr>
          <a:xfrm>
            <a:off x="311700" y="-50728"/>
            <a:ext cx="8160600" cy="79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References</a:t>
            </a:r>
            <a:endParaRPr>
              <a:latin typeface="Montserrat"/>
              <a:ea typeface="Montserrat"/>
              <a:cs typeface="Montserrat"/>
              <a:sym typeface="Montserrat"/>
            </a:endParaRPr>
          </a:p>
        </p:txBody>
      </p:sp>
      <p:sp>
        <p:nvSpPr>
          <p:cNvPr id="145" name="Google Shape;145;p23"/>
          <p:cNvSpPr txBox="1">
            <a:spLocks noGrp="1"/>
          </p:cNvSpPr>
          <p:nvPr>
            <p:ph type="subTitle" idx="1"/>
          </p:nvPr>
        </p:nvSpPr>
        <p:spPr>
          <a:xfrm>
            <a:off x="1010550" y="673100"/>
            <a:ext cx="7122900" cy="422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latin typeface="Montserrat"/>
                <a:ea typeface="Montserrat"/>
                <a:cs typeface="Montserrat"/>
                <a:sym typeface="Montserrat"/>
              </a:rPr>
              <a:t>1. Kaur, Amandeep &amp; Kaur, Gagandeep &amp; Singh, Navdeep. (2017). A Review: BER Performance Analysis of Linear Block codes used in FEC over AWGN channel.</a:t>
            </a:r>
            <a:endParaRPr>
              <a:latin typeface="Montserrat"/>
              <a:ea typeface="Montserrat"/>
              <a:cs typeface="Montserrat"/>
              <a:sym typeface="Montserrat"/>
            </a:endParaRPr>
          </a:p>
          <a:p>
            <a:pPr marL="0" lvl="0" indent="0" algn="l" rtl="0">
              <a:spcBef>
                <a:spcPts val="0"/>
              </a:spcBef>
              <a:spcAft>
                <a:spcPts val="0"/>
              </a:spcAft>
              <a:buNone/>
            </a:pPr>
            <a:r>
              <a:rPr lang="en-GB">
                <a:latin typeface="Montserrat"/>
                <a:ea typeface="Montserrat"/>
                <a:cs typeface="Montserrat"/>
                <a:sym typeface="Montserrat"/>
              </a:rPr>
              <a:t> </a:t>
            </a:r>
            <a:endParaRPr>
              <a:latin typeface="Montserrat"/>
              <a:ea typeface="Montserrat"/>
              <a:cs typeface="Montserrat"/>
              <a:sym typeface="Montserrat"/>
            </a:endParaRPr>
          </a:p>
          <a:p>
            <a:pPr marL="0" lvl="0" indent="0" algn="l" rtl="0">
              <a:spcBef>
                <a:spcPts val="0"/>
              </a:spcBef>
              <a:spcAft>
                <a:spcPts val="0"/>
              </a:spcAft>
              <a:buNone/>
            </a:pPr>
            <a:r>
              <a:rPr lang="en-GB">
                <a:latin typeface="Montserrat"/>
                <a:ea typeface="Montserrat"/>
                <a:cs typeface="Montserrat"/>
                <a:sym typeface="Montserrat"/>
              </a:rPr>
              <a:t>2. P. R. Kamala and R. V. S. Satyanarayana, "Optimal linear block code modeling and performance analysis over various channels for use in wireless communications," 2016 International Conference on Emerging Trends in Engineering, Technology and Science (ICETETS), 2016, pp. 1- 6, doi: 10.1109/ICETETS.2016.7603038. </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GB">
                <a:latin typeface="Montserrat"/>
                <a:ea typeface="Montserrat"/>
                <a:cs typeface="Montserrat"/>
                <a:sym typeface="Montserrat"/>
              </a:rPr>
              <a:t>3. A. K. Singh, "Error detection and correction by hamming code," 2016 International Conference on Global Trends in Signal Processing, Information Computing and Communication (ICGTSPICC), 2016, pp. 35- 37, doi: 10.1109/ICGTSPICC.2016.7955265.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311700" y="-306683"/>
            <a:ext cx="8160600" cy="1221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Introduction</a:t>
            </a:r>
            <a:endParaRPr>
              <a:latin typeface="Montserrat"/>
              <a:ea typeface="Montserrat"/>
              <a:cs typeface="Montserrat"/>
              <a:sym typeface="Montserrat"/>
            </a:endParaRPr>
          </a:p>
        </p:txBody>
      </p:sp>
      <p:sp>
        <p:nvSpPr>
          <p:cNvPr id="85" name="Google Shape;85;p16"/>
          <p:cNvSpPr txBox="1">
            <a:spLocks noGrp="1"/>
          </p:cNvSpPr>
          <p:nvPr>
            <p:ph type="subTitle" idx="1"/>
          </p:nvPr>
        </p:nvSpPr>
        <p:spPr>
          <a:xfrm>
            <a:off x="311700" y="1475500"/>
            <a:ext cx="8010000" cy="302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Char char="●"/>
            </a:pPr>
            <a:r>
              <a:rPr lang="en-GB">
                <a:latin typeface="Montserrat"/>
                <a:ea typeface="Montserrat"/>
                <a:cs typeface="Montserrat"/>
                <a:sym typeface="Montserrat"/>
              </a:rPr>
              <a:t>Linear Block Codes are error correcting codes having blocks of codewords with added redundant bits.</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GB">
                <a:latin typeface="Montserrat"/>
                <a:ea typeface="Montserrat"/>
                <a:cs typeface="Montserrat"/>
                <a:sym typeface="Montserrat"/>
              </a:rPr>
              <a:t>Examples: Hamming Codes, Hadamard Codes, Repetition Codes Reed-Solomon Codes, Golay Codes etc.</a:t>
            </a:r>
            <a:endParaRPr>
              <a:latin typeface="Montserrat"/>
              <a:ea typeface="Montserrat"/>
              <a:cs typeface="Montserrat"/>
              <a:sym typeface="Montserrat"/>
            </a:endParaRPr>
          </a:p>
          <a:p>
            <a:pPr marL="457200" lvl="0" indent="0" algn="l" rtl="0">
              <a:spcBef>
                <a:spcPts val="0"/>
              </a:spcBef>
              <a:spcAft>
                <a:spcPts val="0"/>
              </a:spcAft>
              <a:buNone/>
            </a:pPr>
            <a:endParaRPr/>
          </a:p>
        </p:txBody>
      </p:sp>
      <p:sp>
        <p:nvSpPr>
          <p:cNvPr id="86" name="Google Shape;86;p16"/>
          <p:cNvSpPr txBox="1">
            <a:spLocks noGrp="1"/>
          </p:cNvSpPr>
          <p:nvPr>
            <p:ph type="subTitle" idx="1"/>
          </p:nvPr>
        </p:nvSpPr>
        <p:spPr>
          <a:xfrm>
            <a:off x="311700" y="2965800"/>
            <a:ext cx="7396800" cy="2177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ontserrat"/>
              <a:buChar char="●"/>
            </a:pPr>
            <a:r>
              <a:rPr lang="en-GB">
                <a:latin typeface="Montserrat"/>
                <a:ea typeface="Montserrat"/>
                <a:cs typeface="Montserrat"/>
                <a:sym typeface="Montserrat"/>
              </a:rPr>
              <a:t>BPSK Modulation, Additive White Gaussian Noise (AWGN)</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GB">
                <a:latin typeface="Montserrat"/>
                <a:ea typeface="Montserrat"/>
                <a:cs typeface="Montserrat"/>
                <a:sym typeface="Montserrat"/>
              </a:rPr>
              <a:t>( 3, 1 ) Repetition Code</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GB">
                <a:latin typeface="Montserrat"/>
                <a:ea typeface="Montserrat"/>
                <a:cs typeface="Montserrat"/>
                <a:sym typeface="Montserrat"/>
              </a:rPr>
              <a:t>( 5, 1 ) Repetition Code</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GB">
                <a:latin typeface="Montserrat"/>
                <a:ea typeface="Montserrat"/>
                <a:cs typeface="Montserrat"/>
                <a:sym typeface="Montserrat"/>
              </a:rPr>
              <a:t>( 7, 4 ) Hamming Code</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11700" y="-139408"/>
            <a:ext cx="8160600" cy="1221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Block Diagram</a:t>
            </a:r>
            <a:endParaRPr>
              <a:latin typeface="Montserrat"/>
              <a:ea typeface="Montserrat"/>
              <a:cs typeface="Montserrat"/>
              <a:sym typeface="Montserrat"/>
            </a:endParaRPr>
          </a:p>
        </p:txBody>
      </p:sp>
      <p:sp>
        <p:nvSpPr>
          <p:cNvPr id="92" name="Google Shape;92;p17"/>
          <p:cNvSpPr/>
          <p:nvPr/>
        </p:nvSpPr>
        <p:spPr>
          <a:xfrm>
            <a:off x="106000" y="1484725"/>
            <a:ext cx="1962000" cy="108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687650" y="1484725"/>
            <a:ext cx="1962000" cy="108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Channel Coding (Repetition Code / Hamming Code)</a:t>
            </a:r>
            <a:endParaRPr/>
          </a:p>
        </p:txBody>
      </p:sp>
      <p:sp>
        <p:nvSpPr>
          <p:cNvPr id="94" name="Google Shape;94;p17"/>
          <p:cNvSpPr/>
          <p:nvPr/>
        </p:nvSpPr>
        <p:spPr>
          <a:xfrm>
            <a:off x="5186450" y="1484725"/>
            <a:ext cx="1962000" cy="108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Modulation (BPSK)</a:t>
            </a:r>
            <a:endParaRPr/>
          </a:p>
        </p:txBody>
      </p:sp>
      <p:sp>
        <p:nvSpPr>
          <p:cNvPr id="95" name="Google Shape;95;p17"/>
          <p:cNvSpPr txBox="1"/>
          <p:nvPr/>
        </p:nvSpPr>
        <p:spPr>
          <a:xfrm>
            <a:off x="271750" y="1504825"/>
            <a:ext cx="16305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a:ea typeface="Roboto"/>
                <a:cs typeface="Roboto"/>
                <a:sym typeface="Roboto"/>
              </a:rPr>
              <a:t>Source Information</a:t>
            </a:r>
            <a:endParaRPr>
              <a:latin typeface="Roboto"/>
              <a:ea typeface="Roboto"/>
              <a:cs typeface="Roboto"/>
              <a:sym typeface="Roboto"/>
            </a:endParaRPr>
          </a:p>
          <a:p>
            <a:pPr marL="0" lvl="0" indent="0" algn="ctr" rtl="0">
              <a:spcBef>
                <a:spcPts val="0"/>
              </a:spcBef>
              <a:spcAft>
                <a:spcPts val="0"/>
              </a:spcAft>
              <a:buNone/>
            </a:pPr>
            <a:r>
              <a:rPr lang="en-GB">
                <a:latin typeface="Roboto"/>
                <a:ea typeface="Roboto"/>
                <a:cs typeface="Roboto"/>
                <a:sym typeface="Roboto"/>
              </a:rPr>
              <a:t>(Random binary stream)</a:t>
            </a:r>
            <a:endParaRPr>
              <a:latin typeface="Roboto"/>
              <a:ea typeface="Roboto"/>
              <a:cs typeface="Roboto"/>
              <a:sym typeface="Roboto"/>
            </a:endParaRPr>
          </a:p>
        </p:txBody>
      </p:sp>
      <p:sp>
        <p:nvSpPr>
          <p:cNvPr id="96" name="Google Shape;96;p17"/>
          <p:cNvSpPr/>
          <p:nvPr/>
        </p:nvSpPr>
        <p:spPr>
          <a:xfrm>
            <a:off x="5221900" y="3542725"/>
            <a:ext cx="1962000" cy="108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Demodulation</a:t>
            </a:r>
            <a:endParaRPr/>
          </a:p>
        </p:txBody>
      </p:sp>
      <p:sp>
        <p:nvSpPr>
          <p:cNvPr id="97" name="Google Shape;97;p17"/>
          <p:cNvSpPr/>
          <p:nvPr/>
        </p:nvSpPr>
        <p:spPr>
          <a:xfrm>
            <a:off x="2687650" y="3542725"/>
            <a:ext cx="1962000" cy="108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Hard Decision Decoding / Soft Decision Decoding</a:t>
            </a:r>
            <a:endParaRPr/>
          </a:p>
        </p:txBody>
      </p:sp>
      <p:sp>
        <p:nvSpPr>
          <p:cNvPr id="98" name="Google Shape;98;p17"/>
          <p:cNvSpPr/>
          <p:nvPr/>
        </p:nvSpPr>
        <p:spPr>
          <a:xfrm>
            <a:off x="2186300" y="1790725"/>
            <a:ext cx="465900" cy="47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4685100" y="1790725"/>
            <a:ext cx="465900" cy="47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rot="5400000">
            <a:off x="7211648" y="1933979"/>
            <a:ext cx="589800" cy="645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7454525" y="2764788"/>
            <a:ext cx="465900" cy="4659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p:nvPr/>
        </p:nvSpPr>
        <p:spPr>
          <a:xfrm>
            <a:off x="7768100" y="1948825"/>
            <a:ext cx="1497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lt2"/>
                </a:solidFill>
                <a:latin typeface="Roboto"/>
                <a:ea typeface="Roboto"/>
                <a:cs typeface="Roboto"/>
                <a:sym typeface="Roboto"/>
              </a:rPr>
              <a:t>Channel Noise (AWGN)</a:t>
            </a:r>
            <a:endParaRPr>
              <a:solidFill>
                <a:schemeClr val="lt2"/>
              </a:solidFill>
              <a:latin typeface="Roboto"/>
              <a:ea typeface="Roboto"/>
              <a:cs typeface="Roboto"/>
              <a:sym typeface="Roboto"/>
            </a:endParaRPr>
          </a:p>
        </p:txBody>
      </p:sp>
      <p:sp>
        <p:nvSpPr>
          <p:cNvPr id="103" name="Google Shape;103;p17"/>
          <p:cNvSpPr/>
          <p:nvPr/>
        </p:nvSpPr>
        <p:spPr>
          <a:xfrm rot="10800000">
            <a:off x="7211648" y="3431054"/>
            <a:ext cx="589800" cy="645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5400000" flipH="1">
            <a:off x="8010825" y="2571750"/>
            <a:ext cx="589800" cy="5898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flipH="1">
            <a:off x="4685100" y="3848725"/>
            <a:ext cx="465900" cy="47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153400" y="3542725"/>
            <a:ext cx="1962000" cy="108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flipH="1">
            <a:off x="2168575" y="3848725"/>
            <a:ext cx="465900" cy="47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p:nvPr/>
        </p:nvSpPr>
        <p:spPr>
          <a:xfrm>
            <a:off x="271750" y="3778375"/>
            <a:ext cx="1630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a:ea typeface="Roboto"/>
                <a:cs typeface="Roboto"/>
                <a:sym typeface="Roboto"/>
              </a:rPr>
              <a:t>Received</a:t>
            </a:r>
            <a:endParaRPr>
              <a:latin typeface="Roboto"/>
              <a:ea typeface="Roboto"/>
              <a:cs typeface="Roboto"/>
              <a:sym typeface="Roboto"/>
            </a:endParaRPr>
          </a:p>
          <a:p>
            <a:pPr marL="0" lvl="0" indent="0" algn="ctr" rtl="0">
              <a:spcBef>
                <a:spcPts val="0"/>
              </a:spcBef>
              <a:spcAft>
                <a:spcPts val="0"/>
              </a:spcAft>
              <a:buNone/>
            </a:pPr>
            <a:r>
              <a:rPr lang="en-GB">
                <a:latin typeface="Roboto"/>
                <a:ea typeface="Roboto"/>
                <a:cs typeface="Roboto"/>
                <a:sym typeface="Roboto"/>
              </a:rPr>
              <a:t>Information</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ctrTitle"/>
          </p:nvPr>
        </p:nvSpPr>
        <p:spPr>
          <a:xfrm>
            <a:off x="311700" y="-8"/>
            <a:ext cx="8160600" cy="1221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Algorithm</a:t>
            </a:r>
            <a:endParaRPr>
              <a:latin typeface="Montserrat"/>
              <a:ea typeface="Montserrat"/>
              <a:cs typeface="Montserrat"/>
              <a:sym typeface="Montserrat"/>
            </a:endParaRPr>
          </a:p>
        </p:txBody>
      </p:sp>
      <p:sp>
        <p:nvSpPr>
          <p:cNvPr id="114" name="Google Shape;114;p18"/>
          <p:cNvSpPr txBox="1">
            <a:spLocks noGrp="1"/>
          </p:cNvSpPr>
          <p:nvPr>
            <p:ph type="subTitle" idx="1"/>
          </p:nvPr>
        </p:nvSpPr>
        <p:spPr>
          <a:xfrm>
            <a:off x="311700" y="1377250"/>
            <a:ext cx="7704300" cy="3404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40"/>
              <a:buNone/>
            </a:pPr>
            <a:r>
              <a:rPr lang="en-GB" sz="1509" b="1">
                <a:latin typeface="Montserrat"/>
                <a:ea typeface="Montserrat"/>
                <a:cs typeface="Montserrat"/>
                <a:sym typeface="Montserrat"/>
              </a:rPr>
              <a:t> </a:t>
            </a:r>
            <a:r>
              <a:rPr lang="en-GB" sz="1809" b="1">
                <a:latin typeface="Montserrat"/>
                <a:ea typeface="Montserrat"/>
                <a:cs typeface="Montserrat"/>
                <a:sym typeface="Montserrat"/>
              </a:rPr>
              <a:t>(n,1) Repetition Code:</a:t>
            </a:r>
            <a:endParaRPr sz="1809" b="1">
              <a:latin typeface="Montserrat"/>
              <a:ea typeface="Montserrat"/>
              <a:cs typeface="Montserrat"/>
              <a:sym typeface="Montserrat"/>
            </a:endParaRPr>
          </a:p>
          <a:p>
            <a:pPr marL="0" lvl="0" indent="0" algn="l" rtl="0">
              <a:lnSpc>
                <a:spcPct val="90000"/>
              </a:lnSpc>
              <a:spcBef>
                <a:spcPts val="0"/>
              </a:spcBef>
              <a:spcAft>
                <a:spcPts val="0"/>
              </a:spcAft>
              <a:buSzPts val="440"/>
              <a:buNone/>
            </a:pPr>
            <a:endParaRPr sz="1509" b="1">
              <a:latin typeface="Montserrat"/>
              <a:ea typeface="Montserrat"/>
              <a:cs typeface="Montserrat"/>
              <a:sym typeface="Montserrat"/>
            </a:endParaRPr>
          </a:p>
          <a:p>
            <a:pPr marL="457200" lvl="0" indent="-342900" algn="l" rtl="0">
              <a:lnSpc>
                <a:spcPct val="90000"/>
              </a:lnSpc>
              <a:spcBef>
                <a:spcPts val="0"/>
              </a:spcBef>
              <a:spcAft>
                <a:spcPts val="0"/>
              </a:spcAft>
              <a:buSzPts val="1800"/>
              <a:buFont typeface="Montserrat"/>
              <a:buAutoNum type="arabicPeriod"/>
            </a:pPr>
            <a:r>
              <a:rPr lang="en-GB">
                <a:latin typeface="Montserrat"/>
                <a:ea typeface="Montserrat"/>
                <a:cs typeface="Montserrat"/>
                <a:sym typeface="Montserrat"/>
              </a:rPr>
              <a:t>Give input bits [m-message bits]</a:t>
            </a:r>
            <a:endParaRPr>
              <a:latin typeface="Montserrat"/>
              <a:ea typeface="Montserrat"/>
              <a:cs typeface="Montserrat"/>
              <a:sym typeface="Montserrat"/>
            </a:endParaRPr>
          </a:p>
          <a:p>
            <a:pPr marL="457200" lvl="0" indent="-342900" algn="l" rtl="0">
              <a:lnSpc>
                <a:spcPct val="90000"/>
              </a:lnSpc>
              <a:spcBef>
                <a:spcPts val="0"/>
              </a:spcBef>
              <a:spcAft>
                <a:spcPts val="0"/>
              </a:spcAft>
              <a:buSzPts val="1800"/>
              <a:buFont typeface="Montserrat"/>
              <a:buAutoNum type="arabicPeriod"/>
            </a:pPr>
            <a:r>
              <a:rPr lang="en-GB">
                <a:latin typeface="Montserrat"/>
                <a:ea typeface="Montserrat"/>
                <a:cs typeface="Montserrat"/>
                <a:sym typeface="Montserrat"/>
              </a:rPr>
              <a:t>Passing the message bit to Repetition Encoder [</a:t>
            </a:r>
            <a:r>
              <a:rPr lang="en-GB">
                <a:solidFill>
                  <a:schemeClr val="dk1"/>
                </a:solidFill>
                <a:latin typeface="Montserrat"/>
                <a:ea typeface="Montserrat"/>
                <a:cs typeface="Montserrat"/>
                <a:sym typeface="Montserrat"/>
              </a:rPr>
              <a:t>r=k/n]</a:t>
            </a:r>
            <a:endParaRPr>
              <a:latin typeface="Montserrat"/>
              <a:ea typeface="Montserrat"/>
              <a:cs typeface="Montserrat"/>
              <a:sym typeface="Montserrat"/>
            </a:endParaRPr>
          </a:p>
          <a:p>
            <a:pPr marL="457200" lvl="0" indent="-342900" algn="l" rtl="0">
              <a:lnSpc>
                <a:spcPct val="90000"/>
              </a:lnSpc>
              <a:spcBef>
                <a:spcPts val="0"/>
              </a:spcBef>
              <a:spcAft>
                <a:spcPts val="0"/>
              </a:spcAft>
              <a:buSzPts val="1800"/>
              <a:buFont typeface="Montserrat"/>
              <a:buAutoNum type="arabicPeriod"/>
            </a:pPr>
            <a:r>
              <a:rPr lang="en-GB">
                <a:latin typeface="Montserrat"/>
                <a:ea typeface="Montserrat"/>
                <a:cs typeface="Montserrat"/>
                <a:sym typeface="Montserrat"/>
              </a:rPr>
              <a:t>Apply BPSK modulation and add AWGN noise.</a:t>
            </a:r>
            <a:endParaRPr>
              <a:latin typeface="Montserrat"/>
              <a:ea typeface="Montserrat"/>
              <a:cs typeface="Montserrat"/>
              <a:sym typeface="Montserrat"/>
            </a:endParaRPr>
          </a:p>
          <a:p>
            <a:pPr marL="457200" lvl="0" indent="-342900" algn="l" rtl="0">
              <a:lnSpc>
                <a:spcPct val="90000"/>
              </a:lnSpc>
              <a:spcBef>
                <a:spcPts val="0"/>
              </a:spcBef>
              <a:spcAft>
                <a:spcPts val="0"/>
              </a:spcAft>
              <a:buSzPts val="1800"/>
              <a:buFont typeface="Montserrat"/>
              <a:buAutoNum type="arabicPeriod"/>
            </a:pPr>
            <a:r>
              <a:rPr lang="en-GB">
                <a:latin typeface="Montserrat"/>
                <a:ea typeface="Montserrat"/>
                <a:cs typeface="Montserrat"/>
                <a:sym typeface="Montserrat"/>
              </a:rPr>
              <a:t>Estimate code vector by Decision decoding.</a:t>
            </a:r>
            <a:endParaRPr>
              <a:latin typeface="Montserrat"/>
              <a:ea typeface="Montserrat"/>
              <a:cs typeface="Montserrat"/>
              <a:sym typeface="Montserrat"/>
            </a:endParaRPr>
          </a:p>
          <a:p>
            <a:pPr marL="457200" lvl="0" indent="-342900" algn="l" rtl="0">
              <a:lnSpc>
                <a:spcPct val="90000"/>
              </a:lnSpc>
              <a:spcBef>
                <a:spcPts val="0"/>
              </a:spcBef>
              <a:spcAft>
                <a:spcPts val="0"/>
              </a:spcAft>
              <a:buSzPts val="1800"/>
              <a:buFont typeface="Montserrat"/>
              <a:buAutoNum type="arabicPeriod"/>
            </a:pPr>
            <a:r>
              <a:rPr lang="en-GB">
                <a:latin typeface="Montserrat"/>
                <a:ea typeface="Montserrat"/>
                <a:cs typeface="Montserrat"/>
                <a:sym typeface="Montserrat"/>
              </a:rPr>
              <a:t>Estimate message vector by Hard and Soft Decision decoding.</a:t>
            </a:r>
            <a:endParaRPr>
              <a:latin typeface="Montserrat"/>
              <a:ea typeface="Montserrat"/>
              <a:cs typeface="Montserrat"/>
              <a:sym typeface="Montserrat"/>
            </a:endParaRPr>
          </a:p>
          <a:p>
            <a:pPr marL="457200" lvl="0" indent="-342900" algn="l" rtl="0">
              <a:lnSpc>
                <a:spcPct val="90000"/>
              </a:lnSpc>
              <a:spcBef>
                <a:spcPts val="0"/>
              </a:spcBef>
              <a:spcAft>
                <a:spcPts val="0"/>
              </a:spcAft>
              <a:buSzPts val="1800"/>
              <a:buFont typeface="Montserrat"/>
              <a:buAutoNum type="arabicPeriod"/>
            </a:pPr>
            <a:r>
              <a:rPr lang="en-GB">
                <a:latin typeface="Montserrat"/>
                <a:ea typeface="Montserrat"/>
                <a:cs typeface="Montserrat"/>
                <a:sym typeface="Montserrat"/>
              </a:rPr>
              <a:t>Analyze the BER performance by comparing estimated message vector with the input message bits.</a:t>
            </a:r>
            <a:endParaRPr>
              <a:latin typeface="Montserrat"/>
              <a:ea typeface="Montserrat"/>
              <a:cs typeface="Montserrat"/>
              <a:sym typeface="Montserrat"/>
            </a:endParaRPr>
          </a:p>
          <a:p>
            <a:pPr marL="0" lvl="0" indent="0" algn="l" rtl="0">
              <a:lnSpc>
                <a:spcPct val="90000"/>
              </a:lnSpc>
              <a:spcBef>
                <a:spcPts val="0"/>
              </a:spcBef>
              <a:spcAft>
                <a:spcPts val="0"/>
              </a:spcAft>
              <a:buSzPts val="440"/>
              <a:buNone/>
            </a:pPr>
            <a:endParaRPr>
              <a:latin typeface="Montserrat"/>
              <a:ea typeface="Montserrat"/>
              <a:cs typeface="Montserrat"/>
              <a:sym typeface="Montserrat"/>
            </a:endParaRPr>
          </a:p>
          <a:p>
            <a:pPr marL="0" lvl="0" indent="0" algn="l" rtl="0">
              <a:lnSpc>
                <a:spcPct val="90000"/>
              </a:lnSpc>
              <a:spcBef>
                <a:spcPts val="0"/>
              </a:spcBef>
              <a:spcAft>
                <a:spcPts val="0"/>
              </a:spcAft>
              <a:buSzPts val="440"/>
              <a:buNone/>
            </a:pPr>
            <a:endParaRPr>
              <a:latin typeface="Montserrat"/>
              <a:ea typeface="Montserrat"/>
              <a:cs typeface="Montserrat"/>
              <a:sym typeface="Montserrat"/>
            </a:endParaRPr>
          </a:p>
          <a:p>
            <a:pPr marL="0" lvl="0" indent="0" algn="l" rtl="0">
              <a:lnSpc>
                <a:spcPct val="90000"/>
              </a:lnSpc>
              <a:spcBef>
                <a:spcPts val="0"/>
              </a:spcBef>
              <a:spcAft>
                <a:spcPts val="0"/>
              </a:spcAft>
              <a:buSzPts val="440"/>
              <a:buNone/>
            </a:pPr>
            <a:r>
              <a:rPr lang="en-GB" sz="904">
                <a:latin typeface="Montserrat"/>
                <a:ea typeface="Montserrat"/>
                <a:cs typeface="Montserrat"/>
                <a:sym typeface="Montserrat"/>
              </a:rPr>
              <a:t>	</a:t>
            </a:r>
            <a:endParaRPr sz="904">
              <a:latin typeface="Montserrat"/>
              <a:ea typeface="Montserrat"/>
              <a:cs typeface="Montserrat"/>
              <a:sym typeface="Montserrat"/>
            </a:endParaRPr>
          </a:p>
          <a:p>
            <a:pPr marL="0" lvl="0" indent="0" algn="l" rtl="0">
              <a:lnSpc>
                <a:spcPct val="90000"/>
              </a:lnSpc>
              <a:spcBef>
                <a:spcPts val="0"/>
              </a:spcBef>
              <a:spcAft>
                <a:spcPts val="0"/>
              </a:spcAft>
              <a:buSzPts val="440"/>
              <a:buNone/>
            </a:pPr>
            <a:endParaRPr sz="904">
              <a:latin typeface="Montserrat"/>
              <a:ea typeface="Montserrat"/>
              <a:cs typeface="Montserrat"/>
              <a:sym typeface="Montserrat"/>
            </a:endParaRPr>
          </a:p>
          <a:p>
            <a:pPr marL="0" lvl="0" indent="0" algn="l" rtl="0">
              <a:lnSpc>
                <a:spcPct val="90000"/>
              </a:lnSpc>
              <a:spcBef>
                <a:spcPts val="0"/>
              </a:spcBef>
              <a:spcAft>
                <a:spcPts val="0"/>
              </a:spcAft>
              <a:buSzPts val="440"/>
              <a:buNone/>
            </a:pPr>
            <a:endParaRPr sz="904">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p:nvPr>
        </p:nvSpPr>
        <p:spPr>
          <a:xfrm>
            <a:off x="311700" y="-8"/>
            <a:ext cx="8160600" cy="1221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Algorithm</a:t>
            </a:r>
            <a:endParaRPr>
              <a:latin typeface="Montserrat"/>
              <a:ea typeface="Montserrat"/>
              <a:cs typeface="Montserrat"/>
              <a:sym typeface="Montserrat"/>
            </a:endParaRPr>
          </a:p>
        </p:txBody>
      </p:sp>
      <p:sp>
        <p:nvSpPr>
          <p:cNvPr id="120" name="Google Shape;120;p19"/>
          <p:cNvSpPr txBox="1">
            <a:spLocks noGrp="1"/>
          </p:cNvSpPr>
          <p:nvPr>
            <p:ph type="subTitle" idx="1"/>
          </p:nvPr>
        </p:nvSpPr>
        <p:spPr>
          <a:xfrm>
            <a:off x="311700" y="1422625"/>
            <a:ext cx="7122900" cy="304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Montserrat"/>
                <a:ea typeface="Montserrat"/>
                <a:cs typeface="Montserrat"/>
                <a:sym typeface="Montserrat"/>
              </a:rPr>
              <a:t>( n,k ) Hamming Code:</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GB">
                <a:latin typeface="Montserrat"/>
                <a:ea typeface="Montserrat"/>
                <a:cs typeface="Montserrat"/>
                <a:sym typeface="Montserrat"/>
              </a:rPr>
              <a:t>Generator Matrix G = [ I</a:t>
            </a:r>
            <a:r>
              <a:rPr lang="en-GB" baseline="-25000">
                <a:latin typeface="Montserrat"/>
                <a:ea typeface="Montserrat"/>
                <a:cs typeface="Montserrat"/>
                <a:sym typeface="Montserrat"/>
              </a:rPr>
              <a:t>k</a:t>
            </a:r>
            <a:r>
              <a:rPr lang="en-GB">
                <a:latin typeface="Montserrat"/>
                <a:ea typeface="Montserrat"/>
                <a:cs typeface="Montserrat"/>
                <a:sym typeface="Montserrat"/>
              </a:rPr>
              <a:t> | P ] ; P = Parity Matrix</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GB">
                <a:latin typeface="Montserrat"/>
                <a:ea typeface="Montserrat"/>
                <a:cs typeface="Montserrat"/>
                <a:sym typeface="Montserrat"/>
              </a:rPr>
              <a:t>Parity Check Matrix H = [ P</a:t>
            </a:r>
            <a:r>
              <a:rPr lang="en-GB" baseline="30000">
                <a:latin typeface="Montserrat"/>
                <a:ea typeface="Montserrat"/>
                <a:cs typeface="Montserrat"/>
                <a:sym typeface="Montserrat"/>
              </a:rPr>
              <a:t>T</a:t>
            </a:r>
            <a:r>
              <a:rPr lang="en-GB">
                <a:latin typeface="Montserrat"/>
                <a:ea typeface="Montserrat"/>
                <a:cs typeface="Montserrat"/>
                <a:sym typeface="Montserrat"/>
              </a:rPr>
              <a:t> | I</a:t>
            </a:r>
            <a:r>
              <a:rPr lang="en-GB" baseline="-25000">
                <a:latin typeface="Montserrat"/>
                <a:ea typeface="Montserrat"/>
                <a:cs typeface="Montserrat"/>
                <a:sym typeface="Montserrat"/>
              </a:rPr>
              <a:t>n-k</a:t>
            </a:r>
            <a:r>
              <a:rPr lang="en-GB">
                <a:latin typeface="Montserrat"/>
                <a:ea typeface="Montserrat"/>
                <a:cs typeface="Montserrat"/>
                <a:sym typeface="Montserrat"/>
              </a:rPr>
              <a:t> ]</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GB">
                <a:latin typeface="Montserrat"/>
                <a:ea typeface="Montserrat"/>
                <a:cs typeface="Montserrat"/>
                <a:sym typeface="Montserrat"/>
              </a:rPr>
              <a:t>Codeword C = D*G ; D = Message vector</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GB">
                <a:latin typeface="Montserrat"/>
                <a:ea typeface="Montserrat"/>
                <a:cs typeface="Montserrat"/>
                <a:sym typeface="Montserrat"/>
              </a:rPr>
              <a:t>Syndrome S = R*H</a:t>
            </a:r>
            <a:r>
              <a:rPr lang="en-GB" baseline="30000">
                <a:latin typeface="Montserrat"/>
                <a:ea typeface="Montserrat"/>
                <a:cs typeface="Montserrat"/>
                <a:sym typeface="Montserrat"/>
              </a:rPr>
              <a:t>T</a:t>
            </a:r>
            <a:r>
              <a:rPr lang="en-GB">
                <a:latin typeface="Montserrat"/>
                <a:ea typeface="Montserrat"/>
                <a:cs typeface="Montserrat"/>
                <a:sym typeface="Montserrat"/>
              </a:rPr>
              <a:t> ; R = Received symbols vector</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GB">
                <a:latin typeface="Montserrat"/>
                <a:ea typeface="Montserrat"/>
                <a:cs typeface="Montserrat"/>
                <a:sym typeface="Montserrat"/>
              </a:rPr>
              <a:t>If S = 0 , then No error</a:t>
            </a:r>
            <a:endParaRPr>
              <a:latin typeface="Montserrat"/>
              <a:ea typeface="Montserrat"/>
              <a:cs typeface="Montserrat"/>
              <a:sym typeface="Montserrat"/>
            </a:endParaRPr>
          </a:p>
          <a:p>
            <a:pPr marL="457200" lvl="0" indent="457200" algn="l" rtl="0">
              <a:spcBef>
                <a:spcPts val="0"/>
              </a:spcBef>
              <a:spcAft>
                <a:spcPts val="0"/>
              </a:spcAft>
              <a:buNone/>
            </a:pPr>
            <a:r>
              <a:rPr lang="en-GB">
                <a:latin typeface="Montserrat"/>
                <a:ea typeface="Montserrat"/>
                <a:cs typeface="Montserrat"/>
                <a:sym typeface="Montserrat"/>
              </a:rPr>
              <a:t>Else If S = i, then error at i</a:t>
            </a:r>
            <a:r>
              <a:rPr lang="en-GB" baseline="30000">
                <a:latin typeface="Montserrat"/>
                <a:ea typeface="Montserrat"/>
                <a:cs typeface="Montserrat"/>
                <a:sym typeface="Montserrat"/>
              </a:rPr>
              <a:t>th </a:t>
            </a:r>
            <a:r>
              <a:rPr lang="en-GB">
                <a:latin typeface="Montserrat"/>
                <a:ea typeface="Montserrat"/>
                <a:cs typeface="Montserrat"/>
                <a:sym typeface="Montserrat"/>
              </a:rPr>
              <a:t>bit</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GB">
                <a:latin typeface="Montserrat"/>
                <a:ea typeface="Montserrat"/>
                <a:cs typeface="Montserrat"/>
                <a:sym typeface="Montserrat"/>
              </a:rPr>
              <a:t>Fix single bit error according to Syndrome.</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ctrTitle"/>
          </p:nvPr>
        </p:nvSpPr>
        <p:spPr>
          <a:xfrm>
            <a:off x="311700" y="-615583"/>
            <a:ext cx="8160600" cy="1221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Results</a:t>
            </a:r>
            <a:endParaRPr>
              <a:latin typeface="Montserrat"/>
              <a:ea typeface="Montserrat"/>
              <a:cs typeface="Montserrat"/>
              <a:sym typeface="Montserrat"/>
            </a:endParaRPr>
          </a:p>
        </p:txBody>
      </p:sp>
      <p:pic>
        <p:nvPicPr>
          <p:cNvPr id="126" name="Google Shape;126;p20"/>
          <p:cNvPicPr preferRelativeResize="0"/>
          <p:nvPr/>
        </p:nvPicPr>
        <p:blipFill>
          <a:blip r:embed="rId3">
            <a:alphaModFix/>
          </a:blip>
          <a:stretch>
            <a:fillRect/>
          </a:stretch>
        </p:blipFill>
        <p:spPr>
          <a:xfrm>
            <a:off x="4643725" y="670275"/>
            <a:ext cx="4377826" cy="3496800"/>
          </a:xfrm>
          <a:prstGeom prst="rect">
            <a:avLst/>
          </a:prstGeom>
          <a:noFill/>
          <a:ln>
            <a:noFill/>
          </a:ln>
        </p:spPr>
      </p:pic>
      <p:pic>
        <p:nvPicPr>
          <p:cNvPr id="127" name="Google Shape;127;p20"/>
          <p:cNvPicPr preferRelativeResize="0"/>
          <p:nvPr/>
        </p:nvPicPr>
        <p:blipFill>
          <a:blip r:embed="rId4">
            <a:alphaModFix/>
          </a:blip>
          <a:stretch>
            <a:fillRect/>
          </a:stretch>
        </p:blipFill>
        <p:spPr>
          <a:xfrm>
            <a:off x="131525" y="679275"/>
            <a:ext cx="4377825" cy="3478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ctrTitle"/>
          </p:nvPr>
        </p:nvSpPr>
        <p:spPr>
          <a:xfrm>
            <a:off x="342300" y="-556108"/>
            <a:ext cx="8160600" cy="1221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Results</a:t>
            </a:r>
            <a:endParaRPr>
              <a:latin typeface="Montserrat"/>
              <a:ea typeface="Montserrat"/>
              <a:cs typeface="Montserrat"/>
              <a:sym typeface="Montserrat"/>
            </a:endParaRPr>
          </a:p>
        </p:txBody>
      </p:sp>
      <p:pic>
        <p:nvPicPr>
          <p:cNvPr id="133" name="Google Shape;133;p21"/>
          <p:cNvPicPr preferRelativeResize="0"/>
          <p:nvPr/>
        </p:nvPicPr>
        <p:blipFill>
          <a:blip r:embed="rId3">
            <a:alphaModFix/>
          </a:blip>
          <a:stretch>
            <a:fillRect/>
          </a:stretch>
        </p:blipFill>
        <p:spPr>
          <a:xfrm>
            <a:off x="464775" y="622904"/>
            <a:ext cx="7183445" cy="38976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285000" y="-498508"/>
            <a:ext cx="8160600" cy="1221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Montserrat"/>
                <a:ea typeface="Montserrat"/>
                <a:cs typeface="Montserrat"/>
                <a:sym typeface="Montserrat"/>
              </a:rPr>
              <a:t>Results</a:t>
            </a:r>
            <a:endParaRPr>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1881650" y="1085867"/>
            <a:ext cx="4815168" cy="3617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72C1D8-C252-4C73-B903-E0BE5659820C}"/>
              </a:ext>
            </a:extLst>
          </p:cNvPr>
          <p:cNvPicPr/>
          <p:nvPr/>
        </p:nvPicPr>
        <p:blipFill>
          <a:blip r:embed="rId2"/>
          <a:stretch>
            <a:fillRect/>
          </a:stretch>
        </p:blipFill>
        <p:spPr>
          <a:xfrm>
            <a:off x="2061210" y="2511425"/>
            <a:ext cx="4751070" cy="2483485"/>
          </a:xfrm>
          <a:prstGeom prst="rect">
            <a:avLst/>
          </a:prstGeom>
        </p:spPr>
      </p:pic>
      <p:pic>
        <p:nvPicPr>
          <p:cNvPr id="7" name="Picture 6">
            <a:extLst>
              <a:ext uri="{FF2B5EF4-FFF2-40B4-BE49-F238E27FC236}">
                <a16:creationId xmlns:a16="http://schemas.microsoft.com/office/drawing/2014/main" id="{6D7B64D8-4958-4355-971B-38C09AA4788D}"/>
              </a:ext>
            </a:extLst>
          </p:cNvPr>
          <p:cNvPicPr/>
          <p:nvPr/>
        </p:nvPicPr>
        <p:blipFill>
          <a:blip r:embed="rId3"/>
          <a:stretch>
            <a:fillRect/>
          </a:stretch>
        </p:blipFill>
        <p:spPr>
          <a:xfrm>
            <a:off x="2061210" y="-60325"/>
            <a:ext cx="4751070" cy="2483485"/>
          </a:xfrm>
          <a:prstGeom prst="rect">
            <a:avLst/>
          </a:prstGeom>
        </p:spPr>
      </p:pic>
    </p:spTree>
    <p:extLst>
      <p:ext uri="{BB962C8B-B14F-4D97-AF65-F5344CB8AC3E}">
        <p14:creationId xmlns:p14="http://schemas.microsoft.com/office/powerpoint/2010/main" val="2432888273"/>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445</Words>
  <Application>Microsoft Office PowerPoint</Application>
  <PresentationFormat>On-screen Show (16:9)</PresentationFormat>
  <Paragraphs>57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 Slab</vt:lpstr>
      <vt:lpstr>Roboto</vt:lpstr>
      <vt:lpstr>Arial</vt:lpstr>
      <vt:lpstr>Montserrat</vt:lpstr>
      <vt:lpstr>Marina</vt:lpstr>
      <vt:lpstr>Information Theory and Coding Project</vt:lpstr>
      <vt:lpstr>Introduction</vt:lpstr>
      <vt:lpstr>Block Diagram</vt:lpstr>
      <vt:lpstr>Algorithm</vt:lpstr>
      <vt:lpstr>Algorithm</vt:lpstr>
      <vt:lpstr>Results</vt:lpstr>
      <vt:lpstr>Results</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 and Coding Project</dc:title>
  <cp:lastModifiedBy>SHIKHAR CHANDRA</cp:lastModifiedBy>
  <cp:revision>2</cp:revision>
  <dcterms:modified xsi:type="dcterms:W3CDTF">2021-06-05T08:41:39Z</dcterms:modified>
</cp:coreProperties>
</file>