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504" r:id="rId3"/>
    <p:sldId id="525" r:id="rId4"/>
    <p:sldId id="502" r:id="rId5"/>
    <p:sldId id="482" r:id="rId6"/>
    <p:sldId id="526" r:id="rId7"/>
    <p:sldId id="527" r:id="rId8"/>
    <p:sldId id="489" r:id="rId9"/>
    <p:sldId id="528" r:id="rId10"/>
    <p:sldId id="529" r:id="rId11"/>
    <p:sldId id="532" r:id="rId12"/>
    <p:sldId id="530" r:id="rId13"/>
    <p:sldId id="531" r:id="rId14"/>
    <p:sldId id="533" r:id="rId15"/>
  </p:sldIdLst>
  <p:sldSz cx="9144000" cy="6858000" type="screen4x3"/>
  <p:notesSz cx="6797675" cy="9926638"/>
  <p:embeddedFontLst>
    <p:embeddedFont>
      <p:font typeface="Tahoma" panose="020B0604030504040204" pitchFamily="34" charset="0"/>
      <p:regular r:id="rId18"/>
      <p:bold r:id="rId19"/>
    </p:embeddedFon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CC"/>
    <a:srgbClr val="003399"/>
    <a:srgbClr val="FDFFA3"/>
    <a:srgbClr val="99CCFF"/>
    <a:srgbClr val="C0C0C0"/>
    <a:srgbClr val="003366"/>
    <a:srgbClr val="00808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544" autoAdjust="0"/>
  </p:normalViewPr>
  <p:slideViewPr>
    <p:cSldViewPr>
      <p:cViewPr>
        <p:scale>
          <a:sx n="100" d="100"/>
          <a:sy n="100" d="100"/>
        </p:scale>
        <p:origin x="-2304" y="-348"/>
      </p:cViewPr>
      <p:guideLst>
        <p:guide orient="horz" pos="2160"/>
        <p:guide pos="4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65E10-236D-408F-A922-4CE2166FB7F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2BF0-9194-49F2-A7F1-81779CAA4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63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277C-7B72-48E7-9DD9-EED61778D7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A049A-AE95-496D-A5F4-AF5D70843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80C4-66E5-45BB-A0A8-F1F521C851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2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2135-ABCD-4100-9090-400FE030C4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0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DB07D-27C9-4FA0-9240-576865E2EB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018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054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73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17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7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30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2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63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29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7936-1374-478C-BBF3-1FE752C314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4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357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97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656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921625" cy="431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860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05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8AC3-BB75-4168-ABF2-E0071FE75B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19D8-7B6C-4DE9-A0B8-DD87AD906F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F609-69E5-4FD9-B09C-B94EE64608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407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157A-A7DF-4C66-9464-5293E4EA8E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8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CCF0-6934-460C-BCA3-284DF2EE91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3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E4643-E172-460B-BC6C-A4FE4CEB3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2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1D36-DD61-4CDE-9EA6-7035AAED9B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73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EB970F8-C29F-4B1D-A8FA-91C2E7D8BE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0" y="6657975"/>
            <a:ext cx="40020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latinLnBrk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700" b="0" dirty="0" smtClean="0">
                <a:solidFill>
                  <a:srgbClr val="5F5F5F"/>
                </a:solidFill>
              </a:rPr>
              <a:t>Copyright © 2006 </a:t>
            </a:r>
            <a:r>
              <a:rPr kumimoji="0" lang="en-US" altLang="ko-KR" sz="700" b="0" dirty="0" err="1" smtClean="0">
                <a:solidFill>
                  <a:srgbClr val="5F5F5F"/>
                </a:solidFill>
              </a:rPr>
              <a:t>Ucore</a:t>
            </a:r>
            <a:r>
              <a:rPr kumimoji="0" lang="en-US" altLang="ko-KR" sz="700" b="0" dirty="0" smtClean="0">
                <a:solidFill>
                  <a:srgbClr val="5F5F5F"/>
                </a:solidFill>
              </a:rPr>
              <a:t> System </a:t>
            </a:r>
            <a:r>
              <a:rPr kumimoji="0" lang="en-US" altLang="ko-KR" sz="700" b="0" dirty="0" err="1" smtClean="0">
                <a:solidFill>
                  <a:srgbClr val="5F5F5F"/>
                </a:solidFill>
              </a:rPr>
              <a:t>Co.,Ltd</a:t>
            </a:r>
            <a:r>
              <a:rPr kumimoji="0" lang="en-US" altLang="ko-KR" sz="700" b="0" dirty="0" smtClean="0">
                <a:solidFill>
                  <a:srgbClr val="5F5F5F"/>
                </a:solidFill>
              </a:rPr>
              <a:t>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7921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2054" name="Picture 10" descr="sepas_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581525"/>
            <a:ext cx="504825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11"/>
          <p:cNvSpPr txBox="1">
            <a:spLocks noChangeArrowheads="1"/>
          </p:cNvSpPr>
          <p:nvPr/>
        </p:nvSpPr>
        <p:spPr bwMode="gray">
          <a:xfrm>
            <a:off x="3635375" y="65532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400" b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- </a:t>
            </a:r>
            <a:fld id="{AD99CC52-6786-4CD5-9568-ED1D20AAF757}" type="slidenum">
              <a:rPr lang="en-US" altLang="ko-KR" sz="1400" b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-</a:t>
            </a:r>
          </a:p>
        </p:txBody>
      </p:sp>
      <p:pic>
        <p:nvPicPr>
          <p:cNvPr id="2056" name="Picture 13" descr="ucoresystem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534150"/>
            <a:ext cx="164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1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8" name="Line 16"/>
          <p:cNvSpPr>
            <a:spLocks noChangeShapeType="1"/>
          </p:cNvSpPr>
          <p:nvPr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061" name="Picture 19" descr="K-20070927-82558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5" t="19594" r="78326" b="48994"/>
          <a:stretch>
            <a:fillRect/>
          </a:stretch>
        </p:blipFill>
        <p:spPr bwMode="auto">
          <a:xfrm>
            <a:off x="179388" y="0"/>
            <a:ext cx="762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ahoma" pitchFamily="34" charset="0"/>
          <a:ea typeface="돋움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ahoma" pitchFamily="34" charset="0"/>
          <a:ea typeface="돋움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ahoma" pitchFamily="34" charset="0"/>
          <a:ea typeface="돋움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ahoma" pitchFamily="34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uhw0108_2"/>
          <p:cNvPicPr>
            <a:picLocks noChangeAspect="1" noChangeArrowheads="1"/>
          </p:cNvPicPr>
          <p:nvPr/>
        </p:nvPicPr>
        <p:blipFill>
          <a:blip r:embed="rId2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7"/>
          <a:stretch>
            <a:fillRect/>
          </a:stretch>
        </p:blipFill>
        <p:spPr bwMode="auto">
          <a:xfrm>
            <a:off x="0" y="3787775"/>
            <a:ext cx="91440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youmylife7_21"/>
          <p:cNvPicPr>
            <a:picLocks noChangeAspect="1" noChangeArrowheads="1"/>
          </p:cNvPicPr>
          <p:nvPr/>
        </p:nvPicPr>
        <p:blipFill>
          <a:blip r:embed="rId3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156200"/>
            <a:ext cx="180022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96838" y="4005263"/>
            <a:ext cx="8712200" cy="714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00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054" name="Picture 7" descr="zizibesmy_4"/>
          <p:cNvPicPr>
            <a:picLocks noChangeAspect="1" noChangeArrowheads="1"/>
          </p:cNvPicPr>
          <p:nvPr/>
        </p:nvPicPr>
        <p:blipFill>
          <a:blip r:embed="rId4" cstate="print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3" b="9554"/>
          <a:stretch>
            <a:fillRect/>
          </a:stretch>
        </p:blipFill>
        <p:spPr bwMode="auto">
          <a:xfrm>
            <a:off x="7270750" y="3860800"/>
            <a:ext cx="187166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8" descr="afantasist_5"/>
          <p:cNvPicPr>
            <a:picLocks noChangeAspect="1" noChangeArrowheads="1"/>
          </p:cNvPicPr>
          <p:nvPr/>
        </p:nvPicPr>
        <p:blipFill>
          <a:blip r:embed="rId5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76700"/>
            <a:ext cx="262731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9" descr="제목 없음"/>
          <p:cNvPicPr>
            <a:picLocks noChangeAspect="1" noChangeArrowheads="1"/>
          </p:cNvPicPr>
          <p:nvPr/>
        </p:nvPicPr>
        <p:blipFill>
          <a:blip r:embed="rId6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572" r="8458" b="6781"/>
          <a:stretch>
            <a:fillRect/>
          </a:stretch>
        </p:blipFill>
        <p:spPr bwMode="auto">
          <a:xfrm>
            <a:off x="2411413" y="4508500"/>
            <a:ext cx="1079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idec_img2-hapumii"/>
          <p:cNvPicPr>
            <a:picLocks noChangeAspect="1" noChangeArrowheads="1"/>
          </p:cNvPicPr>
          <p:nvPr/>
        </p:nvPicPr>
        <p:blipFill>
          <a:blip r:embed="rId7">
            <a:lum bright="22000" contras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6"/>
          <a:stretch>
            <a:fillRect/>
          </a:stretch>
        </p:blipFill>
        <p:spPr bwMode="auto">
          <a:xfrm>
            <a:off x="3419475" y="4689475"/>
            <a:ext cx="23399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en-US" altLang="ko-KR" sz="1400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endParaRPr lang="en-US" altLang="ko-KR" sz="1400"/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0" y="0"/>
            <a:ext cx="9144000" cy="32131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6D9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" name="Text Box 16"/>
          <p:cNvSpPr txBox="1">
            <a:spLocks noChangeArrowheads="1"/>
          </p:cNvSpPr>
          <p:nvPr/>
        </p:nvSpPr>
        <p:spPr bwMode="auto">
          <a:xfrm>
            <a:off x="3648075" y="3379788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2019.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2" name="Picture 17" descr="Untitled-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3343275"/>
            <a:ext cx="1584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889000" y="1846565"/>
            <a:ext cx="7643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kumimoji="0"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DBSynchronization </a:t>
            </a:r>
            <a:r>
              <a:rPr kumimoji="0" lang="ko-KR" altLang="en-US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매뉴얼</a:t>
            </a:r>
            <a:endParaRPr kumimoji="0" lang="en-US" altLang="ko-KR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1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9104"/>
            <a:ext cx="4320000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716016" y="3789040"/>
            <a:ext cx="3555090" cy="20874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 UI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4-4. Menu(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844824"/>
            <a:ext cx="661670" cy="14401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996952"/>
            <a:ext cx="1440160" cy="435553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Menu(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 bwMode="auto">
          <a:xfrm>
            <a:off x="942395" y="1988840"/>
            <a:ext cx="0" cy="1019145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5" y="1887727"/>
            <a:ext cx="2219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067544" y="1887727"/>
            <a:ext cx="2219325" cy="1695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23728" y="2408412"/>
            <a:ext cx="158417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23728" y="2636912"/>
            <a:ext cx="158417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3728" y="2888960"/>
            <a:ext cx="158417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1560" y="1844824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23728" y="2420888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23728" y="2636912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23728" y="2888960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20859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072060" y="4221088"/>
            <a:ext cx="2065636" cy="1695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35200" y="4761168"/>
            <a:ext cx="122413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71224" y="4761168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03" y="3825804"/>
            <a:ext cx="3494903" cy="205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39924"/>
            <a:ext cx="2764881" cy="3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868144" y="1526796"/>
            <a:ext cx="2764881" cy="31263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19" idx="3"/>
          </p:cNvCxnSpPr>
          <p:nvPr/>
        </p:nvCxnSpPr>
        <p:spPr bwMode="auto">
          <a:xfrm flipH="1">
            <a:off x="3707904" y="2498412"/>
            <a:ext cx="2160240" cy="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H="1" flipV="1">
            <a:off x="3719538" y="2738314"/>
            <a:ext cx="1000100" cy="1050726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47" name="직선 연결선 46"/>
          <p:cNvCxnSpPr>
            <a:stCxn id="54" idx="0"/>
          </p:cNvCxnSpPr>
          <p:nvPr/>
        </p:nvCxnSpPr>
        <p:spPr bwMode="auto">
          <a:xfrm flipV="1">
            <a:off x="1057082" y="3068960"/>
            <a:ext cx="1896431" cy="936104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50" name="직선 연결선 49"/>
          <p:cNvCxnSpPr>
            <a:stCxn id="56" idx="0"/>
            <a:endCxn id="35" idx="2"/>
          </p:cNvCxnSpPr>
          <p:nvPr/>
        </p:nvCxnSpPr>
        <p:spPr bwMode="auto">
          <a:xfrm flipV="1">
            <a:off x="3243528" y="4941168"/>
            <a:ext cx="3740" cy="72008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5927353" y="2286336"/>
            <a:ext cx="1668983" cy="424151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ini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 기능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79752" y="4877057"/>
            <a:ext cx="2092648" cy="424151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Log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폴더열기 기능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2787" y="4005064"/>
            <a:ext cx="1828589" cy="432048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프로그램 종료 기능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51720" y="5661248"/>
            <a:ext cx="2383615" cy="432048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UI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 기능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0" y="1302677"/>
            <a:ext cx="36766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3263823" y="3212976"/>
            <a:ext cx="4323210" cy="1518758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결과 데이터베이스 정보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IP=IP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이름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접속 계정 명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PWD=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접속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TYPE=SQL TYPE(MSSQL)</a:t>
            </a: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SECURITY=SQL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5.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ini </a:t>
            </a:r>
            <a:r>
              <a:rPr kumimoji="0" lang="ko-KR" altLang="en-US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5-1. Database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0910" y="3284984"/>
            <a:ext cx="1560810" cy="1440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910" y="1692424"/>
            <a:ext cx="1560810" cy="144854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0910" y="4860776"/>
            <a:ext cx="1560810" cy="4404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3126" y="1628800"/>
            <a:ext cx="4323210" cy="1518758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기준 데이터베이스 정보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IP=IP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이름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접속 계정 명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PWD=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접속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TYPE=SQL TYPE (MSSQL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구현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기능 추가 필요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SECURITY=SQL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721" y="1592816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910" y="3196551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1560" y="4797152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>
            <a:endCxn id="8" idx="3"/>
          </p:cNvCxnSpPr>
          <p:nvPr/>
        </p:nvCxnSpPr>
        <p:spPr bwMode="auto">
          <a:xfrm flipH="1">
            <a:off x="2051720" y="2416696"/>
            <a:ext cx="1221406" cy="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19" name="모서리가 둥근 직사각형 18"/>
          <p:cNvSpPr/>
          <p:nvPr/>
        </p:nvSpPr>
        <p:spPr>
          <a:xfrm>
            <a:off x="3275856" y="4797152"/>
            <a:ext cx="4320480" cy="63008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타이머 주기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1000</a:t>
            </a:r>
          </a:p>
        </p:txBody>
      </p:sp>
      <p:cxnSp>
        <p:nvCxnSpPr>
          <p:cNvPr id="25" name="직선 연결선 24"/>
          <p:cNvCxnSpPr/>
          <p:nvPr/>
        </p:nvCxnSpPr>
        <p:spPr bwMode="auto">
          <a:xfrm flipH="1">
            <a:off x="2051720" y="3929108"/>
            <a:ext cx="1221406" cy="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H="1">
            <a:off x="2054450" y="5099227"/>
            <a:ext cx="1221406" cy="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1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5.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ini </a:t>
            </a:r>
            <a:r>
              <a:rPr kumimoji="0" lang="ko-KR" altLang="en-US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5-2. Table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6575"/>
            <a:ext cx="293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273126" y="3689487"/>
            <a:ext cx="5547346" cy="2251353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데이터베이스의 테이블 정보 설정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TABLE_NAME=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명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SAVE_TYPE=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저장타입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(BULK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KEY1=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저장된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별도 설정 필요 없음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KEY2=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저장된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별도 설정 필요 없음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KEY3=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저장된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별도 설정 필요 없음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KEY4=PRIMARY KEY4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 존재 하여 빈칸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KEY5=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KEY5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 존재 하여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SAVE_TYPE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ROW 1000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910" y="4005064"/>
            <a:ext cx="1848842" cy="1620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910" y="2160455"/>
            <a:ext cx="1848842" cy="168412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73126" y="1514218"/>
            <a:ext cx="5547346" cy="1914782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기준 데이터베이스의 테이블 정보 설정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TABLE_NAME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SAVE_TYPE=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저장타입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(BULK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INSERT)</a:t>
            </a: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KEY1=</a:t>
            </a: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KEY2=</a:t>
            </a:r>
          </a:p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KEY3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KEY4=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KEY5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SAVE_TYPE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BULK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건 이하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BULK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저장 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미 저장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사유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동기화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2721" y="2060848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10" y="3933056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>
            <a:stCxn id="10" idx="1"/>
          </p:cNvCxnSpPr>
          <p:nvPr/>
        </p:nvCxnSpPr>
        <p:spPr bwMode="auto">
          <a:xfrm flipH="1" flipV="1">
            <a:off x="2339752" y="2455889"/>
            <a:ext cx="933374" cy="1572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17" name="직선 연결선 16"/>
          <p:cNvCxnSpPr>
            <a:stCxn id="6" idx="1"/>
            <a:endCxn id="7" idx="3"/>
          </p:cNvCxnSpPr>
          <p:nvPr/>
        </p:nvCxnSpPr>
        <p:spPr bwMode="auto">
          <a:xfrm flipH="1">
            <a:off x="2339752" y="4815164"/>
            <a:ext cx="933374" cy="0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32" name="모서리가 둥근 직사각형 31"/>
          <p:cNvSpPr/>
          <p:nvPr/>
        </p:nvSpPr>
        <p:spPr>
          <a:xfrm>
            <a:off x="611560" y="3933056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1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015" y="1592264"/>
            <a:ext cx="5662246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14"/>
          <p:cNvSpPr txBox="1">
            <a:spLocks noChangeArrowheads="1"/>
          </p:cNvSpPr>
          <p:nvPr/>
        </p:nvSpPr>
        <p:spPr bwMode="auto">
          <a:xfrm>
            <a:off x="2293328" y="3275013"/>
            <a:ext cx="4233496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Tel : 031 - 695 – 7160</a:t>
            </a:r>
          </a:p>
          <a:p>
            <a:pPr>
              <a:spcBef>
                <a:spcPct val="5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경기도 수원시 신동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486</a:t>
            </a:r>
          </a:p>
          <a:p>
            <a:pPr>
              <a:spcBef>
                <a:spcPct val="5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디지털엠파이어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2  101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1005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</a:p>
          <a:p>
            <a:pPr>
              <a:spcBef>
                <a:spcPct val="50000"/>
              </a:spcBef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880090" y="3101975"/>
            <a:ext cx="5342792" cy="77788"/>
          </a:xfrm>
          <a:prstGeom prst="rect">
            <a:avLst/>
          </a:prstGeom>
          <a:gradFill rotWithShape="0">
            <a:gsLst>
              <a:gs pos="0">
                <a:sysClr val="window" lastClr="FFFFFF"/>
              </a:gs>
              <a:gs pos="50000">
                <a:sysClr val="window" lastClr="FFFFFF">
                  <a:gamma/>
                  <a:shade val="46275"/>
                  <a:invGamma/>
                </a:sysClr>
              </a:gs>
              <a:gs pos="100000">
                <a:sysClr val="window" lastClr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581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485" y="1809750"/>
            <a:ext cx="22479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466243" y="4400550"/>
            <a:ext cx="3853962" cy="0"/>
          </a:xfrm>
          <a:prstGeom prst="line">
            <a:avLst/>
          </a:prstGeom>
          <a:noFill/>
          <a:ln w="158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583" name="Picture 20" descr="ucoresystem_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292351"/>
            <a:ext cx="2743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1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239656" y="908050"/>
            <a:ext cx="4108938" cy="53292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428" y="1170618"/>
            <a:ext cx="262443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kern="0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TABLE</a:t>
            </a:r>
            <a:endParaRPr kumimoji="0" lang="en-US" altLang="ko-KR" sz="3600" b="1" kern="0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kern="0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OF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kern="0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ko-KR" altLang="en-US" sz="3600" b="1" kern="0" dirty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23352" y="1306790"/>
            <a:ext cx="4103253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3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동기화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Flow Chart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3-1. Save Type : Insert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en-US" altLang="ko-KR" sz="1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Save Type : 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Bulk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1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MainForm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4-2. Table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4-3. Log</a:t>
            </a:r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4-4. 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Menu(</a:t>
            </a:r>
            <a:r>
              <a:rPr lang="ko-KR" altLang="en-US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ini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1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lang="en-US" altLang="ko-KR" sz="1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5-2</a:t>
            </a:r>
            <a:r>
              <a:rPr lang="en-US" altLang="ko-KR" sz="1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ko-KR" altLang="en-US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■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DBSynchronization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1. </a:t>
            </a:r>
            <a:r>
              <a:rPr kumimoji="0" lang="ko-KR" altLang="en-US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개요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759" y="1244074"/>
            <a:ext cx="844172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 명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- DBSynchronization Database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동기화 프로그램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서로 다른 방화벽의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Database1, Database2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DataTable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실시간 동기화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- Table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명 참조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Primary Key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확인하여 동기화 처리 속도 향상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- Table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동기화 수량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추가 설정 가능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동기화 주기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Interval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설정 가능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Type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설정 가능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(Insert, Bulk)</a:t>
            </a:r>
            <a:endParaRPr lang="en-US" altLang="ko-KR" sz="13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Insert Type Table Data 1000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Table Data 100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만 기준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초미만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Bulk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Table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Bulk Insert Mode(Table Data 1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만 기준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초미만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0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2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 DB </a:t>
            </a:r>
            <a:r>
              <a:rPr kumimoji="0" lang="ko-KR" altLang="en-US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동기화 구성도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53082" y="908720"/>
            <a:ext cx="3691126" cy="2376264"/>
            <a:chOff x="2627784" y="980728"/>
            <a:chExt cx="3872985" cy="2376264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2627784" y="980728"/>
              <a:ext cx="3872985" cy="2376264"/>
            </a:xfrm>
            <a:prstGeom prst="roundRect">
              <a:avLst>
                <a:gd name="adj" fmla="val 34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DBSynchronization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Client</a:t>
              </a: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>
                <a:defRPr/>
              </a:pPr>
              <a:endPara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2727336" y="1340768"/>
              <a:ext cx="3672632" cy="1288018"/>
            </a:xfrm>
            <a:prstGeom prst="roundRect">
              <a:avLst>
                <a:gd name="adj" fmla="val 4835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endPara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endPara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  <a:p>
              <a:pPr algn="ctr">
                <a:defRPr/>
              </a:pPr>
              <a:endParaRPr lang="en-US" altLang="zh-CN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  <a:p>
              <a:pPr algn="ctr">
                <a:defRPr/>
              </a:pPr>
              <a:endPara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zh-CN" sz="120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Main Process</a:t>
              </a:r>
              <a:endParaRPr lang="zh-CN" altLang="en-US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2727336" y="2683859"/>
              <a:ext cx="3672632" cy="25835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.NetFramework 4.0 (C#)</a:t>
              </a:r>
              <a:endParaRPr lang="zh-CN" altLang="en-US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2727336" y="3001564"/>
              <a:ext cx="3672632" cy="25835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Windows </a:t>
              </a:r>
              <a:r>
                <a:rPr lang="ko-KR" altLang="en-US" sz="120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계열</a:t>
              </a:r>
              <a:endParaRPr lang="zh-CN" altLang="en-US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3838354" y="1916832"/>
              <a:ext cx="1495249" cy="3809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MS-SQL I/F</a:t>
              </a:r>
              <a:endParaRPr lang="zh-CN" altLang="en-US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3838259" y="1451285"/>
              <a:ext cx="1495249" cy="3809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응용프로그램 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I/F</a:t>
              </a:r>
              <a:endParaRPr lang="zh-CN" altLang="en-US" sz="1200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165136" y="1725688"/>
            <a:ext cx="9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ADO.Net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94441" y="4173564"/>
            <a:ext cx="3312368" cy="1809202"/>
          </a:xfrm>
          <a:prstGeom prst="roundRect">
            <a:avLst>
              <a:gd name="adj" fmla="val 3451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SERVER1</a:t>
            </a: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55781" y="5622726"/>
            <a:ext cx="3154495" cy="2583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Windows </a:t>
            </a:r>
            <a:r>
              <a:rPr lang="ko-KR" altLang="en-US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계열</a:t>
            </a:r>
            <a:endParaRPr lang="zh-CN" altLang="en-US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55781" y="4542606"/>
            <a:ext cx="3154495" cy="1008112"/>
          </a:xfrm>
          <a:prstGeom prst="roundRect">
            <a:avLst>
              <a:gd name="adj" fmla="val 4835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zh-CN" sz="1200" dirty="0">
                <a:solidFill>
                  <a:srgbClr val="FFFFFF"/>
                </a:solidFill>
                <a:latin typeface="맑은 고딕" panose="020B0503020000020004" pitchFamily="50" charset="-127"/>
              </a:rPr>
              <a:t>SQL </a:t>
            </a: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Server </a:t>
            </a:r>
            <a:r>
              <a:rPr lang="ko-KR" altLang="en-US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계열</a:t>
            </a:r>
            <a:endParaRPr lang="zh-CN" altLang="en-US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0" name="순서도: 자기 디스크 59"/>
          <p:cNvSpPr/>
          <p:nvPr/>
        </p:nvSpPr>
        <p:spPr bwMode="auto">
          <a:xfrm>
            <a:off x="1729234" y="4614614"/>
            <a:ext cx="1042783" cy="683694"/>
          </a:xfrm>
          <a:prstGeom prst="flowChartMagneticDisk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꺾인 연결선 77"/>
          <p:cNvCxnSpPr>
            <a:stCxn id="60" idx="2"/>
            <a:endCxn id="43" idx="1"/>
          </p:cNvCxnSpPr>
          <p:nvPr/>
        </p:nvCxnSpPr>
        <p:spPr bwMode="auto">
          <a:xfrm rot="10800000" flipH="1">
            <a:off x="1729233" y="2035321"/>
            <a:ext cx="2177575" cy="2921140"/>
          </a:xfrm>
          <a:prstGeom prst="bentConnector3">
            <a:avLst>
              <a:gd name="adj1" fmla="val -10498"/>
            </a:avLst>
          </a:prstGeom>
          <a:solidFill>
            <a:srgbClr val="EAEAEA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972448" y="1727543"/>
            <a:ext cx="9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ADO.Net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099286" y="3429000"/>
            <a:ext cx="931152" cy="2952328"/>
            <a:chOff x="4099287" y="3501008"/>
            <a:chExt cx="931152" cy="2880320"/>
          </a:xfrm>
        </p:grpSpPr>
        <p:sp>
          <p:nvSpPr>
            <p:cNvPr id="107" name="TextBox 106"/>
            <p:cNvSpPr txBox="1"/>
            <p:nvPr/>
          </p:nvSpPr>
          <p:spPr>
            <a:xfrm>
              <a:off x="4099287" y="3501008"/>
              <a:ext cx="931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Fire Wall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211960" y="3798848"/>
              <a:ext cx="746470" cy="2582480"/>
              <a:chOff x="4211960" y="3798848"/>
              <a:chExt cx="746470" cy="258248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354766" y="3798848"/>
                <a:ext cx="418982" cy="2582480"/>
                <a:chOff x="4354766" y="3645024"/>
                <a:chExt cx="418982" cy="2736304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4354766" y="4696846"/>
                  <a:ext cx="417772" cy="1684482"/>
                  <a:chOff x="467544" y="978731"/>
                  <a:chExt cx="417772" cy="1684482"/>
                </a:xfrm>
              </p:grpSpPr>
              <p:sp>
                <p:nvSpPr>
                  <p:cNvPr id="80" name="모서리가 둥근 직사각형 79"/>
                  <p:cNvSpPr/>
                  <p:nvPr/>
                </p:nvSpPr>
                <p:spPr bwMode="auto">
                  <a:xfrm>
                    <a:off x="467544" y="978731"/>
                    <a:ext cx="417772" cy="168448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2" name="모서리가 둥근 직사각형 81"/>
                  <p:cNvSpPr/>
                  <p:nvPr/>
                </p:nvSpPr>
                <p:spPr bwMode="auto">
                  <a:xfrm>
                    <a:off x="611559" y="98072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모서리가 둥근 직사각형 82"/>
                  <p:cNvSpPr/>
                  <p:nvPr/>
                </p:nvSpPr>
                <p:spPr bwMode="auto">
                  <a:xfrm>
                    <a:off x="467544" y="112474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4" name="모서리가 둥근 직사각형 83"/>
                  <p:cNvSpPr/>
                  <p:nvPr/>
                </p:nvSpPr>
                <p:spPr bwMode="auto">
                  <a:xfrm>
                    <a:off x="611560" y="1268760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5" name="모서리가 둥근 직사각형 84"/>
                  <p:cNvSpPr/>
                  <p:nvPr/>
                </p:nvSpPr>
                <p:spPr bwMode="auto">
                  <a:xfrm>
                    <a:off x="467544" y="1412776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모서리가 둥근 직사각형 85"/>
                  <p:cNvSpPr/>
                  <p:nvPr/>
                </p:nvSpPr>
                <p:spPr bwMode="auto">
                  <a:xfrm>
                    <a:off x="611560" y="1556792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모서리가 둥근 직사각형 86"/>
                  <p:cNvSpPr/>
                  <p:nvPr/>
                </p:nvSpPr>
                <p:spPr bwMode="auto">
                  <a:xfrm>
                    <a:off x="467544" y="170080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8" name="모서리가 둥근 직사각형 87"/>
                  <p:cNvSpPr/>
                  <p:nvPr/>
                </p:nvSpPr>
                <p:spPr bwMode="auto">
                  <a:xfrm>
                    <a:off x="611560" y="184482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9" name="모서리가 둥근 직사각형 88"/>
                  <p:cNvSpPr/>
                  <p:nvPr/>
                </p:nvSpPr>
                <p:spPr bwMode="auto">
                  <a:xfrm>
                    <a:off x="467544" y="2040802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0" name="모서리가 둥근 직사각형 89"/>
                  <p:cNvSpPr/>
                  <p:nvPr/>
                </p:nvSpPr>
                <p:spPr bwMode="auto">
                  <a:xfrm>
                    <a:off x="611560" y="218481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 bwMode="auto">
                  <a:xfrm>
                    <a:off x="467544" y="232883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2" name="모서리가 둥근 직사각형 91"/>
                  <p:cNvSpPr/>
                  <p:nvPr/>
                </p:nvSpPr>
                <p:spPr bwMode="auto">
                  <a:xfrm>
                    <a:off x="611560" y="2492896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94" name="그룹 93"/>
                <p:cNvGrpSpPr/>
                <p:nvPr/>
              </p:nvGrpSpPr>
              <p:grpSpPr>
                <a:xfrm>
                  <a:off x="4355976" y="3645024"/>
                  <a:ext cx="417772" cy="1684482"/>
                  <a:chOff x="467544" y="978731"/>
                  <a:chExt cx="417772" cy="1684482"/>
                </a:xfrm>
              </p:grpSpPr>
              <p:sp>
                <p:nvSpPr>
                  <p:cNvPr id="95" name="모서리가 둥근 직사각형 94"/>
                  <p:cNvSpPr/>
                  <p:nvPr/>
                </p:nvSpPr>
                <p:spPr bwMode="auto">
                  <a:xfrm>
                    <a:off x="467544" y="978731"/>
                    <a:ext cx="417772" cy="168448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6" name="모서리가 둥근 직사각형 95"/>
                  <p:cNvSpPr/>
                  <p:nvPr/>
                </p:nvSpPr>
                <p:spPr bwMode="auto">
                  <a:xfrm>
                    <a:off x="611559" y="98072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7" name="모서리가 둥근 직사각형 96"/>
                  <p:cNvSpPr/>
                  <p:nvPr/>
                </p:nvSpPr>
                <p:spPr bwMode="auto">
                  <a:xfrm>
                    <a:off x="467544" y="112474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8" name="모서리가 둥근 직사각형 97"/>
                  <p:cNvSpPr/>
                  <p:nvPr/>
                </p:nvSpPr>
                <p:spPr bwMode="auto">
                  <a:xfrm>
                    <a:off x="611560" y="1268760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 bwMode="auto">
                  <a:xfrm>
                    <a:off x="467544" y="1412776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 bwMode="auto">
                  <a:xfrm>
                    <a:off x="611560" y="1556792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 bwMode="auto">
                  <a:xfrm>
                    <a:off x="467544" y="170080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 bwMode="auto">
                  <a:xfrm>
                    <a:off x="611560" y="184482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3" name="모서리가 둥근 직사각형 102"/>
                  <p:cNvSpPr/>
                  <p:nvPr/>
                </p:nvSpPr>
                <p:spPr bwMode="auto">
                  <a:xfrm>
                    <a:off x="467544" y="2040802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 bwMode="auto">
                  <a:xfrm>
                    <a:off x="611560" y="2184818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 bwMode="auto">
                  <a:xfrm>
                    <a:off x="467544" y="2328834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 bwMode="auto">
                  <a:xfrm>
                    <a:off x="611560" y="2492896"/>
                    <a:ext cx="273755" cy="164062"/>
                  </a:xfrm>
                  <a:prstGeom prst="roundRect">
                    <a:avLst>
                      <a:gd name="adj" fmla="val 4835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sz="1200" dirty="0" smtClean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8" name="폭발 1 17"/>
              <p:cNvSpPr/>
              <p:nvPr/>
            </p:nvSpPr>
            <p:spPr bwMode="auto">
              <a:xfrm>
                <a:off x="4211960" y="4519110"/>
                <a:ext cx="746470" cy="998122"/>
              </a:xfrm>
              <a:prstGeom prst="irregularSeal1">
                <a:avLst/>
              </a:prstGeom>
              <a:solidFill>
                <a:srgbClr val="FF0000">
                  <a:alpha val="70000"/>
                </a:srgbClr>
              </a:solidFill>
              <a:ln w="127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endPara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108" name="폭발 1 107"/>
              <p:cNvSpPr/>
              <p:nvPr/>
            </p:nvSpPr>
            <p:spPr bwMode="auto">
              <a:xfrm>
                <a:off x="4370252" y="4725144"/>
                <a:ext cx="417772" cy="553492"/>
              </a:xfrm>
              <a:prstGeom prst="irregularSeal1">
                <a:avLst/>
              </a:prstGeom>
              <a:solidFill>
                <a:srgbClr val="FFFF00">
                  <a:alpha val="70000"/>
                </a:srgbClr>
              </a:solidFill>
              <a:ln w="127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endParaRPr lang="ko-KR" altLang="en-US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 bwMode="auto">
          <a:xfrm>
            <a:off x="5217765" y="4154172"/>
            <a:ext cx="3312368" cy="1809202"/>
          </a:xfrm>
          <a:prstGeom prst="roundRect">
            <a:avLst>
              <a:gd name="adj" fmla="val 3451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SERVER2</a:t>
            </a: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>
              <a:defRPr/>
            </a:pP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279105" y="5603334"/>
            <a:ext cx="3154495" cy="2583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Windows </a:t>
            </a:r>
            <a:r>
              <a:rPr lang="ko-KR" altLang="en-US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계열</a:t>
            </a:r>
            <a:endParaRPr lang="zh-CN" altLang="en-US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279105" y="4523214"/>
            <a:ext cx="3154495" cy="1008112"/>
          </a:xfrm>
          <a:prstGeom prst="roundRect">
            <a:avLst>
              <a:gd name="adj" fmla="val 4835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endParaRPr lang="en-US" altLang="zh-CN" sz="1200" dirty="0" smtClean="0">
              <a:solidFill>
                <a:srgbClr val="FFFFFF"/>
              </a:solidFill>
              <a:latin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zh-CN" sz="1200" dirty="0">
                <a:solidFill>
                  <a:srgbClr val="FFFFFF"/>
                </a:solidFill>
                <a:latin typeface="맑은 고딕" panose="020B0503020000020004" pitchFamily="50" charset="-127"/>
              </a:rPr>
              <a:t>SQL </a:t>
            </a:r>
            <a:r>
              <a:rPr lang="en-US" altLang="zh-CN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Server </a:t>
            </a:r>
            <a:r>
              <a:rPr lang="ko-KR" altLang="en-US" sz="120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계열</a:t>
            </a:r>
            <a:endParaRPr lang="zh-CN" altLang="en-US" sz="1200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4" name="순서도: 자기 디스크 63"/>
          <p:cNvSpPr/>
          <p:nvPr/>
        </p:nvSpPr>
        <p:spPr bwMode="auto">
          <a:xfrm>
            <a:off x="6352558" y="4595222"/>
            <a:ext cx="1042783" cy="683694"/>
          </a:xfrm>
          <a:prstGeom prst="flowChartMagneticDisk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꺾인 연결선 56"/>
          <p:cNvCxnSpPr>
            <a:stCxn id="64" idx="4"/>
            <a:endCxn id="43" idx="3"/>
          </p:cNvCxnSpPr>
          <p:nvPr/>
        </p:nvCxnSpPr>
        <p:spPr bwMode="auto">
          <a:xfrm flipH="1" flipV="1">
            <a:off x="5331847" y="2035321"/>
            <a:ext cx="2063494" cy="2901748"/>
          </a:xfrm>
          <a:prstGeom prst="bentConnector3">
            <a:avLst>
              <a:gd name="adj1" fmla="val -11078"/>
            </a:avLst>
          </a:prstGeom>
          <a:solidFill>
            <a:srgbClr val="EAEAEA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09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3.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DB </a:t>
            </a:r>
            <a:r>
              <a:rPr kumimoji="0" lang="ko-KR" altLang="en-US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동기화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Flow 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Chart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8" name="순서도: 대체 처리 17"/>
          <p:cNvSpPr/>
          <p:nvPr/>
        </p:nvSpPr>
        <p:spPr bwMode="auto">
          <a:xfrm>
            <a:off x="899592" y="1433535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3766" y="2462698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39" name="다이아몬드 38"/>
          <p:cNvSpPr/>
          <p:nvPr/>
        </p:nvSpPr>
        <p:spPr bwMode="auto">
          <a:xfrm>
            <a:off x="2360742" y="2060848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DB1,2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연결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가능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?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0" name="꺾인 연결선 41"/>
          <p:cNvCxnSpPr>
            <a:stCxn id="39" idx="2"/>
            <a:endCxn id="55" idx="0"/>
          </p:cNvCxnSpPr>
          <p:nvPr/>
        </p:nvCxnSpPr>
        <p:spPr bwMode="auto">
          <a:xfrm>
            <a:off x="3167158" y="2852935"/>
            <a:ext cx="0" cy="313074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27884" y="2822738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 bwMode="auto">
          <a:xfrm flipH="1">
            <a:off x="3163844" y="1750370"/>
            <a:ext cx="3314" cy="302434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23528" y="879103"/>
            <a:ext cx="35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3-1. Save Type : Insert</a:t>
            </a:r>
          </a:p>
        </p:txBody>
      </p:sp>
      <p:cxnSp>
        <p:nvCxnSpPr>
          <p:cNvPr id="46" name="꺾인 연결선 45"/>
          <p:cNvCxnSpPr>
            <a:stCxn id="39" idx="1"/>
          </p:cNvCxnSpPr>
          <p:nvPr/>
        </p:nvCxnSpPr>
        <p:spPr bwMode="auto">
          <a:xfrm rot="10800000" flipH="1">
            <a:off x="2360741" y="1901586"/>
            <a:ext cx="767141" cy="555306"/>
          </a:xfrm>
          <a:prstGeom prst="bentConnector3">
            <a:avLst>
              <a:gd name="adj1" fmla="val -29799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2183765" y="3567859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55" name="다이아몬드 54"/>
          <p:cNvSpPr/>
          <p:nvPr/>
        </p:nvSpPr>
        <p:spPr bwMode="auto">
          <a:xfrm>
            <a:off x="2360742" y="3166009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Data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저장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타입 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Insert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?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6" name="꺾인 연결선 41"/>
          <p:cNvCxnSpPr>
            <a:stCxn id="55" idx="2"/>
          </p:cNvCxnSpPr>
          <p:nvPr/>
        </p:nvCxnSpPr>
        <p:spPr bwMode="auto">
          <a:xfrm>
            <a:off x="3167158" y="3958096"/>
            <a:ext cx="0" cy="3142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127883" y="3927899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899592" y="3418036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Bulk Logic</a:t>
            </a:r>
          </a:p>
        </p:txBody>
      </p:sp>
      <p:cxnSp>
        <p:nvCxnSpPr>
          <p:cNvPr id="65" name="직선 화살표 연결선 64"/>
          <p:cNvCxnSpPr>
            <a:stCxn id="55" idx="1"/>
            <a:endCxn id="59" idx="3"/>
          </p:cNvCxnSpPr>
          <p:nvPr/>
        </p:nvCxnSpPr>
        <p:spPr bwMode="auto">
          <a:xfrm flipH="1" flipV="1">
            <a:off x="1929732" y="3562052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다이아몬드 65"/>
          <p:cNvSpPr/>
          <p:nvPr/>
        </p:nvSpPr>
        <p:spPr bwMode="auto">
          <a:xfrm>
            <a:off x="2360741" y="4272337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기본 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Key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 찾기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360742" y="1398375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i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ni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읽기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 bwMode="auto">
          <a:xfrm flipV="1">
            <a:off x="1929732" y="1577551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183766" y="4669511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27884" y="5064424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75" name="꺾인 연결선 74"/>
          <p:cNvCxnSpPr>
            <a:stCxn id="66" idx="1"/>
          </p:cNvCxnSpPr>
          <p:nvPr/>
        </p:nvCxnSpPr>
        <p:spPr bwMode="auto">
          <a:xfrm rot="10800000">
            <a:off x="467545" y="1901587"/>
            <a:ext cx="1893197" cy="2766795"/>
          </a:xfrm>
          <a:prstGeom prst="bentConnector2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2385412" y="5352456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기본 </a:t>
            </a: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Key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저장</a:t>
            </a:r>
          </a:p>
        </p:txBody>
      </p:sp>
      <p:sp>
        <p:nvSpPr>
          <p:cNvPr id="109" name="다이아몬드 108"/>
          <p:cNvSpPr/>
          <p:nvPr/>
        </p:nvSpPr>
        <p:spPr bwMode="auto">
          <a:xfrm>
            <a:off x="4648556" y="1398375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Key Count 1?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166920" y="1800225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415699" y="2190462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113" name="꺾인 연결선 41"/>
          <p:cNvCxnSpPr/>
          <p:nvPr/>
        </p:nvCxnSpPr>
        <p:spPr bwMode="auto">
          <a:xfrm>
            <a:off x="5455188" y="2194450"/>
            <a:ext cx="0" cy="3142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4" name="다이아몬드 113"/>
          <p:cNvSpPr/>
          <p:nvPr/>
        </p:nvSpPr>
        <p:spPr bwMode="auto">
          <a:xfrm>
            <a:off x="4648771" y="2508692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Key Count 2?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7135" y="2882609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15914" y="3272846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122" name="꺾인 연결선 41"/>
          <p:cNvCxnSpPr/>
          <p:nvPr/>
        </p:nvCxnSpPr>
        <p:spPr bwMode="auto">
          <a:xfrm>
            <a:off x="5455188" y="3272306"/>
            <a:ext cx="0" cy="3142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3" name="다이아몬드 122"/>
          <p:cNvSpPr/>
          <p:nvPr/>
        </p:nvSpPr>
        <p:spPr bwMode="auto">
          <a:xfrm>
            <a:off x="4648771" y="3586548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Key Count 3?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67135" y="3960465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415914" y="4350702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364943" y="4444777"/>
            <a:ext cx="21993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6708347" y="1627406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Case1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조회</a:t>
            </a:r>
          </a:p>
        </p:txBody>
      </p:sp>
      <p:cxnSp>
        <p:nvCxnSpPr>
          <p:cNvPr id="137" name="직선 화살표 연결선 136"/>
          <p:cNvCxnSpPr/>
          <p:nvPr/>
        </p:nvCxnSpPr>
        <p:spPr bwMode="auto">
          <a:xfrm flipV="1">
            <a:off x="6277337" y="1806582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6708347" y="2734511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Case2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 조회</a:t>
            </a:r>
            <a:endParaRPr lang="ko-KR" altLang="en-US" sz="12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40" name="직선 화살표 연결선 139"/>
          <p:cNvCxnSpPr/>
          <p:nvPr/>
        </p:nvCxnSpPr>
        <p:spPr bwMode="auto">
          <a:xfrm flipV="1">
            <a:off x="6277337" y="2913687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1" name="직사각형 140"/>
          <p:cNvSpPr/>
          <p:nvPr/>
        </p:nvSpPr>
        <p:spPr bwMode="auto">
          <a:xfrm>
            <a:off x="6708347" y="3809772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Case3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 조회</a:t>
            </a:r>
            <a:endParaRPr lang="ko-KR" altLang="en-US" sz="12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42" name="직선 화살표 연결선 141"/>
          <p:cNvCxnSpPr/>
          <p:nvPr/>
        </p:nvCxnSpPr>
        <p:spPr bwMode="auto">
          <a:xfrm flipV="1">
            <a:off x="6277337" y="3988948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7453175" y="4084737"/>
            <a:ext cx="21993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76763" y="1408595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CASE1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576762" y="2536102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CASE2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572000" y="3590961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CASE3</a:t>
            </a:r>
            <a:endParaRPr lang="ko-KR" altLang="en-US" sz="1000" dirty="0"/>
          </a:p>
        </p:txBody>
      </p:sp>
      <p:cxnSp>
        <p:nvCxnSpPr>
          <p:cNvPr id="149" name="직선 화살표 연결선 148"/>
          <p:cNvCxnSpPr/>
          <p:nvPr/>
        </p:nvCxnSpPr>
        <p:spPr bwMode="auto">
          <a:xfrm>
            <a:off x="3175051" y="5064424"/>
            <a:ext cx="0" cy="28803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0" name="꺾인 연결선 149"/>
          <p:cNvCxnSpPr>
            <a:stCxn id="81" idx="3"/>
            <a:endCxn id="109" idx="1"/>
          </p:cNvCxnSpPr>
          <p:nvPr/>
        </p:nvCxnSpPr>
        <p:spPr bwMode="auto">
          <a:xfrm flipV="1">
            <a:off x="3998244" y="1794419"/>
            <a:ext cx="650312" cy="3730856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154" name="꺾인 연결선 153"/>
          <p:cNvCxnSpPr>
            <a:stCxn id="136" idx="3"/>
            <a:endCxn id="174" idx="3"/>
          </p:cNvCxnSpPr>
          <p:nvPr/>
        </p:nvCxnSpPr>
        <p:spPr bwMode="auto">
          <a:xfrm>
            <a:off x="8321179" y="1800225"/>
            <a:ext cx="67245" cy="3227353"/>
          </a:xfrm>
          <a:prstGeom prst="bentConnector3">
            <a:avLst>
              <a:gd name="adj1" fmla="val 439951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157" name="꺾인 연결선 156"/>
          <p:cNvCxnSpPr>
            <a:stCxn id="139" idx="3"/>
            <a:endCxn id="174" idx="3"/>
          </p:cNvCxnSpPr>
          <p:nvPr/>
        </p:nvCxnSpPr>
        <p:spPr bwMode="auto">
          <a:xfrm>
            <a:off x="8321179" y="2907330"/>
            <a:ext cx="67245" cy="2120248"/>
          </a:xfrm>
          <a:prstGeom prst="bentConnector3">
            <a:avLst>
              <a:gd name="adj1" fmla="val 439951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160" name="꺾인 연결선 159"/>
          <p:cNvCxnSpPr>
            <a:stCxn id="141" idx="3"/>
            <a:endCxn id="174" idx="3"/>
          </p:cNvCxnSpPr>
          <p:nvPr/>
        </p:nvCxnSpPr>
        <p:spPr bwMode="auto">
          <a:xfrm>
            <a:off x="8321179" y="3982591"/>
            <a:ext cx="67245" cy="1044987"/>
          </a:xfrm>
          <a:prstGeom prst="bentConnector3">
            <a:avLst>
              <a:gd name="adj1" fmla="val 439951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174" name="직사각형 173"/>
          <p:cNvSpPr/>
          <p:nvPr/>
        </p:nvSpPr>
        <p:spPr bwMode="auto">
          <a:xfrm>
            <a:off x="6775592" y="4854759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DB2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동기화 및 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Check</a:t>
            </a:r>
            <a:endParaRPr lang="ko-KR" altLang="en-US" sz="12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6775592" y="5459626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기본 </a:t>
            </a: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Key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ini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저장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90" name="직선 화살표 연결선 189"/>
          <p:cNvCxnSpPr>
            <a:stCxn id="174" idx="2"/>
            <a:endCxn id="189" idx="0"/>
          </p:cNvCxnSpPr>
          <p:nvPr/>
        </p:nvCxnSpPr>
        <p:spPr bwMode="auto">
          <a:xfrm>
            <a:off x="7582008" y="5200397"/>
            <a:ext cx="0" cy="259229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6" name="직선 화살표 연결선 195"/>
          <p:cNvCxnSpPr/>
          <p:nvPr/>
        </p:nvCxnSpPr>
        <p:spPr bwMode="auto">
          <a:xfrm>
            <a:off x="5519118" y="5802357"/>
            <a:ext cx="0" cy="28803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7" name="순서도: 대체 처리 196"/>
          <p:cNvSpPr/>
          <p:nvPr/>
        </p:nvSpPr>
        <p:spPr bwMode="auto">
          <a:xfrm>
            <a:off x="5004048" y="6093296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67744" y="3171815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CASE1</a:t>
            </a:r>
            <a:endParaRPr lang="ko-KR" alt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594059" y="3171815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CASE2</a:t>
            </a:r>
            <a:endParaRPr lang="ko-KR" altLang="en-US" sz="1000" dirty="0"/>
          </a:p>
        </p:txBody>
      </p:sp>
      <p:sp>
        <p:nvSpPr>
          <p:cNvPr id="225" name="직사각형 224"/>
          <p:cNvSpPr/>
          <p:nvPr/>
        </p:nvSpPr>
        <p:spPr bwMode="auto">
          <a:xfrm>
            <a:off x="4716016" y="5445224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DB1,2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연결 해제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226" name="직선 화살표 연결선 225"/>
          <p:cNvCxnSpPr/>
          <p:nvPr/>
        </p:nvCxnSpPr>
        <p:spPr bwMode="auto">
          <a:xfrm flipH="1" flipV="1">
            <a:off x="6350328" y="5618043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2" name="직선 화살표 연결선 241"/>
          <p:cNvCxnSpPr>
            <a:stCxn id="59" idx="0"/>
          </p:cNvCxnSpPr>
          <p:nvPr/>
        </p:nvCxnSpPr>
        <p:spPr bwMode="auto">
          <a:xfrm flipV="1">
            <a:off x="1414662" y="1901586"/>
            <a:ext cx="0" cy="151645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직선 화살표 연결선 245"/>
          <p:cNvCxnSpPr/>
          <p:nvPr/>
        </p:nvCxnSpPr>
        <p:spPr bwMode="auto">
          <a:xfrm>
            <a:off x="467544" y="1901586"/>
            <a:ext cx="1677693" cy="94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00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3.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DB </a:t>
            </a:r>
            <a:r>
              <a:rPr kumimoji="0" lang="ko-KR" altLang="en-US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동기화 </a:t>
            </a: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Flow 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Chart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28" y="879103"/>
            <a:ext cx="3545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3-2. Save Type : Bulk</a:t>
            </a:r>
          </a:p>
        </p:txBody>
      </p:sp>
      <p:sp>
        <p:nvSpPr>
          <p:cNvPr id="118" name="순서도: 대체 처리 117"/>
          <p:cNvSpPr/>
          <p:nvPr/>
        </p:nvSpPr>
        <p:spPr bwMode="auto">
          <a:xfrm>
            <a:off x="1547665" y="1461563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</a:p>
        </p:txBody>
      </p:sp>
      <p:cxnSp>
        <p:nvCxnSpPr>
          <p:cNvPr id="121" name="직선 화살표 연결선 120"/>
          <p:cNvCxnSpPr>
            <a:stCxn id="136" idx="2"/>
            <a:endCxn id="123" idx="0"/>
          </p:cNvCxnSpPr>
          <p:nvPr/>
        </p:nvCxnSpPr>
        <p:spPr bwMode="auto">
          <a:xfrm>
            <a:off x="3815231" y="1772041"/>
            <a:ext cx="0" cy="351997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831839" y="2525888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23" name="다이아몬드 122"/>
          <p:cNvSpPr/>
          <p:nvPr/>
        </p:nvSpPr>
        <p:spPr bwMode="auto">
          <a:xfrm>
            <a:off x="3008815" y="2124038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DB1,2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연결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가능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?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4" name="꺾인 연결선 41"/>
          <p:cNvCxnSpPr>
            <a:stCxn id="123" idx="2"/>
            <a:endCxn id="130" idx="0"/>
          </p:cNvCxnSpPr>
          <p:nvPr/>
        </p:nvCxnSpPr>
        <p:spPr bwMode="auto">
          <a:xfrm>
            <a:off x="3815231" y="2916125"/>
            <a:ext cx="0" cy="313074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775957" y="2885928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27" name="꺾인 연결선 126"/>
          <p:cNvCxnSpPr>
            <a:stCxn id="123" idx="1"/>
          </p:cNvCxnSpPr>
          <p:nvPr/>
        </p:nvCxnSpPr>
        <p:spPr bwMode="auto">
          <a:xfrm rot="10800000" flipH="1">
            <a:off x="3008814" y="1929614"/>
            <a:ext cx="814309" cy="590468"/>
          </a:xfrm>
          <a:prstGeom prst="bentConnector3">
            <a:avLst>
              <a:gd name="adj1" fmla="val -28073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2831838" y="3631049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30" name="다이아몬드 129"/>
          <p:cNvSpPr/>
          <p:nvPr/>
        </p:nvSpPr>
        <p:spPr bwMode="auto">
          <a:xfrm>
            <a:off x="3008815" y="3229199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Data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저장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타입 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Bulk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?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1" name="꺾인 연결선 41"/>
          <p:cNvCxnSpPr>
            <a:stCxn id="130" idx="2"/>
          </p:cNvCxnSpPr>
          <p:nvPr/>
        </p:nvCxnSpPr>
        <p:spPr bwMode="auto">
          <a:xfrm>
            <a:off x="3815231" y="4021286"/>
            <a:ext cx="0" cy="3142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775956" y="3991089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33" name="순서도: 대체 처리 132"/>
          <p:cNvSpPr/>
          <p:nvPr/>
        </p:nvSpPr>
        <p:spPr bwMode="auto">
          <a:xfrm>
            <a:off x="1547147" y="3477933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Insert Logic</a:t>
            </a:r>
          </a:p>
        </p:txBody>
      </p:sp>
      <p:sp>
        <p:nvSpPr>
          <p:cNvPr id="135" name="다이아몬드 134"/>
          <p:cNvSpPr/>
          <p:nvPr/>
        </p:nvSpPr>
        <p:spPr bwMode="auto">
          <a:xfrm>
            <a:off x="3008814" y="4335527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</a:t>
            </a:r>
          </a:p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Table Data</a:t>
            </a:r>
          </a:p>
          <a:p>
            <a:pPr algn="ctr"/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조회</a:t>
            </a:r>
            <a:endParaRPr lang="en-US" altLang="ko-KR" sz="1200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008815" y="1426403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i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ni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읽기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7" name="직선 화살표 연결선 136"/>
          <p:cNvCxnSpPr/>
          <p:nvPr/>
        </p:nvCxnSpPr>
        <p:spPr bwMode="auto">
          <a:xfrm flipV="1">
            <a:off x="2577805" y="1605579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2843809" y="4737377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775957" y="5127614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41" name="꺾인 연결선 140"/>
          <p:cNvCxnSpPr>
            <a:stCxn id="135" idx="1"/>
          </p:cNvCxnSpPr>
          <p:nvPr/>
        </p:nvCxnSpPr>
        <p:spPr bwMode="auto">
          <a:xfrm rot="10800000">
            <a:off x="1115620" y="1930473"/>
            <a:ext cx="1893194" cy="2801098"/>
          </a:xfrm>
          <a:prstGeom prst="bentConnector2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3033485" y="5415646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Bulk DataTable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생성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43" name="다이아몬드 142"/>
          <p:cNvSpPr/>
          <p:nvPr/>
        </p:nvSpPr>
        <p:spPr bwMode="auto">
          <a:xfrm>
            <a:off x="5664331" y="2464163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Bulk Row Data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10000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개 이하</a:t>
            </a:r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?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62615" y="3226053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454601" y="2289948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915817" y="3235005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CASE1</a:t>
            </a:r>
            <a:endParaRPr lang="ko-KR" altLang="en-US" sz="1000" dirty="0"/>
          </a:p>
        </p:txBody>
      </p:sp>
      <p:cxnSp>
        <p:nvCxnSpPr>
          <p:cNvPr id="165" name="직선 화살표 연결선 164"/>
          <p:cNvCxnSpPr/>
          <p:nvPr/>
        </p:nvCxnSpPr>
        <p:spPr bwMode="auto">
          <a:xfrm>
            <a:off x="3823124" y="5127614"/>
            <a:ext cx="0" cy="28803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6" name="꺾인 연결선 165"/>
          <p:cNvCxnSpPr>
            <a:stCxn id="142" idx="3"/>
            <a:endCxn id="143" idx="1"/>
          </p:cNvCxnSpPr>
          <p:nvPr/>
        </p:nvCxnSpPr>
        <p:spPr bwMode="auto">
          <a:xfrm flipV="1">
            <a:off x="4646317" y="2860207"/>
            <a:ext cx="1018014" cy="2728258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1242132" y="3241004"/>
            <a:ext cx="6110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CASE2</a:t>
            </a:r>
            <a:endParaRPr lang="ko-KR" altLang="en-US" sz="1000" dirty="0"/>
          </a:p>
        </p:txBody>
      </p:sp>
      <p:cxnSp>
        <p:nvCxnSpPr>
          <p:cNvPr id="178" name="꺾인 연결선 177"/>
          <p:cNvCxnSpPr>
            <a:stCxn id="143" idx="0"/>
          </p:cNvCxnSpPr>
          <p:nvPr/>
        </p:nvCxnSpPr>
        <p:spPr bwMode="auto">
          <a:xfrm rot="16200000" flipV="1">
            <a:off x="4888050" y="881466"/>
            <a:ext cx="534549" cy="2630846"/>
          </a:xfrm>
          <a:prstGeom prst="bentConnector2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179" name="직선 화살표 연결선 178"/>
          <p:cNvCxnSpPr>
            <a:stCxn id="143" idx="2"/>
            <a:endCxn id="180" idx="0"/>
          </p:cNvCxnSpPr>
          <p:nvPr/>
        </p:nvCxnSpPr>
        <p:spPr bwMode="auto">
          <a:xfrm>
            <a:off x="6470747" y="3256250"/>
            <a:ext cx="1" cy="37444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0" name="직사각형 179"/>
          <p:cNvSpPr/>
          <p:nvPr/>
        </p:nvSpPr>
        <p:spPr bwMode="auto">
          <a:xfrm>
            <a:off x="5664332" y="3630692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DB2 </a:t>
            </a: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Data 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</a:rPr>
              <a:t>제거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87" name="꺾인 연결선 41"/>
          <p:cNvCxnSpPr/>
          <p:nvPr/>
        </p:nvCxnSpPr>
        <p:spPr bwMode="auto">
          <a:xfrm>
            <a:off x="6470749" y="3995728"/>
            <a:ext cx="0" cy="3142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9" name="다이아몬드 188"/>
          <p:cNvSpPr/>
          <p:nvPr/>
        </p:nvSpPr>
        <p:spPr bwMode="auto">
          <a:xfrm>
            <a:off x="5664332" y="4309969"/>
            <a:ext cx="1612832" cy="792087"/>
          </a:xfrm>
          <a:prstGeom prst="diamond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DB2</a:t>
            </a:r>
          </a:p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Bulk Data</a:t>
            </a:r>
          </a:p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Insert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182696" y="4711819"/>
            <a:ext cx="27764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431475" y="5102056"/>
            <a:ext cx="2696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92" name="직선 화살표 연결선 191"/>
          <p:cNvCxnSpPr/>
          <p:nvPr/>
        </p:nvCxnSpPr>
        <p:spPr bwMode="auto">
          <a:xfrm>
            <a:off x="6478642" y="5102056"/>
            <a:ext cx="0" cy="28803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4" name="순서도: 대체 처리 193"/>
          <p:cNvSpPr/>
          <p:nvPr/>
        </p:nvSpPr>
        <p:spPr bwMode="auto">
          <a:xfrm>
            <a:off x="5963572" y="6093296"/>
            <a:ext cx="1030140" cy="288032"/>
          </a:xfrm>
          <a:prstGeom prst="flowChartAlternateProcess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5664331" y="5390089"/>
            <a:ext cx="1612832" cy="3456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EAEAEA">
                <a:gamma/>
                <a:shade val="60000"/>
                <a:invGamma/>
              </a:srgbClr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latin typeface="돋움체" pitchFamily="49" charset="-127"/>
                <a:ea typeface="돋움체" pitchFamily="49" charset="-127"/>
              </a:rPr>
              <a:t>DB1,2 </a:t>
            </a:r>
            <a:r>
              <a:rPr lang="ko-KR" altLang="en-US" sz="1200" dirty="0" smtClean="0">
                <a:latin typeface="돋움체" pitchFamily="49" charset="-127"/>
                <a:ea typeface="돋움체" pitchFamily="49" charset="-127"/>
              </a:rPr>
              <a:t>연결 해제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97" name="꺾인 연결선 196"/>
          <p:cNvCxnSpPr>
            <a:stCxn id="133" idx="0"/>
          </p:cNvCxnSpPr>
          <p:nvPr/>
        </p:nvCxnSpPr>
        <p:spPr bwMode="auto">
          <a:xfrm rot="5400000" flipH="1" flipV="1">
            <a:off x="1291922" y="2707120"/>
            <a:ext cx="1541108" cy="518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4" name="꺾인 연결선 203"/>
          <p:cNvCxnSpPr/>
          <p:nvPr/>
        </p:nvCxnSpPr>
        <p:spPr bwMode="auto">
          <a:xfrm>
            <a:off x="1115617" y="1929614"/>
            <a:ext cx="1677693" cy="861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0" name="직선 화살표 연결선 219"/>
          <p:cNvCxnSpPr/>
          <p:nvPr/>
        </p:nvCxnSpPr>
        <p:spPr bwMode="auto">
          <a:xfrm flipH="1" flipV="1">
            <a:off x="2581650" y="3621948"/>
            <a:ext cx="431010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8" name="꺾인 연결선 227"/>
          <p:cNvCxnSpPr>
            <a:stCxn id="189" idx="3"/>
          </p:cNvCxnSpPr>
          <p:nvPr/>
        </p:nvCxnSpPr>
        <p:spPr bwMode="auto">
          <a:xfrm flipV="1">
            <a:off x="7277164" y="1929614"/>
            <a:ext cx="247164" cy="2776399"/>
          </a:xfrm>
          <a:prstGeom prst="bentConnector2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8" name="직선 화살표 연결선 237"/>
          <p:cNvCxnSpPr/>
          <p:nvPr/>
        </p:nvCxnSpPr>
        <p:spPr bwMode="auto">
          <a:xfrm>
            <a:off x="6470749" y="5735727"/>
            <a:ext cx="0" cy="351997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5" name="직선 연결선 254"/>
          <p:cNvCxnSpPr/>
          <p:nvPr/>
        </p:nvCxnSpPr>
        <p:spPr bwMode="auto">
          <a:xfrm>
            <a:off x="6454601" y="1929614"/>
            <a:ext cx="1069727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0435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 UI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메인화면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35" y="1412776"/>
            <a:ext cx="6448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35" y="1412776"/>
            <a:ext cx="6448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 UI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4-2. Table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Information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1988840"/>
            <a:ext cx="2393057" cy="36297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32040" y="1981830"/>
            <a:ext cx="2808312" cy="583074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ini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endCxn id="10" idx="1"/>
          </p:cNvCxnSpPr>
          <p:nvPr/>
        </p:nvCxnSpPr>
        <p:spPr bwMode="auto">
          <a:xfrm>
            <a:off x="3868713" y="2258831"/>
            <a:ext cx="1063327" cy="14536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17" name="모서리가 둥근 직사각형 16"/>
          <p:cNvSpPr/>
          <p:nvPr/>
        </p:nvSpPr>
        <p:spPr>
          <a:xfrm>
            <a:off x="4932040" y="3148924"/>
            <a:ext cx="2808312" cy="568108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ini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 Type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>
            <a:stCxn id="20" idx="3"/>
            <a:endCxn id="17" idx="1"/>
          </p:cNvCxnSpPr>
          <p:nvPr/>
        </p:nvCxnSpPr>
        <p:spPr bwMode="auto">
          <a:xfrm flipV="1">
            <a:off x="3419872" y="3432978"/>
            <a:ext cx="1512168" cy="14289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2339752" y="3342824"/>
            <a:ext cx="1080120" cy="20888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88713" y="2168880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59752" y="3356992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4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35" y="1412776"/>
            <a:ext cx="6448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61938" y="138113"/>
            <a:ext cx="8915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defTabSz="871538" eaLnBrk="0" latinLnBrk="0" hangingPunct="0">
              <a:defRPr/>
            </a:pPr>
            <a:r>
              <a:rPr kumimoji="0" lang="en-US" altLang="ko-KR" sz="2800" kern="0" dirty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</a:t>
            </a:r>
            <a:r>
              <a:rPr kumimoji="0" lang="en-US" altLang="ko-KR" sz="2800" kern="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 UI</a:t>
            </a:r>
            <a:endParaRPr kumimoji="0" lang="en-US" altLang="ko-KR" sz="2800" kern="0" dirty="0"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879103"/>
            <a:ext cx="35451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4-3.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1988840"/>
            <a:ext cx="3888432" cy="36297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3061950"/>
            <a:ext cx="3024336" cy="583074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Database1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Database2</a:t>
            </a:r>
          </a:p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Time Data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131840" y="3363895"/>
            <a:ext cx="720080" cy="7268"/>
          </a:xfrm>
          <a:prstGeom prst="line">
            <a:avLst/>
          </a:prstGeom>
          <a:solidFill>
            <a:srgbClr val="EAEAEA"/>
          </a:solidFill>
          <a:ln w="2222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15" name="모서리가 둥근 직사각형 14"/>
          <p:cNvSpPr/>
          <p:nvPr/>
        </p:nvSpPr>
        <p:spPr>
          <a:xfrm>
            <a:off x="3887944" y="3254163"/>
            <a:ext cx="180000" cy="180000"/>
          </a:xfrm>
          <a:prstGeom prst="roundRect">
            <a:avLst>
              <a:gd name="adj" fmla="val 11511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4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ahoma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EAEAEA">
              <a:gamma/>
              <a:shade val="60000"/>
              <a:invGamma/>
            </a:srgb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체" pitchFamily="49" charset="-127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EAEAEA">
              <a:gamma/>
              <a:shade val="60000"/>
              <a:invGamma/>
            </a:srgb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체" pitchFamily="49" charset="-127"/>
            <a:ea typeface="돋움체" pitchFamily="49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Tahoma"/>
        <a:ea typeface="돋움체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12700">
          <a:noFill/>
          <a:prstDash val="sysDot"/>
        </a:ln>
      </a:spPr>
      <a:bodyPr anchor="b" anchorCtr="0"/>
      <a:lstStyle>
        <a:defPPr algn="ctr">
          <a:defRPr sz="120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  <a:cs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21159</TotalTime>
  <Words>680</Words>
  <Application>Microsoft Office PowerPoint</Application>
  <PresentationFormat>화면 슬라이드 쇼(4:3)</PresentationFormat>
  <Paragraphs>239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Tahoma</vt:lpstr>
      <vt:lpstr>HY헤드라인M</vt:lpstr>
      <vt:lpstr>돋움체</vt:lpstr>
      <vt:lpstr>맑은 고딕</vt:lpstr>
      <vt:lpstr>돋움</vt:lpstr>
      <vt:lpstr>디자인 사용자 지정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솔루션개발팀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심민수</dc:creator>
  <cp:lastModifiedBy>Windows 사용자</cp:lastModifiedBy>
  <cp:revision>1429</cp:revision>
  <cp:lastPrinted>2019-05-31T00:59:35Z</cp:lastPrinted>
  <dcterms:created xsi:type="dcterms:W3CDTF">2005-05-24T07:11:33Z</dcterms:created>
  <dcterms:modified xsi:type="dcterms:W3CDTF">2019-12-02T06:43:03Z</dcterms:modified>
</cp:coreProperties>
</file>