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84" r:id="rId4"/>
    <p:sldId id="287" r:id="rId5"/>
    <p:sldId id="257" r:id="rId6"/>
    <p:sldId id="285" r:id="rId7"/>
    <p:sldId id="288" r:id="rId8"/>
    <p:sldId id="289" r:id="rId9"/>
    <p:sldId id="290" r:id="rId10"/>
    <p:sldId id="286" r:id="rId11"/>
    <p:sldId id="292" r:id="rId12"/>
    <p:sldId id="291" r:id="rId13"/>
    <p:sldId id="265" r:id="rId14"/>
    <p:sldId id="293" r:id="rId15"/>
    <p:sldId id="270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5636" autoAdjust="0"/>
  </p:normalViewPr>
  <p:slideViewPr>
    <p:cSldViewPr snapToGrid="0">
      <p:cViewPr varScale="1">
        <p:scale>
          <a:sx n="106" d="100"/>
          <a:sy n="10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기본 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2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5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Word Embedding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3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 Category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0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가 유형을 판단하기 위해서는 적어도 어느정도의 데이터가 필요한가요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1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발문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5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pdf</a:t>
            </a:r>
            <a:r>
              <a:rPr lang="ko-KR" altLang="en-US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/>
              <a:t>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입력층에 가장 중요한 것은 </a:t>
            </a:r>
            <a:r>
              <a:rPr lang="en-US" altLang="ko-KR"/>
              <a:t>‘</a:t>
            </a:r>
            <a:r>
              <a:rPr lang="ko-KR" altLang="en-US"/>
              <a:t>정확한 데이터</a:t>
            </a:r>
            <a:r>
              <a:rPr lang="en-US" altLang="ko-KR"/>
              <a:t>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3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유형을 판단하는 데에 중요하지 않은 내용이다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7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기본 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1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/>
              <a:t>2023-06-19 </a:t>
            </a:r>
            <a:r>
              <a:rPr lang="ko-KR" altLang="en-US" sz="2400"/>
              <a:t>최종 </a:t>
            </a:r>
            <a:r>
              <a:rPr lang="ko-KR" altLang="en-US" sz="2400" dirty="0" err="1"/>
              <a:t>발표본</a:t>
            </a:r>
            <a:endParaRPr lang="en-US" altLang="ko-KR" sz="2400" dirty="0"/>
          </a:p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/>
              <a:t>(B811101)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테스트 케이스 제안 </a:t>
            </a:r>
            <a:r>
              <a:rPr lang="en-US" altLang="ko-KR"/>
              <a:t>– </a:t>
            </a:r>
            <a:r>
              <a:rPr lang="ko-KR" altLang="en-US"/>
              <a:t>기본</a:t>
            </a:r>
            <a:endParaRPr lang="ko-KR" altLang="en-US" dirty="0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32A8786-1489-40A4-8C71-22C37FFCAEA0}"/>
              </a:ext>
            </a:extLst>
          </p:cNvPr>
          <p:cNvSpPr/>
          <p:nvPr/>
        </p:nvSpPr>
        <p:spPr>
          <a:xfrm>
            <a:off x="838200" y="1926122"/>
            <a:ext cx="868218" cy="293814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546A9-C605-208F-E4F8-1FDE28BF2DAC}"/>
              </a:ext>
            </a:extLst>
          </p:cNvPr>
          <p:cNvSpPr txBox="1"/>
          <p:nvPr/>
        </p:nvSpPr>
        <p:spPr>
          <a:xfrm>
            <a:off x="1706417" y="1708727"/>
            <a:ext cx="9984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/>
              <a:t>1. Train Set : </a:t>
            </a:r>
            <a:r>
              <a:rPr lang="ko-KR" altLang="en-US" sz="3200"/>
              <a:t>사설 모의고사</a:t>
            </a:r>
            <a:r>
              <a:rPr lang="en-US" altLang="ko-KR" sz="3200"/>
              <a:t>, </a:t>
            </a:r>
            <a:r>
              <a:rPr lang="ko-KR" altLang="en-US" sz="3200"/>
              <a:t>일반 문제집 </a:t>
            </a:r>
            <a:r>
              <a:rPr lang="en-US" altLang="ko-KR" sz="3200"/>
              <a:t>(6)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D3030-0E83-F4D1-8CA2-D7CE267D57A8}"/>
              </a:ext>
            </a:extLst>
          </p:cNvPr>
          <p:cNvSpPr txBox="1"/>
          <p:nvPr/>
        </p:nvSpPr>
        <p:spPr>
          <a:xfrm>
            <a:off x="1706418" y="3154509"/>
            <a:ext cx="10485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/>
              <a:t>2. Validation Set : `22</a:t>
            </a:r>
            <a:r>
              <a:rPr lang="ko-KR" altLang="en-US" sz="3200"/>
              <a:t>년까지 평가원</a:t>
            </a:r>
            <a:r>
              <a:rPr lang="en-US" altLang="ko-KR" sz="3200"/>
              <a:t>, </a:t>
            </a:r>
            <a:r>
              <a:rPr lang="ko-KR" altLang="en-US" sz="3200"/>
              <a:t>교육청 모의고사</a:t>
            </a:r>
            <a:r>
              <a:rPr lang="en-US" altLang="ko-KR" sz="3200"/>
              <a:t> (2)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ED651-3DA7-72AB-423F-160CE5F96C1C}"/>
              </a:ext>
            </a:extLst>
          </p:cNvPr>
          <p:cNvSpPr txBox="1"/>
          <p:nvPr/>
        </p:nvSpPr>
        <p:spPr>
          <a:xfrm>
            <a:off x="1706418" y="4638513"/>
            <a:ext cx="9818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/>
              <a:t>3. Test Set : </a:t>
            </a:r>
            <a:r>
              <a:rPr lang="ko-KR" altLang="en-US" sz="3200"/>
              <a:t>올해 평가원</a:t>
            </a:r>
            <a:r>
              <a:rPr lang="en-US" altLang="ko-KR" sz="3200"/>
              <a:t>, </a:t>
            </a:r>
            <a:r>
              <a:rPr lang="ko-KR" altLang="en-US" sz="3200"/>
              <a:t>교육청 모의고사 </a:t>
            </a:r>
            <a:r>
              <a:rPr lang="en-US" altLang="ko-KR" sz="3200"/>
              <a:t>(2)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3CF65-53A9-64A1-58B5-0D4BBB3A18A6}"/>
              </a:ext>
            </a:extLst>
          </p:cNvPr>
          <p:cNvSpPr txBox="1"/>
          <p:nvPr/>
        </p:nvSpPr>
        <p:spPr>
          <a:xfrm>
            <a:off x="3840016" y="5274743"/>
            <a:ext cx="7289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</a:rPr>
              <a:t>(</a:t>
            </a:r>
            <a:r>
              <a:rPr lang="ko-KR" altLang="en-US" sz="3200">
                <a:solidFill>
                  <a:srgbClr val="FF0000"/>
                </a:solidFill>
              </a:rPr>
              <a:t>한 번도 사용되지 않음</a:t>
            </a:r>
            <a:r>
              <a:rPr lang="en-US" altLang="ko-KR" sz="3200">
                <a:solidFill>
                  <a:srgbClr val="FF0000"/>
                </a:solidFill>
              </a:rPr>
              <a:t>, </a:t>
            </a:r>
            <a:r>
              <a:rPr lang="ko-KR" altLang="en-US" sz="3200">
                <a:solidFill>
                  <a:srgbClr val="FF0000"/>
                </a:solidFill>
              </a:rPr>
              <a:t>정답 비공개</a:t>
            </a:r>
            <a:r>
              <a:rPr lang="en-US" altLang="ko-KR" sz="3200">
                <a:solidFill>
                  <a:srgbClr val="FF0000"/>
                </a:solidFill>
              </a:rPr>
              <a:t>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261254-385A-1F1B-63C3-B3E00124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59" y="2305007"/>
            <a:ext cx="6524625" cy="742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E9B569-6C31-A970-D872-0A93E0EC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59" y="3778786"/>
            <a:ext cx="6677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테스트 케이스 제안 </a:t>
            </a:r>
            <a:r>
              <a:rPr lang="en-US" altLang="ko-KR"/>
              <a:t>– </a:t>
            </a:r>
            <a:r>
              <a:rPr lang="ko-KR" altLang="en-US"/>
              <a:t>심화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C603A-9D40-7CE1-2EB2-C3E891F1E029}"/>
              </a:ext>
            </a:extLst>
          </p:cNvPr>
          <p:cNvSpPr txBox="1"/>
          <p:nvPr/>
        </p:nvSpPr>
        <p:spPr>
          <a:xfrm>
            <a:off x="838200" y="1645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/>
              <a:t>- </a:t>
            </a:r>
            <a:r>
              <a:rPr lang="ko-KR" altLang="en-US" sz="2800"/>
              <a:t>메타모픽 테스트 케이스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2DACB-39B3-B598-0BBB-F0DB10568B98}"/>
              </a:ext>
            </a:extLst>
          </p:cNvPr>
          <p:cNvSpPr txBox="1"/>
          <p:nvPr/>
        </p:nvSpPr>
        <p:spPr>
          <a:xfrm>
            <a:off x="969818" y="5837580"/>
            <a:ext cx="8913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/>
              <a:t>나병우</a:t>
            </a:r>
            <a:r>
              <a:rPr lang="en-US" altLang="ko-KR" sz="1200" spc="-150"/>
              <a:t>, </a:t>
            </a:r>
            <a:r>
              <a:rPr lang="ko-KR" altLang="en-US" sz="1200" spc="-150"/>
              <a:t>강동수</a:t>
            </a:r>
            <a:r>
              <a:rPr lang="en-US" altLang="ko-KR" sz="1200" spc="-150"/>
              <a:t>.(2022).CNN </a:t>
            </a:r>
            <a:r>
              <a:rPr lang="ko-KR" altLang="en-US" sz="1200" spc="-150"/>
              <a:t>이미지 분류 모델을 위한 메타모픽 테스트 케이스 생성 기법</a:t>
            </a:r>
            <a:r>
              <a:rPr lang="en-US" altLang="ko-KR" sz="1200" spc="-150"/>
              <a:t>.</a:t>
            </a:r>
            <a:r>
              <a:rPr lang="ko-KR" altLang="en-US" sz="1200" spc="-150"/>
              <a:t>정보과학회 컴퓨팅의 실제 논문지</a:t>
            </a:r>
            <a:r>
              <a:rPr lang="en-US" altLang="ko-KR" sz="1200" spc="-150"/>
              <a:t>,28(1),33-41.</a:t>
            </a:r>
          </a:p>
          <a:p>
            <a:endParaRPr lang="en-US" altLang="ko-KR" sz="1200" spc="-150"/>
          </a:p>
          <a:p>
            <a:r>
              <a:rPr lang="ko-KR" altLang="en-US" sz="1200" spc="-150"/>
              <a:t>장종인</a:t>
            </a:r>
            <a:r>
              <a:rPr lang="en-US" altLang="ko-KR" sz="1200" spc="-150"/>
              <a:t>, </a:t>
            </a:r>
            <a:r>
              <a:rPr lang="ko-KR" altLang="en-US" sz="1200" spc="-150"/>
              <a:t>백종문</a:t>
            </a:r>
            <a:r>
              <a:rPr lang="en-US" altLang="ko-KR" sz="1200" spc="-150"/>
              <a:t>.(2018).</a:t>
            </a:r>
            <a:r>
              <a:rPr lang="ko-KR" altLang="en-US" sz="1200" spc="-150"/>
              <a:t>퍼포먼스 메타모픽 테스팅을 위한 데이터 마이닝 기반 메타모픽 관계 검사 방법 제안</a:t>
            </a:r>
            <a:r>
              <a:rPr lang="en-US" altLang="ko-KR" sz="1200" spc="-150"/>
              <a:t>.</a:t>
            </a:r>
            <a:r>
              <a:rPr lang="ko-KR" altLang="en-US" sz="1200" spc="-150"/>
              <a:t>한국정보과학회 학술발표논문집</a:t>
            </a:r>
            <a:r>
              <a:rPr lang="en-US" altLang="ko-KR" sz="1200" spc="-150"/>
              <a:t>,(),435-437.</a:t>
            </a:r>
            <a:endParaRPr lang="ko-KR" altLang="en-US" sz="1200" spc="-1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CBA06-F262-B7FC-3516-47950AFF8AE1}"/>
              </a:ext>
            </a:extLst>
          </p:cNvPr>
          <p:cNvSpPr txBox="1"/>
          <p:nvPr/>
        </p:nvSpPr>
        <p:spPr>
          <a:xfrm>
            <a:off x="1505527" y="2426361"/>
            <a:ext cx="8118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모델의 구조와 내부 동작에 대한 분석 없이 모델을 직관적으로 평가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정확도</a:t>
            </a:r>
            <a:r>
              <a:rPr lang="en-US" altLang="ko-KR"/>
              <a:t>, </a:t>
            </a:r>
            <a:r>
              <a:rPr lang="ko-KR" altLang="en-US"/>
              <a:t>정밀도 측정 지표를 객관적으로 얻을 수 있다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머신러닝에 나타나는 </a:t>
            </a:r>
            <a:r>
              <a:rPr lang="en-US" altLang="ko-KR"/>
              <a:t>‘</a:t>
            </a:r>
            <a:r>
              <a:rPr lang="ko-KR" altLang="en-US"/>
              <a:t>오라클 문제</a:t>
            </a:r>
            <a:r>
              <a:rPr lang="en-US" altLang="ko-KR"/>
              <a:t>’ : </a:t>
            </a:r>
            <a:r>
              <a:rPr lang="ko-KR" altLang="en-US"/>
              <a:t>기대 결과를 사전에 알아야 되는 점</a:t>
            </a:r>
          </a:p>
        </p:txBody>
      </p:sp>
    </p:spTree>
    <p:extLst>
      <p:ext uri="{BB962C8B-B14F-4D97-AF65-F5344CB8AC3E}">
        <p14:creationId xmlns:p14="http://schemas.microsoft.com/office/powerpoint/2010/main" val="344461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테스트 케이스 제안 </a:t>
            </a:r>
            <a:r>
              <a:rPr lang="en-US" altLang="ko-KR"/>
              <a:t>– </a:t>
            </a:r>
            <a:r>
              <a:rPr lang="ko-KR" altLang="en-US"/>
              <a:t>심화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2DACB-39B3-B598-0BBB-F0DB10568B98}"/>
              </a:ext>
            </a:extLst>
          </p:cNvPr>
          <p:cNvSpPr txBox="1"/>
          <p:nvPr/>
        </p:nvSpPr>
        <p:spPr>
          <a:xfrm>
            <a:off x="969818" y="5837580"/>
            <a:ext cx="8913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/>
              <a:t>나병우</a:t>
            </a:r>
            <a:r>
              <a:rPr lang="en-US" altLang="ko-KR" sz="1200" spc="-150"/>
              <a:t>, </a:t>
            </a:r>
            <a:r>
              <a:rPr lang="ko-KR" altLang="en-US" sz="1200" spc="-150"/>
              <a:t>강동수</a:t>
            </a:r>
            <a:r>
              <a:rPr lang="en-US" altLang="ko-KR" sz="1200" spc="-150"/>
              <a:t>.(2022).CNN </a:t>
            </a:r>
            <a:r>
              <a:rPr lang="ko-KR" altLang="en-US" sz="1200" spc="-150"/>
              <a:t>이미지 분류 모델을 위한 메타모픽 테스트 케이스 생성 기법</a:t>
            </a:r>
            <a:r>
              <a:rPr lang="en-US" altLang="ko-KR" sz="1200" spc="-150"/>
              <a:t>.</a:t>
            </a:r>
            <a:r>
              <a:rPr lang="ko-KR" altLang="en-US" sz="1200" spc="-150"/>
              <a:t>정보과학회 컴퓨팅의 실제 논문지</a:t>
            </a:r>
            <a:r>
              <a:rPr lang="en-US" altLang="ko-KR" sz="1200" spc="-150"/>
              <a:t>,28(1),33-41.</a:t>
            </a:r>
          </a:p>
          <a:p>
            <a:endParaRPr lang="en-US" altLang="ko-KR" sz="1200" spc="-150"/>
          </a:p>
          <a:p>
            <a:r>
              <a:rPr lang="ko-KR" altLang="en-US" sz="1200" spc="-150"/>
              <a:t>장종인</a:t>
            </a:r>
            <a:r>
              <a:rPr lang="en-US" altLang="ko-KR" sz="1200" spc="-150"/>
              <a:t>, </a:t>
            </a:r>
            <a:r>
              <a:rPr lang="ko-KR" altLang="en-US" sz="1200" spc="-150"/>
              <a:t>백종문</a:t>
            </a:r>
            <a:r>
              <a:rPr lang="en-US" altLang="ko-KR" sz="1200" spc="-150"/>
              <a:t>.(2018).</a:t>
            </a:r>
            <a:r>
              <a:rPr lang="ko-KR" altLang="en-US" sz="1200" spc="-150"/>
              <a:t>퍼포먼스 메타모픽 테스팅을 위한 데이터 마이닝 기반 메타모픽 관계 검사 방법 제안</a:t>
            </a:r>
            <a:r>
              <a:rPr lang="en-US" altLang="ko-KR" sz="1200" spc="-150"/>
              <a:t>.</a:t>
            </a:r>
            <a:r>
              <a:rPr lang="ko-KR" altLang="en-US" sz="1200" spc="-150"/>
              <a:t>한국정보과학회 학술발표논문집</a:t>
            </a:r>
            <a:r>
              <a:rPr lang="en-US" altLang="ko-KR" sz="1200" spc="-150"/>
              <a:t>,(),435-437.</a:t>
            </a:r>
            <a:endParaRPr lang="ko-KR" altLang="en-US" sz="1200" spc="-15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78C5C7-8DFC-8EC1-2797-7DCBE7E8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90" y="1662980"/>
            <a:ext cx="8908225" cy="489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1E073-68A1-AE46-B278-11AD5779A357}"/>
              </a:ext>
            </a:extLst>
          </p:cNvPr>
          <p:cNvSpPr txBox="1"/>
          <p:nvPr/>
        </p:nvSpPr>
        <p:spPr>
          <a:xfrm>
            <a:off x="1321586" y="1722904"/>
            <a:ext cx="82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/>
              <a:t>원본 </a:t>
            </a:r>
            <a:endParaRPr lang="ko-KR" altLang="en-US" sz="20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F97E9-C8A1-188B-8748-BDC2575E1F62}"/>
              </a:ext>
            </a:extLst>
          </p:cNvPr>
          <p:cNvSpPr txBox="1"/>
          <p:nvPr/>
        </p:nvSpPr>
        <p:spPr>
          <a:xfrm>
            <a:off x="1046908" y="2669926"/>
            <a:ext cx="1209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/>
              <a:t>문자 교체 </a:t>
            </a:r>
            <a:endParaRPr lang="ko-KR" altLang="en-US" sz="20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DAFB9-DCE7-6CD9-1FAD-E81D26963149}"/>
              </a:ext>
            </a:extLst>
          </p:cNvPr>
          <p:cNvSpPr txBox="1"/>
          <p:nvPr/>
        </p:nvSpPr>
        <p:spPr>
          <a:xfrm>
            <a:off x="1046908" y="3447530"/>
            <a:ext cx="1209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/>
              <a:t>문자 삽입</a:t>
            </a:r>
            <a:endParaRPr lang="ko-KR" altLang="en-US" sz="2000" spc="-1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0A9912-7C3E-FA31-4E2A-9A8DAA7D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390" y="2605996"/>
            <a:ext cx="8547759" cy="4891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FB4388-BECA-CAD3-BD42-4A544485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500" y="3348006"/>
            <a:ext cx="8360209" cy="6569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5461DC-0CA3-5DA2-DA38-A771F29CC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390" y="4137180"/>
            <a:ext cx="6073709" cy="5452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6076CC-92C3-AA67-372D-2C30D2963B50}"/>
              </a:ext>
            </a:extLst>
          </p:cNvPr>
          <p:cNvSpPr txBox="1"/>
          <p:nvPr/>
        </p:nvSpPr>
        <p:spPr>
          <a:xfrm>
            <a:off x="1046908" y="4225134"/>
            <a:ext cx="1209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/>
              <a:t>문자 삭제</a:t>
            </a:r>
            <a:endParaRPr lang="ko-KR" altLang="en-US" sz="2000" spc="-15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D9549C-A542-64AF-BC62-81F3A37783FF}"/>
              </a:ext>
            </a:extLst>
          </p:cNvPr>
          <p:cNvCxnSpPr/>
          <p:nvPr/>
        </p:nvCxnSpPr>
        <p:spPr>
          <a:xfrm>
            <a:off x="1154545" y="2438400"/>
            <a:ext cx="1019925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추후 계획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24E4-75F9-0B6D-FB06-722D64C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1338262"/>
            <a:ext cx="9710738" cy="5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추후 계획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EF98F-0EF6-D217-2481-006992FD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98328"/>
            <a:ext cx="10344150" cy="2600325"/>
          </a:xfrm>
          <a:prstGeom prst="rect">
            <a:avLst/>
          </a:prstGeom>
        </p:spPr>
      </p:pic>
      <p:pic>
        <p:nvPicPr>
          <p:cNvPr id="2050" name="Picture 2" descr="1. Svelte 소개 - 컴파일 방식의 UI 프레임워크">
            <a:extLst>
              <a:ext uri="{FF2B5EF4-FFF2-40B4-BE49-F238E27FC236}">
                <a16:creationId xmlns:a16="http://schemas.microsoft.com/office/drawing/2014/main" id="{CE16DD02-7842-5177-210B-54BEA0C5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4" y="4541363"/>
            <a:ext cx="4048854" cy="17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6D91DFEF-C07A-99D7-ACDF-EEB47338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4541363"/>
            <a:ext cx="5197882" cy="178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7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BA11-4E1C-D4AA-AC4E-BC6A5ED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추후 계획 </a:t>
            </a:r>
            <a:r>
              <a:rPr lang="en-US" altLang="ko-KR"/>
              <a:t>– </a:t>
            </a:r>
            <a:r>
              <a:rPr lang="ko-KR" altLang="en-US"/>
              <a:t>과제 </a:t>
            </a:r>
            <a:r>
              <a:rPr lang="ko-KR" altLang="en-US" dirty="0"/>
              <a:t>수행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52D05-18AF-3CAF-0F69-16E84D41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3" y="1690688"/>
            <a:ext cx="10463553" cy="4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BC06C-6B27-DCCB-3DAB-2C0BC045E0FC}"/>
              </a:ext>
            </a:extLst>
          </p:cNvPr>
          <p:cNvSpPr txBox="1"/>
          <p:nvPr/>
        </p:nvSpPr>
        <p:spPr>
          <a:xfrm>
            <a:off x="1394691" y="1888990"/>
            <a:ext cx="95418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나병우</a:t>
            </a:r>
            <a:r>
              <a:rPr lang="en-US" altLang="ko-KR"/>
              <a:t>, </a:t>
            </a:r>
            <a:r>
              <a:rPr lang="ko-KR" altLang="en-US"/>
              <a:t>강동수</a:t>
            </a:r>
            <a:r>
              <a:rPr lang="en-US" altLang="ko-KR"/>
              <a:t>.(2022).CNN </a:t>
            </a:r>
            <a:r>
              <a:rPr lang="ko-KR" altLang="en-US"/>
              <a:t>이미지 분류 모델을 위한 메타모픽 테스트 케이스 생성 기법</a:t>
            </a:r>
            <a:r>
              <a:rPr lang="en-US" altLang="ko-KR"/>
              <a:t>.</a:t>
            </a:r>
            <a:r>
              <a:rPr lang="ko-KR" altLang="en-US"/>
              <a:t>정보과학회 컴퓨팅의 실제 논문지</a:t>
            </a:r>
            <a:r>
              <a:rPr lang="en-US" altLang="ko-KR"/>
              <a:t>,28(1),33-41.</a:t>
            </a:r>
          </a:p>
          <a:p>
            <a:endParaRPr lang="en-US" altLang="ko-KR"/>
          </a:p>
          <a:p>
            <a:r>
              <a:rPr lang="ko-KR" altLang="en-US"/>
              <a:t>장종인</a:t>
            </a:r>
            <a:r>
              <a:rPr lang="en-US" altLang="ko-KR"/>
              <a:t>, </a:t>
            </a:r>
            <a:r>
              <a:rPr lang="ko-KR" altLang="en-US"/>
              <a:t>백종문</a:t>
            </a:r>
            <a:r>
              <a:rPr lang="en-US" altLang="ko-KR"/>
              <a:t>.(2018).</a:t>
            </a:r>
            <a:r>
              <a:rPr lang="ko-KR" altLang="en-US"/>
              <a:t>퍼포먼스 메타모픽 테스팅을 위한 데이터 마이닝 기반 메타모픽 관계 검사 방법 제안</a:t>
            </a:r>
            <a:r>
              <a:rPr lang="en-US" altLang="ko-KR"/>
              <a:t>.</a:t>
            </a:r>
            <a:r>
              <a:rPr lang="ko-KR" altLang="en-US"/>
              <a:t>한국정보과학회 학술발표논문집</a:t>
            </a:r>
            <a:r>
              <a:rPr lang="en-US" altLang="ko-KR"/>
              <a:t>,(),435-437.</a:t>
            </a:r>
          </a:p>
          <a:p>
            <a:endParaRPr lang="en-US" altLang="ko-KR"/>
          </a:p>
          <a:p>
            <a:r>
              <a:rPr lang="en-US" altLang="ko-KR"/>
              <a:t>C. Rigaud, J. -C. Burie and J. -M. Ogier, "Segmentation-Free Speech Text Recognition for Comic Books," 2017 14th IAPR International Conference on Document Analysis and Recognition (ICDAR), Kyoto, Japan, 2017, pp. 29-34, doi: 10.1109/ICDAR.2017.288.</a:t>
            </a:r>
          </a:p>
          <a:p>
            <a:endParaRPr lang="en-US" altLang="ko-KR"/>
          </a:p>
          <a:p>
            <a:r>
              <a:rPr lang="en-US" altLang="ko-KR"/>
              <a:t>Seong-Yoon Shin, Kwang-Seong Shin, Hyun-Chang Lee.(2019).Text Classification Using LSTM-CNN.</a:t>
            </a:r>
            <a:r>
              <a:rPr lang="ko-KR" altLang="en-US"/>
              <a:t>한국정보통신학회 종합학술대회 논문집</a:t>
            </a:r>
            <a:r>
              <a:rPr lang="en-US" altLang="ko-KR"/>
              <a:t>,23(2),692-694.</a:t>
            </a:r>
          </a:p>
          <a:p>
            <a:endParaRPr lang="en-US" altLang="ko-KR"/>
          </a:p>
          <a:p>
            <a:r>
              <a:rPr lang="ko-KR" altLang="en-US"/>
              <a:t>오수민</a:t>
            </a:r>
            <a:r>
              <a:rPr lang="en-US" altLang="ko-KR"/>
              <a:t>,</a:t>
            </a:r>
            <a:r>
              <a:rPr lang="ko-KR" altLang="en-US"/>
              <a:t>손서영</a:t>
            </a:r>
            <a:r>
              <a:rPr lang="en-US" altLang="ko-KR"/>
              <a:t>,</a:t>
            </a:r>
            <a:r>
              <a:rPr lang="ko-KR" altLang="en-US"/>
              <a:t>양혜성</a:t>
            </a:r>
            <a:r>
              <a:rPr lang="en-US" altLang="ko-KR"/>
              <a:t>,</a:t>
            </a:r>
            <a:r>
              <a:rPr lang="ko-KR" altLang="en-US"/>
              <a:t>박민서</a:t>
            </a:r>
            <a:r>
              <a:rPr lang="en-US" altLang="ko-KR"/>
              <a:t>. (2022). </a:t>
            </a:r>
            <a:r>
              <a:rPr lang="ko-KR" altLang="en-US"/>
              <a:t>머신러닝을 활용한 </a:t>
            </a:r>
            <a:r>
              <a:rPr lang="en-US" altLang="ko-KR"/>
              <a:t>MBTI </a:t>
            </a:r>
            <a:r>
              <a:rPr lang="ko-KR" altLang="en-US"/>
              <a:t>기반 학습유형설계</a:t>
            </a:r>
            <a:r>
              <a:rPr lang="en-US" altLang="ko-KR"/>
              <a:t>. </a:t>
            </a:r>
            <a:r>
              <a:rPr lang="ko-KR" altLang="en-US"/>
              <a:t>문화기술의 융합</a:t>
            </a:r>
            <a:r>
              <a:rPr lang="en-US" altLang="ko-KR"/>
              <a:t>, 8(6), 207-213.</a:t>
            </a:r>
          </a:p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8ECD51-B51A-0D18-99B2-C82E6D22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7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0867E-3ADB-A377-F450-EC7B8FF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2346-4826-73BC-E17F-53910336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 소개</a:t>
            </a:r>
            <a:endParaRPr lang="en-US" altLang="ko-KR" dirty="0"/>
          </a:p>
          <a:p>
            <a:r>
              <a:rPr lang="ko-KR" altLang="en-US"/>
              <a:t>데이터 수집</a:t>
            </a:r>
            <a:endParaRPr lang="en-US" altLang="ko-KR"/>
          </a:p>
          <a:p>
            <a:r>
              <a:rPr lang="ko-KR" altLang="en-US"/>
              <a:t>테스트 케이스 제안</a:t>
            </a:r>
            <a:endParaRPr lang="en-US" altLang="ko-KR"/>
          </a:p>
          <a:p>
            <a:r>
              <a:rPr lang="ko-KR" altLang="en-US"/>
              <a:t>추후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간단 소개 </a:t>
            </a:r>
            <a:r>
              <a:rPr lang="en-US" altLang="ko-KR"/>
              <a:t>– ML </a:t>
            </a:r>
            <a:r>
              <a:rPr lang="ko-KR" altLang="en-US"/>
              <a:t>설계도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18B97-DA4B-8691-8E43-4B68B2E0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328"/>
            <a:ext cx="2976807" cy="48450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1DA899-50A0-1CFB-E338-139E5988A222}"/>
              </a:ext>
            </a:extLst>
          </p:cNvPr>
          <p:cNvCxnSpPr/>
          <p:nvPr/>
        </p:nvCxnSpPr>
        <p:spPr>
          <a:xfrm>
            <a:off x="4092163" y="2924269"/>
            <a:ext cx="742459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9F01CA-F886-76F8-B49C-EE1BDEC9468F}"/>
              </a:ext>
            </a:extLst>
          </p:cNvPr>
          <p:cNvCxnSpPr/>
          <p:nvPr/>
        </p:nvCxnSpPr>
        <p:spPr>
          <a:xfrm>
            <a:off x="4064454" y="4448269"/>
            <a:ext cx="742459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JSON - Wikipedia">
            <a:extLst>
              <a:ext uri="{FF2B5EF4-FFF2-40B4-BE49-F238E27FC236}">
                <a16:creationId xmlns:a16="http://schemas.microsoft.com/office/drawing/2014/main" id="{B72D8206-2D4D-4A2F-BB5F-A052A541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51" y="1818704"/>
            <a:ext cx="776713" cy="77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49034-4F6B-0C48-3A6B-94045067D2F1}"/>
              </a:ext>
            </a:extLst>
          </p:cNvPr>
          <p:cNvSpPr txBox="1"/>
          <p:nvPr/>
        </p:nvSpPr>
        <p:spPr>
          <a:xfrm>
            <a:off x="6761018" y="3278761"/>
            <a:ext cx="2438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/>
              <a:t>Word Embedding</a:t>
            </a:r>
            <a:endParaRPr lang="ko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745DE-FAEB-58CF-9EE1-99BB65527664}"/>
              </a:ext>
            </a:extLst>
          </p:cNvPr>
          <p:cNvSpPr txBox="1"/>
          <p:nvPr/>
        </p:nvSpPr>
        <p:spPr>
          <a:xfrm>
            <a:off x="4830353" y="1745395"/>
            <a:ext cx="2438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ko-KR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1864A-2E7C-EC9F-859A-DCF5376552B1}"/>
              </a:ext>
            </a:extLst>
          </p:cNvPr>
          <p:cNvSpPr txBox="1"/>
          <p:nvPr/>
        </p:nvSpPr>
        <p:spPr>
          <a:xfrm>
            <a:off x="9125528" y="3515691"/>
            <a:ext cx="243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/>
              <a:t>Tokenization</a:t>
            </a:r>
            <a:endParaRPr lang="ko-KR" alt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3C633-AC36-C6FC-1A61-163216DFDF29}"/>
              </a:ext>
            </a:extLst>
          </p:cNvPr>
          <p:cNvSpPr txBox="1"/>
          <p:nvPr/>
        </p:nvSpPr>
        <p:spPr>
          <a:xfrm>
            <a:off x="3957976" y="3358626"/>
            <a:ext cx="2678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>
                <a:latin typeface="Bahnschrift Light Condensed" panose="020B0502040204020203" pitchFamily="34" charset="0"/>
              </a:rPr>
              <a:t>WordToBert</a:t>
            </a:r>
            <a:endParaRPr lang="ko-KR" altLang="en-US" sz="440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33AF6-D9BA-5442-26BE-4004092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51" y="4857629"/>
            <a:ext cx="2976807" cy="7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EEC2-6D45-0A4C-FCDB-3901292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간단 소개 </a:t>
            </a:r>
            <a:r>
              <a:rPr lang="en-US" altLang="ko-KR"/>
              <a:t>– </a:t>
            </a:r>
            <a:r>
              <a:rPr lang="ko-KR" altLang="en-US" dirty="0"/>
              <a:t>유형 분류표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71883-9B4C-8A33-600B-988526A7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4" y="1690688"/>
            <a:ext cx="4246032" cy="2440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F00AEE-09FA-22A7-ED48-F29D8CE3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160" y="2010437"/>
            <a:ext cx="6634143" cy="437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D08C-94CB-85FA-D60A-494095CC848D}"/>
              </a:ext>
            </a:extLst>
          </p:cNvPr>
          <p:cNvSpPr txBox="1"/>
          <p:nvPr/>
        </p:nvSpPr>
        <p:spPr>
          <a:xfrm>
            <a:off x="642764" y="4451007"/>
            <a:ext cx="6096000" cy="163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/>
              <a:t>Category</a:t>
            </a:r>
          </a:p>
          <a:p>
            <a:pPr>
              <a:lnSpc>
                <a:spcPct val="150000"/>
              </a:lnSpc>
            </a:pPr>
            <a:r>
              <a:rPr lang="en-US" altLang="ko-KR" sz="4000"/>
              <a:t>[ 0 , 0 , 0 ] </a:t>
            </a:r>
            <a:r>
              <a:rPr lang="en-US" altLang="ko-KR" sz="3200">
                <a:solidFill>
                  <a:schemeClr val="tx2"/>
                </a:solidFill>
              </a:rPr>
              <a:t>: 0 or 1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간단 소개 </a:t>
            </a:r>
            <a:r>
              <a:rPr lang="en-US" altLang="ko-KR"/>
              <a:t>– </a:t>
            </a:r>
            <a:r>
              <a:rPr lang="ko-KR" altLang="en-US"/>
              <a:t>기술 자문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0115E9-9C9D-C0B5-C1BA-B801547C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0" y="1711451"/>
            <a:ext cx="3675666" cy="402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956C4-4470-B5F3-BB85-ADEBDE0C3ECA}"/>
              </a:ext>
            </a:extLst>
          </p:cNvPr>
          <p:cNvSpPr txBox="1"/>
          <p:nvPr/>
        </p:nvSpPr>
        <p:spPr>
          <a:xfrm>
            <a:off x="4722424" y="3726188"/>
            <a:ext cx="6928919" cy="13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/>
              <a:t>“</a:t>
            </a:r>
            <a:r>
              <a:rPr lang="ko-KR" altLang="en-US" sz="2800" b="1"/>
              <a:t>신뢰도가 높은 클래스를 얻기 위해선 </a:t>
            </a:r>
            <a:endParaRPr lang="en-US" altLang="ko-KR" sz="2800" b="1"/>
          </a:p>
          <a:p>
            <a:pPr algn="ctr">
              <a:lnSpc>
                <a:spcPct val="150000"/>
              </a:lnSpc>
            </a:pPr>
            <a:r>
              <a:rPr lang="ko-KR" altLang="en-US" sz="2800" b="1"/>
              <a:t>적어도 </a:t>
            </a:r>
            <a:r>
              <a:rPr lang="en-US" altLang="ko-KR" sz="2800" b="1"/>
              <a:t>3,000</a:t>
            </a:r>
            <a:r>
              <a:rPr lang="ko-KR" altLang="en-US" sz="2800" b="1"/>
              <a:t>개의 데이터는 있어야 한다</a:t>
            </a:r>
            <a:r>
              <a:rPr lang="en-US" altLang="ko-KR" sz="2800" b="1"/>
              <a:t>.“</a:t>
            </a:r>
            <a:endParaRPr lang="ko-KR" altLang="en-US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302A3-D937-33E3-7F8D-0A01255D724E}"/>
              </a:ext>
            </a:extLst>
          </p:cNvPr>
          <p:cNvSpPr txBox="1"/>
          <p:nvPr/>
        </p:nvSpPr>
        <p:spPr>
          <a:xfrm>
            <a:off x="4722424" y="2013666"/>
            <a:ext cx="6313750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AI</a:t>
            </a:r>
            <a:r>
              <a:rPr lang="ko-KR" altLang="en-US"/>
              <a:t>가 유형을 판단하기 위해서는 적어도 어느 정도 양의 데이터가 필요한가요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8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데이터 수집 </a:t>
            </a:r>
            <a:r>
              <a:rPr lang="en-US" altLang="ko-KR"/>
              <a:t>– </a:t>
            </a:r>
            <a:r>
              <a:rPr lang="ko-KR" altLang="en-US" dirty="0"/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D66A4B-1C96-B1B0-943D-3B422440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2" y="2089489"/>
            <a:ext cx="5122272" cy="327724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2A87BC-1D34-F8E9-6A8E-ACB5632256AD}"/>
              </a:ext>
            </a:extLst>
          </p:cNvPr>
          <p:cNvGrpSpPr/>
          <p:nvPr/>
        </p:nvGrpSpPr>
        <p:grpSpPr>
          <a:xfrm>
            <a:off x="444352" y="1531405"/>
            <a:ext cx="3678632" cy="1446056"/>
            <a:chOff x="643342" y="861449"/>
            <a:chExt cx="3678632" cy="144605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380E26-B483-5C44-E0BA-4815FA64F75D}"/>
                </a:ext>
              </a:extLst>
            </p:cNvPr>
            <p:cNvSpPr/>
            <p:nvPr/>
          </p:nvSpPr>
          <p:spPr>
            <a:xfrm>
              <a:off x="643342" y="1454893"/>
              <a:ext cx="3367157" cy="852612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585F89-2C48-CFD8-F10A-2331DE255236}"/>
                </a:ext>
              </a:extLst>
            </p:cNvPr>
            <p:cNvSpPr txBox="1"/>
            <p:nvPr/>
          </p:nvSpPr>
          <p:spPr>
            <a:xfrm>
              <a:off x="2326920" y="861449"/>
              <a:ext cx="19950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FF0000"/>
                  </a:solidFill>
                </a:rPr>
                <a:t>첫 </a:t>
              </a:r>
              <a:r>
                <a:rPr lang="ko-KR" altLang="en-US" sz="2400" dirty="0">
                  <a:solidFill>
                    <a:srgbClr val="FF0000"/>
                  </a:solidFill>
                </a:rPr>
                <a:t>발문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BBA994-05B4-3517-3C52-0702078E5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899" y="2124849"/>
            <a:ext cx="4669131" cy="99365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29BC4A-F270-6808-CF6B-691ED873679A}"/>
              </a:ext>
            </a:extLst>
          </p:cNvPr>
          <p:cNvCxnSpPr>
            <a:cxnSpLocks/>
          </p:cNvCxnSpPr>
          <p:nvPr/>
        </p:nvCxnSpPr>
        <p:spPr>
          <a:xfrm flipV="1">
            <a:off x="6020037" y="2689318"/>
            <a:ext cx="800037" cy="1398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A786C3-C7AB-F90F-A1E9-B8F5232EE300}"/>
              </a:ext>
            </a:extLst>
          </p:cNvPr>
          <p:cNvSpPr txBox="1"/>
          <p:nvPr/>
        </p:nvSpPr>
        <p:spPr>
          <a:xfrm>
            <a:off x="5889178" y="2229949"/>
            <a:ext cx="1110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 JSON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CCA594-D712-A41F-B14B-DED4DA7C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499" y="3319219"/>
            <a:ext cx="1964128" cy="31683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0A8A84-320E-A002-74C9-E48664105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723" y="3319219"/>
            <a:ext cx="1980204" cy="31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데이터 수집 </a:t>
            </a:r>
            <a:r>
              <a:rPr lang="en-US" altLang="ko-KR"/>
              <a:t>– </a:t>
            </a:r>
            <a:r>
              <a:rPr lang="ko-KR" altLang="en-US"/>
              <a:t>발생한 문제점 </a:t>
            </a:r>
            <a:r>
              <a:rPr lang="en-US" altLang="ko-KR"/>
              <a:t>(1/2)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BFC13B-9433-0111-6540-A30B8C55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32" y="1669430"/>
            <a:ext cx="5623803" cy="1498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BC685F-C5B8-E3C0-7F10-D266FFF71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902" y="3354871"/>
            <a:ext cx="5977722" cy="290822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F252E5-6D4B-1994-141F-DC78EBDAC9E8}"/>
              </a:ext>
            </a:extLst>
          </p:cNvPr>
          <p:cNvGrpSpPr/>
          <p:nvPr/>
        </p:nvGrpSpPr>
        <p:grpSpPr>
          <a:xfrm>
            <a:off x="5957926" y="2285385"/>
            <a:ext cx="2777365" cy="2052966"/>
            <a:chOff x="5957926" y="2285385"/>
            <a:chExt cx="2777365" cy="205296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8CB4B29-AE19-156A-BC7E-1A2A0A85A0E2}"/>
                </a:ext>
              </a:extLst>
            </p:cNvPr>
            <p:cNvSpPr/>
            <p:nvPr/>
          </p:nvSpPr>
          <p:spPr>
            <a:xfrm>
              <a:off x="8140064" y="2285385"/>
              <a:ext cx="595227" cy="3035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1579972-3D5A-B15B-7F98-71863DBFFBF0}"/>
                </a:ext>
              </a:extLst>
            </p:cNvPr>
            <p:cNvSpPr/>
            <p:nvPr/>
          </p:nvSpPr>
          <p:spPr>
            <a:xfrm>
              <a:off x="5957926" y="4010971"/>
              <a:ext cx="510298" cy="3273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A1CA1C-42A0-FD4D-D2FE-7883DC59A6F0}"/>
                </a:ext>
              </a:extLst>
            </p:cNvPr>
            <p:cNvCxnSpPr>
              <a:stCxn id="16" idx="1"/>
              <a:endCxn id="17" idx="3"/>
            </p:cNvCxnSpPr>
            <p:nvPr/>
          </p:nvCxnSpPr>
          <p:spPr>
            <a:xfrm flipH="1">
              <a:off x="6468224" y="2437158"/>
              <a:ext cx="1671840" cy="1737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B934C3-83FE-D04F-7218-6233E30E6EFB}"/>
              </a:ext>
            </a:extLst>
          </p:cNvPr>
          <p:cNvGrpSpPr/>
          <p:nvPr/>
        </p:nvGrpSpPr>
        <p:grpSpPr>
          <a:xfrm>
            <a:off x="2347220" y="1635304"/>
            <a:ext cx="6096000" cy="1569660"/>
            <a:chOff x="838200" y="1598328"/>
            <a:chExt cx="6096000" cy="156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B1FB52-1B21-0A31-6AC0-39333C673C9A}"/>
                </a:ext>
              </a:extLst>
            </p:cNvPr>
            <p:cNvSpPr txBox="1"/>
            <p:nvPr/>
          </p:nvSpPr>
          <p:spPr>
            <a:xfrm>
              <a:off x="838200" y="1598328"/>
              <a:ext cx="60960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/>
                <a:t>PDF</a:t>
              </a:r>
              <a:r>
                <a:rPr lang="ko-KR" altLang="en-US" sz="3200"/>
                <a:t> </a:t>
              </a:r>
              <a:r>
                <a:rPr lang="en-US" altLang="ko-KR" sz="3200"/>
                <a:t>to</a:t>
              </a:r>
              <a:r>
                <a:rPr lang="ko-KR" altLang="en-US" sz="3200"/>
                <a:t> </a:t>
              </a:r>
              <a:r>
                <a:rPr lang="en-US" altLang="ko-KR" sz="3200"/>
                <a:t>Json </a:t>
              </a:r>
            </a:p>
            <a:p>
              <a:endParaRPr lang="en-US" altLang="ko-KR" sz="3200"/>
            </a:p>
            <a:p>
              <a:r>
                <a:rPr lang="en-US" altLang="ko-KR" sz="3200"/>
                <a:t>Ctrl+C -&gt; V</a:t>
              </a:r>
              <a:endParaRPr lang="ko-KR" altLang="en-US" dirty="0"/>
            </a:p>
          </p:txBody>
        </p:sp>
        <p:sp>
          <p:nvSpPr>
            <p:cNvPr id="23" name="오른쪽 중괄호 22">
              <a:extLst>
                <a:ext uri="{FF2B5EF4-FFF2-40B4-BE49-F238E27FC236}">
                  <a16:creationId xmlns:a16="http://schemas.microsoft.com/office/drawing/2014/main" id="{ADB3BC65-EA22-E603-40E0-0141AF4F7F7A}"/>
                </a:ext>
              </a:extLst>
            </p:cNvPr>
            <p:cNvSpPr/>
            <p:nvPr/>
          </p:nvSpPr>
          <p:spPr>
            <a:xfrm>
              <a:off x="3352800" y="1856509"/>
              <a:ext cx="480291" cy="10673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7BA5B-6E9C-C3CA-515A-26E3B6C03472}"/>
              </a:ext>
            </a:extLst>
          </p:cNvPr>
          <p:cNvGrpSpPr/>
          <p:nvPr/>
        </p:nvGrpSpPr>
        <p:grpSpPr>
          <a:xfrm>
            <a:off x="969819" y="3703782"/>
            <a:ext cx="4279929" cy="2189018"/>
            <a:chOff x="969819" y="3703782"/>
            <a:chExt cx="4279929" cy="2189018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A9E231B7-7B25-91AA-7CFE-069978D3462E}"/>
                </a:ext>
              </a:extLst>
            </p:cNvPr>
            <p:cNvSpPr/>
            <p:nvPr/>
          </p:nvSpPr>
          <p:spPr>
            <a:xfrm>
              <a:off x="969819" y="3703782"/>
              <a:ext cx="4279929" cy="2189018"/>
            </a:xfrm>
            <a:prstGeom prst="wedgeRoundRectCallout">
              <a:avLst>
                <a:gd name="adj1" fmla="val 63116"/>
                <a:gd name="adj2" fmla="val -2821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>
                  <a:solidFill>
                    <a:schemeClr val="tx1"/>
                  </a:solidFill>
                </a:rPr>
                <a:t>한글</a:t>
              </a:r>
              <a:r>
                <a:rPr lang="en-US" altLang="ko-KR">
                  <a:solidFill>
                    <a:schemeClr val="tx1"/>
                  </a:solidFill>
                </a:rPr>
                <a:t>(HWP)</a:t>
              </a:r>
              <a:r>
                <a:rPr lang="ko-KR" altLang="en-US">
                  <a:solidFill>
                    <a:schemeClr val="tx1"/>
                  </a:solidFill>
                </a:rPr>
                <a:t>에서 쓰여진 수식은</a:t>
              </a:r>
              <a:endParaRPr lang="en-US" altLang="ko-KR">
                <a:solidFill>
                  <a:schemeClr val="tx1"/>
                </a:solidFill>
              </a:endParaRPr>
            </a:p>
            <a:p>
              <a:r>
                <a:rPr lang="en-US" altLang="ko-KR">
                  <a:solidFill>
                    <a:schemeClr val="tx1"/>
                  </a:solidFill>
                </a:rPr>
                <a:t>‘</a:t>
              </a:r>
              <a:r>
                <a:rPr lang="ko-KR" altLang="en-US" b="1">
                  <a:solidFill>
                    <a:srgbClr val="FF0000"/>
                  </a:solidFill>
                </a:rPr>
                <a:t>그림</a:t>
              </a:r>
              <a:r>
                <a:rPr lang="en-US" altLang="ko-KR">
                  <a:solidFill>
                    <a:schemeClr val="tx1"/>
                  </a:solidFill>
                </a:rPr>
                <a:t>’</a:t>
              </a:r>
              <a:r>
                <a:rPr lang="ko-KR" altLang="en-US">
                  <a:solidFill>
                    <a:schemeClr val="tx1"/>
                  </a:solidFill>
                </a:rPr>
                <a:t>으로 인식됨</a:t>
              </a:r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6E7A859-A912-7B05-EAE1-07C9B4AC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810" y="4473724"/>
              <a:ext cx="1175426" cy="1139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FB273C4-A998-817F-5AEE-AA3FF133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7246" y="4473724"/>
              <a:ext cx="654016" cy="1139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21E70EC4-A3C0-27F6-005F-2EE59DAD0C64}"/>
                </a:ext>
              </a:extLst>
            </p:cNvPr>
            <p:cNvSpPr/>
            <p:nvPr/>
          </p:nvSpPr>
          <p:spPr>
            <a:xfrm>
              <a:off x="2743370" y="4808984"/>
              <a:ext cx="877454" cy="50143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1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데이터 수집 </a:t>
            </a:r>
            <a:r>
              <a:rPr lang="en-US" altLang="ko-KR"/>
              <a:t>– </a:t>
            </a:r>
            <a:r>
              <a:rPr lang="ko-KR" altLang="en-US"/>
              <a:t>발생한 문제점 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DC515-5AF0-D16B-91AE-AC2B212D9A84}"/>
              </a:ext>
            </a:extLst>
          </p:cNvPr>
          <p:cNvSpPr txBox="1"/>
          <p:nvPr/>
        </p:nvSpPr>
        <p:spPr>
          <a:xfrm>
            <a:off x="1015999" y="4359996"/>
            <a:ext cx="8968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75000"/>
                  </a:schemeClr>
                </a:solidFill>
              </a:rPr>
              <a:t>사실</a:t>
            </a:r>
            <a:r>
              <a:rPr lang="ko-KR" altLang="en-US" sz="2800"/>
              <a:t> </a:t>
            </a:r>
            <a:r>
              <a:rPr lang="en-US" altLang="ko-KR" sz="2800"/>
              <a:t>: </a:t>
            </a:r>
            <a:r>
              <a:rPr lang="ko-KR" altLang="en-US" sz="2800"/>
              <a:t>입력층에 가장 중요한 것은 </a:t>
            </a:r>
            <a:r>
              <a:rPr lang="en-US" altLang="ko-KR" sz="2800"/>
              <a:t>‘</a:t>
            </a:r>
            <a:r>
              <a:rPr lang="ko-KR" altLang="en-US" sz="2800" b="1" u="sng">
                <a:solidFill>
                  <a:srgbClr val="FF0000"/>
                </a:solidFill>
              </a:rPr>
              <a:t>정확한 데이터</a:t>
            </a:r>
            <a:r>
              <a:rPr lang="en-US" altLang="ko-KR" sz="2800"/>
              <a:t>’</a:t>
            </a:r>
            <a:r>
              <a:rPr lang="ko-KR" altLang="en-US" sz="2800"/>
              <a:t>이다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2603-50B5-3541-58BC-7742B8BBF3B5}"/>
              </a:ext>
            </a:extLst>
          </p:cNvPr>
          <p:cNvSpPr txBox="1"/>
          <p:nvPr/>
        </p:nvSpPr>
        <p:spPr>
          <a:xfrm>
            <a:off x="1015999" y="5048248"/>
            <a:ext cx="10086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/>
              <a:t>의문점 </a:t>
            </a:r>
            <a:r>
              <a:rPr lang="en-US" altLang="ko-KR" sz="2800"/>
              <a:t>: </a:t>
            </a:r>
            <a:r>
              <a:rPr lang="ko-KR" altLang="en-US" sz="2800" spc="-150"/>
              <a:t>수많은 데이터를 다 일일히 확인해가며 수정해야 하는가</a:t>
            </a:r>
            <a:r>
              <a:rPr lang="en-US" altLang="ko-KR" sz="2800" spc="-150"/>
              <a:t>?</a:t>
            </a:r>
            <a:endParaRPr lang="ko-KR" altLang="en-US" sz="28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DA2A6-EC67-8789-95F7-60D7B91F84C9}"/>
              </a:ext>
            </a:extLst>
          </p:cNvPr>
          <p:cNvSpPr txBox="1"/>
          <p:nvPr/>
        </p:nvSpPr>
        <p:spPr>
          <a:xfrm>
            <a:off x="1015999" y="5736500"/>
            <a:ext cx="10086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/>
              <a:t>결론 </a:t>
            </a:r>
            <a:r>
              <a:rPr lang="en-US" altLang="ko-KR" sz="2800" b="1" u="sng"/>
              <a:t>: </a:t>
            </a:r>
            <a:r>
              <a:rPr lang="ko-KR" altLang="en-US" sz="2800" b="1" u="sng"/>
              <a:t>그럴 필요 없다</a:t>
            </a:r>
            <a:r>
              <a:rPr lang="en-US" altLang="ko-KR" sz="2800" b="1" u="sng"/>
              <a:t>.</a:t>
            </a:r>
            <a:endParaRPr lang="ko-KR" altLang="en-US" sz="2800" b="1" u="sng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06DFF5-7418-2D2D-BE29-A8D6C524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16" y="1598328"/>
            <a:ext cx="5838393" cy="6993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E5034C-C64D-E36D-5CE1-12319AE9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16" y="2462718"/>
            <a:ext cx="8867775" cy="140970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C0951A-F946-72E7-2CED-B703AFD615F0}"/>
              </a:ext>
            </a:extLst>
          </p:cNvPr>
          <p:cNvSpPr/>
          <p:nvPr/>
        </p:nvSpPr>
        <p:spPr>
          <a:xfrm>
            <a:off x="3620654" y="1616800"/>
            <a:ext cx="803563" cy="6276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3FE55B-0096-120F-DE3C-6F32746D4018}"/>
              </a:ext>
            </a:extLst>
          </p:cNvPr>
          <p:cNvSpPr/>
          <p:nvPr/>
        </p:nvSpPr>
        <p:spPr>
          <a:xfrm>
            <a:off x="3615530" y="2481190"/>
            <a:ext cx="5787088" cy="1324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데이터 수집 </a:t>
            </a:r>
            <a:r>
              <a:rPr lang="en-US" altLang="ko-KR"/>
              <a:t>– </a:t>
            </a:r>
            <a:r>
              <a:rPr lang="ko-KR" altLang="en-US"/>
              <a:t>해결방안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CB6368-17C1-2C8D-F95F-8809498F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96" y="1512151"/>
            <a:ext cx="6648450" cy="43338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F640CA-142A-1F76-691C-C761BCD5EB3E}"/>
              </a:ext>
            </a:extLst>
          </p:cNvPr>
          <p:cNvSpPr/>
          <p:nvPr/>
        </p:nvSpPr>
        <p:spPr>
          <a:xfrm>
            <a:off x="2553047" y="1912306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31A3A4-3DEE-4F14-20A4-9F0A0A368A00}"/>
              </a:ext>
            </a:extLst>
          </p:cNvPr>
          <p:cNvSpPr/>
          <p:nvPr/>
        </p:nvSpPr>
        <p:spPr>
          <a:xfrm>
            <a:off x="3003897" y="1912305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033DD0-8E19-620D-6F96-3D7A513E022A}"/>
              </a:ext>
            </a:extLst>
          </p:cNvPr>
          <p:cNvSpPr/>
          <p:nvPr/>
        </p:nvSpPr>
        <p:spPr>
          <a:xfrm>
            <a:off x="6744047" y="1912304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11B8B5-F4CF-6782-D874-0D72E90F2924}"/>
              </a:ext>
            </a:extLst>
          </p:cNvPr>
          <p:cNvSpPr/>
          <p:nvPr/>
        </p:nvSpPr>
        <p:spPr>
          <a:xfrm>
            <a:off x="908397" y="2267904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799F80-BF31-2DE1-6364-B1D8F21B0EBA}"/>
              </a:ext>
            </a:extLst>
          </p:cNvPr>
          <p:cNvSpPr/>
          <p:nvPr/>
        </p:nvSpPr>
        <p:spPr>
          <a:xfrm>
            <a:off x="2495897" y="2953704"/>
            <a:ext cx="1322764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F66FCC-7EC5-2945-A6B8-AFD3C90C3F5B}"/>
              </a:ext>
            </a:extLst>
          </p:cNvPr>
          <p:cNvSpPr/>
          <p:nvPr/>
        </p:nvSpPr>
        <p:spPr>
          <a:xfrm>
            <a:off x="3416647" y="2604320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F85AC8-5D28-2420-2947-FB4B5920BB56}"/>
              </a:ext>
            </a:extLst>
          </p:cNvPr>
          <p:cNvSpPr/>
          <p:nvPr/>
        </p:nvSpPr>
        <p:spPr>
          <a:xfrm>
            <a:off x="3910713" y="2604320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E9ED33B-6DA1-8109-31AE-FB160B786C51}"/>
              </a:ext>
            </a:extLst>
          </p:cNvPr>
          <p:cNvSpPr/>
          <p:nvPr/>
        </p:nvSpPr>
        <p:spPr>
          <a:xfrm>
            <a:off x="5129913" y="2258079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78DAADC-9B82-5016-F17A-BD634ECBF1E1}"/>
              </a:ext>
            </a:extLst>
          </p:cNvPr>
          <p:cNvSpPr/>
          <p:nvPr/>
        </p:nvSpPr>
        <p:spPr>
          <a:xfrm>
            <a:off x="5602945" y="2248388"/>
            <a:ext cx="292231" cy="301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9D026-7552-1C80-D44F-A6EC75705198}"/>
              </a:ext>
            </a:extLst>
          </p:cNvPr>
          <p:cNvSpPr txBox="1"/>
          <p:nvPr/>
        </p:nvSpPr>
        <p:spPr>
          <a:xfrm>
            <a:off x="7650863" y="1649479"/>
            <a:ext cx="374404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0000"/>
                </a:solidFill>
              </a:rPr>
              <a:t>‘</a:t>
            </a:r>
            <a:r>
              <a:rPr lang="ko-KR" altLang="en-US" sz="2400">
                <a:solidFill>
                  <a:srgbClr val="FF0000"/>
                </a:solidFill>
              </a:rPr>
              <a:t>유형</a:t>
            </a:r>
            <a:r>
              <a:rPr lang="en-US" altLang="ko-KR" sz="2400">
                <a:solidFill>
                  <a:srgbClr val="FF0000"/>
                </a:solidFill>
              </a:rPr>
              <a:t>’</a:t>
            </a:r>
            <a:r>
              <a:rPr lang="ko-KR" altLang="en-US" sz="2400">
                <a:solidFill>
                  <a:srgbClr val="FF0000"/>
                </a:solidFill>
              </a:rPr>
              <a:t>을 판단하는 데에 </a:t>
            </a:r>
            <a:endParaRPr lang="en-US" altLang="ko-KR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FF0000"/>
                </a:solidFill>
              </a:rPr>
              <a:t>중요하지 않은 내용이다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134FC70-F01B-EFCF-C323-05B305D44F86}"/>
              </a:ext>
            </a:extLst>
          </p:cNvPr>
          <p:cNvSpPr/>
          <p:nvPr/>
        </p:nvSpPr>
        <p:spPr>
          <a:xfrm>
            <a:off x="7869382" y="4137890"/>
            <a:ext cx="3744043" cy="159729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‘</a:t>
            </a:r>
            <a:r>
              <a:rPr lang="ko-KR" altLang="en-US" sz="3600">
                <a:solidFill>
                  <a:schemeClr val="tx1"/>
                </a:solidFill>
              </a:rPr>
              <a:t>정규 표현식</a:t>
            </a:r>
            <a:r>
              <a:rPr lang="en-US" altLang="ko-KR" sz="3600">
                <a:solidFill>
                  <a:schemeClr val="tx1"/>
                </a:solidFill>
              </a:rPr>
              <a:t>’</a:t>
            </a:r>
            <a:r>
              <a:rPr lang="ko-KR" altLang="en-US" sz="3600">
                <a:solidFill>
                  <a:schemeClr val="tx1"/>
                </a:solidFill>
              </a:rPr>
              <a:t>을 통한 제거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E10DF0E-48CD-E649-5CB0-CDD97039798D}"/>
              </a:ext>
            </a:extLst>
          </p:cNvPr>
          <p:cNvSpPr/>
          <p:nvPr/>
        </p:nvSpPr>
        <p:spPr>
          <a:xfrm>
            <a:off x="9060873" y="2933685"/>
            <a:ext cx="1274618" cy="9732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648</Words>
  <Application>Microsoft Office PowerPoint</Application>
  <PresentationFormat>와이드스크린</PresentationFormat>
  <Paragraphs>96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Bahnschrift Light Condensed</vt:lpstr>
      <vt:lpstr>Office 테마</vt:lpstr>
      <vt:lpstr>PowerPoint 프레젠테이션</vt:lpstr>
      <vt:lpstr>Index</vt:lpstr>
      <vt:lpstr>1. 간단 소개 – ML 설계도</vt:lpstr>
      <vt:lpstr>1. 간단 소개 – 유형 분류표</vt:lpstr>
      <vt:lpstr>1. 간단 소개 – 기술 자문</vt:lpstr>
      <vt:lpstr>2. 데이터 수집 – 데이터 분석</vt:lpstr>
      <vt:lpstr>2. 데이터 수집 – 발생한 문제점 (1/2)</vt:lpstr>
      <vt:lpstr>2. 데이터 수집 – 발생한 문제점 (2/2)</vt:lpstr>
      <vt:lpstr>2. 데이터 수집 – 해결방안</vt:lpstr>
      <vt:lpstr>3. 테스트 케이스 제안 – 기본</vt:lpstr>
      <vt:lpstr>3. 테스트 케이스 제안 – 심화</vt:lpstr>
      <vt:lpstr>3. 테스트 케이스 제안 – 심화</vt:lpstr>
      <vt:lpstr>4. 추후 계획 – 데이터 전처리</vt:lpstr>
      <vt:lpstr>4. 추후 계획 – 데이터 전처리</vt:lpstr>
      <vt:lpstr>4. 추후 계획 – 과제 수행 계획</vt:lpstr>
      <vt:lpstr>- 인용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현섭 심</cp:lastModifiedBy>
  <cp:revision>14</cp:revision>
  <dcterms:created xsi:type="dcterms:W3CDTF">2023-03-23T05:33:34Z</dcterms:created>
  <dcterms:modified xsi:type="dcterms:W3CDTF">2023-06-19T06:21:29Z</dcterms:modified>
</cp:coreProperties>
</file>