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48034-6025-406F-ADAA-A1FA25636A8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5D882-4D20-4739-B975-6E03AE392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6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CNN Model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D882-4D20-4739-B975-6E03AE3920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2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D882-4D20-4739-B975-6E03AE3920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D557-7CAD-C7B9-077C-9E23BFB55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F4A11-64A1-91CC-A7FE-9CE3520E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A05CF-0D65-F63F-F2B5-11486ACC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43BFD-A584-4627-FF8F-07A82E99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29EA1-B771-F835-F202-E2550399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1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86311-67A7-2382-F4CF-DFC67CB7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17953-559B-19BE-2C47-0D97CE2DD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82262-CE95-6BAC-AFDC-DCD53A24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DF543-1057-F8DD-EE37-2F345E9A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383F2-0071-C7C2-06F0-0E3EC82C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3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A78696-89DA-A0BC-23C5-E70BDDB6D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38981-F5EB-622A-ECE6-AF02B3BEA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998F9-164D-966B-7CCE-B6F66345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E3B69-D18D-4030-6CAC-1077FF3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7E6A4-A29C-83CE-FBF0-1D768D99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8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A4DB1-9BBF-355D-21FC-DEB32F0F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52DC1-D525-F039-7D55-2B92E723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48D04-5CB9-AFEC-DBA2-252B23AC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7C3D-3B4D-BEE4-F2ED-CBC7844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48A3A-B15F-6243-36A7-16588B8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4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7AD87-3E1B-E94C-ACB6-A973719E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276D8-0208-0EDF-32DE-AA0DC29F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78375-0C70-1C48-22B5-B39255A0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951E9-E831-BA2A-1340-23E3A5B1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4BDA9-4CE2-86F7-FD89-EA573935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9BEC1-1974-BAE9-A593-A2486E43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469DE-1446-B1C8-AC84-39637B60E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A936C-9513-779F-6DE0-06D96894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F66CC-8ABB-58C4-E329-C10CE1D2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85437-3584-2D20-3E67-71D4EDCA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DF7E6-78D1-62E0-1819-4EAC7B8F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3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27C-C296-718A-62EE-2C9C8B40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12B59-00EE-4A33-A58B-3C84624E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EAC407-0946-AA79-D505-A2C1D7A0B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8FEB78-73FE-EB1E-DEA7-126D5258B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C5404-58EE-7E78-A557-08807717C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27C265-F892-B734-5287-88633D3E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3C870-4A5D-BDDF-A77C-D165A31A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8CCB4E-555F-21C5-8E19-6ACB7A8E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5610F-5FEC-9B7E-064E-C09ECBE2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EC2677-A861-BFB7-C4E3-274F2DA9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2B2D14-42F9-DBF0-3913-14A996B8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D8570-1444-C803-DC98-04C79496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3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64DD4C-D387-6920-1724-2C3009DB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DCD8D-5014-8E9B-985D-C173A7AA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36F388-D3F0-1617-6797-BB794CA2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9F16-3CAA-5B74-0733-01E2552A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4E18-5C2C-983A-7FC9-8F0751D3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B0BF9-3B98-F410-3B08-0D2F30B4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12D41-98FD-DB3B-C6D2-CBA056BE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63367-6347-5347-52CB-26B3734E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08967-CABC-0261-8ABB-FDAA286C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FFBF8-87E4-DDF7-580F-15AD380E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6CFE1F-F597-F9CF-6364-A944F1622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C49B0E-EAFA-9C2C-8105-A09299A98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E0F73-F63F-FAB8-3932-21648E07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FEAF1-BCA6-6DC6-C5BF-CA08F185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71F77-C198-4B13-FD18-82CC1DE9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FF3874-EE3B-8FCA-DACF-872CEFDA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31463-E08B-071B-EAE9-C96ED82F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5AC9A-6F01-A23F-A7CA-5461DD66A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04F4-9ED9-435A-BAD9-01D508E5975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C41E4-F1F4-30B0-7435-4088C286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C26F0-9FBA-4583-057E-B64C83846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9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F11FE7-46AB-A844-5358-6B5FB81FC7CE}"/>
              </a:ext>
            </a:extLst>
          </p:cNvPr>
          <p:cNvGrpSpPr/>
          <p:nvPr/>
        </p:nvGrpSpPr>
        <p:grpSpPr>
          <a:xfrm>
            <a:off x="408382" y="681731"/>
            <a:ext cx="11133636" cy="3039656"/>
            <a:chOff x="408382" y="681731"/>
            <a:chExt cx="11133636" cy="303965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BD8928-B49A-7B0F-DE18-F2789F75C70E}"/>
                </a:ext>
              </a:extLst>
            </p:cNvPr>
            <p:cNvGrpSpPr/>
            <p:nvPr/>
          </p:nvGrpSpPr>
          <p:grpSpPr>
            <a:xfrm>
              <a:off x="4159097" y="868588"/>
              <a:ext cx="3387012" cy="2136710"/>
              <a:chOff x="4187889" y="1034642"/>
              <a:chExt cx="3387012" cy="213671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0480F70-AA95-8788-D03B-59E0462F6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4563" y="1262186"/>
                <a:ext cx="2853664" cy="1681623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6F60C82-2CD9-B347-34DF-20CD1207583C}"/>
                  </a:ext>
                </a:extLst>
              </p:cNvPr>
              <p:cNvSpPr/>
              <p:nvPr/>
            </p:nvSpPr>
            <p:spPr>
              <a:xfrm>
                <a:off x="4187889" y="1034642"/>
                <a:ext cx="3387012" cy="213671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3928F5-D31C-E473-EFC4-55B18D1D515D}"/>
                </a:ext>
              </a:extLst>
            </p:cNvPr>
            <p:cNvGrpSpPr/>
            <p:nvPr/>
          </p:nvGrpSpPr>
          <p:grpSpPr>
            <a:xfrm>
              <a:off x="954795" y="1142313"/>
              <a:ext cx="1825351" cy="1825351"/>
              <a:chOff x="967838" y="1096132"/>
              <a:chExt cx="1825351" cy="182535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72AC879-B7C5-8EF0-266C-5A2D0DCC6DC9}"/>
                  </a:ext>
                </a:extLst>
              </p:cNvPr>
              <p:cNvGrpSpPr/>
              <p:nvPr/>
            </p:nvGrpSpPr>
            <p:grpSpPr>
              <a:xfrm>
                <a:off x="967838" y="10961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046E816-4A37-BDAE-454C-9D27CFA9BDA1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7589F61D-0F5A-B86C-CD28-5F43123374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50118E5-0B3B-E610-BC92-0BB384BF0DA1}"/>
                  </a:ext>
                </a:extLst>
              </p:cNvPr>
              <p:cNvGrpSpPr/>
              <p:nvPr/>
            </p:nvGrpSpPr>
            <p:grpSpPr>
              <a:xfrm>
                <a:off x="1120238" y="12485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14BBC72-5979-0629-6CF7-01957CF91E27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245D9DF4-2D84-CFED-9992-B29967C077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7411455-F011-23F6-B581-5A3A0B41AB21}"/>
                  </a:ext>
                </a:extLst>
              </p:cNvPr>
              <p:cNvGrpSpPr/>
              <p:nvPr/>
            </p:nvGrpSpPr>
            <p:grpSpPr>
              <a:xfrm>
                <a:off x="1272638" y="14009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FB420C0-A535-359F-44C7-435665C12AA0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6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32F5E519-42E0-67DC-797A-2EBCD7C76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B9ADBB1-C64A-BDD1-8CB0-65E2BB5C20E8}"/>
                  </a:ext>
                </a:extLst>
              </p:cNvPr>
              <p:cNvGrpSpPr/>
              <p:nvPr/>
            </p:nvGrpSpPr>
            <p:grpSpPr>
              <a:xfrm>
                <a:off x="1425038" y="15533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558D43B-7B83-2A61-1C33-791A6BA24694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E0427F26-396D-05A3-85F0-6B0DB7F7AB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8D584E7-A400-C284-D3AC-018A90FAC2AD}"/>
                  </a:ext>
                </a:extLst>
              </p:cNvPr>
              <p:cNvGrpSpPr/>
              <p:nvPr/>
            </p:nvGrpSpPr>
            <p:grpSpPr>
              <a:xfrm>
                <a:off x="1577438" y="17057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65649BF-06F3-7A8C-6C04-226F0B95774B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66C908FB-F4A9-0C73-8D48-6732558A4B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BFE3C84-6BB6-08EC-542C-57BE1AE795D2}"/>
                </a:ext>
              </a:extLst>
            </p:cNvPr>
            <p:cNvGrpSpPr/>
            <p:nvPr/>
          </p:nvGrpSpPr>
          <p:grpSpPr>
            <a:xfrm>
              <a:off x="8870482" y="681731"/>
              <a:ext cx="2671536" cy="2335175"/>
              <a:chOff x="8495228" y="593960"/>
              <a:chExt cx="2671536" cy="2790957"/>
            </a:xfrm>
          </p:grpSpPr>
          <p:sp>
            <p:nvSpPr>
              <p:cNvPr id="23" name="왼쪽 중괄호 22">
                <a:extLst>
                  <a:ext uri="{FF2B5EF4-FFF2-40B4-BE49-F238E27FC236}">
                    <a16:creationId xmlns:a16="http://schemas.microsoft.com/office/drawing/2014/main" id="{59B38BF3-6387-4779-63D2-A42C88A26B38}"/>
                  </a:ext>
                </a:extLst>
              </p:cNvPr>
              <p:cNvSpPr/>
              <p:nvPr/>
            </p:nvSpPr>
            <p:spPr>
              <a:xfrm>
                <a:off x="8495228" y="859327"/>
                <a:ext cx="424873" cy="2466737"/>
              </a:xfrm>
              <a:prstGeom prst="leftBrace">
                <a:avLst>
                  <a:gd name="adj1" fmla="val 32246"/>
                  <a:gd name="adj2" fmla="val 50000"/>
                </a:avLst>
              </a:prstGeom>
              <a:ln w="381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07D806-E587-733C-7FF4-3DE6A60724FD}"/>
                  </a:ext>
                </a:extLst>
              </p:cNvPr>
              <p:cNvSpPr txBox="1"/>
              <p:nvPr/>
            </p:nvSpPr>
            <p:spPr>
              <a:xfrm>
                <a:off x="9012465" y="593960"/>
                <a:ext cx="2154299" cy="2790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[0]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[1]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[2]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[3]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[4]</a:t>
                </a:r>
                <a:endParaRPr lang="ko-KR" altLang="en-US" sz="2000"/>
              </a:p>
            </p:txBody>
          </p: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359FDA2-1BD0-5579-6FC4-406CD7F0CA41}"/>
                </a:ext>
              </a:extLst>
            </p:cNvPr>
            <p:cNvCxnSpPr>
              <a:cxnSpLocks/>
            </p:cNvCxnSpPr>
            <p:nvPr/>
          </p:nvCxnSpPr>
          <p:spPr>
            <a:xfrm>
              <a:off x="7767782" y="1936943"/>
              <a:ext cx="88102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DE12FDE-4B5C-C2F5-0238-4082AE2F0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01819" y="1863052"/>
              <a:ext cx="88102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7F313E-A340-9A80-1E95-23126C73662E}"/>
                </a:ext>
              </a:extLst>
            </p:cNvPr>
            <p:cNvSpPr txBox="1"/>
            <p:nvPr/>
          </p:nvSpPr>
          <p:spPr>
            <a:xfrm>
              <a:off x="4362110" y="3136612"/>
              <a:ext cx="29173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/>
                <a:t>CNN Model</a:t>
              </a:r>
              <a:endParaRPr lang="ko-KR" alt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A29B1E-4314-9FFA-06B0-634843FDBC2E}"/>
                </a:ext>
              </a:extLst>
            </p:cNvPr>
            <p:cNvSpPr txBox="1"/>
            <p:nvPr/>
          </p:nvSpPr>
          <p:spPr>
            <a:xfrm>
              <a:off x="8306037" y="3136612"/>
              <a:ext cx="29173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/>
                <a:t>Class</a:t>
              </a:r>
              <a:endParaRPr lang="ko-KR" altLang="en-US" sz="3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69C70A-59E7-0DD0-5FC9-369EF74A8DD8}"/>
                </a:ext>
              </a:extLst>
            </p:cNvPr>
            <p:cNvSpPr txBox="1"/>
            <p:nvPr/>
          </p:nvSpPr>
          <p:spPr>
            <a:xfrm>
              <a:off x="408382" y="3136612"/>
              <a:ext cx="29173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/>
                <a:t>Data</a:t>
              </a:r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381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83C189-44DA-BDAB-4457-C6DC071DA832}"/>
              </a:ext>
            </a:extLst>
          </p:cNvPr>
          <p:cNvSpPr/>
          <p:nvPr/>
        </p:nvSpPr>
        <p:spPr>
          <a:xfrm>
            <a:off x="853664" y="757992"/>
            <a:ext cx="4919590" cy="1061166"/>
          </a:xfrm>
          <a:prstGeom prst="roundRect">
            <a:avLst/>
          </a:prstGeom>
          <a:solidFill>
            <a:schemeClr val="tx1">
              <a:alpha val="34000"/>
            </a:schemeClr>
          </a:solidFill>
          <a:ln w="3810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F7341-27AA-60C7-DA0D-E89C995D3E8A}"/>
              </a:ext>
            </a:extLst>
          </p:cNvPr>
          <p:cNvSpPr txBox="1"/>
          <p:nvPr/>
        </p:nvSpPr>
        <p:spPr>
          <a:xfrm>
            <a:off x="853663" y="348356"/>
            <a:ext cx="5296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2</a:t>
            </a:r>
            <a:r>
              <a:rPr lang="en-US" altLang="ko-KR" sz="1600" baseline="30000"/>
              <a:t>nd</a:t>
            </a:r>
            <a:r>
              <a:rPr lang="en-US" altLang="ko-KR" sz="1600"/>
              <a:t> Question for Biology 1 of The Korean CSAT 2022</a:t>
            </a:r>
            <a:endParaRPr lang="ko-KR" altLang="en-US" sz="16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445E84-8B61-7C0E-8AD4-CEC76E0707E3}"/>
              </a:ext>
            </a:extLst>
          </p:cNvPr>
          <p:cNvCxnSpPr>
            <a:cxnSpLocks/>
          </p:cNvCxnSpPr>
          <p:nvPr/>
        </p:nvCxnSpPr>
        <p:spPr>
          <a:xfrm>
            <a:off x="6290946" y="1564806"/>
            <a:ext cx="2049710" cy="2369885"/>
          </a:xfrm>
          <a:prstGeom prst="straightConnector1">
            <a:avLst/>
          </a:prstGeom>
          <a:ln w="635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3A3E94D-B21C-1F47-9640-B434BA585784}"/>
              </a:ext>
            </a:extLst>
          </p:cNvPr>
          <p:cNvSpPr/>
          <p:nvPr/>
        </p:nvSpPr>
        <p:spPr>
          <a:xfrm>
            <a:off x="7915783" y="3858340"/>
            <a:ext cx="424873" cy="2063902"/>
          </a:xfrm>
          <a:prstGeom prst="leftBrace">
            <a:avLst>
              <a:gd name="adj1" fmla="val 32246"/>
              <a:gd name="adj2" fmla="val 50000"/>
            </a:avLst>
          </a:prstGeom>
          <a:ln w="381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362D9-922C-5F27-1736-C93EC8391DEA}"/>
              </a:ext>
            </a:extLst>
          </p:cNvPr>
          <p:cNvSpPr txBox="1"/>
          <p:nvPr/>
        </p:nvSpPr>
        <p:spPr>
          <a:xfrm>
            <a:off x="8433020" y="3636309"/>
            <a:ext cx="2154299" cy="2335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[0]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[1]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[2]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[3]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[4]</a:t>
            </a:r>
            <a:endParaRPr lang="ko-KR" alt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46768-C0BF-A15B-C53C-AD777F7A6FAC}"/>
              </a:ext>
            </a:extLst>
          </p:cNvPr>
          <p:cNvSpPr txBox="1"/>
          <p:nvPr/>
        </p:nvSpPr>
        <p:spPr>
          <a:xfrm>
            <a:off x="7066309" y="2999660"/>
            <a:ext cx="2917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/>
              <a:t>Class</a:t>
            </a:r>
            <a:endParaRPr lang="ko-KR" alt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9FDBD-D767-CF69-79AE-18F7B96091D3}"/>
              </a:ext>
            </a:extLst>
          </p:cNvPr>
          <p:cNvSpPr txBox="1"/>
          <p:nvPr/>
        </p:nvSpPr>
        <p:spPr>
          <a:xfrm>
            <a:off x="6937409" y="893009"/>
            <a:ext cx="2917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/>
              <a:t>Text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76E793-9A4C-8399-19BD-AF63E9BF9C8C}"/>
              </a:ext>
            </a:extLst>
          </p:cNvPr>
          <p:cNvCxnSpPr>
            <a:cxnSpLocks/>
          </p:cNvCxnSpPr>
          <p:nvPr/>
        </p:nvCxnSpPr>
        <p:spPr>
          <a:xfrm>
            <a:off x="6290946" y="1185396"/>
            <a:ext cx="155072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C2BE46-1E33-8279-3006-C8442A465223}"/>
              </a:ext>
            </a:extLst>
          </p:cNvPr>
          <p:cNvSpPr txBox="1"/>
          <p:nvPr/>
        </p:nvSpPr>
        <p:spPr>
          <a:xfrm>
            <a:off x="980899" y="788681"/>
            <a:ext cx="49195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2. </a:t>
            </a:r>
            <a:r>
              <a:rPr lang="en-US" altLang="ko-KR" sz="1400"/>
              <a:t>The table shows the waste products generated as a result of cellular respiration using nutrients α, β, and fats. α and β represent proteins and carbohydrates in no particular order.</a:t>
            </a:r>
            <a:endParaRPr lang="ko-KR" altLang="en-US" sz="14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5529E0-2D1A-FF6E-9BA4-8E4D9BBD3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62892"/>
              </p:ext>
            </p:extLst>
          </p:nvPr>
        </p:nvGraphicFramePr>
        <p:xfrm>
          <a:off x="1088709" y="1920929"/>
          <a:ext cx="4449500" cy="15470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109">
                  <a:extLst>
                    <a:ext uri="{9D8B030D-6E8A-4147-A177-3AD203B41FA5}">
                      <a16:colId xmlns:a16="http://schemas.microsoft.com/office/drawing/2014/main" val="4250482843"/>
                    </a:ext>
                  </a:extLst>
                </a:gridCol>
                <a:gridCol w="3044391">
                  <a:extLst>
                    <a:ext uri="{9D8B030D-6E8A-4147-A177-3AD203B41FA5}">
                      <a16:colId xmlns:a16="http://schemas.microsoft.com/office/drawing/2014/main" val="2827042098"/>
                    </a:ext>
                  </a:extLst>
                </a:gridCol>
              </a:tblGrid>
              <a:tr h="342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nutrients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waste products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385243"/>
                  </a:ext>
                </a:extLst>
              </a:tr>
              <a:tr h="342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α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water, carbon dioxide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753493"/>
                  </a:ext>
                </a:extLst>
              </a:tr>
              <a:tr h="47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β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water, carbon dioxide, </a:t>
                      </a:r>
                    </a:p>
                    <a:p>
                      <a:pPr algn="ctr" latinLnBrk="1"/>
                      <a:r>
                        <a:rPr lang="ko-KR" altLang="en-US" sz="1400"/>
                        <a:t>ⓐ</a:t>
                      </a:r>
                      <a:r>
                        <a:rPr lang="ko-KR" altLang="en-US" sz="700"/>
                        <a:t> </a:t>
                      </a:r>
                      <a:r>
                        <a:rPr lang="en-US" altLang="ko-KR" sz="1400" u="sng"/>
                        <a:t>ammonia</a:t>
                      </a:r>
                      <a:endParaRPr lang="ko-KR" altLang="en-US" sz="140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15181"/>
                  </a:ext>
                </a:extLst>
              </a:tr>
              <a:tr h="342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fats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7824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AB5A86-57B0-EDD5-F4B3-0F7A6E1A06A6}"/>
              </a:ext>
            </a:extLst>
          </p:cNvPr>
          <p:cNvSpPr txBox="1"/>
          <p:nvPr/>
        </p:nvSpPr>
        <p:spPr>
          <a:xfrm>
            <a:off x="888538" y="3514614"/>
            <a:ext cx="4919590" cy="3066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"Which of the following statements about this is </a:t>
            </a:r>
            <a:r>
              <a:rPr lang="en-US" altLang="ko-KR" sz="1400" b="1" u="sng"/>
              <a:t>correct</a:t>
            </a:r>
            <a:r>
              <a:rPr lang="en-US" altLang="ko-KR" sz="1400"/>
              <a:t>?“</a:t>
            </a:r>
          </a:p>
          <a:p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A) Nutrient </a:t>
            </a:r>
            <a:r>
              <a:rPr lang="el-GR" altLang="ko-KR" sz="1400"/>
              <a:t>α </a:t>
            </a:r>
            <a:r>
              <a:rPr lang="en-US" altLang="ko-KR" sz="1400"/>
              <a:t>represents proteins because proteins produce carbon dioxide and water.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B) Nutrient </a:t>
            </a:r>
            <a:r>
              <a:rPr lang="el-GR" altLang="ko-KR" sz="1400"/>
              <a:t>β </a:t>
            </a:r>
            <a:r>
              <a:rPr lang="en-US" altLang="ko-KR" sz="1400"/>
              <a:t>represents carbohydrates because carbohydrates produce ammonia as a waste product.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C) Fats produce only water and carbon dioxide as waste products.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D) Nutrient </a:t>
            </a:r>
            <a:r>
              <a:rPr lang="el-GR" altLang="ko-KR" sz="1400"/>
              <a:t>α </a:t>
            </a:r>
            <a:r>
              <a:rPr lang="en-US" altLang="ko-KR" sz="1400"/>
              <a:t>represents carbohydrates because carbohydrates produce carbon dioxide and water.</a:t>
            </a:r>
          </a:p>
        </p:txBody>
      </p:sp>
    </p:spTree>
    <p:extLst>
      <p:ext uri="{BB962C8B-B14F-4D97-AF65-F5344CB8AC3E}">
        <p14:creationId xmlns:p14="http://schemas.microsoft.com/office/powerpoint/2010/main" val="22046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171</Words>
  <Application>Microsoft Office PowerPoint</Application>
  <PresentationFormat>와이드스크린</PresentationFormat>
  <Paragraphs>35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현섭 심</dc:creator>
  <cp:lastModifiedBy>현섭 심</cp:lastModifiedBy>
  <cp:revision>6</cp:revision>
  <dcterms:created xsi:type="dcterms:W3CDTF">2024-02-16T01:21:30Z</dcterms:created>
  <dcterms:modified xsi:type="dcterms:W3CDTF">2024-06-12T03:16:49Z</dcterms:modified>
</cp:coreProperties>
</file>