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8E8BF-40BD-4DE2-A095-F5A67AB8FFE7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3613D-2A62-417F-B7B8-858B15E911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2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3613D-2A62-417F-B7B8-858B15E911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8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{img}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3613D-2A62-417F-B7B8-858B15E911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2D82C-765A-70B0-EFE1-0C0553610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BE4791-D70E-2848-D33C-39C2E1397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876B3-E96E-BAC6-0839-60434CC7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B9234-89D2-D022-3991-9FB71267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1F416-B8C9-50DA-8CE0-10BC8D1A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9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3DBAF-6629-D8F4-D786-4D08A74F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BAB39-5CF1-2ADA-9971-38493DCE4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79F73-FA88-A0E4-018A-C94CA4CB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064B4-196C-FE14-F79B-E802A112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A2843-94C7-57F4-31A6-E5C6148A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41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513DBA-FE29-84FA-14B7-95D494E8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B383B-34C1-FF22-98DF-AE351988E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E29E5-A004-FBA6-B011-EBB2B72A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5A727-D18F-C81F-3461-102436F1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B8B03-B802-FB8C-823C-9B009C83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86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E0CF7-67E8-2119-C453-57BA99B7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6B511-9781-C6DD-8BC6-E77FA166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FB19E-1203-24A6-19B3-B2200FA2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0FF4D-AF09-FC47-45BB-FAB5661E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AD6E7-C3A8-5FFE-6A04-A6C18B73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11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A2A5B-5F14-AB0F-77C5-F4A0875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ADEC3-F828-C252-1D53-50A95E5C9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6A483-0F5E-3FD1-B325-0DBC3403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38398-32E2-27D0-7186-7689B8C8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78C91-63F9-8453-A8D7-BBD608ED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52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922E3-2F8C-E55F-8597-F54EDB2F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7A161-B972-82FE-73B3-BF0D5D760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361E9-0C48-4731-7327-280AE42F7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F67F0-682E-0A64-1174-CF924953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749CD-5BFE-1B60-7695-54B986C8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BC3F4-9F60-FAE7-AF38-6C6D04F0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1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F04B-4C1F-3BBB-BFCA-5AC5740C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487EB-9449-8F44-83D4-4E431ACA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65D8F5-0978-6965-E00B-73255976B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EB3F1F-02A4-66A2-1582-E655EE3E7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488591-9D43-9562-9731-5769636AB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287304-472D-E976-88B8-A46942D2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BBC92F-36E1-34B6-C36D-D8AA4227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4328AD-DDDB-4B01-A3B4-F200762B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5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3D4D8-50DB-0E86-EB14-AD34BCC7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F07D57-7990-265D-32DE-0E691E65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6AB8A-EEEF-F044-C7A5-3C4478FC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F9FBFF-5EBC-C1FA-98AF-804D48BF8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65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9E4549-0FC6-3839-412D-3842CB42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17723D-B51B-5676-2DBF-477F52B6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0C4D8-118B-30C1-5E69-79A752B0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6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834E-73BB-BBA5-2CA9-8AD9C95D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A2DBD-D77F-D8FF-28B4-395B8AA8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85FCC9-51EC-33E5-2217-05A485150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A9EF9-1C8F-2152-5B21-E67B725C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99BF65-2334-C96E-26C3-277CF09F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3A87CE-0F79-BC98-F645-40C68AEB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5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F6476-7F03-F662-1BF5-7991796D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FDF576-76A7-BE7C-833F-997A673DC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F3861B-61A4-8052-79E6-17E62CB27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E4CB2-9706-43A9-DBCE-656FC624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DB2D-04CA-4378-BFA0-C4AA2295483E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6D1B3-5A52-0DD1-FEA8-70557943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6C04EE-77DC-0A1F-4327-2A67CCA3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3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AFD84D-86C9-6876-4901-B04D3011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B85A1-E2C6-5F15-469F-F77C61C90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EDA64-E5CD-1313-C050-B7B901A7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6DB2D-04CA-4378-BFA0-C4AA2295483E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D16C7-3C93-D65F-B93F-C8D7D62D2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FD5C4-5C4F-6A4B-A527-BF0FE20DE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A0C9-5C57-4A8E-8949-41A85BF187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1089FC3-9AAE-137D-4226-AC6D3FDE0216}"/>
              </a:ext>
            </a:extLst>
          </p:cNvPr>
          <p:cNvSpPr/>
          <p:nvPr/>
        </p:nvSpPr>
        <p:spPr>
          <a:xfrm>
            <a:off x="-17820" y="3430610"/>
            <a:ext cx="12209820" cy="2507343"/>
          </a:xfrm>
          <a:prstGeom prst="rightArrow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B2DF3FD-BCEF-B97B-803F-3F6256CFD703}"/>
              </a:ext>
            </a:extLst>
          </p:cNvPr>
          <p:cNvSpPr/>
          <p:nvPr/>
        </p:nvSpPr>
        <p:spPr>
          <a:xfrm>
            <a:off x="507999" y="2540000"/>
            <a:ext cx="3472872" cy="413233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pc="300" dirty="0">
                <a:solidFill>
                  <a:schemeClr val="tx1"/>
                </a:solidFill>
              </a:rPr>
              <a:t>[Client : </a:t>
            </a:r>
            <a:r>
              <a:rPr lang="ko-KR" altLang="en-US" b="1" spc="300" dirty="0">
                <a:solidFill>
                  <a:schemeClr val="tx1"/>
                </a:solidFill>
              </a:rPr>
              <a:t>문제 업로드</a:t>
            </a:r>
            <a:r>
              <a:rPr lang="en-US" altLang="ko-KR" b="1" spc="300" dirty="0">
                <a:solidFill>
                  <a:schemeClr val="tx1"/>
                </a:solidFill>
              </a:rPr>
              <a:t>]</a:t>
            </a:r>
            <a:endParaRPr lang="ko-KR" altLang="en-US" b="1" spc="3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DBF2FC-4505-838C-2035-201373B22923}"/>
              </a:ext>
            </a:extLst>
          </p:cNvPr>
          <p:cNvSpPr/>
          <p:nvPr/>
        </p:nvSpPr>
        <p:spPr>
          <a:xfrm>
            <a:off x="471055" y="267855"/>
            <a:ext cx="11185236" cy="969818"/>
          </a:xfrm>
          <a:prstGeom prst="rect">
            <a:avLst/>
          </a:prstGeom>
          <a:gradFill>
            <a:gsLst>
              <a:gs pos="0">
                <a:schemeClr val="tx1">
                  <a:lumMod val="50000"/>
                  <a:lumOff val="50000"/>
                  <a:alpha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spc="300"/>
              <a:t>주요 서비스</a:t>
            </a:r>
            <a:r>
              <a:rPr lang="en-US" altLang="ko-KR" sz="3600" spc="300"/>
              <a:t> </a:t>
            </a:r>
            <a:r>
              <a:rPr lang="ko-KR" altLang="en-US" sz="3600" spc="300"/>
              <a:t>단면도</a:t>
            </a:r>
            <a:endParaRPr lang="ko-KR" altLang="en-US" sz="3600" spc="300" dirty="0"/>
          </a:p>
        </p:txBody>
      </p:sp>
      <p:pic>
        <p:nvPicPr>
          <p:cNvPr id="1034" name="Picture 10" descr="클라이언트 프로필 - 무료 사업개 아이콘">
            <a:extLst>
              <a:ext uri="{FF2B5EF4-FFF2-40B4-BE49-F238E27FC236}">
                <a16:creationId xmlns:a16="http://schemas.microsoft.com/office/drawing/2014/main" id="{059A3456-A6BB-C1C0-E2B7-A24A5689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10" y="1387329"/>
            <a:ext cx="1152671" cy="115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cr - 무료 과학 기술개 아이콘">
            <a:extLst>
              <a:ext uri="{FF2B5EF4-FFF2-40B4-BE49-F238E27FC236}">
                <a16:creationId xmlns:a16="http://schemas.microsoft.com/office/drawing/2014/main" id="{2D049C61-B0E1-66A3-F572-FB0A9670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49" y="1040026"/>
            <a:ext cx="1804190" cy="18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1601A8-CBAB-BF59-C30B-3E954E7A2B82}"/>
              </a:ext>
            </a:extLst>
          </p:cNvPr>
          <p:cNvSpPr/>
          <p:nvPr/>
        </p:nvSpPr>
        <p:spPr>
          <a:xfrm>
            <a:off x="4359564" y="2540000"/>
            <a:ext cx="3472872" cy="413233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pc="600" dirty="0">
                <a:solidFill>
                  <a:schemeClr val="tx1"/>
                </a:solidFill>
              </a:rPr>
              <a:t>[OCR : </a:t>
            </a:r>
            <a:r>
              <a:rPr lang="ko-KR" altLang="en-US" b="1" spc="600">
                <a:solidFill>
                  <a:schemeClr val="tx1"/>
                </a:solidFill>
              </a:rPr>
              <a:t>글자 인식</a:t>
            </a:r>
            <a:r>
              <a:rPr lang="en-US" altLang="ko-KR" b="1" spc="600">
                <a:solidFill>
                  <a:schemeClr val="tx1"/>
                </a:solidFill>
              </a:rPr>
              <a:t>]</a:t>
            </a:r>
            <a:endParaRPr lang="en-US" altLang="ko-KR" b="1" spc="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DF688C5-5CD5-3D27-1C3B-B025EB3749CA}"/>
              </a:ext>
            </a:extLst>
          </p:cNvPr>
          <p:cNvSpPr/>
          <p:nvPr/>
        </p:nvSpPr>
        <p:spPr>
          <a:xfrm>
            <a:off x="8183419" y="2540000"/>
            <a:ext cx="3472872" cy="4132334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31750"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spc="600">
                <a:solidFill>
                  <a:schemeClr val="tx1"/>
                </a:solidFill>
              </a:rPr>
              <a:t>[ML : </a:t>
            </a:r>
            <a:r>
              <a:rPr lang="ko-KR" altLang="en-US" b="1" spc="600">
                <a:solidFill>
                  <a:schemeClr val="tx1"/>
                </a:solidFill>
              </a:rPr>
              <a:t>유형 분류</a:t>
            </a:r>
            <a:r>
              <a:rPr lang="en-US" altLang="ko-KR" b="1" spc="600">
                <a:solidFill>
                  <a:schemeClr val="tx1"/>
                </a:solidFill>
              </a:rPr>
              <a:t>]</a:t>
            </a:r>
            <a:endParaRPr lang="en-US" altLang="ko-KR" b="1" spc="600" dirty="0">
              <a:solidFill>
                <a:schemeClr val="tx1"/>
              </a:solidFill>
            </a:endParaRPr>
          </a:p>
          <a:p>
            <a:endParaRPr lang="ko-KR" altLang="en-US" b="1" spc="600" dirty="0">
              <a:solidFill>
                <a:schemeClr val="tx1"/>
              </a:solidFill>
            </a:endParaRPr>
          </a:p>
        </p:txBody>
      </p:sp>
      <p:pic>
        <p:nvPicPr>
          <p:cNvPr id="1038" name="Picture 14" descr="서버 - 무료 과학 기술개 아이콘">
            <a:extLst>
              <a:ext uri="{FF2B5EF4-FFF2-40B4-BE49-F238E27FC236}">
                <a16:creationId xmlns:a16="http://schemas.microsoft.com/office/drawing/2014/main" id="{587FF496-CED6-BA66-81BB-478A7D678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10" y="1370708"/>
            <a:ext cx="1169292" cy="116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204925C-345A-E8ED-ADA8-3F2A7BBD4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281" y="3320383"/>
            <a:ext cx="2957147" cy="2617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B21C4A9-B4F3-35E1-5214-2509EFCD5F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572" y="3144698"/>
            <a:ext cx="2912940" cy="31968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C317EA-D008-4907-EB1B-3A85856FE0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5423" y="3144697"/>
            <a:ext cx="2690613" cy="32277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338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9BBC86-988D-BCDA-6A39-B6CC62AAEAC8}"/>
              </a:ext>
            </a:extLst>
          </p:cNvPr>
          <p:cNvSpPr/>
          <p:nvPr/>
        </p:nvSpPr>
        <p:spPr>
          <a:xfrm>
            <a:off x="4371272" y="440298"/>
            <a:ext cx="3419931" cy="3721372"/>
          </a:xfrm>
          <a:prstGeom prst="round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 w="38100">
            <a:solidFill>
              <a:schemeClr val="tx1"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[API] – Google Cloud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8CB718-23FB-8B50-57FC-8E1E4EEA1FB5}"/>
              </a:ext>
            </a:extLst>
          </p:cNvPr>
          <p:cNvSpPr/>
          <p:nvPr/>
        </p:nvSpPr>
        <p:spPr>
          <a:xfrm>
            <a:off x="393161" y="440299"/>
            <a:ext cx="3566094" cy="58166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38100">
            <a:solidFill>
              <a:schemeClr val="accent1">
                <a:shade val="1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[FrontEnd] - Svelte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5D5DCAF-062A-0EB0-9B45-5A7C51853371}"/>
              </a:ext>
            </a:extLst>
          </p:cNvPr>
          <p:cNvSpPr/>
          <p:nvPr/>
        </p:nvSpPr>
        <p:spPr>
          <a:xfrm>
            <a:off x="8198461" y="440299"/>
            <a:ext cx="3566094" cy="58166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[ML/DL] – AI Model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CC77256-0D08-02E8-D239-D7DDDFC81FD2}"/>
              </a:ext>
            </a:extLst>
          </p:cNvPr>
          <p:cNvSpPr/>
          <p:nvPr/>
        </p:nvSpPr>
        <p:spPr>
          <a:xfrm>
            <a:off x="824985" y="2330515"/>
            <a:ext cx="2690067" cy="2222866"/>
          </a:xfrm>
          <a:prstGeom prst="roundRect">
            <a:avLst/>
          </a:prstGeom>
          <a:solidFill>
            <a:schemeClr val="accent1">
              <a:alpha val="25000"/>
            </a:schemeClr>
          </a:solidFill>
          <a:ln w="38100">
            <a:solidFill>
              <a:schemeClr val="accent1">
                <a:shade val="1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</a:rPr>
              <a:t>Event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C738E-9737-7603-6655-A055BFC4FAAC}"/>
              </a:ext>
            </a:extLst>
          </p:cNvPr>
          <p:cNvSpPr txBox="1"/>
          <p:nvPr/>
        </p:nvSpPr>
        <p:spPr>
          <a:xfrm>
            <a:off x="633308" y="983738"/>
            <a:ext cx="2881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routes</a:t>
            </a:r>
          </a:p>
          <a:p>
            <a:r>
              <a:rPr lang="ko-KR" altLang="en-US"/>
              <a:t>└ </a:t>
            </a:r>
            <a:r>
              <a:rPr lang="en-US" altLang="ko-KR"/>
              <a:t>+pages (landing)</a:t>
            </a:r>
          </a:p>
          <a:p>
            <a:r>
              <a:rPr lang="ko-KR" altLang="en-US"/>
              <a:t>└ </a:t>
            </a:r>
            <a:r>
              <a:rPr lang="en-US" altLang="ko-KR"/>
              <a:t>about </a:t>
            </a:r>
            <a:r>
              <a:rPr lang="ko-KR" altLang="en-US"/>
              <a:t>─ </a:t>
            </a:r>
            <a:r>
              <a:rPr lang="en-US" altLang="ko-KR"/>
              <a:t>+pages</a:t>
            </a:r>
          </a:p>
          <a:p>
            <a:r>
              <a:rPr lang="ko-KR" altLang="en-US">
                <a:solidFill>
                  <a:srgbClr val="FF0000"/>
                </a:solidFill>
              </a:rPr>
              <a:t>└ </a:t>
            </a:r>
            <a:r>
              <a:rPr lang="en-US" altLang="ko-KR">
                <a:solidFill>
                  <a:srgbClr val="FF0000"/>
                </a:solidFill>
              </a:rPr>
              <a:t>run </a:t>
            </a:r>
            <a:r>
              <a:rPr lang="ko-KR" altLang="en-US">
                <a:solidFill>
                  <a:srgbClr val="FF0000"/>
                </a:solidFill>
              </a:rPr>
              <a:t>─ </a:t>
            </a:r>
            <a:r>
              <a:rPr lang="en-US" altLang="ko-KR">
                <a:solidFill>
                  <a:srgbClr val="FF0000"/>
                </a:solidFill>
              </a:rPr>
              <a:t>+pages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103FE93-CC6B-8856-8F6C-E4847489BB42}"/>
              </a:ext>
            </a:extLst>
          </p:cNvPr>
          <p:cNvSpPr/>
          <p:nvPr/>
        </p:nvSpPr>
        <p:spPr>
          <a:xfrm>
            <a:off x="8636474" y="1095481"/>
            <a:ext cx="2690067" cy="5326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 Extraction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24D2226-2847-71B7-2470-638566483974}"/>
              </a:ext>
            </a:extLst>
          </p:cNvPr>
          <p:cNvSpPr/>
          <p:nvPr/>
        </p:nvSpPr>
        <p:spPr>
          <a:xfrm>
            <a:off x="8636474" y="2500109"/>
            <a:ext cx="2690067" cy="5326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Data Preprocessing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C523F-1EF7-BAB9-A5C9-8B9355E75869}"/>
              </a:ext>
            </a:extLst>
          </p:cNvPr>
          <p:cNvSpPr txBox="1"/>
          <p:nvPr/>
        </p:nvSpPr>
        <p:spPr>
          <a:xfrm>
            <a:off x="8636474" y="3051019"/>
            <a:ext cx="2690066" cy="646331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ko-KR"/>
              <a:t>- Tokenizer</a:t>
            </a:r>
          </a:p>
          <a:p>
            <a:r>
              <a:rPr lang="en-US" altLang="ko-KR"/>
              <a:t>- Keras</a:t>
            </a:r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0AF0307-97E5-29DA-DAB4-A3B6BAFA5FFC}"/>
              </a:ext>
            </a:extLst>
          </p:cNvPr>
          <p:cNvSpPr/>
          <p:nvPr/>
        </p:nvSpPr>
        <p:spPr>
          <a:xfrm>
            <a:off x="8636474" y="4557596"/>
            <a:ext cx="2690067" cy="5326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38100">
            <a:solidFill>
              <a:schemeClr val="accent2">
                <a:lumMod val="75000"/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Prediction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19440-81E7-FDA1-0ACB-D6F07B45FEEA}"/>
              </a:ext>
            </a:extLst>
          </p:cNvPr>
          <p:cNvSpPr txBox="1"/>
          <p:nvPr/>
        </p:nvSpPr>
        <p:spPr>
          <a:xfrm>
            <a:off x="8636473" y="5106760"/>
            <a:ext cx="2690067" cy="646331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altLang="ko-KR"/>
              <a:t>- Index</a:t>
            </a:r>
          </a:p>
          <a:p>
            <a:r>
              <a:rPr lang="en-US" altLang="ko-KR"/>
              <a:t>- Probability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198559-766C-BA18-33FE-8CCA5581743E}"/>
              </a:ext>
            </a:extLst>
          </p:cNvPr>
          <p:cNvSpPr txBox="1"/>
          <p:nvPr/>
        </p:nvSpPr>
        <p:spPr>
          <a:xfrm>
            <a:off x="1158434" y="2979267"/>
            <a:ext cx="20231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Upload Image</a:t>
            </a:r>
            <a:endParaRPr lang="ko-KR" altLang="en-US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030F1A43-47B3-9E00-4A22-59B1DEF3680D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 flipV="1">
            <a:off x="3181599" y="1990869"/>
            <a:ext cx="1664062" cy="1173064"/>
          </a:xfrm>
          <a:prstGeom prst="bentConnector3">
            <a:avLst>
              <a:gd name="adj1" fmla="val 33005"/>
            </a:avLst>
          </a:prstGeom>
          <a:ln w="38100">
            <a:solidFill>
              <a:schemeClr val="accent5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9196962-4882-6B4F-9D3F-60C4E5744124}"/>
              </a:ext>
            </a:extLst>
          </p:cNvPr>
          <p:cNvSpPr/>
          <p:nvPr/>
        </p:nvSpPr>
        <p:spPr>
          <a:xfrm>
            <a:off x="865459" y="4807669"/>
            <a:ext cx="2690067" cy="1189555"/>
          </a:xfrm>
          <a:prstGeom prst="roundRect">
            <a:avLst/>
          </a:prstGeom>
          <a:solidFill>
            <a:srgbClr val="7030A0">
              <a:alpha val="25000"/>
            </a:srgbClr>
          </a:solidFill>
          <a:ln w="38100">
            <a:solidFill>
              <a:srgbClr val="7030A0">
                <a:alpha val="6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</a:rPr>
              <a:t>UI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4B76B32E-E65B-3AF5-768A-7C8F85AC0385}"/>
              </a:ext>
            </a:extLst>
          </p:cNvPr>
          <p:cNvSpPr/>
          <p:nvPr/>
        </p:nvSpPr>
        <p:spPr>
          <a:xfrm>
            <a:off x="4345211" y="4553381"/>
            <a:ext cx="3419931" cy="1703518"/>
          </a:xfrm>
          <a:prstGeom prst="roundRect">
            <a:avLst/>
          </a:prstGeom>
          <a:solidFill>
            <a:srgbClr val="FF0000">
              <a:alpha val="25000"/>
            </a:srgbClr>
          </a:solidFill>
          <a:ln w="38100">
            <a:solidFill>
              <a:srgbClr val="FF0000">
                <a:alpha val="67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[BackEnd] – Firebase 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4B6B078-2ADA-2598-DF52-B9B61E2AFD87}"/>
              </a:ext>
            </a:extLst>
          </p:cNvPr>
          <p:cNvSpPr/>
          <p:nvPr/>
        </p:nvSpPr>
        <p:spPr>
          <a:xfrm>
            <a:off x="4856515" y="5346475"/>
            <a:ext cx="2444686" cy="403268"/>
          </a:xfrm>
          <a:prstGeom prst="rect">
            <a:avLst/>
          </a:prstGeom>
          <a:noFill/>
          <a:ln w="254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Firebase Storage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18E01A6C-3FCC-B25E-C8B8-8A098999D98D}"/>
              </a:ext>
            </a:extLst>
          </p:cNvPr>
          <p:cNvSpPr/>
          <p:nvPr/>
        </p:nvSpPr>
        <p:spPr>
          <a:xfrm>
            <a:off x="9364050" y="1893985"/>
            <a:ext cx="1234912" cy="352378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BCCD4F3D-704F-0645-86D8-79C2C41DE98B}"/>
              </a:ext>
            </a:extLst>
          </p:cNvPr>
          <p:cNvSpPr/>
          <p:nvPr/>
        </p:nvSpPr>
        <p:spPr>
          <a:xfrm>
            <a:off x="9364050" y="3927955"/>
            <a:ext cx="1234912" cy="352378"/>
          </a:xfrm>
          <a:prstGeom prst="downArrow">
            <a:avLst/>
          </a:prstGeom>
          <a:solidFill>
            <a:schemeClr val="tx1">
              <a:alpha val="50000"/>
            </a:schemeClr>
          </a:solidFill>
          <a:ln>
            <a:solidFill>
              <a:schemeClr val="accent1">
                <a:shade val="1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42647E2A-E4C3-FDF8-6BBF-7B3493F30F28}"/>
              </a:ext>
            </a:extLst>
          </p:cNvPr>
          <p:cNvCxnSpPr>
            <a:cxnSpLocks/>
            <a:stCxn id="6" idx="3"/>
            <a:endCxn id="50" idx="3"/>
          </p:cNvCxnSpPr>
          <p:nvPr/>
        </p:nvCxnSpPr>
        <p:spPr>
          <a:xfrm>
            <a:off x="7290347" y="1990869"/>
            <a:ext cx="10854" cy="3557240"/>
          </a:xfrm>
          <a:prstGeom prst="bentConnector3">
            <a:avLst>
              <a:gd name="adj1" fmla="val 6461830"/>
            </a:avLst>
          </a:prstGeom>
          <a:ln w="38100">
            <a:solidFill>
              <a:schemeClr val="tx1"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323F7C57-CFE3-1C5D-364B-0EA5002A100D}"/>
              </a:ext>
            </a:extLst>
          </p:cNvPr>
          <p:cNvCxnSpPr>
            <a:cxnSpLocks/>
            <a:stCxn id="50" idx="1"/>
            <a:endCxn id="3" idx="1"/>
          </p:cNvCxnSpPr>
          <p:nvPr/>
        </p:nvCxnSpPr>
        <p:spPr>
          <a:xfrm rot="10800000">
            <a:off x="4845661" y="1396033"/>
            <a:ext cx="10854" cy="4152077"/>
          </a:xfrm>
          <a:prstGeom prst="bentConnector3">
            <a:avLst>
              <a:gd name="adj1" fmla="val 6201281"/>
            </a:avLst>
          </a:prstGeom>
          <a:ln w="38100">
            <a:solidFill>
              <a:srgbClr val="FF0000">
                <a:alpha val="67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297F22E5-D541-1C63-5AD1-CFE840D8F6B8}"/>
              </a:ext>
            </a:extLst>
          </p:cNvPr>
          <p:cNvCxnSpPr>
            <a:cxnSpLocks/>
            <a:endCxn id="44" idx="3"/>
          </p:cNvCxnSpPr>
          <p:nvPr/>
        </p:nvCxnSpPr>
        <p:spPr>
          <a:xfrm rot="10800000" flipV="1">
            <a:off x="3555527" y="3382233"/>
            <a:ext cx="1277307" cy="2020213"/>
          </a:xfrm>
          <a:prstGeom prst="bentConnector3">
            <a:avLst>
              <a:gd name="adj1" fmla="val 83211"/>
            </a:avLst>
          </a:prstGeom>
          <a:ln w="38100">
            <a:solidFill>
              <a:schemeClr val="accent6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1D88DBFB-E0B7-7F18-A8FF-C3867970A50F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 flipH="1">
            <a:off x="7277519" y="1396032"/>
            <a:ext cx="12828" cy="2058921"/>
          </a:xfrm>
          <a:prstGeom prst="bentConnector3">
            <a:avLst>
              <a:gd name="adj1" fmla="val -1708552"/>
            </a:avLst>
          </a:prstGeom>
          <a:ln w="38100">
            <a:solidFill>
              <a:schemeClr val="tx1"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E8A1B28-826A-03FC-B649-83DCEC2B9EF0}"/>
              </a:ext>
            </a:extLst>
          </p:cNvPr>
          <p:cNvSpPr txBox="1"/>
          <p:nvPr/>
        </p:nvSpPr>
        <p:spPr>
          <a:xfrm>
            <a:off x="1156478" y="3602887"/>
            <a:ext cx="202316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Prediction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C463D6-6E3C-5283-9EB8-6E98C2BA0655}"/>
              </a:ext>
            </a:extLst>
          </p:cNvPr>
          <p:cNvSpPr/>
          <p:nvPr/>
        </p:nvSpPr>
        <p:spPr>
          <a:xfrm>
            <a:off x="4845661" y="1194398"/>
            <a:ext cx="2444686" cy="403268"/>
          </a:xfrm>
          <a:prstGeom prst="rect">
            <a:avLst/>
          </a:prstGeom>
          <a:noFill/>
          <a:ln w="254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Vertex Vision AI - API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D616EF-AF07-78E2-8CD2-F313DDB19F93}"/>
              </a:ext>
            </a:extLst>
          </p:cNvPr>
          <p:cNvSpPr/>
          <p:nvPr/>
        </p:nvSpPr>
        <p:spPr>
          <a:xfrm>
            <a:off x="4845661" y="1789235"/>
            <a:ext cx="2444686" cy="403268"/>
          </a:xfrm>
          <a:prstGeom prst="rect">
            <a:avLst/>
          </a:prstGeom>
          <a:noFill/>
          <a:ln w="254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Storage API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EA6224-BC47-FC6B-295E-938B6F8595A6}"/>
              </a:ext>
            </a:extLst>
          </p:cNvPr>
          <p:cNvSpPr/>
          <p:nvPr/>
        </p:nvSpPr>
        <p:spPr>
          <a:xfrm>
            <a:off x="4832833" y="2993792"/>
            <a:ext cx="2444686" cy="922321"/>
          </a:xfrm>
          <a:prstGeom prst="rect">
            <a:avLst/>
          </a:prstGeom>
          <a:noFill/>
          <a:ln w="25400">
            <a:solidFill>
              <a:schemeClr val="accent6">
                <a:lumMod val="50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Google OCR Model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(Vertex Vision AI)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26937F-6830-ED9D-7A7A-294A3C0F839B}"/>
              </a:ext>
            </a:extLst>
          </p:cNvPr>
          <p:cNvSpPr/>
          <p:nvPr/>
        </p:nvSpPr>
        <p:spPr>
          <a:xfrm>
            <a:off x="4845661" y="2387416"/>
            <a:ext cx="2444686" cy="403268"/>
          </a:xfrm>
          <a:prstGeom prst="rect">
            <a:avLst/>
          </a:prstGeom>
          <a:noFill/>
          <a:ln w="25400">
            <a:solidFill>
              <a:schemeClr val="accent4">
                <a:lumMod val="50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AI Model API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4BBE66E-A2D6-151A-D269-6018993FAD07}"/>
              </a:ext>
            </a:extLst>
          </p:cNvPr>
          <p:cNvCxnSpPr>
            <a:cxnSpLocks/>
          </p:cNvCxnSpPr>
          <p:nvPr/>
        </p:nvCxnSpPr>
        <p:spPr>
          <a:xfrm flipV="1">
            <a:off x="3179643" y="2589050"/>
            <a:ext cx="1666018" cy="1198503"/>
          </a:xfrm>
          <a:prstGeom prst="bentConnector3">
            <a:avLst>
              <a:gd name="adj1" fmla="val 83949"/>
            </a:avLst>
          </a:prstGeom>
          <a:ln w="38100">
            <a:solidFill>
              <a:schemeClr val="accent5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14C665F-67DD-796F-3281-E78DB407BB89}"/>
              </a:ext>
            </a:extLst>
          </p:cNvPr>
          <p:cNvCxnSpPr>
            <a:cxnSpLocks/>
          </p:cNvCxnSpPr>
          <p:nvPr/>
        </p:nvCxnSpPr>
        <p:spPr>
          <a:xfrm flipV="1">
            <a:off x="7290347" y="1361797"/>
            <a:ext cx="1346127" cy="1227253"/>
          </a:xfrm>
          <a:prstGeom prst="bentConnector3">
            <a:avLst>
              <a:gd name="adj1" fmla="val 79412"/>
            </a:avLst>
          </a:prstGeom>
          <a:ln w="38100">
            <a:solidFill>
              <a:schemeClr val="accent4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EFBCE06-D60C-0D81-A263-4C0D0BC7EAD1}"/>
              </a:ext>
            </a:extLst>
          </p:cNvPr>
          <p:cNvCxnSpPr>
            <a:cxnSpLocks/>
          </p:cNvCxnSpPr>
          <p:nvPr/>
        </p:nvCxnSpPr>
        <p:spPr>
          <a:xfrm rot="5400000">
            <a:off x="5973934" y="1989650"/>
            <a:ext cx="244133" cy="7771014"/>
          </a:xfrm>
          <a:prstGeom prst="bentConnector3">
            <a:avLst>
              <a:gd name="adj1" fmla="val 317200"/>
            </a:avLst>
          </a:prstGeom>
          <a:ln w="38100">
            <a:solidFill>
              <a:schemeClr val="accent2">
                <a:lumMod val="50000"/>
                <a:alpha val="6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8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105</Words>
  <Application>Microsoft Office PowerPoint</Application>
  <PresentationFormat>와이드스크린</PresentationFormat>
  <Paragraphs>32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공간이 읎어요</dc:creator>
  <cp:lastModifiedBy>현섭 심</cp:lastModifiedBy>
  <cp:revision>6</cp:revision>
  <dcterms:created xsi:type="dcterms:W3CDTF">2023-03-21T02:48:33Z</dcterms:created>
  <dcterms:modified xsi:type="dcterms:W3CDTF">2023-09-14T04:23:22Z</dcterms:modified>
</cp:coreProperties>
</file>