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7" r:id="rId4"/>
    <p:sldId id="270" r:id="rId5"/>
    <p:sldId id="268" r:id="rId6"/>
    <p:sldId id="264" r:id="rId7"/>
    <p:sldId id="260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24" autoAdjust="0"/>
  </p:normalViewPr>
  <p:slideViewPr>
    <p:cSldViewPr snapToGrid="0">
      <p:cViewPr varScale="1">
        <p:scale>
          <a:sx n="95" d="100"/>
          <a:sy n="95" d="100"/>
        </p:scale>
        <p:origin x="6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198D2-A8E8-40A9-9685-4B36D0FDC01C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72548-BD2A-48B7-B87E-519C6947C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8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네</a:t>
            </a:r>
            <a:r>
              <a:rPr lang="en-US" altLang="ko-KR"/>
              <a:t>, </a:t>
            </a:r>
            <a:r>
              <a:rPr lang="ko-KR" altLang="en-US"/>
              <a:t>안녕하세요</a:t>
            </a:r>
            <a:r>
              <a:rPr lang="en-US" altLang="ko-KR"/>
              <a:t>. </a:t>
            </a:r>
            <a:r>
              <a:rPr lang="ko-KR" altLang="en-US"/>
              <a:t>컴퓨터공학과 </a:t>
            </a:r>
            <a:r>
              <a:rPr lang="en-US" altLang="ko-KR"/>
              <a:t>4</a:t>
            </a:r>
            <a:r>
              <a:rPr lang="ko-KR" altLang="en-US"/>
              <a:t>학년 심현섭입니다</a:t>
            </a:r>
            <a:r>
              <a:rPr lang="en-US" altLang="ko-KR"/>
              <a:t>. </a:t>
            </a:r>
            <a:r>
              <a:rPr lang="ko-KR" altLang="en-US"/>
              <a:t>제 프로젝트 주제는 </a:t>
            </a:r>
            <a:r>
              <a:rPr lang="en-US" altLang="ko-KR"/>
              <a:t>ML/DL</a:t>
            </a:r>
            <a:r>
              <a:rPr lang="ko-KR" altLang="en-US"/>
              <a:t>로 ‘이 문제의 풀이를 알려줘’입니다</a:t>
            </a:r>
            <a:r>
              <a:rPr lang="en-US" altLang="ko-KR"/>
              <a:t>. </a:t>
            </a:r>
          </a:p>
          <a:p>
            <a:r>
              <a:rPr lang="ko-KR" altLang="en-US"/>
              <a:t>그러면 발표를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9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제가 이 주제를 선택하게 된 이유는</a:t>
            </a:r>
            <a:r>
              <a:rPr lang="en-US" altLang="ko-KR"/>
              <a:t>, </a:t>
            </a:r>
            <a:r>
              <a:rPr lang="ko-KR" altLang="en-US"/>
              <a:t>교육 산업에 대해서 흥미를 많이 가지고 있어 교육계 </a:t>
            </a:r>
            <a:r>
              <a:rPr lang="en-US" altLang="ko-KR"/>
              <a:t>LMS </a:t>
            </a:r>
            <a:r>
              <a:rPr lang="ko-KR" altLang="en-US"/>
              <a:t>시스템에 만약 </a:t>
            </a:r>
            <a:r>
              <a:rPr lang="en-US" altLang="ko-KR"/>
              <a:t>AI</a:t>
            </a:r>
            <a:r>
              <a:rPr lang="ko-KR" altLang="en-US"/>
              <a:t>가 도입이 된다면 어떤 아이템이 나올 수 있을까 고민하게 됐습니다</a:t>
            </a:r>
            <a:r>
              <a:rPr lang="en-US" altLang="ko-KR"/>
              <a:t>.</a:t>
            </a:r>
          </a:p>
          <a:p>
            <a:r>
              <a:rPr lang="ko-KR" altLang="en-US"/>
              <a:t>모의고사에 있는 어떠한 문제를 가지고 유형을 판단하여</a:t>
            </a:r>
            <a:r>
              <a:rPr lang="en-US" altLang="ko-KR"/>
              <a:t>, </a:t>
            </a:r>
            <a:r>
              <a:rPr lang="ko-KR" altLang="en-US"/>
              <a:t>풀이에 도움이 되는 정보를 줄 수 있을 것이라는 생각으로 진행하게 되었습니다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3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해당 알고리즘</a:t>
            </a:r>
            <a:r>
              <a:rPr lang="en-US" altLang="ko-KR"/>
              <a:t>/</a:t>
            </a:r>
            <a:r>
              <a:rPr lang="ko-KR" altLang="en-US"/>
              <a:t>서비스는 총 </a:t>
            </a:r>
            <a:r>
              <a:rPr lang="en-US" altLang="ko-KR"/>
              <a:t>4</a:t>
            </a:r>
            <a:r>
              <a:rPr lang="ko-KR" altLang="en-US"/>
              <a:t>단계로 분류됩니다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사용자가 문제 사진을 찍고 웹에 업로드합니다</a:t>
            </a:r>
            <a:r>
              <a:rPr lang="en-US" altLang="ko-KR"/>
              <a:t>.</a:t>
            </a:r>
          </a:p>
          <a:p>
            <a:r>
              <a:rPr lang="en-US" altLang="ko-KR"/>
              <a:t>2. OCR API</a:t>
            </a:r>
            <a:r>
              <a:rPr lang="ko-KR" altLang="en-US"/>
              <a:t>를 통해 찍은 문제 문단의 첫 문장만을 텍스트로 변환합니다</a:t>
            </a:r>
            <a:r>
              <a:rPr lang="en-US" altLang="ko-KR"/>
              <a:t>.</a:t>
            </a:r>
          </a:p>
          <a:p>
            <a:r>
              <a:rPr lang="en-US" altLang="ko-KR"/>
              <a:t>3. </a:t>
            </a:r>
            <a:r>
              <a:rPr lang="ko-KR" altLang="en-US"/>
              <a:t>변환된 텍스트를 유형 분류 모델에서 단원을 찾습니다</a:t>
            </a:r>
            <a:r>
              <a:rPr lang="en-US" altLang="ko-KR"/>
              <a:t>.</a:t>
            </a:r>
          </a:p>
          <a:p>
            <a:r>
              <a:rPr lang="en-US" altLang="ko-KR"/>
              <a:t>4. </a:t>
            </a:r>
            <a:r>
              <a:rPr lang="ko-KR" altLang="en-US"/>
              <a:t>웹에서는 반환된 단원과 풀이에 도움이 되는 정보를 사용자에게 출력합니다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1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해당 프로젝트의 툴은 대표적으로 </a:t>
            </a:r>
            <a:r>
              <a:rPr lang="en-US" altLang="ko-KR"/>
              <a:t>4</a:t>
            </a:r>
            <a:r>
              <a:rPr lang="ko-KR" altLang="en-US"/>
              <a:t>가지가 쓰였습니다</a:t>
            </a:r>
            <a:r>
              <a:rPr lang="en-US" altLang="ko-KR"/>
              <a:t>.</a:t>
            </a:r>
          </a:p>
          <a:p>
            <a:r>
              <a:rPr lang="ko-KR" altLang="en-US"/>
              <a:t>프론트엔드는 스벨트를 이용했으며</a:t>
            </a:r>
            <a:r>
              <a:rPr lang="en-US" altLang="ko-KR"/>
              <a:t>, </a:t>
            </a:r>
            <a:r>
              <a:rPr lang="ko-KR" altLang="en-US"/>
              <a:t>백엔드는 파이어베이스</a:t>
            </a:r>
            <a:r>
              <a:rPr lang="en-US" altLang="ko-KR"/>
              <a:t>,</a:t>
            </a:r>
          </a:p>
          <a:p>
            <a:r>
              <a:rPr lang="en-US" altLang="ko-KR"/>
              <a:t>AI </a:t>
            </a:r>
            <a:r>
              <a:rPr lang="ko-KR" altLang="en-US"/>
              <a:t>모델 개발에는 텐서플로우</a:t>
            </a:r>
            <a:r>
              <a:rPr lang="en-US" altLang="ko-KR"/>
              <a:t>, OCR API</a:t>
            </a:r>
            <a:r>
              <a:rPr lang="ko-KR" altLang="en-US"/>
              <a:t>는 구글에서 제공하는 벌텍스 비젼 </a:t>
            </a:r>
            <a:r>
              <a:rPr lang="en-US" altLang="ko-KR"/>
              <a:t>AI</a:t>
            </a:r>
            <a:r>
              <a:rPr lang="ko-KR" altLang="en-US"/>
              <a:t>를 사용했습니다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9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AI Model </a:t>
            </a:r>
            <a:r>
              <a:rPr lang="ko-KR" altLang="en-US"/>
              <a:t>기반은 </a:t>
            </a:r>
            <a:r>
              <a:rPr lang="en-US" altLang="ko-KR"/>
              <a:t>CNN </a:t>
            </a:r>
            <a:r>
              <a:rPr lang="ko-KR" altLang="en-US"/>
              <a:t>모델이며</a:t>
            </a:r>
            <a:r>
              <a:rPr lang="en-US" altLang="ko-KR"/>
              <a:t>, </a:t>
            </a:r>
            <a:r>
              <a:rPr lang="ko-KR" altLang="en-US"/>
              <a:t>이미지 벡터화 형식과는 다르게 텍스트 벡터화 형식을 따르고 있습니다</a:t>
            </a:r>
            <a:r>
              <a:rPr lang="en-US" altLang="ko-KR"/>
              <a:t>. Tokenizer </a:t>
            </a:r>
            <a:r>
              <a:rPr lang="ko-KR" altLang="en-US"/>
              <a:t>단계에서 문장을 단어로 나누고</a:t>
            </a:r>
            <a:r>
              <a:rPr lang="en-US" altLang="ko-KR"/>
              <a:t>, Padding </a:t>
            </a:r>
            <a:r>
              <a:rPr lang="ko-KR" altLang="en-US"/>
              <a:t>단계에서 나눠진 단어를 벡터화시키게 됩니다</a:t>
            </a:r>
            <a:r>
              <a:rPr lang="en-US" altLang="ko-KR"/>
              <a:t>.</a:t>
            </a:r>
          </a:p>
          <a:p>
            <a:r>
              <a:rPr lang="ko-KR" altLang="en-US"/>
              <a:t>그 다음</a:t>
            </a:r>
            <a:r>
              <a:rPr lang="en-US" altLang="ko-KR"/>
              <a:t>, </a:t>
            </a:r>
            <a:r>
              <a:rPr lang="ko-KR" altLang="en-US"/>
              <a:t>최적의 하이퍼파라미터 값을 찾는 실험을 하게 됩니다</a:t>
            </a:r>
            <a:r>
              <a:rPr lang="en-US" altLang="ko-KR"/>
              <a:t>.</a:t>
            </a:r>
          </a:p>
          <a:p>
            <a:r>
              <a:rPr lang="ko-KR" altLang="en-US"/>
              <a:t>모델 개발에 사용된 데이터는 총 </a:t>
            </a:r>
            <a:r>
              <a:rPr lang="en-US" altLang="ko-KR"/>
              <a:t>5,000</a:t>
            </a:r>
            <a:r>
              <a:rPr lang="ko-KR" altLang="en-US"/>
              <a:t>개이며</a:t>
            </a:r>
            <a:r>
              <a:rPr lang="en-US" altLang="ko-KR"/>
              <a:t>, </a:t>
            </a:r>
            <a:r>
              <a:rPr lang="ko-KR" altLang="en-US"/>
              <a:t>트레인</a:t>
            </a:r>
            <a:r>
              <a:rPr lang="en-US" altLang="ko-KR"/>
              <a:t>-</a:t>
            </a:r>
            <a:r>
              <a:rPr lang="ko-KR" altLang="en-US"/>
              <a:t>벨리데이션</a:t>
            </a:r>
            <a:r>
              <a:rPr lang="en-US" altLang="ko-KR"/>
              <a:t>-</a:t>
            </a:r>
            <a:r>
              <a:rPr lang="ko-KR" altLang="en-US"/>
              <a:t>테스트 데이타 스플릿을 통해 무작위로 분류했습니다</a:t>
            </a:r>
            <a:r>
              <a:rPr lang="en-US" altLang="ko-KR"/>
              <a:t>.</a:t>
            </a:r>
          </a:p>
          <a:p>
            <a:r>
              <a:rPr lang="ko-KR" altLang="en-US"/>
              <a:t>매개 변수 영역은 총 </a:t>
            </a:r>
            <a:r>
              <a:rPr lang="en-US" altLang="ko-KR"/>
              <a:t>6</a:t>
            </a:r>
            <a:r>
              <a:rPr lang="ko-KR" altLang="en-US"/>
              <a:t>개로</a:t>
            </a:r>
            <a:r>
              <a:rPr lang="en-US" altLang="ko-KR"/>
              <a:t>, </a:t>
            </a:r>
            <a:r>
              <a:rPr lang="ko-KR" altLang="en-US"/>
              <a:t>각 영역에 따라 총 </a:t>
            </a:r>
            <a:r>
              <a:rPr lang="en-US" altLang="ko-KR"/>
              <a:t>216</a:t>
            </a:r>
            <a:r>
              <a:rPr lang="ko-KR" altLang="en-US"/>
              <a:t>개의 서로 다른 모델이 만들어지게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1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다음</a:t>
            </a:r>
            <a:r>
              <a:rPr lang="en-US" altLang="ko-KR"/>
              <a:t>, </a:t>
            </a:r>
            <a:r>
              <a:rPr lang="ko-KR" altLang="en-US"/>
              <a:t>결과표를 보시겠습니다</a:t>
            </a:r>
            <a:r>
              <a:rPr lang="en-US" altLang="ko-KR"/>
              <a:t>.</a:t>
            </a:r>
          </a:p>
          <a:p>
            <a:r>
              <a:rPr lang="ko-KR" altLang="en-US"/>
              <a:t>총 </a:t>
            </a:r>
            <a:r>
              <a:rPr lang="en-US" altLang="ko-KR"/>
              <a:t>216</a:t>
            </a:r>
            <a:r>
              <a:rPr lang="ko-KR" altLang="en-US"/>
              <a:t>개의 모델들을 분류해보았을 때</a:t>
            </a:r>
            <a:r>
              <a:rPr lang="en-US" altLang="ko-KR"/>
              <a:t>, </a:t>
            </a:r>
            <a:r>
              <a:rPr lang="ko-KR" altLang="en-US"/>
              <a:t>각 매개 변수들과 정확도 사이의 비례 관계를 찾을 수 있습니다</a:t>
            </a:r>
            <a:r>
              <a:rPr lang="en-US" altLang="ko-KR"/>
              <a:t>. </a:t>
            </a:r>
            <a:r>
              <a:rPr lang="ko-KR" altLang="en-US"/>
              <a:t>물론 샘플 개수가 </a:t>
            </a:r>
            <a:r>
              <a:rPr lang="en-US" altLang="ko-KR"/>
              <a:t>72</a:t>
            </a:r>
            <a:r>
              <a:rPr lang="ko-KR" altLang="en-US"/>
              <a:t>개</a:t>
            </a:r>
            <a:r>
              <a:rPr lang="en-US" altLang="ko-KR"/>
              <a:t>, 108</a:t>
            </a:r>
            <a:r>
              <a:rPr lang="ko-KR" altLang="en-US"/>
              <a:t>개라는 적은 샘플수는 맞지만</a:t>
            </a:r>
            <a:r>
              <a:rPr lang="en-US" altLang="ko-KR"/>
              <a:t>, </a:t>
            </a:r>
            <a:r>
              <a:rPr lang="ko-KR" altLang="en-US"/>
              <a:t>대부분 매개 변수 값들이 증가하면 정확도도 같이 증가하는 모습을 볼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컨볼류션망 필터에서 값이 증가하면 정확도가 떨어지는 현상을 볼 수 있습니다</a:t>
            </a:r>
            <a:r>
              <a:rPr lang="en-US" altLang="ko-KR"/>
              <a:t>. </a:t>
            </a:r>
            <a:r>
              <a:rPr lang="ko-KR" altLang="en-US"/>
              <a:t>이를 과적합</a:t>
            </a:r>
            <a:r>
              <a:rPr lang="en-US" altLang="ko-KR"/>
              <a:t>(</a:t>
            </a:r>
            <a:r>
              <a:rPr lang="ko-KR" altLang="en-US"/>
              <a:t>오버피팅</a:t>
            </a:r>
            <a:r>
              <a:rPr lang="en-US" altLang="ko-KR"/>
              <a:t>) </a:t>
            </a:r>
            <a:r>
              <a:rPr lang="ko-KR" altLang="en-US"/>
              <a:t>현상이라 합니다</a:t>
            </a:r>
            <a:r>
              <a:rPr lang="en-US" altLang="ko-KR"/>
              <a:t>. </a:t>
            </a:r>
            <a:r>
              <a:rPr lang="ko-KR" altLang="en-US"/>
              <a:t>필터 값이 증가하면 모델들이 전체적으로 잘못된 일반화를 하고 있다는 것을 알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29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이제 </a:t>
            </a:r>
            <a:r>
              <a:rPr lang="en-US" altLang="ko-KR"/>
              <a:t>216</a:t>
            </a:r>
            <a:r>
              <a:rPr lang="ko-KR" altLang="en-US"/>
              <a:t>개의 모델 중 상위 </a:t>
            </a:r>
            <a:r>
              <a:rPr lang="en-US" altLang="ko-KR"/>
              <a:t>5</a:t>
            </a:r>
            <a:r>
              <a:rPr lang="ko-KR" altLang="en-US"/>
              <a:t>개 모델들을 가지고 재실험했습니다</a:t>
            </a:r>
            <a:r>
              <a:rPr lang="en-US" altLang="ko-KR"/>
              <a:t>. </a:t>
            </a:r>
            <a:r>
              <a:rPr lang="ko-KR" altLang="en-US"/>
              <a:t>각 모델들의 모집단에서의 정확도를 추정하기 위해 진행됐으며</a:t>
            </a:r>
            <a:r>
              <a:rPr lang="en-US" altLang="ko-KR"/>
              <a:t>, </a:t>
            </a:r>
            <a:r>
              <a:rPr lang="ko-KR" altLang="en-US"/>
              <a:t>각 모델들과 동일한 하이퍼 파라미터를 가진 샘플 모델을 각각 </a:t>
            </a:r>
            <a:r>
              <a:rPr lang="en-US" altLang="ko-KR"/>
              <a:t>100</a:t>
            </a:r>
            <a:r>
              <a:rPr lang="ko-KR" altLang="en-US"/>
              <a:t>개씩 무작위로 생성하여 정확도를 구했습니다</a:t>
            </a:r>
            <a:r>
              <a:rPr lang="en-US" altLang="ko-KR"/>
              <a:t>.</a:t>
            </a:r>
          </a:p>
          <a:p>
            <a:r>
              <a:rPr lang="en-US" altLang="ko-KR"/>
              <a:t>5</a:t>
            </a:r>
            <a:r>
              <a:rPr lang="ko-KR" altLang="en-US"/>
              <a:t>개 모델 모두 오차가 그렇게 크지 않았으며</a:t>
            </a:r>
            <a:r>
              <a:rPr lang="en-US" altLang="ko-KR"/>
              <a:t>, 4</a:t>
            </a:r>
            <a:r>
              <a:rPr lang="ko-KR" altLang="en-US"/>
              <a:t>번째 모델이 일반화 속에서 가장 정확도가 높은 최적의 모델이 되겠습니다</a:t>
            </a:r>
            <a:r>
              <a:rPr lang="en-US" altLang="ko-KR"/>
              <a:t>. </a:t>
            </a:r>
          </a:p>
          <a:p>
            <a:r>
              <a:rPr lang="ko-KR" altLang="en-US"/>
              <a:t>이 모델들을 상자 수염 그래프로 보았을 때도 꽤 좋은 결과가 나왔음을 알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7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네</a:t>
            </a:r>
            <a:r>
              <a:rPr lang="en-US" altLang="ko-KR"/>
              <a:t>, </a:t>
            </a:r>
            <a:r>
              <a:rPr lang="ko-KR" altLang="en-US"/>
              <a:t>그 해당 모델이 적용된 웹 시연 영상을 보시겠습니다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1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E5A88-3858-9D0D-0F83-BBB78DF57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2175EF-F638-AF63-9D05-BD4FA1A49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B114A-93E2-1735-1E7F-D7CC649B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DE375-7673-7DBF-5C0D-7542E008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96462-55E4-02ED-6BD8-53204425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7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4B2A-1888-8DFC-141B-2D74FC6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CB129E-841A-07F3-B399-58E7D8C6A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BA59B-D658-7090-8C94-6B86012F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D1C9A-8DDD-AFD0-1A77-0DB0E502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DCB55-B849-4D5C-59FB-0D6016AE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4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5F87C-75C5-29D7-83F3-C416B22FB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DE8BD-6A2C-6FEF-4B63-3A22BB18E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1A522-8546-1C91-359F-2C490AC3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EA6F6-376F-E130-CD0E-7D0C9DA6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5B4F2-9453-D611-C81A-23CA8C38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5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F6DFC-45FF-8E52-9D54-750D27B0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6A8A5-CEC9-A26E-28EA-736ECF1F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EC000-BD27-F187-D0CB-5CE235AF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DB4AA-F7BD-1C4F-AD9B-30194F94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64726-37C0-AC57-FA3C-4B1A5330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149D38-6E9F-F65E-F967-502602757A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9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0EE1E-7430-5A9D-0924-2A5E85E0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49649-94F0-5AB8-0047-72897023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B197E-6E1A-11CC-EB6F-EE901BD2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D8D9A-1A10-1520-F3CD-F679ECFB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CA585-B79D-8F11-E750-5CD5754B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F789-8ECA-6E18-8FF7-B7B971A8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14B9C-D596-815A-CCE2-376D01360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32D7-70B9-C72B-72F7-6EFFF4704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6EE86-9D3E-9241-862E-3B59B8F1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632E0-DF57-1B51-2355-DD8612B4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65802-4EE4-4CFC-78BD-9A0C408B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4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2B3FE-6407-F25B-773B-AAE1683C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4D21F-8806-D748-D16E-129E930F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B36643-D837-65B9-D16A-DE2C3A0D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C41E3-EECA-06B9-26AA-3F21E4BB8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F1161-3213-46B5-F5F2-EDE6AFDDB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5B560-C5AE-BCCA-9ABE-22246FB8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2C9EE-1BD0-38BA-0EAF-0374D26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3EF2E-42D9-6FDC-2280-07C11455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0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9AD79-B13F-ADA9-EAC0-970F3909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A9B2C9-5D1A-5BF6-4DDE-F50E1BEE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CF2CD6-58A7-BA02-395A-CDBC0AD3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5DC3AA-A0EF-16E9-CAAE-1F9C44DD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A2CEA-79C5-8F26-A591-281DB28E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894BC-5869-2F65-37E8-04AE0ED4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1154B-FCA9-88E5-2724-82B45977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6C9BA-D68A-27E8-05A4-BAEF56CE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98BF2-793F-822F-B780-D840EDDF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15959-B27C-9645-18E0-E5ABED11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82E44-94B1-54EB-8768-BFFE7FB5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FD66A-62E6-EEE8-6D7C-26F3CFA8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5A4C5-B58E-5028-1541-3BA08A9C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7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56996-80BF-3DD0-4688-AE2A1BE5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875209-A9E6-69EE-DD63-0E472E2A2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16F7B-A9CC-2413-B54E-70B90CF6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6581E-138F-69BB-0C95-242A0D2C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16D73D-86D3-DA7C-41F0-CA2C5981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735DB-54C4-8129-4914-5438C0EE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3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560620-C925-E6D4-3DE6-596CF485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834C2-DB3F-642C-C4E0-C07364EB3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3B2F8-EBEF-8606-7AC9-B19C8EC74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6CAC-CC8F-435C-A62C-060A8CA2A0D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0BD63-5C99-5CC9-1AB6-C1DBDDB7D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7FA11-F345-D21E-B4E2-4C5365E0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6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62C8AA3-39C3-3B77-7608-A34D0A4436D4}"/>
              </a:ext>
            </a:extLst>
          </p:cNvPr>
          <p:cNvGrpSpPr/>
          <p:nvPr/>
        </p:nvGrpSpPr>
        <p:grpSpPr>
          <a:xfrm>
            <a:off x="0" y="0"/>
            <a:ext cx="12369800" cy="6858000"/>
            <a:chOff x="0" y="0"/>
            <a:chExt cx="12369800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4FD171-E577-3E76-7C3D-41AE6AA660D7}"/>
                </a:ext>
              </a:extLst>
            </p:cNvPr>
            <p:cNvSpPr/>
            <p:nvPr/>
          </p:nvSpPr>
          <p:spPr>
            <a:xfrm>
              <a:off x="0" y="2146300"/>
              <a:ext cx="12192000" cy="47117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BAC3A5E-9511-6A16-D730-22B7AEE2F094}"/>
                </a:ext>
              </a:extLst>
            </p:cNvPr>
            <p:cNvGrpSpPr/>
            <p:nvPr/>
          </p:nvGrpSpPr>
          <p:grpSpPr>
            <a:xfrm>
              <a:off x="0" y="0"/>
              <a:ext cx="12369800" cy="2470228"/>
              <a:chOff x="0" y="0"/>
              <a:chExt cx="12369800" cy="247022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1923EA6-0F37-E561-4473-AD760B678CA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1463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3332E8AD-9CA8-0B20-2848-81FAE08F0153}"/>
                  </a:ext>
                </a:extLst>
              </p:cNvPr>
              <p:cNvSpPr/>
              <p:nvPr/>
            </p:nvSpPr>
            <p:spPr>
              <a:xfrm>
                <a:off x="0" y="201789"/>
                <a:ext cx="12369800" cy="1804811"/>
              </a:xfrm>
              <a:custGeom>
                <a:avLst/>
                <a:gdLst>
                  <a:gd name="connsiteX0" fmla="*/ 0 w 10972800"/>
                  <a:gd name="connsiteY0" fmla="*/ 14111 h 1033325"/>
                  <a:gd name="connsiteX1" fmla="*/ 4178300 w 10972800"/>
                  <a:gd name="connsiteY1" fmla="*/ 141111 h 1033325"/>
                  <a:gd name="connsiteX2" fmla="*/ 6959600 w 10972800"/>
                  <a:gd name="connsiteY2" fmla="*/ 1030111 h 1033325"/>
                  <a:gd name="connsiteX3" fmla="*/ 10972800 w 10972800"/>
                  <a:gd name="connsiteY3" fmla="*/ 382411 h 103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2800" h="1033325">
                    <a:moveTo>
                      <a:pt x="0" y="14111"/>
                    </a:moveTo>
                    <a:cubicBezTo>
                      <a:pt x="1509183" y="-7056"/>
                      <a:pt x="3018367" y="-28222"/>
                      <a:pt x="4178300" y="141111"/>
                    </a:cubicBezTo>
                    <a:cubicBezTo>
                      <a:pt x="5338233" y="310444"/>
                      <a:pt x="5827183" y="989894"/>
                      <a:pt x="6959600" y="1030111"/>
                    </a:cubicBezTo>
                    <a:cubicBezTo>
                      <a:pt x="8092017" y="1070328"/>
                      <a:pt x="9532408" y="726369"/>
                      <a:pt x="10972800" y="382411"/>
                    </a:cubicBezTo>
                  </a:path>
                </a:pathLst>
              </a:custGeom>
              <a:noFill/>
              <a:ln w="508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BAF03953-3677-53B1-2952-E8E2076C056E}"/>
                  </a:ext>
                </a:extLst>
              </p:cNvPr>
              <p:cNvSpPr/>
              <p:nvPr/>
            </p:nvSpPr>
            <p:spPr>
              <a:xfrm>
                <a:off x="0" y="1436903"/>
                <a:ext cx="12280900" cy="1033325"/>
              </a:xfrm>
              <a:custGeom>
                <a:avLst/>
                <a:gdLst>
                  <a:gd name="connsiteX0" fmla="*/ 0 w 10972800"/>
                  <a:gd name="connsiteY0" fmla="*/ 14111 h 1033325"/>
                  <a:gd name="connsiteX1" fmla="*/ 4178300 w 10972800"/>
                  <a:gd name="connsiteY1" fmla="*/ 141111 h 1033325"/>
                  <a:gd name="connsiteX2" fmla="*/ 6959600 w 10972800"/>
                  <a:gd name="connsiteY2" fmla="*/ 1030111 h 1033325"/>
                  <a:gd name="connsiteX3" fmla="*/ 10972800 w 10972800"/>
                  <a:gd name="connsiteY3" fmla="*/ 382411 h 103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2800" h="1033325">
                    <a:moveTo>
                      <a:pt x="0" y="14111"/>
                    </a:moveTo>
                    <a:cubicBezTo>
                      <a:pt x="1509183" y="-7056"/>
                      <a:pt x="3018367" y="-28222"/>
                      <a:pt x="4178300" y="141111"/>
                    </a:cubicBezTo>
                    <a:cubicBezTo>
                      <a:pt x="5338233" y="310444"/>
                      <a:pt x="5827183" y="989894"/>
                      <a:pt x="6959600" y="1030111"/>
                    </a:cubicBezTo>
                    <a:cubicBezTo>
                      <a:pt x="8092017" y="1070328"/>
                      <a:pt x="9532408" y="726369"/>
                      <a:pt x="10972800" y="382411"/>
                    </a:cubicBezTo>
                  </a:path>
                </a:pathLst>
              </a:custGeom>
              <a:noFill/>
              <a:ln w="635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C7F4569-D0CE-19A4-76E2-DBBF3FCEB1D2}"/>
              </a:ext>
            </a:extLst>
          </p:cNvPr>
          <p:cNvSpPr/>
          <p:nvPr/>
        </p:nvSpPr>
        <p:spPr>
          <a:xfrm>
            <a:off x="8204759" y="4729956"/>
            <a:ext cx="3416440" cy="133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Advisor : </a:t>
            </a:r>
            <a:r>
              <a:rPr lang="ko-KR" altLang="en-US">
                <a:solidFill>
                  <a:schemeClr val="tx1"/>
                </a:solidFill>
              </a:rPr>
              <a:t>송하윤 교수님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Member : B811101 </a:t>
            </a:r>
            <a:r>
              <a:rPr lang="ko-KR" altLang="en-US">
                <a:solidFill>
                  <a:schemeClr val="tx1"/>
                </a:solidFill>
              </a:rPr>
              <a:t>심현섭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96454D-A0DC-311A-C653-9B083B5EF5B4}"/>
              </a:ext>
            </a:extLst>
          </p:cNvPr>
          <p:cNvSpPr txBox="1"/>
          <p:nvPr/>
        </p:nvSpPr>
        <p:spPr>
          <a:xfrm>
            <a:off x="1079814" y="2470228"/>
            <a:ext cx="100323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/>
              <a:t>이 문제의 풀이를 알려줘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A7EC8A5-68AA-2261-AFD5-DE61AA3F9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89" y="4214693"/>
            <a:ext cx="1841186" cy="1848763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66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8"/>
    </mc:Choice>
    <mc:Fallback>
      <p:transition spd="slow" advTm="3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E0A26E-EE3C-BB28-886A-1BD3D198492B}"/>
              </a:ext>
            </a:extLst>
          </p:cNvPr>
          <p:cNvGrpSpPr/>
          <p:nvPr/>
        </p:nvGrpSpPr>
        <p:grpSpPr>
          <a:xfrm>
            <a:off x="1050762" y="1344867"/>
            <a:ext cx="10090475" cy="4954578"/>
            <a:chOff x="311727" y="444500"/>
            <a:chExt cx="10949864" cy="5563174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A1B55C-EC97-6608-A31B-F7C8A99F5BDF}"/>
                </a:ext>
              </a:extLst>
            </p:cNvPr>
            <p:cNvSpPr/>
            <p:nvPr/>
          </p:nvSpPr>
          <p:spPr>
            <a:xfrm rot="16200000">
              <a:off x="321215" y="955709"/>
              <a:ext cx="517237" cy="53621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8791B7D-93F6-E478-67CF-4ECC0C392DCA}"/>
                </a:ext>
              </a:extLst>
            </p:cNvPr>
            <p:cNvSpPr/>
            <p:nvPr/>
          </p:nvSpPr>
          <p:spPr>
            <a:xfrm>
              <a:off x="609103" y="826074"/>
              <a:ext cx="10652488" cy="5181600"/>
            </a:xfrm>
            <a:prstGeom prst="roundRect">
              <a:avLst>
                <a:gd name="adj" fmla="val 5726"/>
              </a:avLst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5400">
              <a:noFill/>
            </a:ln>
            <a:effectLst>
              <a:outerShdw blurRad="114300" dir="13500000" sy="23000" kx="1200000" algn="br" rotWithShape="0">
                <a:prstClr val="black">
                  <a:alpha val="5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6F7EA7E2-0B48-25E5-772F-88E8D1765D4B}"/>
                </a:ext>
              </a:extLst>
            </p:cNvPr>
            <p:cNvSpPr/>
            <p:nvPr/>
          </p:nvSpPr>
          <p:spPr>
            <a:xfrm>
              <a:off x="311727" y="444500"/>
              <a:ext cx="3059545" cy="779318"/>
            </a:xfrm>
            <a:prstGeom prst="homePlat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latin typeface="+mj-lt"/>
                  <a:cs typeface="Aharoni" panose="020F0502020204030204" pitchFamily="2" charset="-79"/>
                </a:rPr>
                <a:t>Motivation</a:t>
              </a:r>
              <a:endParaRPr lang="ko-KR" altLang="en-US" sz="2400" b="1">
                <a:latin typeface="+mj-lt"/>
                <a:cs typeface="Aharoni" panose="020F0502020204030204" pitchFamily="2" charset="-79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D6E6AA-A830-D198-06F5-6BBAB60B2644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6001EEE-A93B-D4D7-E64D-2124B3E99A1B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7AB1766-44F9-1FFE-DD58-23DF93AE33FF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E84D13B4-4585-C133-4722-C91FD7F47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CC21636D-475A-64FC-8F30-5CB6F5DFF705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0294DB6D-B211-E3FA-8784-D08B185A039A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350252B4-08BC-DD64-2824-D942093FE71F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221B03BD-51B9-C8A0-EA1B-6395DA887D26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94F98F0-AC79-E083-9D0D-9E8E2BB124FF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D31B29-16CC-8A84-32DA-1763C77A7BB3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C2D637-8B71-BDA8-AEAD-AC3891691835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5F3A2A-D408-A825-2EB5-A134E9E7C508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B16E32-6F39-894B-49E4-023457EE811C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6ECAC9-066B-8966-2F89-2FDA89F04AA9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931D2CB-BA99-EF94-80C7-139B37F5B576}"/>
              </a:ext>
            </a:extLst>
          </p:cNvPr>
          <p:cNvSpPr txBox="1"/>
          <p:nvPr/>
        </p:nvSpPr>
        <p:spPr>
          <a:xfrm>
            <a:off x="2014695" y="2292874"/>
            <a:ext cx="6300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LMS (Learning Management System)</a:t>
            </a:r>
            <a:endParaRPr lang="ko-KR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그림 27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EFB4408D-ACFD-504C-BBE6-2471BD7FF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53" y="4167670"/>
            <a:ext cx="2245634" cy="2059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1F8DB47-7CEB-FE01-3662-B2B1CE60E016}"/>
              </a:ext>
            </a:extLst>
          </p:cNvPr>
          <p:cNvCxnSpPr>
            <a:cxnSpLocks/>
          </p:cNvCxnSpPr>
          <p:nvPr/>
        </p:nvCxnSpPr>
        <p:spPr>
          <a:xfrm flipV="1">
            <a:off x="2014695" y="3078177"/>
            <a:ext cx="2342923" cy="2329618"/>
          </a:xfrm>
          <a:prstGeom prst="line">
            <a:avLst/>
          </a:prstGeom>
          <a:ln w="19050">
            <a:solidFill>
              <a:srgbClr val="FF0000">
                <a:alpha val="6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B122C7-59E5-46EE-273E-6BC8D7DDD33A}"/>
              </a:ext>
            </a:extLst>
          </p:cNvPr>
          <p:cNvCxnSpPr>
            <a:cxnSpLocks/>
          </p:cNvCxnSpPr>
          <p:nvPr/>
        </p:nvCxnSpPr>
        <p:spPr>
          <a:xfrm flipV="1">
            <a:off x="3017670" y="5531273"/>
            <a:ext cx="4293880" cy="687481"/>
          </a:xfrm>
          <a:prstGeom prst="line">
            <a:avLst/>
          </a:prstGeom>
          <a:ln w="19050">
            <a:solidFill>
              <a:srgbClr val="FF0000">
                <a:alpha val="6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E507B5F-E191-3EB8-A47D-081635864BED}"/>
              </a:ext>
            </a:extLst>
          </p:cNvPr>
          <p:cNvGrpSpPr/>
          <p:nvPr/>
        </p:nvGrpSpPr>
        <p:grpSpPr>
          <a:xfrm>
            <a:off x="4357617" y="3070038"/>
            <a:ext cx="2953933" cy="2461235"/>
            <a:chOff x="8416247" y="1377812"/>
            <a:chExt cx="2735819" cy="2206628"/>
          </a:xfrm>
        </p:grpSpPr>
        <p:pic>
          <p:nvPicPr>
            <p:cNvPr id="34" name="그림 33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91BB5714-13AC-D479-1F81-76505A68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247" y="1377812"/>
              <a:ext cx="2735819" cy="220662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EC09263-1BAE-E920-5530-5ED7B2ADD848}"/>
                </a:ext>
              </a:extLst>
            </p:cNvPr>
            <p:cNvSpPr/>
            <p:nvPr/>
          </p:nvSpPr>
          <p:spPr>
            <a:xfrm>
              <a:off x="8484870" y="1415912"/>
              <a:ext cx="2589530" cy="426647"/>
            </a:xfrm>
            <a:prstGeom prst="roundRect">
              <a:avLst/>
            </a:prstGeom>
            <a:solidFill>
              <a:srgbClr val="FF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Artificial Intelligence AI icon PNG and SVG Vector Free Download">
            <a:extLst>
              <a:ext uri="{FF2B5EF4-FFF2-40B4-BE49-F238E27FC236}">
                <a16:creationId xmlns:a16="http://schemas.microsoft.com/office/drawing/2014/main" id="{1D10BF9F-1FCD-2FD0-C927-3558BEA3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215" y="3468283"/>
            <a:ext cx="1017690" cy="10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C9058A60-89FC-38AE-D123-4DFEC2BFF319}"/>
              </a:ext>
            </a:extLst>
          </p:cNvPr>
          <p:cNvSpPr/>
          <p:nvPr/>
        </p:nvSpPr>
        <p:spPr>
          <a:xfrm rot="16200000">
            <a:off x="9021296" y="3491505"/>
            <a:ext cx="552567" cy="2767640"/>
          </a:xfrm>
          <a:prstGeom prst="rightBrace">
            <a:avLst>
              <a:gd name="adj1" fmla="val 28336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0CB27D-7156-77F1-D3BC-440E18FFB86E}"/>
              </a:ext>
            </a:extLst>
          </p:cNvPr>
          <p:cNvSpPr txBox="1"/>
          <p:nvPr/>
        </p:nvSpPr>
        <p:spPr>
          <a:xfrm>
            <a:off x="7761816" y="5259082"/>
            <a:ext cx="3357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/>
              <a:t>I. </a:t>
            </a:r>
            <a:r>
              <a:rPr lang="ko-KR" altLang="en-US" sz="2800"/>
              <a:t>생명과학의 이해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42611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41" grpId="0" animBg="1"/>
      <p:bldP spid="41" grpId="1" animBg="1"/>
      <p:bldP spid="43" grpId="0"/>
      <p:bldP spid="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E0A26E-EE3C-BB28-886A-1BD3D198492B}"/>
              </a:ext>
            </a:extLst>
          </p:cNvPr>
          <p:cNvGrpSpPr/>
          <p:nvPr/>
        </p:nvGrpSpPr>
        <p:grpSpPr>
          <a:xfrm>
            <a:off x="1050762" y="1344867"/>
            <a:ext cx="10090475" cy="4954578"/>
            <a:chOff x="311727" y="444500"/>
            <a:chExt cx="10949864" cy="5563174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A1B55C-EC97-6608-A31B-F7C8A99F5BDF}"/>
                </a:ext>
              </a:extLst>
            </p:cNvPr>
            <p:cNvSpPr/>
            <p:nvPr/>
          </p:nvSpPr>
          <p:spPr>
            <a:xfrm rot="16200000">
              <a:off x="321215" y="955709"/>
              <a:ext cx="517237" cy="53621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8791B7D-93F6-E478-67CF-4ECC0C392DCA}"/>
                </a:ext>
              </a:extLst>
            </p:cNvPr>
            <p:cNvSpPr/>
            <p:nvPr/>
          </p:nvSpPr>
          <p:spPr>
            <a:xfrm>
              <a:off x="609103" y="826074"/>
              <a:ext cx="10652488" cy="5181600"/>
            </a:xfrm>
            <a:prstGeom prst="roundRect">
              <a:avLst>
                <a:gd name="adj" fmla="val 5726"/>
              </a:avLst>
            </a:prstGeom>
            <a:solidFill>
              <a:schemeClr val="bg1">
                <a:lumMod val="75000"/>
                <a:alpha val="50000"/>
              </a:schemeClr>
            </a:solidFill>
            <a:ln w="25400">
              <a:noFill/>
            </a:ln>
            <a:effectLst>
              <a:outerShdw blurRad="114300" dir="13500000" sy="23000" kx="1200000" algn="br" rotWithShape="0">
                <a:prstClr val="black">
                  <a:alpha val="5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6F7EA7E2-0B48-25E5-772F-88E8D1765D4B}"/>
                </a:ext>
              </a:extLst>
            </p:cNvPr>
            <p:cNvSpPr/>
            <p:nvPr/>
          </p:nvSpPr>
          <p:spPr>
            <a:xfrm>
              <a:off x="311727" y="444500"/>
              <a:ext cx="3059545" cy="779318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latin typeface="+mj-lt"/>
                  <a:cs typeface="Aharoni" panose="020F0502020204030204" pitchFamily="2" charset="-79"/>
                </a:rPr>
                <a:t>Algorithm</a:t>
              </a:r>
              <a:endParaRPr lang="ko-KR" altLang="en-US" sz="2400" b="1">
                <a:latin typeface="+mj-lt"/>
                <a:cs typeface="Aharoni" panose="020F0502020204030204" pitchFamily="2" charset="-79"/>
              </a:endParaRPr>
            </a:p>
          </p:txBody>
        </p:sp>
      </p:grp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558703D3-ED89-670E-4E23-BD8CAB537380}"/>
              </a:ext>
            </a:extLst>
          </p:cNvPr>
          <p:cNvSpPr/>
          <p:nvPr/>
        </p:nvSpPr>
        <p:spPr>
          <a:xfrm>
            <a:off x="1551431" y="1726149"/>
            <a:ext cx="9563611" cy="2507343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0" descr="클라이언트 프로필 - 무료 사업개 아이콘">
            <a:extLst>
              <a:ext uri="{FF2B5EF4-FFF2-40B4-BE49-F238E27FC236}">
                <a16:creationId xmlns:a16="http://schemas.microsoft.com/office/drawing/2014/main" id="{3E0A5656-744E-26FE-0FDD-E53E4257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22" y="2349033"/>
            <a:ext cx="1152671" cy="1152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Ocr - 무료 과학 기술개 아이콘">
            <a:extLst>
              <a:ext uri="{FF2B5EF4-FFF2-40B4-BE49-F238E27FC236}">
                <a16:creationId xmlns:a16="http://schemas.microsoft.com/office/drawing/2014/main" id="{91428050-9350-564D-78B0-160C32BD7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246" y="2050963"/>
            <a:ext cx="1605874" cy="1605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서버 - 무료 과학 기술개 아이콘">
            <a:extLst>
              <a:ext uri="{FF2B5EF4-FFF2-40B4-BE49-F238E27FC236}">
                <a16:creationId xmlns:a16="http://schemas.microsoft.com/office/drawing/2014/main" id="{7EA0E76D-3DE5-81B3-8216-E52E2C70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04" y="2269254"/>
            <a:ext cx="1169292" cy="1169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World wide web - Free web icons">
            <a:extLst>
              <a:ext uri="{FF2B5EF4-FFF2-40B4-BE49-F238E27FC236}">
                <a16:creationId xmlns:a16="http://schemas.microsoft.com/office/drawing/2014/main" id="{E8D257E0-A908-79E3-7A36-E5280B98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582" y="2269254"/>
            <a:ext cx="1169292" cy="1169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50279C3-7524-5C81-3EA0-4C7666F44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5024" y="3766427"/>
            <a:ext cx="2126319" cy="1896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BEF227B-B9DB-52A3-278B-6460ABE79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4978" y="3766426"/>
            <a:ext cx="2027757" cy="1896236"/>
          </a:xfrm>
          <a:prstGeom prst="rect">
            <a:avLst/>
          </a:prstGeom>
        </p:spPr>
      </p:pic>
      <p:pic>
        <p:nvPicPr>
          <p:cNvPr id="11" name="Picture 8" descr="사진기 - 무료 과학 기술개 아이콘">
            <a:extLst>
              <a:ext uri="{FF2B5EF4-FFF2-40B4-BE49-F238E27FC236}">
                <a16:creationId xmlns:a16="http://schemas.microsoft.com/office/drawing/2014/main" id="{9D650B3C-2387-FDBE-40DD-2B41C694C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52" y="4830984"/>
            <a:ext cx="819727" cy="81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BAD1E36-82C0-0DDC-C6D4-88DEAB8374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7964" y="3766426"/>
            <a:ext cx="2012821" cy="90845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E6A0E9D-8425-35C3-E770-4F78A93629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4215" y="4686873"/>
            <a:ext cx="2012821" cy="97578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2068F8B3-60D2-F77D-0986-DBFCCE4DF0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09325" y="3766426"/>
            <a:ext cx="1938840" cy="1896236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18AFF9E0-44B6-4317-BE70-2495057846F9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5A890C6-65E0-3E8D-AC51-C69B01871644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7A8AC2D-0CA5-AFEA-733F-47695ECA09DD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1027" name="직선 연결선 1026">
                  <a:extLst>
                    <a:ext uri="{FF2B5EF4-FFF2-40B4-BE49-F238E27FC236}">
                      <a16:creationId xmlns:a16="http://schemas.microsoft.com/office/drawing/2014/main" id="{97B91053-E082-F8FB-4E77-4FCD444B2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8" name="타원 1027">
                  <a:extLst>
                    <a:ext uri="{FF2B5EF4-FFF2-40B4-BE49-F238E27FC236}">
                      <a16:creationId xmlns:a16="http://schemas.microsoft.com/office/drawing/2014/main" id="{ED7B124B-EC95-99FB-1E2D-EDA00CE228DC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9" name="타원 1028">
                  <a:extLst>
                    <a:ext uri="{FF2B5EF4-FFF2-40B4-BE49-F238E27FC236}">
                      <a16:creationId xmlns:a16="http://schemas.microsoft.com/office/drawing/2014/main" id="{55530301-3E8F-A619-DB38-ADC2F31B225E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0" name="타원 1029">
                  <a:extLst>
                    <a:ext uri="{FF2B5EF4-FFF2-40B4-BE49-F238E27FC236}">
                      <a16:creationId xmlns:a16="http://schemas.microsoft.com/office/drawing/2014/main" id="{8FF74CF6-B181-5492-C832-11BC48DC0073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1" name="타원 1030">
                  <a:extLst>
                    <a:ext uri="{FF2B5EF4-FFF2-40B4-BE49-F238E27FC236}">
                      <a16:creationId xmlns:a16="http://schemas.microsoft.com/office/drawing/2014/main" id="{DC53DDBD-3175-80C5-4D25-FDD9D26317C0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>
                  <a:extLst>
                    <a:ext uri="{FF2B5EF4-FFF2-40B4-BE49-F238E27FC236}">
                      <a16:creationId xmlns:a16="http://schemas.microsoft.com/office/drawing/2014/main" id="{6EE167BC-2655-A7CC-DB34-697E05CE403B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7E795E-DF9A-B3F5-C629-B33141BE0543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7A5C95-4D2B-B8D7-0BEF-6125FB292746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91786662-A045-5233-0527-32D6838C33AC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52758F3-CEF2-A870-DE86-D70B8F664A52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1FF6AD3-4C82-C34B-80A5-E557540BB688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88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296156-1C97-10F9-5EF5-30C4DD375FE1}"/>
              </a:ext>
            </a:extLst>
          </p:cNvPr>
          <p:cNvGrpSpPr/>
          <p:nvPr/>
        </p:nvGrpSpPr>
        <p:grpSpPr>
          <a:xfrm>
            <a:off x="919105" y="1344867"/>
            <a:ext cx="10403646" cy="5205118"/>
            <a:chOff x="919105" y="1344867"/>
            <a:chExt cx="10403646" cy="520511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FE46EC-9E0E-DC48-3C77-960DE45834F9}"/>
                </a:ext>
              </a:extLst>
            </p:cNvPr>
            <p:cNvSpPr/>
            <p:nvPr/>
          </p:nvSpPr>
          <p:spPr>
            <a:xfrm rot="1639105">
              <a:off x="6293981" y="4405783"/>
              <a:ext cx="3165337" cy="43396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F93E324-B41A-9706-60CE-48A22E74DFCB}"/>
                </a:ext>
              </a:extLst>
            </p:cNvPr>
            <p:cNvSpPr/>
            <p:nvPr/>
          </p:nvSpPr>
          <p:spPr>
            <a:xfrm>
              <a:off x="7974391" y="4431729"/>
              <a:ext cx="3348360" cy="21182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A3F068-908C-5B89-7E4C-1E2C919342F7}"/>
                </a:ext>
              </a:extLst>
            </p:cNvPr>
            <p:cNvSpPr/>
            <p:nvPr/>
          </p:nvSpPr>
          <p:spPr>
            <a:xfrm rot="20107727">
              <a:off x="6451825" y="2668902"/>
              <a:ext cx="2672846" cy="43396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0D089E-4CA2-4E25-A244-11819187669A}"/>
                </a:ext>
              </a:extLst>
            </p:cNvPr>
            <p:cNvSpPr/>
            <p:nvPr/>
          </p:nvSpPr>
          <p:spPr>
            <a:xfrm>
              <a:off x="2611384" y="3415901"/>
              <a:ext cx="3165337" cy="43396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02DD85C-7A14-2C2E-143B-6994BF7237B7}"/>
                </a:ext>
              </a:extLst>
            </p:cNvPr>
            <p:cNvSpPr/>
            <p:nvPr/>
          </p:nvSpPr>
          <p:spPr>
            <a:xfrm>
              <a:off x="7974391" y="1782778"/>
              <a:ext cx="3348360" cy="179974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08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50CC9D0-FAFA-A9FC-56FD-005E6ECC99FD}"/>
                </a:ext>
              </a:extLst>
            </p:cNvPr>
            <p:cNvSpPr/>
            <p:nvPr/>
          </p:nvSpPr>
          <p:spPr>
            <a:xfrm>
              <a:off x="929903" y="2629755"/>
              <a:ext cx="3301407" cy="23295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스크린샷, 그래픽, 원, 로고이(가) 표시된 사진&#10;&#10;자동 생성된 설명">
              <a:extLst>
                <a:ext uri="{FF2B5EF4-FFF2-40B4-BE49-F238E27FC236}">
                  <a16:creationId xmlns:a16="http://schemas.microsoft.com/office/drawing/2014/main" id="{91A4998C-F1DB-AA4C-4B65-0ED18BEBD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021" y="2706308"/>
              <a:ext cx="3510892" cy="213496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EA4117-20FA-4B3C-7608-0DE3D6C7CC8D}"/>
                </a:ext>
              </a:extLst>
            </p:cNvPr>
            <p:cNvSpPr txBox="1"/>
            <p:nvPr/>
          </p:nvSpPr>
          <p:spPr>
            <a:xfrm>
              <a:off x="919105" y="2067939"/>
              <a:ext cx="2861867" cy="350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/>
                <a:t>- Front/BackEnd</a:t>
              </a:r>
              <a:endParaRPr lang="ko-KR" altLang="en-US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79109A-19B7-0359-A51A-605746D506C4}"/>
                </a:ext>
              </a:extLst>
            </p:cNvPr>
            <p:cNvSpPr txBox="1"/>
            <p:nvPr/>
          </p:nvSpPr>
          <p:spPr>
            <a:xfrm>
              <a:off x="7974391" y="1344867"/>
              <a:ext cx="3063846" cy="350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/>
                <a:t>- ML/DL Tensorflow</a:t>
              </a:r>
              <a:endParaRPr lang="ko-KR" altLang="en-US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31A791-AA16-769C-E598-A8DBA98D8B06}"/>
                </a:ext>
              </a:extLst>
            </p:cNvPr>
            <p:cNvSpPr txBox="1"/>
            <p:nvPr/>
          </p:nvSpPr>
          <p:spPr>
            <a:xfrm>
              <a:off x="7974391" y="3992739"/>
              <a:ext cx="3063846" cy="350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/>
                <a:t>- Google OCR</a:t>
              </a:r>
              <a:endParaRPr lang="ko-KR" altLang="en-US" b="1"/>
            </a:p>
          </p:txBody>
        </p:sp>
      </p:grpSp>
      <p:pic>
        <p:nvPicPr>
          <p:cNvPr id="24" name="그림 23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CF9D0F15-FF9A-D1B9-48DB-97AF6555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63" y="1686174"/>
            <a:ext cx="3190213" cy="1956909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47851F8E-08C7-F57D-6C25-8E6D10D282A6}"/>
              </a:ext>
            </a:extLst>
          </p:cNvPr>
          <p:cNvGrpSpPr/>
          <p:nvPr/>
        </p:nvGrpSpPr>
        <p:grpSpPr>
          <a:xfrm>
            <a:off x="800306" y="2831324"/>
            <a:ext cx="3576796" cy="2749162"/>
            <a:chOff x="800306" y="2831324"/>
            <a:chExt cx="3576796" cy="2749162"/>
          </a:xfrm>
        </p:grpSpPr>
        <p:pic>
          <p:nvPicPr>
            <p:cNvPr id="26" name="그림 25" descr="로고, 그래픽, 폰트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44EF3345-B0D8-02F3-F7B1-C911554D2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06" y="3250900"/>
              <a:ext cx="3576796" cy="2329586"/>
            </a:xfrm>
            <a:prstGeom prst="rect">
              <a:avLst/>
            </a:prstGeom>
          </p:spPr>
        </p:pic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F05212F0-E525-9380-ADA3-DB550C8F7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1177" y="2831324"/>
              <a:ext cx="3096456" cy="839152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1E4DAE-0A27-DB21-0387-AABE2FF22626}"/>
              </a:ext>
            </a:extLst>
          </p:cNvPr>
          <p:cNvGrpSpPr/>
          <p:nvPr/>
        </p:nvGrpSpPr>
        <p:grpSpPr>
          <a:xfrm>
            <a:off x="7056688" y="3909405"/>
            <a:ext cx="5183764" cy="2664550"/>
            <a:chOff x="7056688" y="3909405"/>
            <a:chExt cx="5183764" cy="2664550"/>
          </a:xfrm>
        </p:grpSpPr>
        <p:pic>
          <p:nvPicPr>
            <p:cNvPr id="17" name="그림 16" descr="로고, 스크린샷, 그래픽, 상징이(가) 표시된 사진&#10;&#10;자동 생성된 설명">
              <a:extLst>
                <a:ext uri="{FF2B5EF4-FFF2-40B4-BE49-F238E27FC236}">
                  <a16:creationId xmlns:a16="http://schemas.microsoft.com/office/drawing/2014/main" id="{1A90E12C-23F9-A9D1-9261-D6F52285B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688" y="3909405"/>
              <a:ext cx="5183764" cy="26645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895D3-F2E2-3AAB-A10C-BAF850D959E0}"/>
                </a:ext>
              </a:extLst>
            </p:cNvPr>
            <p:cNvSpPr txBox="1"/>
            <p:nvPr/>
          </p:nvSpPr>
          <p:spPr>
            <a:xfrm>
              <a:off x="8155710" y="5866650"/>
              <a:ext cx="314976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spc="-150"/>
                <a:t>Vertex Vision AI</a:t>
              </a:r>
              <a:endParaRPr lang="ko-KR" altLang="en-US" sz="3200" b="1" spc="-15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2455734-4A9F-564A-57CD-4F570D13D0C8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730C802-E4F2-4175-5A38-1BEA1B706CE4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208E901-7285-4F5C-EC73-43F2E07B0120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953ADA2A-22CE-8C71-DE4B-9BC554C0BD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5F66893E-D848-1979-D103-0209C2B6F654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C09B277B-DCD6-93E1-3EFB-A14DFA40C62C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E3EC1271-AF76-FF55-A50A-C65F5831D8FA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DDDA45B0-9C20-615E-B552-B73A67E5A73E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A035D69A-5175-429A-C228-6222F451880B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932B1C-D99F-BF3E-6E4C-F806E8BFF2D1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1EF555-25AE-B813-390B-DECE2E272BEB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DD3FFA-8430-5E37-1FF5-12369951B7C9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B2D6A5-0798-5A0A-D3AC-D8FC2C94BD65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2B6CFF-CE54-185B-6106-C1BE497D0DCF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9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E0A26E-EE3C-BB28-886A-1BD3D198492B}"/>
              </a:ext>
            </a:extLst>
          </p:cNvPr>
          <p:cNvGrpSpPr/>
          <p:nvPr/>
        </p:nvGrpSpPr>
        <p:grpSpPr>
          <a:xfrm>
            <a:off x="1050762" y="1344867"/>
            <a:ext cx="10090475" cy="4954578"/>
            <a:chOff x="311727" y="444500"/>
            <a:chExt cx="10949864" cy="5563174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A1B55C-EC97-6608-A31B-F7C8A99F5BDF}"/>
                </a:ext>
              </a:extLst>
            </p:cNvPr>
            <p:cNvSpPr/>
            <p:nvPr/>
          </p:nvSpPr>
          <p:spPr>
            <a:xfrm rot="16200000">
              <a:off x="321215" y="955709"/>
              <a:ext cx="517237" cy="53621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8791B7D-93F6-E478-67CF-4ECC0C392DCA}"/>
                </a:ext>
              </a:extLst>
            </p:cNvPr>
            <p:cNvSpPr/>
            <p:nvPr/>
          </p:nvSpPr>
          <p:spPr>
            <a:xfrm>
              <a:off x="609103" y="826074"/>
              <a:ext cx="10652488" cy="5181600"/>
            </a:xfrm>
            <a:prstGeom prst="roundRect">
              <a:avLst>
                <a:gd name="adj" fmla="val 5726"/>
              </a:avLst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5400">
              <a:noFill/>
            </a:ln>
            <a:effectLst>
              <a:outerShdw blurRad="114300" dir="13500000" sy="23000" kx="1200000" algn="br" rotWithShape="0">
                <a:prstClr val="black">
                  <a:alpha val="5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6F7EA7E2-0B48-25E5-772F-88E8D1765D4B}"/>
                </a:ext>
              </a:extLst>
            </p:cNvPr>
            <p:cNvSpPr/>
            <p:nvPr/>
          </p:nvSpPr>
          <p:spPr>
            <a:xfrm>
              <a:off x="311727" y="444500"/>
              <a:ext cx="3059545" cy="779318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latin typeface="+mj-lt"/>
                  <a:cs typeface="Aharoni" panose="020F0502020204030204" pitchFamily="2" charset="-79"/>
                </a:rPr>
                <a:t>AI Model</a:t>
              </a:r>
              <a:endParaRPr lang="ko-KR" altLang="en-US" sz="2400" b="1">
                <a:latin typeface="+mj-lt"/>
                <a:cs typeface="Aharoni" panose="020F0502020204030204" pitchFamily="2" charset="-79"/>
              </a:endParaRPr>
            </a:p>
          </p:txBody>
        </p:sp>
      </p:grpSp>
      <p:pic>
        <p:nvPicPr>
          <p:cNvPr id="10" name="그림 9" descr="원, 스크린샷, 도표, 블랙이(가) 표시된 사진&#10;&#10;자동 생성된 설명">
            <a:extLst>
              <a:ext uri="{FF2B5EF4-FFF2-40B4-BE49-F238E27FC236}">
                <a16:creationId xmlns:a16="http://schemas.microsoft.com/office/drawing/2014/main" id="{8D9CFFD7-097F-1A98-A93F-AAF358762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0" y="2389503"/>
            <a:ext cx="7904682" cy="35794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2499215-0FE2-A91A-F477-9DD88B751A2E}"/>
              </a:ext>
            </a:extLst>
          </p:cNvPr>
          <p:cNvSpPr txBox="1"/>
          <p:nvPr/>
        </p:nvSpPr>
        <p:spPr>
          <a:xfrm>
            <a:off x="1695992" y="2122610"/>
            <a:ext cx="9236989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/>
              <a:t>- </a:t>
            </a:r>
            <a:r>
              <a:rPr lang="ko-KR" altLang="en-US" sz="1700" b="1"/>
              <a:t>실험 </a:t>
            </a:r>
            <a:r>
              <a:rPr lang="en-US" altLang="ko-KR" sz="1700" b="1"/>
              <a:t>: </a:t>
            </a:r>
            <a:r>
              <a:rPr lang="ko-KR" altLang="en-US" sz="1700" b="1"/>
              <a:t>최적의 모델 구하기</a:t>
            </a:r>
            <a:endParaRPr lang="en-US" altLang="ko-KR" sz="1700" b="1"/>
          </a:p>
          <a:p>
            <a:pPr>
              <a:lnSpc>
                <a:spcPct val="150000"/>
              </a:lnSpc>
            </a:pPr>
            <a:r>
              <a:rPr lang="en-US" altLang="ko-KR" sz="1700"/>
              <a:t>5,000</a:t>
            </a:r>
            <a:r>
              <a:rPr lang="ko-KR" altLang="en-US" sz="1700"/>
              <a:t>개 데이터를 </a:t>
            </a:r>
            <a:r>
              <a:rPr lang="en-US" altLang="ko-KR" sz="1700"/>
              <a:t>Train-Validation-Test Data Split</a:t>
            </a:r>
            <a:r>
              <a:rPr lang="ko-KR" altLang="en-US" sz="1700"/>
              <a:t>으로 </a:t>
            </a:r>
            <a:r>
              <a:rPr lang="en-US" altLang="ko-KR" sz="1700"/>
              <a:t>6:2:2 </a:t>
            </a:r>
            <a:r>
              <a:rPr lang="ko-KR" altLang="en-US" sz="1700"/>
              <a:t>비율로 나눈다</a:t>
            </a:r>
            <a:r>
              <a:rPr lang="en-US" altLang="ko-KR" sz="170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7CF98-FACA-9D2E-D8BC-30A21F22D914}"/>
              </a:ext>
            </a:extLst>
          </p:cNvPr>
          <p:cNvSpPr txBox="1"/>
          <p:nvPr/>
        </p:nvSpPr>
        <p:spPr>
          <a:xfrm>
            <a:off x="1695992" y="3193223"/>
            <a:ext cx="6300316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800"/>
              <a:t>Input_dim : [100, 150, 200] </a:t>
            </a:r>
          </a:p>
          <a:p>
            <a:pPr>
              <a:lnSpc>
                <a:spcPct val="150000"/>
              </a:lnSpc>
            </a:pPr>
            <a:r>
              <a:rPr lang="pt-BR" altLang="ko-KR" sz="1800"/>
              <a:t>Output_dim : [200, 300, 400] </a:t>
            </a:r>
          </a:p>
          <a:p>
            <a:pPr>
              <a:lnSpc>
                <a:spcPct val="150000"/>
              </a:lnSpc>
            </a:pPr>
            <a:r>
              <a:rPr lang="pt-BR" altLang="ko-KR" sz="1800"/>
              <a:t>Epochs : [5, 10, 15] </a:t>
            </a:r>
          </a:p>
          <a:p>
            <a:pPr>
              <a:lnSpc>
                <a:spcPct val="150000"/>
              </a:lnSpc>
            </a:pPr>
            <a:r>
              <a:rPr lang="pt-BR" altLang="ko-KR" sz="1800"/>
              <a:t>Conv1D_filter : [64, 128] </a:t>
            </a:r>
          </a:p>
          <a:p>
            <a:pPr>
              <a:lnSpc>
                <a:spcPct val="150000"/>
              </a:lnSpc>
            </a:pPr>
            <a:r>
              <a:rPr lang="pt-BR" altLang="ko-KR" sz="1800"/>
              <a:t>Conv1D_kernel : [5, 10] </a:t>
            </a:r>
          </a:p>
          <a:p>
            <a:pPr>
              <a:lnSpc>
                <a:spcPct val="150000"/>
              </a:lnSpc>
            </a:pPr>
            <a:r>
              <a:rPr lang="pt-BR" altLang="ko-KR" sz="1800"/>
              <a:t>Dense : [64, 128] </a:t>
            </a:r>
            <a:endParaRPr lang="ko-KR" altLang="en-US" sz="18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55985B1-EBB8-AE29-295E-0F7607FF8EA4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3B35F3A-C6C7-4008-8C03-15801CC2740B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4B59E8C-6638-52EB-2D19-CCB4208F3AD8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4F7AA78F-AA62-93EF-8BAD-61A2773DB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0DE3862B-39D8-FD84-F382-D9C37F473EB6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5F78BE1D-4FF3-2131-3729-9623F273E655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7853FD5D-85F7-4779-EE4B-BDB675830C4D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8367120-B508-C4EF-32E8-E48E3911C428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E74B04BC-BC42-C4EE-5B1A-58880E375707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FB91-9F05-050D-D7DF-571E28EEE0D4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A43FBF-4D4F-474C-8242-3E470A074215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B8E995-DFE1-C62C-F369-6FC372431205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4B4E1C-2E74-86FC-B0F7-E6822550FD54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BCA02C-A832-9556-0225-557598C6D1E1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53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6FA4C22-F8F7-B288-563F-CA1C3570BA1F}"/>
              </a:ext>
            </a:extLst>
          </p:cNvPr>
          <p:cNvSpPr/>
          <p:nvPr/>
        </p:nvSpPr>
        <p:spPr>
          <a:xfrm>
            <a:off x="126502" y="368300"/>
            <a:ext cx="7010898" cy="6045200"/>
          </a:xfrm>
          <a:prstGeom prst="roundRect">
            <a:avLst>
              <a:gd name="adj" fmla="val 5726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254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E06472-35B6-90D0-BA71-6EB31D63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" y="645096"/>
            <a:ext cx="6668506" cy="26823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851E8B-0DE8-509D-9CD1-833FFD2B1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51" y="3429000"/>
            <a:ext cx="6671530" cy="268230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4A78BD-F096-85C2-CE60-E691BB425067}"/>
              </a:ext>
            </a:extLst>
          </p:cNvPr>
          <p:cNvSpPr/>
          <p:nvPr/>
        </p:nvSpPr>
        <p:spPr>
          <a:xfrm>
            <a:off x="6215566" y="700658"/>
            <a:ext cx="309059" cy="18040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3640AE-5736-3DF0-3BB4-0E648875B9B2}"/>
              </a:ext>
            </a:extLst>
          </p:cNvPr>
          <p:cNvCxnSpPr/>
          <p:nvPr/>
        </p:nvCxnSpPr>
        <p:spPr>
          <a:xfrm flipV="1">
            <a:off x="6515100" y="499046"/>
            <a:ext cx="1543050" cy="252983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B2325E-CA89-1733-1547-38EC9BE5E1B7}"/>
              </a:ext>
            </a:extLst>
          </p:cNvPr>
          <p:cNvSpPr/>
          <p:nvPr/>
        </p:nvSpPr>
        <p:spPr>
          <a:xfrm>
            <a:off x="8058151" y="190500"/>
            <a:ext cx="2076450" cy="690562"/>
          </a:xfrm>
          <a:prstGeom prst="roundRect">
            <a:avLst>
              <a:gd name="adj" fmla="val 0"/>
            </a:avLst>
          </a:prstGeom>
          <a:solidFill>
            <a:srgbClr val="FF0000">
              <a:alpha val="34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샘플 개수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CEEE85-2720-0C9E-4106-1DE412B4E7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74789" y="1799495"/>
            <a:ext cx="1883361" cy="284099"/>
          </a:xfrm>
          <a:prstGeom prst="line">
            <a:avLst/>
          </a:prstGeom>
          <a:ln w="254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EFE86A-BC37-06B0-B192-68DA7964D465}"/>
              </a:ext>
            </a:extLst>
          </p:cNvPr>
          <p:cNvSpPr/>
          <p:nvPr/>
        </p:nvSpPr>
        <p:spPr>
          <a:xfrm>
            <a:off x="5877932" y="1638586"/>
            <a:ext cx="309059" cy="180404"/>
          </a:xfrm>
          <a:prstGeom prst="round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7A97737-ECF2-606B-F3C7-A4E561E846B3}"/>
              </a:ext>
            </a:extLst>
          </p:cNvPr>
          <p:cNvSpPr/>
          <p:nvPr/>
        </p:nvSpPr>
        <p:spPr>
          <a:xfrm>
            <a:off x="8058150" y="1738313"/>
            <a:ext cx="3238500" cy="690562"/>
          </a:xfrm>
          <a:prstGeom prst="roundRect">
            <a:avLst>
              <a:gd name="adj" fmla="val 0"/>
            </a:avLst>
          </a:prstGeom>
          <a:solidFill>
            <a:schemeClr val="accent2">
              <a:alpha val="3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설정된 하이퍼 파라미터 값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8913004-274A-20A8-5DDF-24D529E1DD64}"/>
              </a:ext>
            </a:extLst>
          </p:cNvPr>
          <p:cNvSpPr/>
          <p:nvPr/>
        </p:nvSpPr>
        <p:spPr>
          <a:xfrm>
            <a:off x="8058150" y="3286126"/>
            <a:ext cx="1800225" cy="690562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표준편차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9B11BF-1C3D-1F8B-A61E-1C46AAC051C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724650" y="2940845"/>
            <a:ext cx="1333500" cy="690562"/>
          </a:xfrm>
          <a:prstGeom prst="line">
            <a:avLst/>
          </a:prstGeom>
          <a:ln w="25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5DBBA7-3D32-F14E-D0AD-7A8C369EB590}"/>
              </a:ext>
            </a:extLst>
          </p:cNvPr>
          <p:cNvSpPr/>
          <p:nvPr/>
        </p:nvSpPr>
        <p:spPr>
          <a:xfrm>
            <a:off x="6312945" y="2827511"/>
            <a:ext cx="411705" cy="174516"/>
          </a:xfrm>
          <a:prstGeom prst="roundRect">
            <a:avLst/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D644C85-0226-47EE-D580-1575186A1BD4}"/>
              </a:ext>
            </a:extLst>
          </p:cNvPr>
          <p:cNvSpPr/>
          <p:nvPr/>
        </p:nvSpPr>
        <p:spPr>
          <a:xfrm>
            <a:off x="780527" y="907794"/>
            <a:ext cx="638175" cy="50107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6954281-9C49-CD94-9F3F-C4EDBAC7BF65}"/>
              </a:ext>
            </a:extLst>
          </p:cNvPr>
          <p:cNvCxnSpPr>
            <a:cxnSpLocks/>
          </p:cNvCxnSpPr>
          <p:nvPr/>
        </p:nvCxnSpPr>
        <p:spPr>
          <a:xfrm>
            <a:off x="1428750" y="1342232"/>
            <a:ext cx="6629400" cy="3686968"/>
          </a:xfrm>
          <a:prstGeom prst="line">
            <a:avLst/>
          </a:prstGeom>
          <a:ln w="25400">
            <a:solidFill>
              <a:srgbClr val="00206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5F65EE6-A8FB-9416-40A0-9607A1675A0A}"/>
              </a:ext>
            </a:extLst>
          </p:cNvPr>
          <p:cNvSpPr/>
          <p:nvPr/>
        </p:nvSpPr>
        <p:spPr>
          <a:xfrm>
            <a:off x="8058149" y="4725193"/>
            <a:ext cx="3705225" cy="885032"/>
          </a:xfrm>
          <a:prstGeom prst="roundRect">
            <a:avLst>
              <a:gd name="adj" fmla="val 0"/>
            </a:avLst>
          </a:prstGeom>
          <a:solidFill>
            <a:schemeClr val="accent1">
              <a:alpha val="3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검증 데이터에서의 정확도 평균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테스트 데이터에서의 정확도 평균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1D54E5-72A9-1CD4-35D2-2737E0E0CB60}"/>
              </a:ext>
            </a:extLst>
          </p:cNvPr>
          <p:cNvSpPr/>
          <p:nvPr/>
        </p:nvSpPr>
        <p:spPr>
          <a:xfrm>
            <a:off x="2964265" y="3723663"/>
            <a:ext cx="3550836" cy="496645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1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22" grpId="0" animBg="1"/>
      <p:bldP spid="22" grpId="1" animBg="1"/>
      <p:bldP spid="24" grpId="0" animBg="1"/>
      <p:bldP spid="24" grpId="1" animBg="1"/>
      <p:bldP spid="31" grpId="0" animBg="1"/>
      <p:bldP spid="31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476BC6-4002-6B1E-5E75-A48EA3FA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90" y="328881"/>
            <a:ext cx="10043820" cy="6059562"/>
          </a:xfrm>
          <a:prstGeom prst="roundRect">
            <a:avLst>
              <a:gd name="adj" fmla="val 39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C9CA9CC-B175-717F-8EDF-60A86B492063}"/>
              </a:ext>
            </a:extLst>
          </p:cNvPr>
          <p:cNvGrpSpPr/>
          <p:nvPr/>
        </p:nvGrpSpPr>
        <p:grpSpPr>
          <a:xfrm>
            <a:off x="7997860" y="-420035"/>
            <a:ext cx="1497832" cy="6720350"/>
            <a:chOff x="7997860" y="-420035"/>
            <a:chExt cx="1497832" cy="6720350"/>
          </a:xfrm>
        </p:grpSpPr>
        <p:pic>
          <p:nvPicPr>
            <p:cNvPr id="2052" name="Picture 4" descr="왕관 일러스트 PNG, AI 무료 다운로드 (2023년) - 리틀딥">
              <a:extLst>
                <a:ext uri="{FF2B5EF4-FFF2-40B4-BE49-F238E27FC236}">
                  <a16:creationId xmlns:a16="http://schemas.microsoft.com/office/drawing/2014/main" id="{F8A05042-F1B5-43E3-2471-C50379C33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7860" y="-420035"/>
              <a:ext cx="1497831" cy="1497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92C6FF6-235A-E685-9506-096706F8FB9E}"/>
                </a:ext>
              </a:extLst>
            </p:cNvPr>
            <p:cNvSpPr/>
            <p:nvPr/>
          </p:nvSpPr>
          <p:spPr>
            <a:xfrm>
              <a:off x="7997860" y="737576"/>
              <a:ext cx="1497832" cy="5562739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25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3B74E85-B89B-9FFD-E5D6-A7B3B4887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85" y="1195153"/>
            <a:ext cx="11512229" cy="4467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3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55985B1-EBB8-AE29-295E-0F7607FF8EA4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3B35F3A-C6C7-4008-8C03-15801CC2740B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4B59E8C-6638-52EB-2D19-CCB4208F3AD8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4F7AA78F-AA62-93EF-8BAD-61A2773DB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0DE3862B-39D8-FD84-F382-D9C37F473EB6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5F78BE1D-4FF3-2131-3729-9623F273E655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7853FD5D-85F7-4779-EE4B-BDB675830C4D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8367120-B508-C4EF-32E8-E48E3911C428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E74B04BC-BC42-C4EE-5B1A-58880E375707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FB91-9F05-050D-D7DF-571E28EEE0D4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A43FBF-4D4F-474C-8242-3E470A074215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B8E995-DFE1-C62C-F369-6FC372431205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4B4E1C-2E74-86FC-B0F7-E6822550FD54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BCA02C-A832-9556-0225-557598C6D1E1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74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581</Words>
  <Application>Microsoft Office PowerPoint</Application>
  <PresentationFormat>와이드스크린</PresentationFormat>
  <Paragraphs>81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현섭 심</dc:creator>
  <cp:lastModifiedBy>공간이 읎어요</cp:lastModifiedBy>
  <cp:revision>6</cp:revision>
  <dcterms:created xsi:type="dcterms:W3CDTF">2023-11-16T05:45:24Z</dcterms:created>
  <dcterms:modified xsi:type="dcterms:W3CDTF">2023-11-17T13:52:44Z</dcterms:modified>
</cp:coreProperties>
</file>