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9" r:id="rId4"/>
    <p:sldId id="260" r:id="rId5"/>
    <p:sldId id="265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24" autoAdjust="0"/>
  </p:normalViewPr>
  <p:slideViewPr>
    <p:cSldViewPr snapToGrid="0">
      <p:cViewPr>
        <p:scale>
          <a:sx n="100" d="100"/>
          <a:sy n="100" d="100"/>
        </p:scale>
        <p:origin x="2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198D2-A8E8-40A9-9685-4B36D0FDC01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2548-BD2A-48B7-B87E-519C6947C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8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문제의 풀이를 알려줘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3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7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6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1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E5A88-3858-9D0D-0F83-BBB78DF57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2175EF-F638-AF63-9D05-BD4FA1A49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B114A-93E2-1735-1E7F-D7CC649B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DE375-7673-7DBF-5C0D-7542E008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96462-55E4-02ED-6BD8-53204425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7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4B2A-1888-8DFC-141B-2D74FC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B129E-841A-07F3-B399-58E7D8C6A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BA59B-D658-7090-8C94-6B86012F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D1C9A-8DDD-AFD0-1A77-0DB0E502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DCB55-B849-4D5C-59FB-0D6016AE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5F87C-75C5-29D7-83F3-C416B22FB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DE8BD-6A2C-6FEF-4B63-3A22BB18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1A522-8546-1C91-359F-2C490AC3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EA6F6-376F-E130-CD0E-7D0C9DA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5B4F2-9453-D611-C81A-23CA8C38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5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F6DFC-45FF-8E52-9D54-750D27B0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6A8A5-CEC9-A26E-28EA-736ECF1F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EC000-BD27-F187-D0CB-5CE235AF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DB4AA-F7BD-1C4F-AD9B-30194F94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64726-37C0-AC57-FA3C-4B1A533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9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EE1E-7430-5A9D-0924-2A5E85E0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49649-94F0-5AB8-0047-72897023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B197E-6E1A-11CC-EB6F-EE901BD2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D8D9A-1A10-1520-F3CD-F679ECFB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CA585-B79D-8F11-E750-5CD5754B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F789-8ECA-6E18-8FF7-B7B971A8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14B9C-D596-815A-CCE2-376D01360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32D7-70B9-C72B-72F7-6EFFF4704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EE86-9D3E-9241-862E-3B59B8F1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632E0-DF57-1B51-2355-DD8612B4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65802-4EE4-4CFC-78BD-9A0C408B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B3FE-6407-F25B-773B-AAE1683C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4D21F-8806-D748-D16E-129E930F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B36643-D837-65B9-D16A-DE2C3A0D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C41E3-EECA-06B9-26AA-3F21E4BB8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1161-3213-46B5-F5F2-EDE6AFDD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5B560-C5AE-BCCA-9ABE-22246FB8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2C9EE-1BD0-38BA-0EAF-0374D26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3EF2E-42D9-6FDC-2280-07C11455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0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9AD79-B13F-ADA9-EAC0-970F3909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A9B2C9-5D1A-5BF6-4DDE-F50E1BEE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CF2CD6-58A7-BA02-395A-CDBC0AD3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5DC3AA-A0EF-16E9-CAAE-1F9C44DD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A2CEA-79C5-8F26-A591-281DB28E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894BC-5869-2F65-37E8-04AE0ED4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1154B-FCA9-88E5-2724-82B45977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6C9BA-D68A-27E8-05A4-BAEF56CE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98BF2-793F-822F-B780-D840EDDF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15959-B27C-9645-18E0-E5ABED11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82E44-94B1-54EB-8768-BFFE7FB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FD66A-62E6-EEE8-6D7C-26F3CFA8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5A4C5-B58E-5028-1541-3BA08A9C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7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56996-80BF-3DD0-4688-AE2A1BE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875209-A9E6-69EE-DD63-0E472E2A2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16F7B-A9CC-2413-B54E-70B90CF6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6581E-138F-69BB-0C95-242A0D2C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6D73D-86D3-DA7C-41F0-CA2C5981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735DB-54C4-8129-4914-5438C0EE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3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0620-C925-E6D4-3DE6-596CF485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834C2-DB3F-642C-C4E0-C07364EB3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3B2F8-EBEF-8606-7AC9-B19C8EC74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6CAC-CC8F-435C-A62C-060A8CA2A0D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0BD63-5C99-5CC9-1AB6-C1DBDDB7D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7FA11-F345-D21E-B4E2-4C5365E0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4FD171-E577-3E76-7C3D-41AE6AA660D7}"/>
              </a:ext>
            </a:extLst>
          </p:cNvPr>
          <p:cNvSpPr/>
          <p:nvPr/>
        </p:nvSpPr>
        <p:spPr>
          <a:xfrm>
            <a:off x="0" y="2146300"/>
            <a:ext cx="12192000" cy="47117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23EA6-0F37-E561-4473-AD760B678CA6}"/>
              </a:ext>
            </a:extLst>
          </p:cNvPr>
          <p:cNvSpPr/>
          <p:nvPr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332E8AD-9CA8-0B20-2848-81FAE08F0153}"/>
              </a:ext>
            </a:extLst>
          </p:cNvPr>
          <p:cNvSpPr/>
          <p:nvPr/>
        </p:nvSpPr>
        <p:spPr>
          <a:xfrm>
            <a:off x="0" y="201789"/>
            <a:ext cx="12369800" cy="1804811"/>
          </a:xfrm>
          <a:custGeom>
            <a:avLst/>
            <a:gdLst>
              <a:gd name="connsiteX0" fmla="*/ 0 w 10972800"/>
              <a:gd name="connsiteY0" fmla="*/ 14111 h 1033325"/>
              <a:gd name="connsiteX1" fmla="*/ 4178300 w 10972800"/>
              <a:gd name="connsiteY1" fmla="*/ 141111 h 1033325"/>
              <a:gd name="connsiteX2" fmla="*/ 6959600 w 10972800"/>
              <a:gd name="connsiteY2" fmla="*/ 1030111 h 1033325"/>
              <a:gd name="connsiteX3" fmla="*/ 10972800 w 10972800"/>
              <a:gd name="connsiteY3" fmla="*/ 382411 h 103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0" h="1033325">
                <a:moveTo>
                  <a:pt x="0" y="14111"/>
                </a:moveTo>
                <a:cubicBezTo>
                  <a:pt x="1509183" y="-7056"/>
                  <a:pt x="3018367" y="-28222"/>
                  <a:pt x="4178300" y="141111"/>
                </a:cubicBezTo>
                <a:cubicBezTo>
                  <a:pt x="5338233" y="310444"/>
                  <a:pt x="5827183" y="989894"/>
                  <a:pt x="6959600" y="1030111"/>
                </a:cubicBezTo>
                <a:cubicBezTo>
                  <a:pt x="8092017" y="1070328"/>
                  <a:pt x="9532408" y="726369"/>
                  <a:pt x="10972800" y="382411"/>
                </a:cubicBezTo>
              </a:path>
            </a:pathLst>
          </a:custGeom>
          <a:noFill/>
          <a:ln w="508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AF03953-3677-53B1-2952-E8E2076C056E}"/>
              </a:ext>
            </a:extLst>
          </p:cNvPr>
          <p:cNvSpPr/>
          <p:nvPr/>
        </p:nvSpPr>
        <p:spPr>
          <a:xfrm>
            <a:off x="0" y="1436903"/>
            <a:ext cx="12280900" cy="1033325"/>
          </a:xfrm>
          <a:custGeom>
            <a:avLst/>
            <a:gdLst>
              <a:gd name="connsiteX0" fmla="*/ 0 w 10972800"/>
              <a:gd name="connsiteY0" fmla="*/ 14111 h 1033325"/>
              <a:gd name="connsiteX1" fmla="*/ 4178300 w 10972800"/>
              <a:gd name="connsiteY1" fmla="*/ 141111 h 1033325"/>
              <a:gd name="connsiteX2" fmla="*/ 6959600 w 10972800"/>
              <a:gd name="connsiteY2" fmla="*/ 1030111 h 1033325"/>
              <a:gd name="connsiteX3" fmla="*/ 10972800 w 10972800"/>
              <a:gd name="connsiteY3" fmla="*/ 382411 h 103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0" h="1033325">
                <a:moveTo>
                  <a:pt x="0" y="14111"/>
                </a:moveTo>
                <a:cubicBezTo>
                  <a:pt x="1509183" y="-7056"/>
                  <a:pt x="3018367" y="-28222"/>
                  <a:pt x="4178300" y="141111"/>
                </a:cubicBezTo>
                <a:cubicBezTo>
                  <a:pt x="5338233" y="310444"/>
                  <a:pt x="5827183" y="989894"/>
                  <a:pt x="6959600" y="1030111"/>
                </a:cubicBezTo>
                <a:cubicBezTo>
                  <a:pt x="8092017" y="1070328"/>
                  <a:pt x="9532408" y="726369"/>
                  <a:pt x="10972800" y="382411"/>
                </a:cubicBezTo>
              </a:path>
            </a:pathLst>
          </a:custGeom>
          <a:noFill/>
          <a:ln w="635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C7F4569-D0CE-19A4-76E2-DBBF3FCEB1D2}"/>
              </a:ext>
            </a:extLst>
          </p:cNvPr>
          <p:cNvSpPr/>
          <p:nvPr/>
        </p:nvSpPr>
        <p:spPr>
          <a:xfrm>
            <a:off x="8204759" y="4729956"/>
            <a:ext cx="3416440" cy="133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Advisor : </a:t>
            </a:r>
            <a:r>
              <a:rPr lang="ko-KR" altLang="en-US">
                <a:solidFill>
                  <a:schemeClr val="tx1"/>
                </a:solidFill>
              </a:rPr>
              <a:t>송하윤 교수님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Member : B811101 </a:t>
            </a:r>
            <a:r>
              <a:rPr lang="ko-KR" altLang="en-US">
                <a:solidFill>
                  <a:schemeClr val="tx1"/>
                </a:solidFill>
              </a:rPr>
              <a:t>심현섭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96454D-A0DC-311A-C653-9B083B5EF5B4}"/>
              </a:ext>
            </a:extLst>
          </p:cNvPr>
          <p:cNvSpPr txBox="1"/>
          <p:nvPr/>
        </p:nvSpPr>
        <p:spPr>
          <a:xfrm>
            <a:off x="1079814" y="2470228"/>
            <a:ext cx="100323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/>
              <a:t>이 문제의 풀이를 알려줘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7EC8A5-68AA-2261-AFD5-DE61AA3F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89" y="4214693"/>
            <a:ext cx="1841186" cy="1848763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66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BA1B55C-EC97-6608-A31B-F7C8A99F5BDF}"/>
              </a:ext>
            </a:extLst>
          </p:cNvPr>
          <p:cNvSpPr/>
          <p:nvPr/>
        </p:nvSpPr>
        <p:spPr>
          <a:xfrm rot="16200000">
            <a:off x="321215" y="955709"/>
            <a:ext cx="517237" cy="5362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791B7D-93F6-E478-67CF-4ECC0C392DCA}"/>
              </a:ext>
            </a:extLst>
          </p:cNvPr>
          <p:cNvSpPr/>
          <p:nvPr/>
        </p:nvSpPr>
        <p:spPr>
          <a:xfrm>
            <a:off x="609102" y="826074"/>
            <a:ext cx="10652489" cy="5181600"/>
          </a:xfrm>
          <a:prstGeom prst="roundRect">
            <a:avLst>
              <a:gd name="adj" fmla="val 5726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 w="25400"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F7EA7E2-0B48-25E5-772F-88E8D1765D4B}"/>
              </a:ext>
            </a:extLst>
          </p:cNvPr>
          <p:cNvSpPr/>
          <p:nvPr/>
        </p:nvSpPr>
        <p:spPr>
          <a:xfrm>
            <a:off x="311727" y="444500"/>
            <a:ext cx="3059545" cy="779318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+mj-lt"/>
                <a:cs typeface="Aharoni" panose="020F0502020204030204" pitchFamily="2" charset="-79"/>
              </a:rPr>
              <a:t>Motivation</a:t>
            </a:r>
            <a:endParaRPr lang="ko-KR" altLang="en-US" sz="2400" b="1">
              <a:latin typeface="+mj-lt"/>
              <a:cs typeface="Aharoni" panose="020F0502020204030204" pitchFamily="2" charset="-79"/>
            </a:endParaRPr>
          </a:p>
        </p:txBody>
      </p:sp>
      <p:pic>
        <p:nvPicPr>
          <p:cNvPr id="8" name="그림 7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6106DE3F-AA8C-742F-1DBA-6C79158D1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32" y="2139740"/>
            <a:ext cx="3699035" cy="3392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8419C3C-41F1-A7F6-1E8D-7EDFE59C6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47" y="1377812"/>
            <a:ext cx="2735819" cy="2206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27C495-4C08-0C7E-2B18-B6D35C1DC2C5}"/>
              </a:ext>
            </a:extLst>
          </p:cNvPr>
          <p:cNvCxnSpPr>
            <a:cxnSpLocks/>
          </p:cNvCxnSpPr>
          <p:nvPr/>
        </p:nvCxnSpPr>
        <p:spPr>
          <a:xfrm flipV="1">
            <a:off x="6831354" y="1377812"/>
            <a:ext cx="1584893" cy="2767468"/>
          </a:xfrm>
          <a:prstGeom prst="line">
            <a:avLst/>
          </a:prstGeom>
          <a:ln w="19050">
            <a:solidFill>
              <a:srgbClr val="FF0000">
                <a:alpha val="6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4C5248-0B6B-19BF-7839-D0A5F9F8E481}"/>
              </a:ext>
            </a:extLst>
          </p:cNvPr>
          <p:cNvCxnSpPr>
            <a:cxnSpLocks/>
          </p:cNvCxnSpPr>
          <p:nvPr/>
        </p:nvCxnSpPr>
        <p:spPr>
          <a:xfrm flipV="1">
            <a:off x="8472170" y="3584440"/>
            <a:ext cx="2679896" cy="1900055"/>
          </a:xfrm>
          <a:prstGeom prst="line">
            <a:avLst/>
          </a:prstGeom>
          <a:ln w="19050">
            <a:solidFill>
              <a:srgbClr val="FF0000">
                <a:alpha val="6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451E7C-581E-DAEB-70F5-B4A3A057720F}"/>
              </a:ext>
            </a:extLst>
          </p:cNvPr>
          <p:cNvSpPr txBox="1"/>
          <p:nvPr/>
        </p:nvSpPr>
        <p:spPr>
          <a:xfrm>
            <a:off x="847941" y="1564541"/>
            <a:ext cx="5578260" cy="396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/>
              <a:t>저는 교육 분야에서 수능 탐구 과목 중 하나인 생명과학 </a:t>
            </a:r>
            <a:r>
              <a:rPr lang="en-US" altLang="ko-KR" sz="1700"/>
              <a:t>I </a:t>
            </a:r>
            <a:r>
              <a:rPr lang="ko-KR" altLang="en-US" sz="1700"/>
              <a:t>에서 컨텐츠 출판업으로 일했던 경험이 있습니다</a:t>
            </a:r>
            <a:r>
              <a:rPr lang="en-US" altLang="ko-KR" sz="17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700"/>
              <a:t>이번에 교육부에선 공교육과 </a:t>
            </a:r>
            <a:r>
              <a:rPr lang="en-US" altLang="ko-KR" sz="1700"/>
              <a:t>AI</a:t>
            </a:r>
            <a:r>
              <a:rPr lang="ko-KR" altLang="en-US" sz="1700"/>
              <a:t>가 결합되는 미래 지향점을 만들겠다고 약속한 바 있습니다</a:t>
            </a:r>
            <a:r>
              <a:rPr lang="en-US" altLang="ko-KR" sz="17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/>
              <a:t>콴다 같은 교육 스타트업 경우 </a:t>
            </a:r>
            <a:r>
              <a:rPr lang="en-US" altLang="ko-KR" sz="1700"/>
              <a:t>OCR </a:t>
            </a:r>
            <a:r>
              <a:rPr lang="ko-KR" altLang="en-US" sz="1700"/>
              <a:t>기능을 연구하여 이미 차세대 </a:t>
            </a:r>
            <a:r>
              <a:rPr lang="en-US" altLang="ko-KR" sz="1700"/>
              <a:t>LMS </a:t>
            </a:r>
            <a:r>
              <a:rPr lang="ko-KR" altLang="en-US" sz="1700"/>
              <a:t>시스템을 만들고 있습니다</a:t>
            </a:r>
            <a:r>
              <a:rPr lang="en-US" altLang="ko-KR" sz="17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/>
              <a:t>문득 제가 궁금했던 점은 </a:t>
            </a:r>
            <a:r>
              <a:rPr lang="en-US" altLang="ko-KR" sz="1700"/>
              <a:t>“</a:t>
            </a:r>
            <a:r>
              <a:rPr lang="ko-KR" altLang="en-US" sz="1700"/>
              <a:t>기존 교육 </a:t>
            </a:r>
            <a:r>
              <a:rPr lang="en-US" altLang="ko-KR" sz="1700"/>
              <a:t>LMS</a:t>
            </a:r>
            <a:r>
              <a:rPr lang="ko-KR" altLang="en-US" sz="1700"/>
              <a:t>에서는 </a:t>
            </a:r>
            <a:r>
              <a:rPr lang="en-US" altLang="ko-KR" sz="1700"/>
              <a:t>‘</a:t>
            </a:r>
            <a:r>
              <a:rPr lang="ko-KR" altLang="en-US" sz="1700"/>
              <a:t>수능 문제 분석</a:t>
            </a:r>
            <a:r>
              <a:rPr lang="en-US" altLang="ko-KR" sz="1700"/>
              <a:t>’</a:t>
            </a:r>
            <a:r>
              <a:rPr lang="ko-KR" altLang="en-US" sz="1700"/>
              <a:t>이 그 축을 차지했는데</a:t>
            </a:r>
            <a:r>
              <a:rPr lang="en-US" altLang="ko-KR" sz="1700"/>
              <a:t>, </a:t>
            </a:r>
            <a:r>
              <a:rPr lang="ko-KR" altLang="en-US" sz="1700"/>
              <a:t>만약 이를 </a:t>
            </a:r>
            <a:r>
              <a:rPr lang="en-US" altLang="ko-KR" sz="1700"/>
              <a:t>AI</a:t>
            </a:r>
            <a:r>
              <a:rPr lang="ko-KR" altLang="en-US" sz="1700"/>
              <a:t> 아이템으로 보았을 때 </a:t>
            </a:r>
            <a:r>
              <a:rPr lang="en-US" altLang="ko-KR" sz="1700"/>
              <a:t>“</a:t>
            </a:r>
            <a:r>
              <a:rPr lang="ko-KR" altLang="en-US" sz="1700"/>
              <a:t>유형 분류 </a:t>
            </a:r>
            <a:r>
              <a:rPr lang="en-US" altLang="ko-KR" sz="1700"/>
              <a:t>AI”</a:t>
            </a:r>
            <a:r>
              <a:rPr lang="ko-KR" altLang="en-US" sz="1700"/>
              <a:t>가 가능할까</a:t>
            </a:r>
            <a:r>
              <a:rPr lang="en-US" altLang="ko-KR" sz="1700"/>
              <a:t>?” </a:t>
            </a:r>
            <a:r>
              <a:rPr lang="ko-KR" altLang="en-US" sz="1700"/>
              <a:t>라는 점에서 이 프로젝트를 진행하게 됐습니다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D9F0BC-6138-9BDF-93F9-6020E45BC8B6}"/>
              </a:ext>
            </a:extLst>
          </p:cNvPr>
          <p:cNvSpPr/>
          <p:nvPr/>
        </p:nvSpPr>
        <p:spPr>
          <a:xfrm>
            <a:off x="8484870" y="1415912"/>
            <a:ext cx="2589530" cy="426647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4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BA1B55C-EC97-6608-A31B-F7C8A99F5BDF}"/>
              </a:ext>
            </a:extLst>
          </p:cNvPr>
          <p:cNvSpPr/>
          <p:nvPr/>
        </p:nvSpPr>
        <p:spPr>
          <a:xfrm rot="16200000" flipV="1">
            <a:off x="11115385" y="1226703"/>
            <a:ext cx="517237" cy="497608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791B7D-93F6-E478-67CF-4ECC0C392DCA}"/>
              </a:ext>
            </a:extLst>
          </p:cNvPr>
          <p:cNvSpPr/>
          <p:nvPr/>
        </p:nvSpPr>
        <p:spPr>
          <a:xfrm>
            <a:off x="1193800" y="1117600"/>
            <a:ext cx="10088994" cy="5181600"/>
          </a:xfrm>
          <a:prstGeom prst="roundRect">
            <a:avLst>
              <a:gd name="adj" fmla="val 5726"/>
            </a:avLst>
          </a:prstGeom>
          <a:solidFill>
            <a:schemeClr val="bg1">
              <a:lumMod val="95000"/>
              <a:alpha val="50000"/>
            </a:schemeClr>
          </a:solidFill>
          <a:ln w="254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F7EA7E2-0B48-25E5-772F-88E8D1765D4B}"/>
              </a:ext>
            </a:extLst>
          </p:cNvPr>
          <p:cNvSpPr/>
          <p:nvPr/>
        </p:nvSpPr>
        <p:spPr>
          <a:xfrm flipH="1">
            <a:off x="8631380" y="759691"/>
            <a:ext cx="2991428" cy="715817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+mj-lt"/>
                <a:cs typeface="Aharoni" panose="020F0502020204030204" pitchFamily="2" charset="-79"/>
              </a:rPr>
              <a:t>Algorithm</a:t>
            </a:r>
            <a:endParaRPr lang="ko-KR" altLang="en-US" sz="2400" b="1">
              <a:latin typeface="+mj-lt"/>
              <a:cs typeface="Aharoni" panose="020F0502020204030204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9AB379-3E42-959C-0929-7D9C5CA0A083}"/>
              </a:ext>
            </a:extLst>
          </p:cNvPr>
          <p:cNvSpPr txBox="1"/>
          <p:nvPr/>
        </p:nvSpPr>
        <p:spPr>
          <a:xfrm>
            <a:off x="1622640" y="1330559"/>
            <a:ext cx="557826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- </a:t>
            </a:r>
            <a:r>
              <a:rPr lang="ko-KR" altLang="en-US" sz="2400" b="1"/>
              <a:t>서비스 구현 방식</a:t>
            </a:r>
            <a:endParaRPr lang="en-US" altLang="ko-KR" sz="2400" b="1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E52A6B08-1486-0496-130C-C7CDBDFA8F4B}"/>
              </a:ext>
            </a:extLst>
          </p:cNvPr>
          <p:cNvSpPr/>
          <p:nvPr/>
        </p:nvSpPr>
        <p:spPr>
          <a:xfrm>
            <a:off x="1434589" y="2964851"/>
            <a:ext cx="9563611" cy="2507343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ABA5CF2-2C01-D3AB-6DBE-AD8906A46D95}"/>
              </a:ext>
            </a:extLst>
          </p:cNvPr>
          <p:cNvSpPr/>
          <p:nvPr/>
        </p:nvSpPr>
        <p:spPr>
          <a:xfrm>
            <a:off x="1890375" y="3075107"/>
            <a:ext cx="2281381" cy="285947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spc="-150" dirty="0">
                <a:solidFill>
                  <a:schemeClr val="tx1"/>
                </a:solidFill>
              </a:rPr>
              <a:t>[Client : </a:t>
            </a:r>
            <a:r>
              <a:rPr lang="ko-KR" altLang="en-US" b="1" spc="-150" dirty="0">
                <a:solidFill>
                  <a:schemeClr val="tx1"/>
                </a:solidFill>
              </a:rPr>
              <a:t>문제 업로드</a:t>
            </a:r>
            <a:r>
              <a:rPr lang="en-US" altLang="ko-KR" b="1" spc="-150" dirty="0">
                <a:solidFill>
                  <a:schemeClr val="tx1"/>
                </a:solidFill>
              </a:rPr>
              <a:t>]</a:t>
            </a:r>
            <a:endParaRPr lang="ko-KR" altLang="en-US" b="1" spc="-150" dirty="0">
              <a:solidFill>
                <a:schemeClr val="tx1"/>
              </a:solidFill>
            </a:endParaRPr>
          </a:p>
        </p:txBody>
      </p:sp>
      <p:pic>
        <p:nvPicPr>
          <p:cNvPr id="53" name="Picture 10" descr="클라이언트 프로필 - 무료 사업개 아이콘">
            <a:extLst>
              <a:ext uri="{FF2B5EF4-FFF2-40B4-BE49-F238E27FC236}">
                <a16:creationId xmlns:a16="http://schemas.microsoft.com/office/drawing/2014/main" id="{7D6B8C99-ECB6-B214-1BA4-CDF50E9C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43" y="2026383"/>
            <a:ext cx="947823" cy="94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cr - 무료 과학 기술개 아이콘">
            <a:extLst>
              <a:ext uri="{FF2B5EF4-FFF2-40B4-BE49-F238E27FC236}">
                <a16:creationId xmlns:a16="http://schemas.microsoft.com/office/drawing/2014/main" id="{9A09AE73-E152-A0D6-A709-D22F2DD2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43" y="1695176"/>
            <a:ext cx="1483557" cy="14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6E86831-E480-2C40-9EFA-3F978A4AFD84}"/>
              </a:ext>
            </a:extLst>
          </p:cNvPr>
          <p:cNvSpPr/>
          <p:nvPr/>
        </p:nvSpPr>
        <p:spPr>
          <a:xfrm>
            <a:off x="4680452" y="3070586"/>
            <a:ext cx="2281381" cy="285947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spc="-150" dirty="0">
                <a:solidFill>
                  <a:schemeClr val="tx1"/>
                </a:solidFill>
              </a:rPr>
              <a:t>[OCR : </a:t>
            </a:r>
            <a:r>
              <a:rPr lang="ko-KR" altLang="en-US" b="1" spc="-150">
                <a:solidFill>
                  <a:schemeClr val="tx1"/>
                </a:solidFill>
              </a:rPr>
              <a:t>글자 인식</a:t>
            </a:r>
            <a:r>
              <a:rPr lang="en-US" altLang="ko-KR" b="1" spc="-150">
                <a:solidFill>
                  <a:schemeClr val="tx1"/>
                </a:solidFill>
              </a:rPr>
              <a:t>]</a:t>
            </a:r>
            <a:endParaRPr lang="en-US" altLang="ko-KR" b="1" spc="-15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FECF35-7D9B-BD13-4D83-7B98BB01F0B3}"/>
              </a:ext>
            </a:extLst>
          </p:cNvPr>
          <p:cNvSpPr/>
          <p:nvPr/>
        </p:nvSpPr>
        <p:spPr>
          <a:xfrm>
            <a:off x="7470529" y="3070586"/>
            <a:ext cx="2281381" cy="282607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spc="-150">
                <a:solidFill>
                  <a:schemeClr val="tx1"/>
                </a:solidFill>
              </a:rPr>
              <a:t>[ML : </a:t>
            </a:r>
            <a:r>
              <a:rPr lang="ko-KR" altLang="en-US" b="1" spc="-150">
                <a:solidFill>
                  <a:schemeClr val="tx1"/>
                </a:solidFill>
              </a:rPr>
              <a:t>유형 분류</a:t>
            </a:r>
            <a:r>
              <a:rPr lang="en-US" altLang="ko-KR" b="1" spc="-150">
                <a:solidFill>
                  <a:schemeClr val="tx1"/>
                </a:solidFill>
              </a:rPr>
              <a:t>]</a:t>
            </a:r>
            <a:endParaRPr lang="en-US" altLang="ko-KR" b="1" spc="-150" dirty="0">
              <a:solidFill>
                <a:schemeClr val="tx1"/>
              </a:solidFill>
            </a:endParaRPr>
          </a:p>
          <a:p>
            <a:pPr algn="ctr"/>
            <a:endParaRPr lang="ko-KR" altLang="en-US" b="1" spc="-150" dirty="0">
              <a:solidFill>
                <a:schemeClr val="tx1"/>
              </a:solidFill>
            </a:endParaRPr>
          </a:p>
        </p:txBody>
      </p:sp>
      <p:pic>
        <p:nvPicPr>
          <p:cNvPr id="57" name="Picture 14" descr="서버 - 무료 과학 기술개 아이콘">
            <a:extLst>
              <a:ext uri="{FF2B5EF4-FFF2-40B4-BE49-F238E27FC236}">
                <a16:creationId xmlns:a16="http://schemas.microsoft.com/office/drawing/2014/main" id="{D129466F-3337-5338-5CA1-12E975DA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473" y="1956210"/>
            <a:ext cx="961490" cy="9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2D73CA1-B0E9-DBE1-698F-1B17F4828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663" y="3708400"/>
            <a:ext cx="1779198" cy="1952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646001A-9C3B-4C42-A6B3-F61614755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706" y="3702164"/>
            <a:ext cx="1632871" cy="1958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D8B6A53-A3E0-A111-9F44-8BAAFDF60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516" y="3702164"/>
            <a:ext cx="1185405" cy="189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5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492EF6F-6BC1-F1C3-5BBD-90E8CCC99AE4}"/>
              </a:ext>
            </a:extLst>
          </p:cNvPr>
          <p:cNvSpPr/>
          <p:nvPr/>
        </p:nvSpPr>
        <p:spPr>
          <a:xfrm>
            <a:off x="193676" y="73891"/>
            <a:ext cx="3079172" cy="6041159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A5A1EC-E4B6-8704-9B85-121F9156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8" y="2096263"/>
            <a:ext cx="2356179" cy="3758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D66203-3EDF-54C7-6DA4-7D861FE19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98" y="294047"/>
            <a:ext cx="2472262" cy="3013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8E07C3-55A9-6C1D-581A-AA816C13B510}"/>
              </a:ext>
            </a:extLst>
          </p:cNvPr>
          <p:cNvGrpSpPr/>
          <p:nvPr/>
        </p:nvGrpSpPr>
        <p:grpSpPr>
          <a:xfrm>
            <a:off x="3497450" y="270164"/>
            <a:ext cx="5640779" cy="4114800"/>
            <a:chOff x="3529300" y="500206"/>
            <a:chExt cx="5640779" cy="41148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B06A3E0-D58C-CDE8-8F93-79763F42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9300" y="500206"/>
              <a:ext cx="5640779" cy="41148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46402DE-5A50-8709-24A3-7EFC89CC30A6}"/>
                </a:ext>
              </a:extLst>
            </p:cNvPr>
            <p:cNvSpPr/>
            <p:nvPr/>
          </p:nvSpPr>
          <p:spPr>
            <a:xfrm>
              <a:off x="7309045" y="564861"/>
              <a:ext cx="1728644" cy="3829050"/>
            </a:xfrm>
            <a:prstGeom prst="roundRect">
              <a:avLst/>
            </a:prstGeom>
            <a:noFill/>
            <a:ln w="63500">
              <a:solidFill>
                <a:schemeClr val="accent4">
                  <a:alpha val="5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8D8E1C8-FA6E-1977-0E77-684FEF3557DD}"/>
                </a:ext>
              </a:extLst>
            </p:cNvPr>
            <p:cNvSpPr/>
            <p:nvPr/>
          </p:nvSpPr>
          <p:spPr>
            <a:xfrm>
              <a:off x="3624333" y="547831"/>
              <a:ext cx="1728644" cy="3829050"/>
            </a:xfrm>
            <a:prstGeom prst="roundRect">
              <a:avLst/>
            </a:prstGeom>
            <a:noFill/>
            <a:ln w="63500">
              <a:solidFill>
                <a:srgbClr val="FF0000">
                  <a:alpha val="50000"/>
                </a:srgb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3B78A65-3DE6-45B3-D6F2-1B1E97CA035E}"/>
              </a:ext>
            </a:extLst>
          </p:cNvPr>
          <p:cNvSpPr/>
          <p:nvPr/>
        </p:nvSpPr>
        <p:spPr>
          <a:xfrm>
            <a:off x="9302468" y="136888"/>
            <a:ext cx="2701991" cy="597816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261DEC3-E0B7-96E9-0FA4-DE15296D6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2667" y="334530"/>
            <a:ext cx="2341592" cy="1993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6F7050E-D843-A3B9-7BC2-E8A74247C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107" y="3032537"/>
            <a:ext cx="2034390" cy="454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그림 33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22F7B7B6-8ECF-B671-39DE-8F90DEBAD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339" y="3746511"/>
            <a:ext cx="1689934" cy="1081558"/>
          </a:xfrm>
          <a:prstGeom prst="rect">
            <a:avLst/>
          </a:prstGeom>
        </p:spPr>
      </p:pic>
      <p:pic>
        <p:nvPicPr>
          <p:cNvPr id="35" name="Picture 2" descr="Google colab-2] 구글 코랩 개발환경 설정">
            <a:extLst>
              <a:ext uri="{FF2B5EF4-FFF2-40B4-BE49-F238E27FC236}">
                <a16:creationId xmlns:a16="http://schemas.microsoft.com/office/drawing/2014/main" id="{931CE9EA-C73A-7965-2FF8-B589694A5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47" y="5222651"/>
            <a:ext cx="1542317" cy="68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화살표: 오른쪽으로 구부러짐 35">
            <a:extLst>
              <a:ext uri="{FF2B5EF4-FFF2-40B4-BE49-F238E27FC236}">
                <a16:creationId xmlns:a16="http://schemas.microsoft.com/office/drawing/2014/main" id="{B0D327A8-F21D-FC32-A23E-70156F4082EB}"/>
              </a:ext>
            </a:extLst>
          </p:cNvPr>
          <p:cNvSpPr/>
          <p:nvPr/>
        </p:nvSpPr>
        <p:spPr>
          <a:xfrm>
            <a:off x="9558867" y="4745519"/>
            <a:ext cx="425625" cy="597827"/>
          </a:xfrm>
          <a:prstGeom prst="curv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오른쪽으로 구부러짐 36">
            <a:extLst>
              <a:ext uri="{FF2B5EF4-FFF2-40B4-BE49-F238E27FC236}">
                <a16:creationId xmlns:a16="http://schemas.microsoft.com/office/drawing/2014/main" id="{4B093EF1-3E69-1F3D-CE22-5861FC2E331E}"/>
              </a:ext>
            </a:extLst>
          </p:cNvPr>
          <p:cNvSpPr/>
          <p:nvPr/>
        </p:nvSpPr>
        <p:spPr>
          <a:xfrm rot="10800000">
            <a:off x="11355145" y="4662969"/>
            <a:ext cx="425625" cy="597827"/>
          </a:xfrm>
          <a:prstGeom prst="curv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BA1B55C-EC97-6608-A31B-F7C8A99F5BDF}"/>
              </a:ext>
            </a:extLst>
          </p:cNvPr>
          <p:cNvSpPr/>
          <p:nvPr/>
        </p:nvSpPr>
        <p:spPr>
          <a:xfrm rot="16200000">
            <a:off x="321215" y="955709"/>
            <a:ext cx="517237" cy="5362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791B7D-93F6-E478-67CF-4ECC0C392DCA}"/>
              </a:ext>
            </a:extLst>
          </p:cNvPr>
          <p:cNvSpPr/>
          <p:nvPr/>
        </p:nvSpPr>
        <p:spPr>
          <a:xfrm>
            <a:off x="609102" y="826074"/>
            <a:ext cx="10652489" cy="5181600"/>
          </a:xfrm>
          <a:prstGeom prst="roundRect">
            <a:avLst>
              <a:gd name="adj" fmla="val 5726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25400"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F7EA7E2-0B48-25E5-772F-88E8D1765D4B}"/>
              </a:ext>
            </a:extLst>
          </p:cNvPr>
          <p:cNvSpPr/>
          <p:nvPr/>
        </p:nvSpPr>
        <p:spPr>
          <a:xfrm>
            <a:off x="311727" y="444500"/>
            <a:ext cx="3059545" cy="77931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+mj-lt"/>
                <a:cs typeface="Aharoni" panose="020F0502020204030204" pitchFamily="2" charset="-79"/>
              </a:rPr>
              <a:t>AI</a:t>
            </a:r>
            <a:endParaRPr lang="ko-KR" altLang="en-US" sz="2400" b="1">
              <a:latin typeface="+mj-lt"/>
              <a:cs typeface="Aharoni" panose="020F0502020204030204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451E7C-581E-DAEB-70F5-B4A3A057720F}"/>
              </a:ext>
            </a:extLst>
          </p:cNvPr>
          <p:cNvSpPr txBox="1"/>
          <p:nvPr/>
        </p:nvSpPr>
        <p:spPr>
          <a:xfrm>
            <a:off x="847939" y="1412141"/>
            <a:ext cx="10413651" cy="121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/>
              <a:t>해당 모델은 </a:t>
            </a:r>
            <a:r>
              <a:rPr lang="en-US" altLang="ko-KR" sz="1700"/>
              <a:t>CNN </a:t>
            </a:r>
            <a:r>
              <a:rPr lang="ko-KR" altLang="en-US" sz="1700"/>
              <a:t>모델을 기반으로 만들어졌습니다</a:t>
            </a:r>
            <a:r>
              <a:rPr lang="en-US" altLang="ko-KR" sz="17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/>
              <a:t>자연어</a:t>
            </a:r>
            <a:r>
              <a:rPr lang="en-US" altLang="ko-KR" sz="1700"/>
              <a:t> </a:t>
            </a:r>
            <a:r>
              <a:rPr lang="ko-KR" altLang="en-US" sz="1700"/>
              <a:t>처리</a:t>
            </a:r>
            <a:r>
              <a:rPr lang="en-US" altLang="ko-KR" sz="1700"/>
              <a:t>(NLP)</a:t>
            </a:r>
            <a:r>
              <a:rPr lang="ko-KR" altLang="en-US" sz="1700"/>
              <a:t>에서 텍스트 데이터를 신경망 모델에 입력하기 전</a:t>
            </a:r>
            <a:r>
              <a:rPr lang="en-US" altLang="ko-KR" sz="170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700"/>
              <a:t>‘</a:t>
            </a:r>
            <a:r>
              <a:rPr lang="ko-KR" altLang="en-US" sz="1700"/>
              <a:t>토크나이저</a:t>
            </a:r>
            <a:r>
              <a:rPr lang="en-US" altLang="ko-KR" sz="1700"/>
              <a:t>(Tokenizer)’</a:t>
            </a:r>
            <a:r>
              <a:rPr lang="ko-KR" altLang="en-US" sz="1700"/>
              <a:t>와 </a:t>
            </a:r>
            <a:r>
              <a:rPr lang="en-US" altLang="ko-KR" sz="1700"/>
              <a:t>‘</a:t>
            </a:r>
            <a:r>
              <a:rPr lang="ko-KR" altLang="en-US" sz="1700"/>
              <a:t>패딩</a:t>
            </a:r>
            <a:r>
              <a:rPr lang="en-US" altLang="ko-KR" sz="1700"/>
              <a:t>(Padding) </a:t>
            </a:r>
            <a:r>
              <a:rPr lang="ko-KR" altLang="en-US" sz="1700"/>
              <a:t>영역</a:t>
            </a:r>
            <a:r>
              <a:rPr lang="en-US" altLang="ko-KR" sz="1700"/>
              <a:t>‘</a:t>
            </a:r>
            <a:r>
              <a:rPr lang="ko-KR" altLang="en-US" sz="1700"/>
              <a:t>에서 데이터를 전처리합니다</a:t>
            </a:r>
            <a:r>
              <a:rPr lang="en-US" altLang="ko-KR" sz="1700"/>
              <a:t>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EF3B631-06D0-89B1-6F57-2E7A86E7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22" y="2909831"/>
            <a:ext cx="5776214" cy="2633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2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BA1B55C-EC97-6608-A31B-F7C8A99F5BDF}"/>
              </a:ext>
            </a:extLst>
          </p:cNvPr>
          <p:cNvSpPr/>
          <p:nvPr/>
        </p:nvSpPr>
        <p:spPr>
          <a:xfrm rot="16200000">
            <a:off x="321215" y="955709"/>
            <a:ext cx="517237" cy="5362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791B7D-93F6-E478-67CF-4ECC0C392DCA}"/>
              </a:ext>
            </a:extLst>
          </p:cNvPr>
          <p:cNvSpPr/>
          <p:nvPr/>
        </p:nvSpPr>
        <p:spPr>
          <a:xfrm>
            <a:off x="609102" y="826074"/>
            <a:ext cx="10652489" cy="5181600"/>
          </a:xfrm>
          <a:prstGeom prst="roundRect">
            <a:avLst>
              <a:gd name="adj" fmla="val 5726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25400"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F7EA7E2-0B48-25E5-772F-88E8D1765D4B}"/>
              </a:ext>
            </a:extLst>
          </p:cNvPr>
          <p:cNvSpPr/>
          <p:nvPr/>
        </p:nvSpPr>
        <p:spPr>
          <a:xfrm>
            <a:off x="311727" y="444500"/>
            <a:ext cx="3059545" cy="77931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+mj-lt"/>
                <a:cs typeface="Aharoni" panose="020F0502020204030204" pitchFamily="2" charset="-79"/>
              </a:rPr>
              <a:t>AI – 1</a:t>
            </a:r>
            <a:r>
              <a:rPr lang="ko-KR" altLang="en-US" sz="2400" b="1">
                <a:latin typeface="+mj-lt"/>
                <a:cs typeface="Aharoni" panose="020F0502020204030204" pitchFamily="2" charset="-79"/>
              </a:rPr>
              <a:t>차 실험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451E7C-581E-DAEB-70F5-B4A3A057720F}"/>
              </a:ext>
            </a:extLst>
          </p:cNvPr>
          <p:cNvSpPr txBox="1"/>
          <p:nvPr/>
        </p:nvSpPr>
        <p:spPr>
          <a:xfrm>
            <a:off x="847939" y="1412141"/>
            <a:ext cx="10413651" cy="1611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/>
              <a:t>- </a:t>
            </a:r>
            <a:r>
              <a:rPr lang="ko-KR" altLang="en-US" sz="1700" b="1"/>
              <a:t>최적의 하이퍼 파라미터 구하기</a:t>
            </a:r>
            <a:endParaRPr lang="en-US" altLang="ko-KR" sz="1700" b="1"/>
          </a:p>
          <a:p>
            <a:pPr>
              <a:lnSpc>
                <a:spcPct val="150000"/>
              </a:lnSpc>
            </a:pPr>
            <a:r>
              <a:rPr lang="en-US" altLang="ko-KR" sz="1700"/>
              <a:t>Grid-Search Algorithm</a:t>
            </a:r>
            <a:r>
              <a:rPr lang="ko-KR" altLang="en-US" sz="1700"/>
              <a:t>에 기반하여</a:t>
            </a:r>
            <a:r>
              <a:rPr lang="en-US" altLang="ko-KR" sz="1700"/>
              <a:t>, </a:t>
            </a:r>
            <a:r>
              <a:rPr lang="ko-KR" altLang="en-US" sz="1700"/>
              <a:t>데이터를 </a:t>
            </a:r>
            <a:r>
              <a:rPr lang="en-US" altLang="ko-KR" sz="1700"/>
              <a:t>Train-Validation-Test Data Split</a:t>
            </a:r>
            <a:r>
              <a:rPr lang="ko-KR" altLang="en-US" sz="1700"/>
              <a:t>으로 </a:t>
            </a:r>
            <a:r>
              <a:rPr lang="en-US" altLang="ko-KR" sz="1700"/>
              <a:t>6:2:2 </a:t>
            </a:r>
            <a:r>
              <a:rPr lang="ko-KR" altLang="en-US" sz="1700"/>
              <a:t>비율로 나눕니다</a:t>
            </a:r>
            <a:r>
              <a:rPr lang="en-US" altLang="ko-KR" sz="17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/>
              <a:t>매개 변수는 </a:t>
            </a:r>
            <a:r>
              <a:rPr lang="en-US" altLang="ko-KR" sz="1700"/>
              <a:t>‘Input_dim’</a:t>
            </a:r>
            <a:r>
              <a:rPr lang="ko-KR" altLang="en-US" sz="1700"/>
              <a:t>과 </a:t>
            </a:r>
            <a:r>
              <a:rPr lang="en-US" altLang="ko-KR" sz="1700"/>
              <a:t>‘Output_dim’, ‘Epochs’, ‘Conv1D_filter’, ‘Conv1D_kernel’, ‘Dense’</a:t>
            </a:r>
            <a:r>
              <a:rPr lang="ko-KR" altLang="en-US" sz="1700"/>
              <a:t>로 총 </a:t>
            </a:r>
            <a:r>
              <a:rPr lang="en-US" altLang="ko-KR" sz="1700"/>
              <a:t>6</a:t>
            </a:r>
            <a:r>
              <a:rPr lang="ko-KR" altLang="en-US" sz="1700"/>
              <a:t>가지로 실험이 진행됩니다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D1A1C4-25EE-0975-FA2F-0DEC355F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25" y="3156958"/>
            <a:ext cx="8252041" cy="266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56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6FA4C22-F8F7-B288-563F-CA1C3570BA1F}"/>
              </a:ext>
            </a:extLst>
          </p:cNvPr>
          <p:cNvSpPr/>
          <p:nvPr/>
        </p:nvSpPr>
        <p:spPr>
          <a:xfrm>
            <a:off x="126502" y="368300"/>
            <a:ext cx="7010898" cy="6045200"/>
          </a:xfrm>
          <a:prstGeom prst="roundRect">
            <a:avLst>
              <a:gd name="adj" fmla="val 5726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254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E06472-35B6-90D0-BA71-6EB31D63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645096"/>
            <a:ext cx="6668506" cy="2682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851E8B-0DE8-509D-9CD1-833FFD2B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1" y="3429000"/>
            <a:ext cx="6671530" cy="268230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4A78BD-F096-85C2-CE60-E691BB425067}"/>
              </a:ext>
            </a:extLst>
          </p:cNvPr>
          <p:cNvSpPr/>
          <p:nvPr/>
        </p:nvSpPr>
        <p:spPr>
          <a:xfrm>
            <a:off x="6215566" y="700658"/>
            <a:ext cx="309059" cy="18040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3640AE-5736-3DF0-3BB4-0E648875B9B2}"/>
              </a:ext>
            </a:extLst>
          </p:cNvPr>
          <p:cNvCxnSpPr/>
          <p:nvPr/>
        </p:nvCxnSpPr>
        <p:spPr>
          <a:xfrm flipV="1">
            <a:off x="6515100" y="499046"/>
            <a:ext cx="1543050" cy="252983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B2325E-CA89-1733-1547-38EC9BE5E1B7}"/>
              </a:ext>
            </a:extLst>
          </p:cNvPr>
          <p:cNvSpPr/>
          <p:nvPr/>
        </p:nvSpPr>
        <p:spPr>
          <a:xfrm>
            <a:off x="8058151" y="190500"/>
            <a:ext cx="2076450" cy="690562"/>
          </a:xfrm>
          <a:prstGeom prst="roundRect">
            <a:avLst>
              <a:gd name="adj" fmla="val 0"/>
            </a:avLst>
          </a:prstGeom>
          <a:solidFill>
            <a:srgbClr val="FF0000">
              <a:alpha val="34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샘플 개수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CEEE85-2720-0C9E-4106-1DE412B4E7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74789" y="1799495"/>
            <a:ext cx="1883361" cy="284099"/>
          </a:xfrm>
          <a:prstGeom prst="line">
            <a:avLst/>
          </a:prstGeom>
          <a:ln w="254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EFE86A-BC37-06B0-B192-68DA7964D465}"/>
              </a:ext>
            </a:extLst>
          </p:cNvPr>
          <p:cNvSpPr/>
          <p:nvPr/>
        </p:nvSpPr>
        <p:spPr>
          <a:xfrm>
            <a:off x="5877932" y="1638586"/>
            <a:ext cx="309059" cy="180404"/>
          </a:xfrm>
          <a:prstGeom prst="round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7A97737-ECF2-606B-F3C7-A4E561E846B3}"/>
              </a:ext>
            </a:extLst>
          </p:cNvPr>
          <p:cNvSpPr/>
          <p:nvPr/>
        </p:nvSpPr>
        <p:spPr>
          <a:xfrm>
            <a:off x="8058150" y="1738313"/>
            <a:ext cx="3238500" cy="690562"/>
          </a:xfrm>
          <a:prstGeom prst="roundRect">
            <a:avLst>
              <a:gd name="adj" fmla="val 0"/>
            </a:avLst>
          </a:prstGeom>
          <a:solidFill>
            <a:schemeClr val="accent2"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설정된 하이퍼 파라미터 값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8913004-274A-20A8-5DDF-24D529E1DD64}"/>
              </a:ext>
            </a:extLst>
          </p:cNvPr>
          <p:cNvSpPr/>
          <p:nvPr/>
        </p:nvSpPr>
        <p:spPr>
          <a:xfrm>
            <a:off x="8058150" y="3286126"/>
            <a:ext cx="1800225" cy="690562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표준편차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9B11BF-1C3D-1F8B-A61E-1C46AAC051C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724650" y="2940845"/>
            <a:ext cx="1333500" cy="690562"/>
          </a:xfrm>
          <a:prstGeom prst="line">
            <a:avLst/>
          </a:prstGeom>
          <a:ln w="25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5DBBA7-3D32-F14E-D0AD-7A8C369EB590}"/>
              </a:ext>
            </a:extLst>
          </p:cNvPr>
          <p:cNvSpPr/>
          <p:nvPr/>
        </p:nvSpPr>
        <p:spPr>
          <a:xfrm>
            <a:off x="6312945" y="2827511"/>
            <a:ext cx="411705" cy="174516"/>
          </a:xfrm>
          <a:prstGeom prst="roundRect">
            <a:avLst/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D644C85-0226-47EE-D580-1575186A1BD4}"/>
              </a:ext>
            </a:extLst>
          </p:cNvPr>
          <p:cNvSpPr/>
          <p:nvPr/>
        </p:nvSpPr>
        <p:spPr>
          <a:xfrm>
            <a:off x="790575" y="5610225"/>
            <a:ext cx="638175" cy="50107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6954281-9C49-CD94-9F3F-C4EDBAC7BF65}"/>
              </a:ext>
            </a:extLst>
          </p:cNvPr>
          <p:cNvCxnSpPr>
            <a:cxnSpLocks/>
          </p:cNvCxnSpPr>
          <p:nvPr/>
        </p:nvCxnSpPr>
        <p:spPr>
          <a:xfrm flipV="1">
            <a:off x="1428750" y="5029200"/>
            <a:ext cx="6629400" cy="690562"/>
          </a:xfrm>
          <a:prstGeom prst="line">
            <a:avLst/>
          </a:prstGeom>
          <a:ln w="25400">
            <a:solidFill>
              <a:srgbClr val="00206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5F65EE6-A8FB-9416-40A0-9607A1675A0A}"/>
              </a:ext>
            </a:extLst>
          </p:cNvPr>
          <p:cNvSpPr/>
          <p:nvPr/>
        </p:nvSpPr>
        <p:spPr>
          <a:xfrm>
            <a:off x="8058149" y="4725193"/>
            <a:ext cx="3705225" cy="885032"/>
          </a:xfrm>
          <a:prstGeom prst="roundRect">
            <a:avLst>
              <a:gd name="adj" fmla="val 0"/>
            </a:avLst>
          </a:prstGeom>
          <a:solidFill>
            <a:schemeClr val="accent1"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검증 데이터에서의 정확도 평균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테스트 데이터에서의 정확도 평균</a:t>
            </a:r>
          </a:p>
        </p:txBody>
      </p:sp>
    </p:spTree>
    <p:extLst>
      <p:ext uri="{BB962C8B-B14F-4D97-AF65-F5344CB8AC3E}">
        <p14:creationId xmlns:p14="http://schemas.microsoft.com/office/powerpoint/2010/main" val="206161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BA1B55C-EC97-6608-A31B-F7C8A99F5BDF}"/>
              </a:ext>
            </a:extLst>
          </p:cNvPr>
          <p:cNvSpPr/>
          <p:nvPr/>
        </p:nvSpPr>
        <p:spPr>
          <a:xfrm rot="16200000">
            <a:off x="321215" y="955709"/>
            <a:ext cx="517237" cy="5362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791B7D-93F6-E478-67CF-4ECC0C392DCA}"/>
              </a:ext>
            </a:extLst>
          </p:cNvPr>
          <p:cNvSpPr/>
          <p:nvPr/>
        </p:nvSpPr>
        <p:spPr>
          <a:xfrm>
            <a:off x="609102" y="826074"/>
            <a:ext cx="10652489" cy="5181600"/>
          </a:xfrm>
          <a:prstGeom prst="roundRect">
            <a:avLst>
              <a:gd name="adj" fmla="val 5726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25400"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F7EA7E2-0B48-25E5-772F-88E8D1765D4B}"/>
              </a:ext>
            </a:extLst>
          </p:cNvPr>
          <p:cNvSpPr/>
          <p:nvPr/>
        </p:nvSpPr>
        <p:spPr>
          <a:xfrm>
            <a:off x="311727" y="444500"/>
            <a:ext cx="3059545" cy="77931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+mj-lt"/>
                <a:cs typeface="Aharoni" panose="020F0502020204030204" pitchFamily="2" charset="-79"/>
              </a:rPr>
              <a:t>AI – 2</a:t>
            </a:r>
            <a:r>
              <a:rPr lang="ko-KR" altLang="en-US" sz="2400" b="1">
                <a:latin typeface="+mj-lt"/>
                <a:cs typeface="Aharoni" panose="020F0502020204030204" pitchFamily="2" charset="-79"/>
              </a:rPr>
              <a:t>차 실험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451E7C-581E-DAEB-70F5-B4A3A057720F}"/>
              </a:ext>
            </a:extLst>
          </p:cNvPr>
          <p:cNvSpPr txBox="1"/>
          <p:nvPr/>
        </p:nvSpPr>
        <p:spPr>
          <a:xfrm>
            <a:off x="847940" y="1419056"/>
            <a:ext cx="10277259" cy="2003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/>
              <a:t>- </a:t>
            </a:r>
            <a:r>
              <a:rPr lang="ko-KR" altLang="en-US" sz="1700" b="1"/>
              <a:t>최적의 모델 구하기 </a:t>
            </a:r>
            <a:endParaRPr lang="en-US" altLang="ko-KR" sz="1700" b="1"/>
          </a:p>
          <a:p>
            <a:pPr>
              <a:lnSpc>
                <a:spcPct val="150000"/>
              </a:lnSpc>
            </a:pPr>
            <a:r>
              <a:rPr lang="ko-KR" altLang="en-US" sz="1700"/>
              <a:t>모집단 모델의 정확도를 구하는 것을 목표로 합니다</a:t>
            </a:r>
            <a:r>
              <a:rPr lang="en-US" altLang="ko-KR" sz="1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/>
              <a:t>1</a:t>
            </a:r>
            <a:r>
              <a:rPr lang="ko-KR" altLang="en-US" sz="1700"/>
              <a:t>차 실험에서 선별된 </a:t>
            </a:r>
            <a:r>
              <a:rPr lang="en-US" altLang="ko-KR" sz="1700"/>
              <a:t>5</a:t>
            </a:r>
            <a:r>
              <a:rPr lang="ko-KR" altLang="en-US" sz="1700"/>
              <a:t>개의 모델로부터 하이퍼 파라미터 같은 샘플 모델을 각각 </a:t>
            </a:r>
            <a:r>
              <a:rPr lang="en-US" altLang="ko-KR" sz="1700"/>
              <a:t>100</a:t>
            </a:r>
            <a:r>
              <a:rPr lang="ko-KR" altLang="en-US" sz="1700"/>
              <a:t>개씩 생성하여</a:t>
            </a:r>
            <a:r>
              <a:rPr lang="en-US" altLang="ko-KR" sz="1700"/>
              <a:t>, </a:t>
            </a:r>
            <a:r>
              <a:rPr lang="ko-KR" altLang="en-US" sz="1700"/>
              <a:t>해당 모델을 </a:t>
            </a:r>
            <a:r>
              <a:rPr lang="en-US" altLang="ko-KR" sz="1700"/>
              <a:t>Z-</a:t>
            </a:r>
            <a:r>
              <a:rPr lang="ko-KR" altLang="en-US" sz="1700"/>
              <a:t>분포 신뢰구간</a:t>
            </a:r>
            <a:r>
              <a:rPr lang="en-US" altLang="ko-KR" sz="1700"/>
              <a:t>(90%, 95%, 99%)</a:t>
            </a:r>
            <a:r>
              <a:rPr lang="ko-KR" altLang="en-US" sz="1700"/>
              <a:t>에 따라 정확도를 구합니다</a:t>
            </a:r>
            <a:r>
              <a:rPr lang="en-US" altLang="ko-KR" sz="17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/>
              <a:t> </a:t>
            </a:r>
            <a:endParaRPr lang="en-US" altLang="ko-KR" sz="17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C7B774-154C-0EEA-05C0-962DA049E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0" y="3249832"/>
            <a:ext cx="4181260" cy="2522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402AFB-C574-9663-6BFA-C76D45C54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496" y="3125755"/>
            <a:ext cx="6819899" cy="2646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338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297</Words>
  <Application>Microsoft Office PowerPoint</Application>
  <PresentationFormat>와이드스크린</PresentationFormat>
  <Paragraphs>38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현섭 심</dc:creator>
  <cp:lastModifiedBy>현섭 심</cp:lastModifiedBy>
  <cp:revision>3</cp:revision>
  <dcterms:created xsi:type="dcterms:W3CDTF">2023-11-16T05:45:24Z</dcterms:created>
  <dcterms:modified xsi:type="dcterms:W3CDTF">2023-11-16T08:13:45Z</dcterms:modified>
</cp:coreProperties>
</file>