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85" autoAdjust="0"/>
  </p:normalViewPr>
  <p:slideViewPr>
    <p:cSldViewPr snapToGrid="0">
      <p:cViewPr varScale="1">
        <p:scale>
          <a:sx n="98" d="100"/>
          <a:sy n="98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6658A-23FF-481B-A238-C7BFB914EED5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9B83-C460-4559-8207-380281D2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1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5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7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암석</a:t>
            </a:r>
            <a:r>
              <a:rPr lang="en-US" altLang="ko-KR" dirty="0"/>
              <a:t>”</a:t>
            </a:r>
            <a:r>
              <a:rPr lang="ko-KR" altLang="en-US" dirty="0"/>
              <a:t>과 가까운 단어는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3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DEEDB-296F-D91B-D529-913C1798A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ABE44-A2F9-7C63-32A9-93960A9C7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9F690-C8A2-AAC3-5948-0AE904DF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F1CB6-A48B-1B0B-AD29-22F127F3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60924-CAD3-C001-9838-4118E189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9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1867-774A-4954-F392-FFB79A2A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6691D-E478-3252-91E3-5AF37D13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92143-1045-BDB3-19E5-017724EB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63312-A56C-18E3-F2CE-52373F9A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CC798-AADA-0FD0-E517-196E1996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0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9165E8-11D0-8446-00E2-ADBED258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FC0EE-983B-FBA6-68B8-7A57C5935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5768A-7B47-BDD4-658C-E5F7BFFE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69F4A-B70F-FB7B-4F6D-AA1F72D3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75D03-9454-985E-5A5A-86A9BCA1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18D17-D095-98E5-5ACA-40337D40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432C9-9D76-1B15-377D-E12419AC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F4A0B-14FE-2F56-873A-0EB87CCD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9B729-3F78-2AA4-F569-AF31DC91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362DF-8785-E74B-162F-5AACF0D3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F0CE-8FBD-4AEA-9DCA-67FF2346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9A182-F539-3312-5C4B-FE1A1AEA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12668-C8DF-5FC2-CB24-23B43BE3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52BBE-4D7F-0A9E-DDA5-617610FF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417B1-3E5F-E99F-712C-2B578B93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1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68D49-A4EA-24E5-8B7D-FDD3D100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3C3AA-674A-E7D2-D91D-D32723959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9786E-4B60-C98E-193A-5DFC2707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34670-A124-004B-56F0-BAFBB764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DA588-AD3B-A352-F093-2E796C34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59EB2-510D-F57D-B5C1-28BACF38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0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9A577-A962-C455-F50F-94171A0C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DB1BB-B567-A5B8-6CE4-27BD1706F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7B8D2-2DD5-1966-6647-8A0156E6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424EB-864F-4148-4623-84811B853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A28E2-73C3-32ED-6C8E-B9C30AC42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54E0A0-9EDB-0EE6-6A97-4E2D8FB9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68BE94-C016-147F-5482-DFB5A250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45330-2355-A7A0-9849-DA30438A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9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7A26-72DE-7B46-9AE0-382EA779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D928D7-D0D5-3F4B-F161-66437F9E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01ED22-26E9-6775-9B3E-DBE30E12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4A0E5-38D4-6397-D2BA-84BEFA41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2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5B4E8-B0CD-46B2-3ABF-7FFE40FF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55A30-6C71-1A03-EBD0-8E6254F0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C2917-B8D5-EEB0-BE75-E2548DEA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0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83451-A381-374C-4162-99E2C349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462A6-F1B7-1221-79F1-791B39E6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01A0B-ED41-1F60-DE49-092689EC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E7A7F-9911-FD0E-9B76-3433424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76FC6-5231-5232-FC24-4F5CD158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66DB8-661D-C509-C075-065DB12F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5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461D-44B2-6373-612B-0EE41147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C7A7D5-B1EB-F240-61BF-05A88C5D5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9C44A8-FA2E-5736-5E69-A2154CA02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9BE4E-4B6D-B3B5-336A-4B5CF903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B60FD-95F9-19BA-2BA0-B30F53C4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5C719-48F7-430D-5EB5-0C03909F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6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01BE4-4E13-4F8D-FD17-3619F2EB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3BB1F-C99F-A1E4-7F40-5C8FE94D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025BD-5593-0D8E-DCBB-C45DE0F7B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148BB-DBFA-49D4-0BC6-A0D43A30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14150-2E61-30EE-781D-84908E984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5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8499D0-641D-802A-696A-3C63613F2FA1}"/>
              </a:ext>
            </a:extLst>
          </p:cNvPr>
          <p:cNvSpPr/>
          <p:nvPr/>
        </p:nvSpPr>
        <p:spPr>
          <a:xfrm>
            <a:off x="573631" y="3826723"/>
            <a:ext cx="6463505" cy="245395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A602CC-09D6-941D-678B-24B88DEA2354}"/>
              </a:ext>
            </a:extLst>
          </p:cNvPr>
          <p:cNvSpPr/>
          <p:nvPr/>
        </p:nvSpPr>
        <p:spPr>
          <a:xfrm>
            <a:off x="4230255" y="249382"/>
            <a:ext cx="4242429" cy="794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Extraction</a:t>
            </a:r>
          </a:p>
        </p:txBody>
      </p:sp>
      <p:pic>
        <p:nvPicPr>
          <p:cNvPr id="1026" name="Picture 2" descr="Open Hangul (.hwp) files in Microsoft Word or HWP Viewer">
            <a:extLst>
              <a:ext uri="{FF2B5EF4-FFF2-40B4-BE49-F238E27FC236}">
                <a16:creationId xmlns:a16="http://schemas.microsoft.com/office/drawing/2014/main" id="{244B203B-AFE6-F95B-320E-D07ADFFC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1" y="1282123"/>
            <a:ext cx="2146877" cy="21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75DDDC-4F46-F626-3611-22CBCB71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337" y="1282123"/>
            <a:ext cx="1639887" cy="201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on 파일 - 무료 상호 작용개 아이콘">
            <a:extLst>
              <a:ext uri="{FF2B5EF4-FFF2-40B4-BE49-F238E27FC236}">
                <a16:creationId xmlns:a16="http://schemas.microsoft.com/office/drawing/2014/main" id="{8EC983A3-5C84-5849-39B5-5E7367AD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5" y="4067463"/>
            <a:ext cx="1972470" cy="19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의 json 객체에서 -(dash)가 포함된 name에 접근하는 방법?">
            <a:extLst>
              <a:ext uri="{FF2B5EF4-FFF2-40B4-BE49-F238E27FC236}">
                <a16:creationId xmlns:a16="http://schemas.microsoft.com/office/drawing/2014/main" id="{010C8960-A0DE-57FA-BD19-1B033A07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99" y="4139299"/>
            <a:ext cx="3990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1F1675A-956B-DA52-A604-B380E5D0538C}"/>
              </a:ext>
            </a:extLst>
          </p:cNvPr>
          <p:cNvSpPr/>
          <p:nvPr/>
        </p:nvSpPr>
        <p:spPr>
          <a:xfrm>
            <a:off x="3059975" y="2026821"/>
            <a:ext cx="1133135" cy="5818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C3E1A85-D585-0DC1-3487-DB409E07264C}"/>
              </a:ext>
            </a:extLst>
          </p:cNvPr>
          <p:cNvSpPr/>
          <p:nvPr/>
        </p:nvSpPr>
        <p:spPr>
          <a:xfrm rot="7655385">
            <a:off x="3722155" y="3508244"/>
            <a:ext cx="1133135" cy="5818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E06CD4-AB1D-B21E-CD2A-F50F2C68C1F5}"/>
              </a:ext>
            </a:extLst>
          </p:cNvPr>
          <p:cNvSpPr/>
          <p:nvPr/>
        </p:nvSpPr>
        <p:spPr>
          <a:xfrm>
            <a:off x="8173929" y="2664077"/>
            <a:ext cx="3666836" cy="361659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0CC06B-C765-D90C-280A-755EFCF8C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860" y="3644593"/>
            <a:ext cx="2994334" cy="232350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BE0548F-28AD-C02E-36C4-81D4E15CABFB}"/>
              </a:ext>
            </a:extLst>
          </p:cNvPr>
          <p:cNvSpPr/>
          <p:nvPr/>
        </p:nvSpPr>
        <p:spPr>
          <a:xfrm>
            <a:off x="7009905" y="4425614"/>
            <a:ext cx="1133135" cy="5818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4DFDB6-EBE7-1DEC-83DF-AC237F7C052C}"/>
              </a:ext>
            </a:extLst>
          </p:cNvPr>
          <p:cNvSpPr txBox="1"/>
          <p:nvPr/>
        </p:nvSpPr>
        <p:spPr>
          <a:xfrm>
            <a:off x="2324659" y="3139578"/>
            <a:ext cx="2078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conversion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D381DF-AF19-6D06-13BB-0B7AD8BD590E}"/>
              </a:ext>
            </a:extLst>
          </p:cNvPr>
          <p:cNvSpPr txBox="1"/>
          <p:nvPr/>
        </p:nvSpPr>
        <p:spPr>
          <a:xfrm>
            <a:off x="7029785" y="3902394"/>
            <a:ext cx="925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save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160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118781-E46B-674B-8BED-32389641B9CE}"/>
              </a:ext>
            </a:extLst>
          </p:cNvPr>
          <p:cNvSpPr/>
          <p:nvPr/>
        </p:nvSpPr>
        <p:spPr>
          <a:xfrm>
            <a:off x="2105891" y="249382"/>
            <a:ext cx="7970982" cy="794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Tokenizers - </a:t>
            </a:r>
            <a:r>
              <a:rPr lang="en-US" altLang="ko-KR" sz="3200" b="1" i="0" dirty="0" err="1">
                <a:solidFill>
                  <a:srgbClr val="000000"/>
                </a:solidFill>
                <a:effectLst/>
                <a:latin typeface="Apple SD Gothic Neo"/>
              </a:rPr>
              <a:t>BertWordPieceTokenizer</a:t>
            </a:r>
            <a:endParaRPr lang="en-US" altLang="ko-KR" sz="3200" b="1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08F1E8-CCA0-C030-20D5-553CF6B36D25}"/>
              </a:ext>
            </a:extLst>
          </p:cNvPr>
          <p:cNvSpPr/>
          <p:nvPr/>
        </p:nvSpPr>
        <p:spPr>
          <a:xfrm>
            <a:off x="324249" y="1452983"/>
            <a:ext cx="11481808" cy="245395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7AF96-D20B-6871-B68F-057588E2136E}"/>
              </a:ext>
            </a:extLst>
          </p:cNvPr>
          <p:cNvSpPr txBox="1"/>
          <p:nvPr/>
        </p:nvSpPr>
        <p:spPr>
          <a:xfrm>
            <a:off x="2493816" y="1711151"/>
            <a:ext cx="89315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“question” : “19. </a:t>
            </a:r>
            <a:r>
              <a:rPr lang="ko-KR" altLang="en-US" dirty="0"/>
              <a:t>그림은 </a:t>
            </a:r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 우리나라 부근을 지나간 달의 본 그림자의 궤적과 이동 방향을 나타낸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A, B, C </a:t>
            </a:r>
            <a:r>
              <a:rPr lang="ko-KR" altLang="en-US" dirty="0"/>
              <a:t>세 지역에서 일어나는 일식 현상을 비교한 설명으로 옳은 </a:t>
            </a:r>
            <a:r>
              <a:rPr lang="ko-KR" altLang="en-US" dirty="0" err="1"/>
              <a:t>것만을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보기</a:t>
            </a:r>
            <a:r>
              <a:rPr lang="en-US" altLang="ko-KR" dirty="0"/>
              <a:t>&gt;</a:t>
            </a:r>
            <a:r>
              <a:rPr lang="ko-KR" altLang="en-US" dirty="0"/>
              <a:t>에서 있는 대로 고른 것은</a:t>
            </a:r>
            <a:r>
              <a:rPr lang="en-US" altLang="ko-KR" dirty="0"/>
              <a:t>?”,</a:t>
            </a:r>
          </a:p>
          <a:p>
            <a:r>
              <a:rPr lang="en-US" altLang="ko-KR" dirty="0"/>
              <a:t>“value” : “[0, 1, 0]” 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// 1 : </a:t>
            </a:r>
            <a:r>
              <a:rPr lang="ko-KR" altLang="en-US" i="1" dirty="0">
                <a:solidFill>
                  <a:schemeClr val="accent6">
                    <a:lumMod val="50000"/>
                  </a:schemeClr>
                </a:solidFill>
              </a:rPr>
              <a:t>고체 지구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, 2 : </a:t>
            </a:r>
            <a:r>
              <a:rPr lang="ko-KR" altLang="en-US" i="1" dirty="0">
                <a:solidFill>
                  <a:schemeClr val="accent6">
                    <a:lumMod val="50000"/>
                  </a:schemeClr>
                </a:solidFill>
              </a:rPr>
              <a:t>대기와 해양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, 3 : </a:t>
            </a:r>
            <a:r>
              <a:rPr lang="ko-KR" altLang="en-US" i="1" dirty="0">
                <a:solidFill>
                  <a:schemeClr val="accent6">
                    <a:lumMod val="50000"/>
                  </a:schemeClr>
                </a:solidFill>
              </a:rPr>
              <a:t>우주</a:t>
            </a:r>
            <a:endParaRPr lang="en-US" altLang="ko-KR" dirty="0"/>
          </a:p>
          <a:p>
            <a:r>
              <a:rPr lang="en-US" altLang="ko-KR" dirty="0"/>
              <a:t>},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ko-KR" alt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6" descr="Json 파일 - 무료 상호 작용개 아이콘">
            <a:extLst>
              <a:ext uri="{FF2B5EF4-FFF2-40B4-BE49-F238E27FC236}">
                <a16:creationId xmlns:a16="http://schemas.microsoft.com/office/drawing/2014/main" id="{1337C9A4-A9B5-124B-6D6F-3DA58A84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3" y="1693723"/>
            <a:ext cx="1972470" cy="19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3C88DFF-14E6-E947-0E23-9EBE3E4C8908}"/>
              </a:ext>
            </a:extLst>
          </p:cNvPr>
          <p:cNvSpPr/>
          <p:nvPr/>
        </p:nvSpPr>
        <p:spPr>
          <a:xfrm>
            <a:off x="324249" y="4176087"/>
            <a:ext cx="11481808" cy="245395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638C1-F5CA-D21C-8542-4CC2545657C9}"/>
              </a:ext>
            </a:extLst>
          </p:cNvPr>
          <p:cNvSpPr txBox="1"/>
          <p:nvPr/>
        </p:nvSpPr>
        <p:spPr>
          <a:xfrm>
            <a:off x="1069398" y="4664398"/>
            <a:ext cx="100532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그림</a:t>
            </a:r>
            <a:r>
              <a:rPr lang="en-US" altLang="ko-KR" dirty="0"/>
              <a:t>’ ‘</a:t>
            </a:r>
            <a:r>
              <a:rPr lang="ko-KR" altLang="en-US" dirty="0"/>
              <a:t>은</a:t>
            </a:r>
            <a:r>
              <a:rPr lang="en-US" altLang="ko-KR" dirty="0"/>
              <a:t>’ ‘2009’ ‘</a:t>
            </a:r>
            <a:r>
              <a:rPr lang="ko-KR" altLang="en-US" dirty="0"/>
              <a:t>년</a:t>
            </a:r>
            <a:r>
              <a:rPr lang="en-US" altLang="ko-KR" dirty="0"/>
              <a:t>’ ‘7’ ‘</a:t>
            </a:r>
            <a:r>
              <a:rPr lang="ko-KR" altLang="en-US" dirty="0"/>
              <a:t>월</a:t>
            </a:r>
            <a:r>
              <a:rPr lang="en-US" altLang="ko-KR" dirty="0"/>
              <a:t>’ ’22’ ‘</a:t>
            </a:r>
            <a:r>
              <a:rPr lang="ko-KR" altLang="en-US" dirty="0"/>
              <a:t>일</a:t>
            </a:r>
            <a:r>
              <a:rPr lang="en-US" altLang="ko-KR" dirty="0"/>
              <a:t>’ ‘</a:t>
            </a:r>
            <a:r>
              <a:rPr lang="ko-KR" altLang="en-US" dirty="0"/>
              <a:t>우리나라</a:t>
            </a:r>
            <a:r>
              <a:rPr lang="en-US" altLang="ko-KR" dirty="0"/>
              <a:t>‘ ‘</a:t>
            </a:r>
            <a:r>
              <a:rPr lang="ko-KR" altLang="en-US" dirty="0"/>
              <a:t>부근</a:t>
            </a:r>
            <a:r>
              <a:rPr lang="en-US" altLang="ko-KR" dirty="0"/>
              <a:t>‘ ‘</a:t>
            </a:r>
            <a:r>
              <a:rPr lang="ko-KR" altLang="en-US" dirty="0"/>
              <a:t>을</a:t>
            </a:r>
            <a:r>
              <a:rPr lang="en-US" altLang="ko-KR" dirty="0"/>
              <a:t>‘ ‘</a:t>
            </a:r>
            <a:r>
              <a:rPr lang="ko-KR" altLang="en-US" dirty="0"/>
              <a:t>지나</a:t>
            </a:r>
            <a:r>
              <a:rPr lang="en-US" altLang="ko-KR" dirty="0"/>
              <a:t>##’ ‘</a:t>
            </a:r>
            <a:r>
              <a:rPr lang="ko-KR" altLang="en-US" dirty="0"/>
              <a:t>간</a:t>
            </a:r>
            <a:r>
              <a:rPr lang="en-US" altLang="ko-KR" dirty="0"/>
              <a:t>‘ ‘</a:t>
            </a:r>
            <a:r>
              <a:rPr lang="ko-KR" altLang="en-US" dirty="0"/>
              <a:t>달</a:t>
            </a:r>
            <a:r>
              <a:rPr lang="en-US" altLang="ko-KR" dirty="0"/>
              <a:t>’ ‘</a:t>
            </a:r>
            <a:r>
              <a:rPr lang="ko-KR" altLang="en-US" dirty="0"/>
              <a:t>의</a:t>
            </a:r>
            <a:r>
              <a:rPr lang="en-US" altLang="ko-KR" dirty="0"/>
              <a:t>‘ ‘</a:t>
            </a:r>
            <a:r>
              <a:rPr lang="ko-KR" altLang="en-US" dirty="0"/>
              <a:t>본</a:t>
            </a:r>
            <a:r>
              <a:rPr lang="en-US" altLang="ko-KR" dirty="0"/>
              <a:t>‘ ‘</a:t>
            </a:r>
            <a:r>
              <a:rPr lang="ko-KR" altLang="en-US" dirty="0"/>
              <a:t>그림자</a:t>
            </a:r>
            <a:r>
              <a:rPr lang="en-US" altLang="ko-KR" dirty="0"/>
              <a:t>‘ ‘</a:t>
            </a:r>
            <a:r>
              <a:rPr lang="ko-KR" altLang="en-US" dirty="0"/>
              <a:t>의</a:t>
            </a:r>
            <a:r>
              <a:rPr lang="en-US" altLang="ko-KR" dirty="0"/>
              <a:t>‘ ‘</a:t>
            </a:r>
            <a:r>
              <a:rPr lang="ko-KR" altLang="en-US" dirty="0"/>
              <a:t>궤적</a:t>
            </a:r>
            <a:r>
              <a:rPr lang="en-US" altLang="ko-KR" dirty="0"/>
              <a:t>‘ ‘</a:t>
            </a:r>
            <a:r>
              <a:rPr lang="ko-KR" altLang="en-US" dirty="0"/>
              <a:t>과</a:t>
            </a:r>
            <a:r>
              <a:rPr lang="en-US" altLang="ko-KR" dirty="0"/>
              <a:t>’ ‘</a:t>
            </a:r>
            <a:r>
              <a:rPr lang="ko-KR" altLang="en-US" dirty="0"/>
              <a:t>이동</a:t>
            </a:r>
            <a:r>
              <a:rPr lang="en-US" altLang="ko-KR" dirty="0"/>
              <a:t>‘ ‘</a:t>
            </a:r>
            <a:r>
              <a:rPr lang="ko-KR" altLang="en-US" dirty="0"/>
              <a:t>방향</a:t>
            </a:r>
            <a:r>
              <a:rPr lang="en-US" altLang="ko-KR" dirty="0"/>
              <a:t>‘ ‘</a:t>
            </a:r>
            <a:r>
              <a:rPr lang="ko-KR" altLang="en-US" dirty="0"/>
              <a:t>을</a:t>
            </a:r>
            <a:r>
              <a:rPr lang="en-US" altLang="ko-KR" dirty="0"/>
              <a:t>‘ </a:t>
            </a:r>
            <a:r>
              <a:rPr lang="ko-KR" altLang="en-US" dirty="0" err="1"/>
              <a:t>나타</a:t>
            </a:r>
            <a:r>
              <a:rPr lang="en-US" altLang="ko-KR" dirty="0"/>
              <a:t>##‘ ‘</a:t>
            </a:r>
            <a:r>
              <a:rPr lang="ko-KR" altLang="en-US" dirty="0"/>
              <a:t>낸</a:t>
            </a:r>
            <a:r>
              <a:rPr lang="en-US" altLang="ko-KR" dirty="0"/>
              <a:t>‘ ‘</a:t>
            </a:r>
            <a:r>
              <a:rPr lang="ko-KR" altLang="en-US" dirty="0"/>
              <a:t>것</a:t>
            </a:r>
            <a:r>
              <a:rPr lang="en-US" altLang="ko-KR" dirty="0"/>
              <a:t>‘ ‘</a:t>
            </a:r>
            <a:r>
              <a:rPr lang="ko-KR" altLang="en-US" dirty="0"/>
              <a:t>이다</a:t>
            </a:r>
            <a:r>
              <a:rPr lang="en-US" altLang="ko-KR" dirty="0"/>
              <a:t>.’ </a:t>
            </a:r>
          </a:p>
          <a:p>
            <a:endParaRPr lang="en-US" altLang="ko-KR" dirty="0"/>
          </a:p>
          <a:p>
            <a:r>
              <a:rPr lang="en-US" altLang="ko-KR" dirty="0"/>
              <a:t>‘A’ ‘, ‘ ‘B’ ‘, ‘ ‘C’ ‘</a:t>
            </a:r>
            <a:r>
              <a:rPr lang="ko-KR" altLang="en-US" dirty="0"/>
              <a:t>세</a:t>
            </a:r>
            <a:r>
              <a:rPr lang="en-US" altLang="ko-KR" dirty="0"/>
              <a:t>‘ ‘</a:t>
            </a:r>
            <a:r>
              <a:rPr lang="ko-KR" altLang="en-US" dirty="0"/>
              <a:t>지역</a:t>
            </a:r>
            <a:r>
              <a:rPr lang="en-US" altLang="ko-KR" dirty="0"/>
              <a:t>’ ‘</a:t>
            </a:r>
            <a:r>
              <a:rPr lang="ko-KR" altLang="en-US" dirty="0"/>
              <a:t>에서</a:t>
            </a:r>
            <a:r>
              <a:rPr lang="en-US" altLang="ko-KR" dirty="0"/>
              <a:t>‘ ‘</a:t>
            </a:r>
            <a:r>
              <a:rPr lang="ko-KR" altLang="en-US" dirty="0"/>
              <a:t>일어</a:t>
            </a:r>
            <a:r>
              <a:rPr lang="en-US" altLang="ko-KR" dirty="0"/>
              <a:t>##’ ‘</a:t>
            </a:r>
            <a:r>
              <a:rPr lang="ko-KR" altLang="en-US" dirty="0"/>
              <a:t>나</a:t>
            </a:r>
            <a:r>
              <a:rPr lang="en-US" altLang="ko-KR" dirty="0"/>
              <a:t>#’ ‘</a:t>
            </a:r>
            <a:r>
              <a:rPr lang="ko-KR" altLang="en-US" dirty="0"/>
              <a:t>는</a:t>
            </a:r>
            <a:r>
              <a:rPr lang="en-US" altLang="ko-KR" dirty="0"/>
              <a:t>‘ ‘</a:t>
            </a:r>
            <a:r>
              <a:rPr lang="ko-KR" altLang="en-US" dirty="0"/>
              <a:t>일식</a:t>
            </a:r>
            <a:r>
              <a:rPr lang="en-US" altLang="ko-KR" dirty="0"/>
              <a:t>’ ‘</a:t>
            </a:r>
            <a:r>
              <a:rPr lang="ko-KR" altLang="en-US" dirty="0"/>
              <a:t>현상</a:t>
            </a:r>
            <a:r>
              <a:rPr lang="en-US" altLang="ko-KR" dirty="0"/>
              <a:t>’ ‘</a:t>
            </a:r>
            <a:r>
              <a:rPr lang="ko-KR" altLang="en-US" dirty="0"/>
              <a:t>을</a:t>
            </a:r>
            <a:r>
              <a:rPr lang="en-US" altLang="ko-KR" dirty="0"/>
              <a:t>’ ‘</a:t>
            </a:r>
            <a:r>
              <a:rPr lang="ko-KR" altLang="en-US" dirty="0"/>
              <a:t>비교</a:t>
            </a:r>
            <a:r>
              <a:rPr lang="en-US" altLang="ko-KR" dirty="0"/>
              <a:t>‘ ‘</a:t>
            </a:r>
            <a:r>
              <a:rPr lang="ko-KR" altLang="en-US" dirty="0"/>
              <a:t>한</a:t>
            </a:r>
            <a:r>
              <a:rPr lang="en-US" altLang="ko-KR" dirty="0"/>
              <a:t>‘ ‘</a:t>
            </a:r>
            <a:r>
              <a:rPr lang="ko-KR" altLang="en-US" dirty="0"/>
              <a:t>설명</a:t>
            </a:r>
            <a:r>
              <a:rPr lang="en-US" altLang="ko-KR" dirty="0"/>
              <a:t>‘ ‘</a:t>
            </a:r>
            <a:r>
              <a:rPr lang="ko-KR" altLang="en-US" dirty="0"/>
              <a:t>으로</a:t>
            </a:r>
            <a:r>
              <a:rPr lang="en-US" altLang="ko-KR" dirty="0"/>
              <a:t>‘ ‘</a:t>
            </a:r>
            <a:r>
              <a:rPr lang="ko-KR" altLang="en-US" dirty="0" err="1"/>
              <a:t>옳</a:t>
            </a:r>
            <a:r>
              <a:rPr lang="en-US" altLang="ko-KR" dirty="0"/>
              <a:t>##’ ‘</a:t>
            </a:r>
            <a:r>
              <a:rPr lang="ko-KR" altLang="en-US" dirty="0"/>
              <a:t>은</a:t>
            </a:r>
            <a:r>
              <a:rPr lang="en-US" altLang="ko-KR" dirty="0"/>
              <a:t>’ ‘</a:t>
            </a:r>
            <a:r>
              <a:rPr lang="ko-KR" altLang="en-US" dirty="0"/>
              <a:t>것</a:t>
            </a:r>
            <a:r>
              <a:rPr lang="en-US" altLang="ko-KR" dirty="0"/>
              <a:t>‘ ‘</a:t>
            </a:r>
            <a:r>
              <a:rPr lang="ko-KR" altLang="en-US" dirty="0"/>
              <a:t>만</a:t>
            </a:r>
            <a:r>
              <a:rPr lang="en-US" altLang="ko-KR" dirty="0"/>
              <a:t>‘ ‘</a:t>
            </a:r>
            <a:r>
              <a:rPr lang="ko-KR" altLang="en-US" dirty="0"/>
              <a:t>을</a:t>
            </a:r>
            <a:r>
              <a:rPr lang="en-US" altLang="ko-KR" dirty="0"/>
              <a:t>’ ‘&lt;‘ ‘</a:t>
            </a:r>
            <a:r>
              <a:rPr lang="ko-KR" altLang="en-US" dirty="0"/>
              <a:t>보기</a:t>
            </a:r>
            <a:r>
              <a:rPr lang="en-US" altLang="ko-KR" dirty="0"/>
              <a:t>’ ‘&gt;’ ‘</a:t>
            </a:r>
            <a:r>
              <a:rPr lang="ko-KR" altLang="en-US" dirty="0"/>
              <a:t>에서</a:t>
            </a:r>
            <a:r>
              <a:rPr lang="en-US" altLang="ko-KR" dirty="0"/>
              <a:t>‘ ‘</a:t>
            </a:r>
            <a:r>
              <a:rPr lang="ko-KR" altLang="en-US" dirty="0" err="1"/>
              <a:t>있</a:t>
            </a:r>
            <a:r>
              <a:rPr lang="en-US" altLang="ko-KR" dirty="0"/>
              <a:t>##‘ ‘</a:t>
            </a:r>
            <a:r>
              <a:rPr lang="ko-KR" altLang="en-US" dirty="0"/>
              <a:t>는</a:t>
            </a:r>
            <a:r>
              <a:rPr lang="en-US" altLang="ko-KR" dirty="0"/>
              <a:t>’ ‘</a:t>
            </a:r>
            <a:r>
              <a:rPr lang="ko-KR" altLang="en-US" dirty="0"/>
              <a:t>대</a:t>
            </a:r>
            <a:r>
              <a:rPr lang="en-US" altLang="ko-KR" dirty="0"/>
              <a:t>’ ‘</a:t>
            </a:r>
            <a:r>
              <a:rPr lang="ko-KR" altLang="en-US" dirty="0"/>
              <a:t>로</a:t>
            </a:r>
            <a:r>
              <a:rPr lang="en-US" altLang="ko-KR" dirty="0"/>
              <a:t>’ ‘</a:t>
            </a:r>
            <a:r>
              <a:rPr lang="ko-KR" altLang="en-US" dirty="0"/>
              <a:t>고르</a:t>
            </a:r>
            <a:r>
              <a:rPr lang="en-US" altLang="ko-KR" dirty="0"/>
              <a:t>##’ ‘</a:t>
            </a:r>
            <a:r>
              <a:rPr lang="ko-KR" altLang="en-US" dirty="0"/>
              <a:t>른</a:t>
            </a:r>
            <a:r>
              <a:rPr lang="en-US" altLang="ko-KR" dirty="0"/>
              <a:t>‘ ‘</a:t>
            </a:r>
            <a:r>
              <a:rPr lang="ko-KR" altLang="en-US" dirty="0"/>
              <a:t>것</a:t>
            </a:r>
            <a:r>
              <a:rPr lang="en-US" altLang="ko-KR" dirty="0"/>
              <a:t>‘ ‘</a:t>
            </a:r>
            <a:r>
              <a:rPr lang="ko-KR" altLang="en-US" dirty="0"/>
              <a:t>은</a:t>
            </a:r>
            <a:r>
              <a:rPr lang="en-US" altLang="ko-KR" dirty="0"/>
              <a:t>‘ ‘?’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71FD85-2794-C4F7-329E-8539680C6DAE}"/>
              </a:ext>
            </a:extLst>
          </p:cNvPr>
          <p:cNvSpPr/>
          <p:nvPr/>
        </p:nvSpPr>
        <p:spPr>
          <a:xfrm>
            <a:off x="2493816" y="2022763"/>
            <a:ext cx="8839202" cy="109912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5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A602CC-09D6-941D-678B-24B88DEA2354}"/>
              </a:ext>
            </a:extLst>
          </p:cNvPr>
          <p:cNvSpPr/>
          <p:nvPr/>
        </p:nvSpPr>
        <p:spPr>
          <a:xfrm>
            <a:off x="2309093" y="249383"/>
            <a:ext cx="6724072" cy="794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 – 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Word2Vec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0C4BA0-270C-279C-0294-E4EE142F9F44}"/>
              </a:ext>
            </a:extLst>
          </p:cNvPr>
          <p:cNvSpPr/>
          <p:nvPr/>
        </p:nvSpPr>
        <p:spPr>
          <a:xfrm>
            <a:off x="472031" y="1477818"/>
            <a:ext cx="3037787" cy="246094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[CBOW model]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52B9D2E-F3F3-622B-55DE-EAB5BD21C333}"/>
              </a:ext>
            </a:extLst>
          </p:cNvPr>
          <p:cNvSpPr/>
          <p:nvPr/>
        </p:nvSpPr>
        <p:spPr>
          <a:xfrm>
            <a:off x="3851565" y="1477818"/>
            <a:ext cx="7536871" cy="513079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317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예상안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0B41533-1367-7356-8BD5-71DF489587E3}"/>
              </a:ext>
            </a:extLst>
          </p:cNvPr>
          <p:cNvSpPr/>
          <p:nvPr/>
        </p:nvSpPr>
        <p:spPr>
          <a:xfrm>
            <a:off x="472031" y="4147674"/>
            <a:ext cx="3037787" cy="246094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[Skip-</a:t>
            </a:r>
            <a:r>
              <a:rPr lang="en-US" altLang="ko-KR" b="1" dirty="0" err="1">
                <a:solidFill>
                  <a:srgbClr val="FF0000"/>
                </a:solidFill>
              </a:rPr>
              <a:t>Ngram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518E1A2-F4E9-BD13-AD2D-4B38F68B4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78" y="4675910"/>
            <a:ext cx="2390572" cy="18220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08E2B6C-3B5B-6CF2-4C6A-4DB00BD75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78" y="2001329"/>
            <a:ext cx="2390572" cy="17592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760A82-15B5-A1DE-463F-2333E8C7F91D}"/>
              </a:ext>
            </a:extLst>
          </p:cNvPr>
          <p:cNvSpPr txBox="1"/>
          <p:nvPr/>
        </p:nvSpPr>
        <p:spPr>
          <a:xfrm>
            <a:off x="4461164" y="22633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“</a:t>
            </a:r>
            <a:r>
              <a:rPr lang="ko-KR" altLang="en-US" sz="2400" b="1" dirty="0"/>
              <a:t>암석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과 가까운 단어는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2AB23C-1CE9-475B-E6E1-D6B52EBC2E51}"/>
              </a:ext>
            </a:extLst>
          </p:cNvPr>
          <p:cNvSpPr txBox="1"/>
          <p:nvPr/>
        </p:nvSpPr>
        <p:spPr>
          <a:xfrm>
            <a:off x="4886037" y="2947345"/>
            <a:ext cx="6096000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내핵</a:t>
            </a:r>
            <a:r>
              <a:rPr lang="en-US" altLang="ko-KR" dirty="0"/>
              <a:t>“ : 0.9965965,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 err="1"/>
              <a:t>외핵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0.9954654,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물</a:t>
            </a:r>
            <a:r>
              <a:rPr lang="en-US" altLang="ko-KR" dirty="0"/>
              <a:t>” : 0.54965213,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용암</a:t>
            </a:r>
            <a:r>
              <a:rPr lang="en-US" altLang="ko-KR" dirty="0"/>
              <a:t>” : 0.8768768,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용융</a:t>
            </a:r>
            <a:r>
              <a:rPr lang="en-US" altLang="ko-KR" dirty="0"/>
              <a:t>“ : 0.76554733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97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DB7666-1773-D11D-767E-3B4C3349A8B8}"/>
              </a:ext>
            </a:extLst>
          </p:cNvPr>
          <p:cNvSpPr/>
          <p:nvPr/>
        </p:nvSpPr>
        <p:spPr>
          <a:xfrm>
            <a:off x="1062181" y="554181"/>
            <a:ext cx="4147128" cy="5911273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[Front – Svelte]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0E495C3E-3ADB-AC67-7015-9AFBBB2942D6}"/>
              </a:ext>
            </a:extLst>
          </p:cNvPr>
          <p:cNvSpPr/>
          <p:nvPr/>
        </p:nvSpPr>
        <p:spPr>
          <a:xfrm>
            <a:off x="3326663" y="2299854"/>
            <a:ext cx="1348509" cy="13485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Exist?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0BD0A8F-79D1-C212-960D-A4744AB7456C}"/>
              </a:ext>
            </a:extLst>
          </p:cNvPr>
          <p:cNvSpPr/>
          <p:nvPr/>
        </p:nvSpPr>
        <p:spPr>
          <a:xfrm>
            <a:off x="1293091" y="1219199"/>
            <a:ext cx="1551709" cy="48860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pc="-150" dirty="0"/>
              <a:t>Upload page</a:t>
            </a:r>
            <a:endParaRPr lang="ko-KR" altLang="en-US" spc="-15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E9FF5E-7B09-C0F3-F98E-00434D67D9C5}"/>
              </a:ext>
            </a:extLst>
          </p:cNvPr>
          <p:cNvCxnSpPr/>
          <p:nvPr/>
        </p:nvCxnSpPr>
        <p:spPr>
          <a:xfrm>
            <a:off x="-110837" y="1911927"/>
            <a:ext cx="1399309" cy="0"/>
          </a:xfrm>
          <a:prstGeom prst="straightConnector1">
            <a:avLst/>
          </a:prstGeom>
          <a:ln w="50800">
            <a:solidFill>
              <a:schemeClr val="tx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7655D5C-D824-7A8D-CE14-38CB0E495A6C}"/>
              </a:ext>
            </a:extLst>
          </p:cNvPr>
          <p:cNvSpPr/>
          <p:nvPr/>
        </p:nvSpPr>
        <p:spPr>
          <a:xfrm>
            <a:off x="5366327" y="1007074"/>
            <a:ext cx="2669309" cy="158834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ML/DL (OCR)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99ABF8-7FF4-DEC3-D490-0969074F7F03}"/>
              </a:ext>
            </a:extLst>
          </p:cNvPr>
          <p:cNvCxnSpPr>
            <a:cxnSpLocks/>
          </p:cNvCxnSpPr>
          <p:nvPr/>
        </p:nvCxnSpPr>
        <p:spPr>
          <a:xfrm>
            <a:off x="2844800" y="1893454"/>
            <a:ext cx="3075709" cy="0"/>
          </a:xfrm>
          <a:prstGeom prst="straightConnector1">
            <a:avLst/>
          </a:prstGeom>
          <a:ln w="50800">
            <a:solidFill>
              <a:schemeClr val="tx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11DB2D-17E1-8AA6-965C-048AA2042355}"/>
              </a:ext>
            </a:extLst>
          </p:cNvPr>
          <p:cNvSpPr/>
          <p:nvPr/>
        </p:nvSpPr>
        <p:spPr>
          <a:xfrm>
            <a:off x="5920509" y="1487054"/>
            <a:ext cx="1884218" cy="8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Tesseract OCR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4207DA-C614-3483-1647-89E1FE3107FE}"/>
              </a:ext>
            </a:extLst>
          </p:cNvPr>
          <p:cNvSpPr/>
          <p:nvPr/>
        </p:nvSpPr>
        <p:spPr>
          <a:xfrm>
            <a:off x="8192654" y="554180"/>
            <a:ext cx="3537528" cy="5911271"/>
          </a:xfrm>
          <a:prstGeom prst="roundRect">
            <a:avLst>
              <a:gd name="adj" fmla="val 6990"/>
            </a:avLst>
          </a:prstGeom>
          <a:noFill/>
          <a:ln w="38100">
            <a:solidFill>
              <a:srgbClr val="7030A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ML/DL (CNN Model)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8EEB47F-9F59-50ED-BBE0-0F7D439144C6}"/>
              </a:ext>
            </a:extLst>
          </p:cNvPr>
          <p:cNvSpPr/>
          <p:nvPr/>
        </p:nvSpPr>
        <p:spPr>
          <a:xfrm>
            <a:off x="5366326" y="3084843"/>
            <a:ext cx="2669309" cy="2101272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Conversion 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EB81EE7-D93B-16E6-1EDB-1C64AB3D8B6D}"/>
              </a:ext>
            </a:extLst>
          </p:cNvPr>
          <p:cNvSpPr/>
          <p:nvPr/>
        </p:nvSpPr>
        <p:spPr>
          <a:xfrm>
            <a:off x="5698836" y="3759097"/>
            <a:ext cx="1958109" cy="572655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Hwp</a:t>
            </a:r>
            <a:r>
              <a:rPr lang="en-US" altLang="ko-KR" dirty="0"/>
              <a:t> to PDF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85AED96-4B90-4F75-1ECD-21DCCC33B5F2}"/>
              </a:ext>
            </a:extLst>
          </p:cNvPr>
          <p:cNvSpPr/>
          <p:nvPr/>
        </p:nvSpPr>
        <p:spPr>
          <a:xfrm>
            <a:off x="5698835" y="4447204"/>
            <a:ext cx="1958109" cy="572655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PDF to JSON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7163C97-CA6A-260C-4BCB-E14EB36152EB}"/>
              </a:ext>
            </a:extLst>
          </p:cNvPr>
          <p:cNvCxnSpPr>
            <a:cxnSpLocks/>
            <a:endCxn id="31" idx="1"/>
          </p:cNvCxnSpPr>
          <p:nvPr/>
        </p:nvCxnSpPr>
        <p:spPr>
          <a:xfrm rot="5400000">
            <a:off x="4482050" y="3295073"/>
            <a:ext cx="2655244" cy="221674"/>
          </a:xfrm>
          <a:prstGeom prst="bentConnector4">
            <a:avLst>
              <a:gd name="adj1" fmla="val -1187"/>
              <a:gd name="adj2" fmla="val 203124"/>
            </a:avLst>
          </a:prstGeom>
          <a:ln w="50800">
            <a:solidFill>
              <a:schemeClr val="tx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828CA8-13E9-BAB9-0545-5BA45C581068}"/>
              </a:ext>
            </a:extLst>
          </p:cNvPr>
          <p:cNvSpPr txBox="1"/>
          <p:nvPr/>
        </p:nvSpPr>
        <p:spPr>
          <a:xfrm>
            <a:off x="-1483" y="962720"/>
            <a:ext cx="1080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r>
              <a:rPr lang="en-US" altLang="ko-KR" dirty="0"/>
              <a:t>Uploads</a:t>
            </a:r>
          </a:p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EA99834-80BF-3EAE-3850-6D11374DE7EB}"/>
              </a:ext>
            </a:extLst>
          </p:cNvPr>
          <p:cNvCxnSpPr>
            <a:cxnSpLocks/>
            <a:stCxn id="31" idx="3"/>
            <a:endCxn id="70" idx="1"/>
          </p:cNvCxnSpPr>
          <p:nvPr/>
        </p:nvCxnSpPr>
        <p:spPr>
          <a:xfrm flipV="1">
            <a:off x="7656944" y="1487054"/>
            <a:ext cx="1409235" cy="3246478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FF9372E-07E6-52FC-3DB7-10C06BA2E5DB}"/>
              </a:ext>
            </a:extLst>
          </p:cNvPr>
          <p:cNvSpPr/>
          <p:nvPr/>
        </p:nvSpPr>
        <p:spPr>
          <a:xfrm>
            <a:off x="5366326" y="5370946"/>
            <a:ext cx="2669309" cy="1094506"/>
          </a:xfrm>
          <a:prstGeom prst="roundRect">
            <a:avLst/>
          </a:prstGeom>
          <a:noFill/>
          <a:ln w="38100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DB (Firebase)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76723A4-00A1-DC05-62EC-0D987FACDC65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720180" y="3929101"/>
            <a:ext cx="1926885" cy="1365408"/>
          </a:xfrm>
          <a:prstGeom prst="bentConnector3">
            <a:avLst>
              <a:gd name="adj1" fmla="val 100484"/>
            </a:avLst>
          </a:prstGeom>
          <a:ln w="50800">
            <a:solidFill>
              <a:schemeClr val="tx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E33E55D-5879-F834-8102-2BA5725FDD06}"/>
              </a:ext>
            </a:extLst>
          </p:cNvPr>
          <p:cNvSpPr/>
          <p:nvPr/>
        </p:nvSpPr>
        <p:spPr>
          <a:xfrm>
            <a:off x="5572961" y="5804754"/>
            <a:ext cx="2256039" cy="572655"/>
          </a:xfrm>
          <a:prstGeom prst="roundRect">
            <a:avLst/>
          </a:prstGeom>
          <a:solidFill>
            <a:schemeClr val="accent2">
              <a:alpha val="67000"/>
            </a:schemeClr>
          </a:solidFill>
          <a:ln w="38100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Firestore</a:t>
            </a:r>
            <a:r>
              <a:rPr lang="en-US" altLang="ko-KR" dirty="0"/>
              <a:t> Database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DA89187-1B07-4A1A-C01B-81E1D60B97EB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3814625" y="3509816"/>
            <a:ext cx="1758336" cy="2581267"/>
          </a:xfrm>
          <a:prstGeom prst="bentConnector2">
            <a:avLst/>
          </a:prstGeom>
          <a:ln w="50800">
            <a:solidFill>
              <a:schemeClr val="tx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6E9F7EC2-E0DE-BFB5-C528-381E73ADF1D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" y="2974108"/>
            <a:ext cx="3326663" cy="1357643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8575A2E-B620-CCEE-8F59-3ECDE4A41B0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" y="2974109"/>
            <a:ext cx="3326663" cy="2452306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7AA1C70-906B-5BE0-302F-D95B3DA1B792}"/>
              </a:ext>
            </a:extLst>
          </p:cNvPr>
          <p:cNvSpPr txBox="1"/>
          <p:nvPr/>
        </p:nvSpPr>
        <p:spPr>
          <a:xfrm>
            <a:off x="1771360" y="4753273"/>
            <a:ext cx="488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D37C37-145E-6DBC-6062-4AC405E2EF10}"/>
              </a:ext>
            </a:extLst>
          </p:cNvPr>
          <p:cNvSpPr txBox="1"/>
          <p:nvPr/>
        </p:nvSpPr>
        <p:spPr>
          <a:xfrm>
            <a:off x="1771360" y="3637413"/>
            <a:ext cx="631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7D9E04-7B13-DB44-F676-E54A4B5DB7A1}"/>
              </a:ext>
            </a:extLst>
          </p:cNvPr>
          <p:cNvSpPr txBox="1"/>
          <p:nvPr/>
        </p:nvSpPr>
        <p:spPr>
          <a:xfrm>
            <a:off x="118799" y="3860758"/>
            <a:ext cx="914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5CC290-9E96-705E-5D09-023ABC9DF66B}"/>
              </a:ext>
            </a:extLst>
          </p:cNvPr>
          <p:cNvSpPr txBox="1"/>
          <p:nvPr/>
        </p:nvSpPr>
        <p:spPr>
          <a:xfrm>
            <a:off x="115557" y="4979792"/>
            <a:ext cx="914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A09EC34-7959-7877-B0DB-7BA8161D6C58}"/>
              </a:ext>
            </a:extLst>
          </p:cNvPr>
          <p:cNvSpPr/>
          <p:nvPr/>
        </p:nvSpPr>
        <p:spPr>
          <a:xfrm>
            <a:off x="9066179" y="1153628"/>
            <a:ext cx="2322453" cy="666851"/>
          </a:xfrm>
          <a:prstGeom prst="roundRect">
            <a:avLst/>
          </a:prstGeom>
          <a:solidFill>
            <a:srgbClr val="7030A0">
              <a:alpha val="5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Extraction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B1940E8-CA74-9418-2BD3-1EAD35E253A0}"/>
              </a:ext>
            </a:extLst>
          </p:cNvPr>
          <p:cNvSpPr/>
          <p:nvPr/>
        </p:nvSpPr>
        <p:spPr>
          <a:xfrm>
            <a:off x="9066179" y="2382620"/>
            <a:ext cx="2322453" cy="666851"/>
          </a:xfrm>
          <a:prstGeom prst="roundRect">
            <a:avLst/>
          </a:prstGeom>
          <a:solidFill>
            <a:srgbClr val="7030A0">
              <a:alpha val="5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Preprocessing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3F4931C-9AED-7617-EBA6-DC2E9A028512}"/>
              </a:ext>
            </a:extLst>
          </p:cNvPr>
          <p:cNvCxnSpPr>
            <a:cxnSpLocks/>
            <a:stCxn id="70" idx="2"/>
            <a:endCxn id="75" idx="0"/>
          </p:cNvCxnSpPr>
          <p:nvPr/>
        </p:nvCxnSpPr>
        <p:spPr>
          <a:xfrm>
            <a:off x="10227406" y="1820479"/>
            <a:ext cx="0" cy="562141"/>
          </a:xfrm>
          <a:prstGeom prst="straightConnector1">
            <a:avLst/>
          </a:prstGeom>
          <a:ln w="50800">
            <a:solidFill>
              <a:schemeClr val="tx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4F1A1DF-BDE2-5573-9523-FFFA8E6D0D37}"/>
              </a:ext>
            </a:extLst>
          </p:cNvPr>
          <p:cNvSpPr/>
          <p:nvPr/>
        </p:nvSpPr>
        <p:spPr>
          <a:xfrm>
            <a:off x="9066179" y="3619738"/>
            <a:ext cx="2322453" cy="1955510"/>
          </a:xfrm>
          <a:prstGeom prst="roundRect">
            <a:avLst/>
          </a:prstGeom>
          <a:solidFill>
            <a:srgbClr val="7030A0">
              <a:alpha val="5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유형 분류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D911A85-191D-67B6-F6AB-2E3065EB1151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0227406" y="3057597"/>
            <a:ext cx="0" cy="562141"/>
          </a:xfrm>
          <a:prstGeom prst="straightConnector1">
            <a:avLst/>
          </a:prstGeom>
          <a:ln w="50800">
            <a:solidFill>
              <a:schemeClr val="tx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7EDF85C4-8B51-CDFE-9905-284B61816D94}"/>
              </a:ext>
            </a:extLst>
          </p:cNvPr>
          <p:cNvCxnSpPr>
            <a:cxnSpLocks/>
            <a:stCxn id="79" idx="1"/>
            <a:endCxn id="5" idx="3"/>
          </p:cNvCxnSpPr>
          <p:nvPr/>
        </p:nvCxnSpPr>
        <p:spPr>
          <a:xfrm rot="10800000">
            <a:off x="4675173" y="2974109"/>
            <a:ext cx="4391007" cy="1623384"/>
          </a:xfrm>
          <a:prstGeom prst="bentConnector3">
            <a:avLst>
              <a:gd name="adj1" fmla="val 7908"/>
            </a:avLst>
          </a:prstGeom>
          <a:ln w="50800">
            <a:solidFill>
              <a:schemeClr val="tx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30CA2BB-F3D5-5660-C288-76C49EDFC679}"/>
              </a:ext>
            </a:extLst>
          </p:cNvPr>
          <p:cNvSpPr/>
          <p:nvPr/>
        </p:nvSpPr>
        <p:spPr>
          <a:xfrm>
            <a:off x="4062533" y="196369"/>
            <a:ext cx="4873657" cy="8107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u="sng" dirty="0">
                <a:solidFill>
                  <a:schemeClr val="tx1"/>
                </a:solidFill>
              </a:rPr>
              <a:t>System</a:t>
            </a:r>
            <a:endParaRPr lang="ko-KR" altLang="en-US" sz="4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0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C0CAD5-2C12-C593-7A59-5B5BCAE7413B}"/>
              </a:ext>
            </a:extLst>
          </p:cNvPr>
          <p:cNvSpPr/>
          <p:nvPr/>
        </p:nvSpPr>
        <p:spPr>
          <a:xfrm>
            <a:off x="3440784" y="292231"/>
            <a:ext cx="4873657" cy="8107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u="sng" dirty="0">
                <a:solidFill>
                  <a:schemeClr val="tx1"/>
                </a:solidFill>
              </a:rPr>
              <a:t>Environment</a:t>
            </a:r>
            <a:endParaRPr lang="ko-KR" altLang="en-US" sz="4000" u="sng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A88AA-25A2-7991-F3C9-3FEECEC34A1C}"/>
              </a:ext>
            </a:extLst>
          </p:cNvPr>
          <p:cNvSpPr/>
          <p:nvPr/>
        </p:nvSpPr>
        <p:spPr>
          <a:xfrm>
            <a:off x="736468" y="1544969"/>
            <a:ext cx="2056268" cy="5844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(svelte)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AE5E6C-58F0-32A5-0DFE-0E6E0EF514B5}"/>
              </a:ext>
            </a:extLst>
          </p:cNvPr>
          <p:cNvSpPr/>
          <p:nvPr/>
        </p:nvSpPr>
        <p:spPr>
          <a:xfrm>
            <a:off x="1005463" y="2441540"/>
            <a:ext cx="1518281" cy="4524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Page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AB5AD7-E7AA-EF3B-80BE-36A4EB168089}"/>
              </a:ext>
            </a:extLst>
          </p:cNvPr>
          <p:cNvSpPr/>
          <p:nvPr/>
        </p:nvSpPr>
        <p:spPr>
          <a:xfrm>
            <a:off x="1005463" y="3723965"/>
            <a:ext cx="1518281" cy="4524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pc="-150" dirty="0"/>
              <a:t>2. Component </a:t>
            </a:r>
            <a:endParaRPr lang="ko-KR" altLang="en-US" spc="-1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2F3E1-9F60-23E4-0369-466AD0AD04E6}"/>
              </a:ext>
            </a:extLst>
          </p:cNvPr>
          <p:cNvSpPr/>
          <p:nvPr/>
        </p:nvSpPr>
        <p:spPr>
          <a:xfrm>
            <a:off x="1005462" y="4978958"/>
            <a:ext cx="1518281" cy="4524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Lib(Static)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73194-3275-368D-BB56-0846354E46EF}"/>
              </a:ext>
            </a:extLst>
          </p:cNvPr>
          <p:cNvSpPr txBox="1"/>
          <p:nvPr/>
        </p:nvSpPr>
        <p:spPr>
          <a:xfrm>
            <a:off x="1111948" y="2949369"/>
            <a:ext cx="182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Main</a:t>
            </a:r>
          </a:p>
          <a:p>
            <a:r>
              <a:rPr lang="en-US" altLang="ko-KR" dirty="0"/>
              <a:t>Upload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EE162-FA65-BF89-A389-648361A4BCD1}"/>
              </a:ext>
            </a:extLst>
          </p:cNvPr>
          <p:cNvSpPr txBox="1"/>
          <p:nvPr/>
        </p:nvSpPr>
        <p:spPr>
          <a:xfrm>
            <a:off x="1111947" y="4245295"/>
            <a:ext cx="182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Image.js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en-US" altLang="ko-KR" dirty="0"/>
              <a:t>Firebase.js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11948-DFB5-28C4-6ECC-72945C803618}"/>
              </a:ext>
            </a:extLst>
          </p:cNvPr>
          <p:cNvSpPr txBox="1"/>
          <p:nvPr/>
        </p:nvSpPr>
        <p:spPr>
          <a:xfrm>
            <a:off x="1111947" y="5495966"/>
            <a:ext cx="182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Icon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A9BF23-FF4E-C114-0B65-87FD42DDB247}"/>
              </a:ext>
            </a:extLst>
          </p:cNvPr>
          <p:cNvSpPr/>
          <p:nvPr/>
        </p:nvSpPr>
        <p:spPr>
          <a:xfrm>
            <a:off x="3479668" y="1544969"/>
            <a:ext cx="2056268" cy="5844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(Firebase)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9F6956-0557-89BF-1D3B-17C8C68C34FE}"/>
              </a:ext>
            </a:extLst>
          </p:cNvPr>
          <p:cNvSpPr/>
          <p:nvPr/>
        </p:nvSpPr>
        <p:spPr>
          <a:xfrm>
            <a:off x="3748663" y="2441539"/>
            <a:ext cx="1518281" cy="692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err="1"/>
              <a:t>Firestore</a:t>
            </a:r>
            <a:endParaRPr lang="en-US" altLang="ko-KR" dirty="0"/>
          </a:p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4DEDD-E703-B0C1-8FDD-5652B8EF3EC1}"/>
              </a:ext>
            </a:extLst>
          </p:cNvPr>
          <p:cNvSpPr txBox="1"/>
          <p:nvPr/>
        </p:nvSpPr>
        <p:spPr>
          <a:xfrm>
            <a:off x="3855147" y="3217981"/>
            <a:ext cx="182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문제 유형</a:t>
            </a:r>
            <a:endParaRPr lang="en-US" altLang="ko-KR" dirty="0"/>
          </a:p>
          <a:p>
            <a:r>
              <a:rPr lang="ko-KR" altLang="en-US" dirty="0"/>
              <a:t>컨텐츠 해설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35C58C-3DC5-9261-787A-9017D187B0F4}"/>
              </a:ext>
            </a:extLst>
          </p:cNvPr>
          <p:cNvSpPr/>
          <p:nvPr/>
        </p:nvSpPr>
        <p:spPr>
          <a:xfrm>
            <a:off x="6186868" y="1544969"/>
            <a:ext cx="5053787" cy="5844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ML/DL (CNN)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9BC713-BC7A-1B46-3926-14DFBF9F60E8}"/>
              </a:ext>
            </a:extLst>
          </p:cNvPr>
          <p:cNvSpPr/>
          <p:nvPr/>
        </p:nvSpPr>
        <p:spPr>
          <a:xfrm>
            <a:off x="6455863" y="2441540"/>
            <a:ext cx="1518281" cy="6924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/>
              <a:t>Data</a:t>
            </a:r>
          </a:p>
          <a:p>
            <a:r>
              <a:rPr lang="en-US" altLang="ko-KR" dirty="0"/>
              <a:t>Extraction 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A038DB-5FEA-0F30-BFC5-71ABBCAC0E5A}"/>
              </a:ext>
            </a:extLst>
          </p:cNvPr>
          <p:cNvSpPr/>
          <p:nvPr/>
        </p:nvSpPr>
        <p:spPr>
          <a:xfrm>
            <a:off x="6455863" y="3979997"/>
            <a:ext cx="1518281" cy="452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Tokenizers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A4AC8F-0ED9-3F83-1C55-0A67BA12DD33}"/>
              </a:ext>
            </a:extLst>
          </p:cNvPr>
          <p:cNvSpPr/>
          <p:nvPr/>
        </p:nvSpPr>
        <p:spPr>
          <a:xfrm>
            <a:off x="6455862" y="5024678"/>
            <a:ext cx="1518281" cy="6924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Word Embedding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A69FD0-EAD4-66CB-A2B5-AEDA01297D49}"/>
              </a:ext>
            </a:extLst>
          </p:cNvPr>
          <p:cNvSpPr txBox="1"/>
          <p:nvPr/>
        </p:nvSpPr>
        <p:spPr>
          <a:xfrm>
            <a:off x="6562348" y="3205401"/>
            <a:ext cx="2883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Hwp</a:t>
            </a:r>
            <a:r>
              <a:rPr lang="en-US" altLang="ko-KR" dirty="0"/>
              <a:t> -&gt; PDF conversion</a:t>
            </a:r>
          </a:p>
          <a:p>
            <a:r>
              <a:rPr lang="en-US" altLang="ko-KR" dirty="0"/>
              <a:t>JSON conversion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EA3D8E-25FC-4289-E123-9EE621673F4D}"/>
              </a:ext>
            </a:extLst>
          </p:cNvPr>
          <p:cNvSpPr txBox="1"/>
          <p:nvPr/>
        </p:nvSpPr>
        <p:spPr>
          <a:xfrm>
            <a:off x="6562347" y="4501327"/>
            <a:ext cx="298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BertWordPieceTokenizer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C11A2-AE34-9123-83F3-7B81621A6EEE}"/>
              </a:ext>
            </a:extLst>
          </p:cNvPr>
          <p:cNvSpPr txBox="1"/>
          <p:nvPr/>
        </p:nvSpPr>
        <p:spPr>
          <a:xfrm>
            <a:off x="6562347" y="5788096"/>
            <a:ext cx="2983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Word2Vec</a:t>
            </a:r>
          </a:p>
          <a:p>
            <a:r>
              <a:rPr lang="en-US" altLang="ko-KR" dirty="0"/>
              <a:t>Skip-</a:t>
            </a:r>
            <a:r>
              <a:rPr lang="en-US" altLang="ko-KR" dirty="0" err="1"/>
              <a:t>NGram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4B8FE4-942E-6409-9942-70148503B530}"/>
              </a:ext>
            </a:extLst>
          </p:cNvPr>
          <p:cNvSpPr/>
          <p:nvPr/>
        </p:nvSpPr>
        <p:spPr>
          <a:xfrm>
            <a:off x="9445752" y="2441540"/>
            <a:ext cx="1518281" cy="452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4. Model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E47B8F-958D-5E15-8A1C-3C7B643C502E}"/>
              </a:ext>
            </a:extLst>
          </p:cNvPr>
          <p:cNvSpPr txBox="1"/>
          <p:nvPr/>
        </p:nvSpPr>
        <p:spPr>
          <a:xfrm>
            <a:off x="9445752" y="3035101"/>
            <a:ext cx="2883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Base - </a:t>
            </a:r>
            <a:r>
              <a:rPr lang="en-US" altLang="ko-KR" dirty="0" err="1"/>
              <a:t>Pytorch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C42A12-649E-558D-EFCC-506F71D05A00}"/>
              </a:ext>
            </a:extLst>
          </p:cNvPr>
          <p:cNvSpPr/>
          <p:nvPr/>
        </p:nvSpPr>
        <p:spPr>
          <a:xfrm>
            <a:off x="3479668" y="4140252"/>
            <a:ext cx="2056268" cy="584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ML/DL (OCR)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BFF506-DDB3-1A05-414E-A5C326946A45}"/>
              </a:ext>
            </a:extLst>
          </p:cNvPr>
          <p:cNvSpPr/>
          <p:nvPr/>
        </p:nvSpPr>
        <p:spPr>
          <a:xfrm>
            <a:off x="3748663" y="4943011"/>
            <a:ext cx="1518281" cy="692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/>
              <a:t>Tesseract OCR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2FA620-2FB6-7A87-F21B-957AD37DDD8B}"/>
              </a:ext>
            </a:extLst>
          </p:cNvPr>
          <p:cNvSpPr/>
          <p:nvPr/>
        </p:nvSpPr>
        <p:spPr>
          <a:xfrm>
            <a:off x="9445751" y="3710621"/>
            <a:ext cx="1518281" cy="452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Testing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44E52B-4D80-C6E9-8CB6-38B70A12DC76}"/>
              </a:ext>
            </a:extLst>
          </p:cNvPr>
          <p:cNvSpPr txBox="1"/>
          <p:nvPr/>
        </p:nvSpPr>
        <p:spPr>
          <a:xfrm>
            <a:off x="3748663" y="5788096"/>
            <a:ext cx="182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Kor.traineddata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588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466</Words>
  <Application>Microsoft Office PowerPoint</Application>
  <PresentationFormat>와이드스크린</PresentationFormat>
  <Paragraphs>88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4</cp:revision>
  <dcterms:created xsi:type="dcterms:W3CDTF">2023-03-22T15:59:58Z</dcterms:created>
  <dcterms:modified xsi:type="dcterms:W3CDTF">2023-03-23T07:54:44Z</dcterms:modified>
</cp:coreProperties>
</file>