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57" r:id="rId4"/>
    <p:sldId id="279" r:id="rId5"/>
    <p:sldId id="258" r:id="rId6"/>
    <p:sldId id="280" r:id="rId7"/>
    <p:sldId id="259" r:id="rId8"/>
    <p:sldId id="260" r:id="rId9"/>
    <p:sldId id="261" r:id="rId10"/>
    <p:sldId id="281" r:id="rId11"/>
    <p:sldId id="262" r:id="rId12"/>
    <p:sldId id="263" r:id="rId13"/>
    <p:sldId id="264" r:id="rId14"/>
    <p:sldId id="273" r:id="rId15"/>
    <p:sldId id="272" r:id="rId16"/>
    <p:sldId id="274" r:id="rId17"/>
    <p:sldId id="275" r:id="rId18"/>
    <p:sldId id="265" r:id="rId19"/>
    <p:sldId id="266" r:id="rId20"/>
    <p:sldId id="267" r:id="rId21"/>
    <p:sldId id="268" r:id="rId22"/>
    <p:sldId id="282" r:id="rId23"/>
    <p:sldId id="270" r:id="rId24"/>
    <p:sldId id="276" r:id="rId25"/>
    <p:sldId id="277" r:id="rId26"/>
    <p:sldId id="283" r:id="rId27"/>
    <p:sldId id="269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5636" autoAdjust="0"/>
  </p:normalViewPr>
  <p:slideViewPr>
    <p:cSldViewPr snapToGrid="0">
      <p:cViewPr varScale="1">
        <p:scale>
          <a:sx n="102" d="100"/>
          <a:sy n="102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BAF69-8DF2-4BB4-804F-8A54B6FA725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3D7A-9CF1-4D3D-9B4F-42D8A2CB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문제의 풀이를 알려줘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2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최종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2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최종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5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4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발문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1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8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JSON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JSON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28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https://www.researchgate.net/figure/Structure-of-the-convolutional-neural-network_fig3_323227084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5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Sparse representation vs Dense Representation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4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624A-73F6-FB39-1C37-A3C04FF7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47ADF-3A7B-C374-BEBD-B50D4903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7F12C-43D8-D965-0FC0-639C849D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50932-DAF6-0480-CD3A-16DEE956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272A1-F6D3-9882-1048-E3C34A3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1C51ED-4AE2-56E2-529D-26700C26EF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8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6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DF3C2-5357-7EB8-C28B-040676A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57DE7B-CA46-7A1B-D53D-FFBF53AD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E764B-369B-7E69-3B56-3CFED12E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55E98-B229-630A-FC1E-0C62174B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7840-621D-2C5E-5CC6-40F25EAE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BF011-3D91-7CF0-CF5C-4A03ABE0E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622E83-522E-C96B-F1B8-FB1A5E176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7D24E-91AF-5BDE-6A17-15A8C4E5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5E539-3F6A-C964-E945-983C960F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FCD5A-1E42-EE5A-47E5-FF8C4EBB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B703EC-1A99-32EF-5331-40F3FB6C7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E7781B-ED29-2196-D9D4-8E327635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5C651-72FA-B392-E0A7-CE55EA15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B9ED4-A06E-D5C3-3E58-3DBE2871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64AEF-4286-B811-ABA0-D7D5BC24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51A59-2C7F-77C4-0A58-57BF858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C506E-0E99-9C27-D732-3B14535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254FA-CAAE-5618-F889-F5BCF20F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87A7C-374B-44E3-A990-936420B9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17ACC-78A0-EB30-0B04-BC80BB5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5C240-A0D4-C019-4763-0C4567CC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AD348-E3EB-0539-3A6C-B4B156AC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BA942-C73D-D4C9-9FFB-F3F4FCE0D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432F3-ED56-D8C6-1B70-DBEB5064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287D1-4432-C07F-129E-A8EC11DB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F0C64-44B6-DD36-5608-515FD76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E58ED-4C57-7F77-3FCB-EECFFAE7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B812F-581E-C3F0-E0CF-B5D86F4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1BB01-843E-CCFC-7039-6E0E37F3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F90EC-4B4E-462B-D4E6-1587F5CC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AEE937-A035-61A6-2E3E-FD18B4E3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0452C9-79E2-47B6-1734-2490E7A71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B7626-A55A-63E9-5225-80FB2BC3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D3B43-811E-79E3-2D80-6EFE84C5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F93F38-1BD9-F335-67DE-547015BC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86376-5A58-AE02-0044-45C8153D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80F9A5-4C4D-CF77-06B5-539B1FE1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3197FF-31BA-5A9B-0E1E-CA70CA32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2416E-61F8-313A-A82B-B7307B87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7953C-C38B-2F6A-7A39-101000F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C3FF4D-C80D-4D1B-26CF-A0F71870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F7F465-D6A1-6AF6-416C-E995F5FC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9DE8-718A-76CB-7E3A-411B7E25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7F3D-D0A0-CBFE-85C8-166ED58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C31A3-69DB-C576-CC82-34BA9F06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464EE-BCE7-A90B-B978-504B02C3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34995-D3E4-A314-65D4-22DE0893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2DAB8-307F-77B5-1348-4ADB597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9C336-DA0D-FBC6-A6E8-F55E2956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3B61B-FE7D-C0D8-94FB-E40DB4DF1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7F090-3548-0368-3180-FAB4743A0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D10F7-711D-B7C2-29D0-77B5D27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3FB8E-17EF-2F81-8386-A49631EC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80EFC-C039-D811-9E24-77A24A23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8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69E81-6A81-4FD6-3E9B-AF401769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080FC-ACA6-B0A3-EBD1-7F236610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FE574-6280-9916-0CBD-BC91D113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D70-013F-48D9-923C-156144C7B96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356FE-860B-F8F4-CF3F-4E399ACCA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EEDBE-31D8-05A5-36B3-4FF9A402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4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Structure-of-the-convolutional-neural-network_fig3_32322708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103.039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2E2E82-1AB3-4FB0-2469-21C97DC6B12F}"/>
              </a:ext>
            </a:extLst>
          </p:cNvPr>
          <p:cNvSpPr txBox="1"/>
          <p:nvPr/>
        </p:nvSpPr>
        <p:spPr>
          <a:xfrm>
            <a:off x="1828800" y="744248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문제의 풀이를 알려줘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FA061-FF5D-76EB-99A1-A7762E2B2872}"/>
              </a:ext>
            </a:extLst>
          </p:cNvPr>
          <p:cNvSpPr txBox="1"/>
          <p:nvPr/>
        </p:nvSpPr>
        <p:spPr>
          <a:xfrm>
            <a:off x="4034971" y="5852142"/>
            <a:ext cx="7547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/>
              <a:t>2023-04-06 </a:t>
            </a:r>
            <a:r>
              <a:rPr lang="ko-KR" altLang="en-US" sz="2400" dirty="0"/>
              <a:t>최종 </a:t>
            </a:r>
            <a:r>
              <a:rPr lang="ko-KR" altLang="en-US" sz="2400" dirty="0" err="1"/>
              <a:t>발표본</a:t>
            </a:r>
            <a:endParaRPr lang="en-US" altLang="ko-KR" sz="2400" dirty="0"/>
          </a:p>
          <a:p>
            <a:pPr algn="r"/>
            <a:r>
              <a:rPr lang="ko-KR" altLang="en-US" sz="2400" u="sng" dirty="0"/>
              <a:t>컴퓨터공학과 </a:t>
            </a:r>
            <a:r>
              <a:rPr lang="en-US" altLang="ko-KR" sz="2400" u="sng" dirty="0"/>
              <a:t>4</a:t>
            </a:r>
            <a:r>
              <a:rPr lang="ko-KR" altLang="en-US" sz="2400" u="sng" dirty="0"/>
              <a:t>학년 심현섭</a:t>
            </a:r>
            <a:r>
              <a:rPr lang="en-US" altLang="ko-KR" sz="2400" u="sng" dirty="0"/>
              <a:t>(B811101)</a:t>
            </a:r>
            <a:r>
              <a:rPr lang="ko-KR" altLang="en-US" sz="2400" u="sng" dirty="0"/>
              <a:t> 등 </a:t>
            </a:r>
            <a:r>
              <a:rPr lang="en-US" altLang="ko-KR" sz="2400" u="sng" dirty="0"/>
              <a:t>1</a:t>
            </a:r>
            <a:r>
              <a:rPr lang="ko-KR" altLang="en-US" sz="2400" u="sng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9592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4442-501C-77B7-663B-BC4AA59A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645EE2-CB5C-99A1-4700-5F0A3A6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896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설계도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환경 요소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누적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추출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CEBDE-9617-1383-10B4-A98BA9EBB2E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128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CNN </a:t>
            </a:r>
            <a:r>
              <a:rPr lang="ko-KR" altLang="en-US" dirty="0"/>
              <a:t>모델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Word Embedding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297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dirty="0"/>
              <a:t>- </a:t>
            </a:r>
            <a:r>
              <a:rPr lang="ko-KR" altLang="en-US" dirty="0"/>
              <a:t>설계도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E538E63-5DF9-2088-0B85-2591BD7D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995"/>
            <a:ext cx="10515600" cy="55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3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dirty="0"/>
              <a:t>- </a:t>
            </a:r>
            <a:r>
              <a:rPr lang="ko-KR" altLang="en-US" dirty="0"/>
              <a:t>환경 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709F92-6702-2CCF-DC0C-9204C67A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42789"/>
            <a:ext cx="10058400" cy="56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2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dirty="0"/>
              <a:t>– </a:t>
            </a:r>
            <a:r>
              <a:rPr lang="ko-KR" altLang="en-US" dirty="0"/>
              <a:t>데이터 누적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F8884D-F6DC-58B7-A474-54179066647E}"/>
              </a:ext>
            </a:extLst>
          </p:cNvPr>
          <p:cNvSpPr/>
          <p:nvPr/>
        </p:nvSpPr>
        <p:spPr>
          <a:xfrm>
            <a:off x="608809" y="1696588"/>
            <a:ext cx="2220686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평가원 모의고사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DFDC1C-6E82-AF46-D306-2686E140F1CE}"/>
              </a:ext>
            </a:extLst>
          </p:cNvPr>
          <p:cNvSpPr/>
          <p:nvPr/>
        </p:nvSpPr>
        <p:spPr>
          <a:xfrm>
            <a:off x="608809" y="2527857"/>
            <a:ext cx="2220686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교육청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8E3916-F450-B0AA-F1B8-E9CB082A5E48}"/>
              </a:ext>
            </a:extLst>
          </p:cNvPr>
          <p:cNvSpPr/>
          <p:nvPr/>
        </p:nvSpPr>
        <p:spPr>
          <a:xfrm>
            <a:off x="3118065" y="1696588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409EBF-4F4A-F2FE-E076-79680FF2D51B}"/>
              </a:ext>
            </a:extLst>
          </p:cNvPr>
          <p:cNvSpPr/>
          <p:nvPr/>
        </p:nvSpPr>
        <p:spPr>
          <a:xfrm>
            <a:off x="4635864" y="1696588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AB32FD-2895-62F5-EA9C-D2AA7DF7F342}"/>
              </a:ext>
            </a:extLst>
          </p:cNvPr>
          <p:cNvSpPr/>
          <p:nvPr/>
        </p:nvSpPr>
        <p:spPr>
          <a:xfrm>
            <a:off x="6153663" y="1696588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수능</a:t>
            </a:r>
            <a:r>
              <a:rPr lang="en-US" altLang="ko-KR" dirty="0">
                <a:solidFill>
                  <a:schemeClr val="tx1"/>
                </a:solidFill>
              </a:rPr>
              <a:t>(11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C37441-9075-A0BE-0080-91156FFD5028}"/>
              </a:ext>
            </a:extLst>
          </p:cNvPr>
          <p:cNvSpPr/>
          <p:nvPr/>
        </p:nvSpPr>
        <p:spPr>
          <a:xfrm>
            <a:off x="3118065" y="2527857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BD5358-72DC-25C5-07BB-3D182BF7BE75}"/>
              </a:ext>
            </a:extLst>
          </p:cNvPr>
          <p:cNvSpPr/>
          <p:nvPr/>
        </p:nvSpPr>
        <p:spPr>
          <a:xfrm>
            <a:off x="4635864" y="2527857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30FAA8-7A61-B95B-38F0-EB0497042230}"/>
              </a:ext>
            </a:extLst>
          </p:cNvPr>
          <p:cNvSpPr/>
          <p:nvPr/>
        </p:nvSpPr>
        <p:spPr>
          <a:xfrm>
            <a:off x="6153663" y="2527857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FC6FE-8805-273E-D8C1-BAB8246605CA}"/>
              </a:ext>
            </a:extLst>
          </p:cNvPr>
          <p:cNvSpPr/>
          <p:nvPr/>
        </p:nvSpPr>
        <p:spPr>
          <a:xfrm>
            <a:off x="7671462" y="2527857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607F70E-4823-452C-18BB-F92B40C9BE0D}"/>
              </a:ext>
            </a:extLst>
          </p:cNvPr>
          <p:cNvSpPr/>
          <p:nvPr/>
        </p:nvSpPr>
        <p:spPr>
          <a:xfrm>
            <a:off x="9051636" y="1777059"/>
            <a:ext cx="683491" cy="122475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1E7C6E-C8FB-3A50-D1EC-E165EAB93819}"/>
              </a:ext>
            </a:extLst>
          </p:cNvPr>
          <p:cNvSpPr txBox="1"/>
          <p:nvPr/>
        </p:nvSpPr>
        <p:spPr>
          <a:xfrm>
            <a:off x="9632322" y="2158605"/>
            <a:ext cx="1874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연간 </a:t>
            </a:r>
            <a:r>
              <a:rPr lang="en-US" altLang="ko-KR" sz="2400" dirty="0"/>
              <a:t>7</a:t>
            </a:r>
            <a:r>
              <a:rPr lang="ko-KR" altLang="en-US" sz="2400" dirty="0"/>
              <a:t>회분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3954EA-E5C6-64EC-D7A7-478E47D3E2B0}"/>
              </a:ext>
            </a:extLst>
          </p:cNvPr>
          <p:cNvCxnSpPr/>
          <p:nvPr/>
        </p:nvCxnSpPr>
        <p:spPr>
          <a:xfrm>
            <a:off x="407406" y="3429000"/>
            <a:ext cx="10946394" cy="0"/>
          </a:xfrm>
          <a:prstGeom prst="line">
            <a:avLst/>
          </a:prstGeom>
          <a:ln w="38100">
            <a:solidFill>
              <a:schemeClr val="tx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AEC27A-6CDC-2D26-AFF0-50B3FFEA7496}"/>
              </a:ext>
            </a:extLst>
          </p:cNvPr>
          <p:cNvGrpSpPr/>
          <p:nvPr/>
        </p:nvGrpSpPr>
        <p:grpSpPr>
          <a:xfrm>
            <a:off x="6153663" y="3662965"/>
            <a:ext cx="4626394" cy="2008994"/>
            <a:chOff x="6153663" y="3662965"/>
            <a:chExt cx="4626394" cy="200899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934723-FD1A-983A-60ED-3CCE2B9186C5}"/>
                </a:ext>
              </a:extLst>
            </p:cNvPr>
            <p:cNvSpPr/>
            <p:nvPr/>
          </p:nvSpPr>
          <p:spPr>
            <a:xfrm>
              <a:off x="6153663" y="3662965"/>
              <a:ext cx="2220686" cy="574766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381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사설 모의고사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7E8B70-69F2-84C1-A9B2-98C83FDA0A28}"/>
                </a:ext>
              </a:extLst>
            </p:cNvPr>
            <p:cNvSpPr txBox="1"/>
            <p:nvPr/>
          </p:nvSpPr>
          <p:spPr>
            <a:xfrm>
              <a:off x="8421484" y="3715193"/>
              <a:ext cx="23585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/>
                <a:t>연간 </a:t>
              </a:r>
              <a:r>
                <a:rPr lang="en-US" altLang="ko-KR" sz="2400" dirty="0"/>
                <a:t>100</a:t>
              </a:r>
              <a:r>
                <a:rPr lang="ko-KR" altLang="en-US" sz="2400" dirty="0"/>
                <a:t>회분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B54D4E-6373-F429-1C73-6166B60E4105}"/>
                </a:ext>
              </a:extLst>
            </p:cNvPr>
            <p:cNvSpPr txBox="1"/>
            <p:nvPr/>
          </p:nvSpPr>
          <p:spPr>
            <a:xfrm>
              <a:off x="6153663" y="4471630"/>
              <a:ext cx="235857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AutoNum type="arabicParenBoth"/>
              </a:pPr>
              <a:r>
                <a:rPr lang="en-US" altLang="ko-KR" sz="2400" dirty="0" err="1"/>
                <a:t>Hwp</a:t>
              </a:r>
              <a:endParaRPr lang="en-US" altLang="ko-KR" sz="2400" dirty="0"/>
            </a:p>
            <a:p>
              <a:pPr marL="457200" indent="-457200">
                <a:buAutoNum type="arabicParenBoth"/>
              </a:pPr>
              <a:endParaRPr lang="en-US" altLang="ko-KR" sz="2400" dirty="0"/>
            </a:p>
            <a:p>
              <a:pPr marL="457200" indent="-457200">
                <a:buAutoNum type="arabicParenBoth"/>
              </a:pPr>
              <a:r>
                <a:rPr lang="en-US" altLang="ko-KR" sz="2400" dirty="0" err="1"/>
                <a:t>Hwpx</a:t>
              </a:r>
              <a:endParaRPr lang="en-US" altLang="ko-KR" sz="2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97698D-E703-B197-1D63-DB045E4ECA32}"/>
              </a:ext>
            </a:extLst>
          </p:cNvPr>
          <p:cNvGrpSpPr/>
          <p:nvPr/>
        </p:nvGrpSpPr>
        <p:grpSpPr>
          <a:xfrm>
            <a:off x="608809" y="3662965"/>
            <a:ext cx="4996960" cy="2997685"/>
            <a:chOff x="608809" y="3662965"/>
            <a:chExt cx="4996960" cy="299768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81C5FB7-DC6F-D7D9-0671-AA34BE97CC64}"/>
                </a:ext>
              </a:extLst>
            </p:cNvPr>
            <p:cNvSpPr/>
            <p:nvPr/>
          </p:nvSpPr>
          <p:spPr>
            <a:xfrm>
              <a:off x="608809" y="3662965"/>
              <a:ext cx="2220686" cy="574766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381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문제집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A95D7-2167-10F7-2E5E-E323587A4B99}"/>
                </a:ext>
              </a:extLst>
            </p:cNvPr>
            <p:cNvSpPr txBox="1"/>
            <p:nvPr/>
          </p:nvSpPr>
          <p:spPr>
            <a:xfrm>
              <a:off x="608809" y="4471630"/>
              <a:ext cx="235857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AutoNum type="arabicParenBoth"/>
              </a:pPr>
              <a:r>
                <a:rPr lang="ko-KR" altLang="en-US" sz="2400" dirty="0"/>
                <a:t>시중 문제집</a:t>
              </a:r>
              <a:endParaRPr lang="en-US" altLang="ko-KR" sz="2400" dirty="0"/>
            </a:p>
            <a:p>
              <a:pPr marL="457200" indent="-457200">
                <a:buAutoNum type="arabicParenBoth"/>
              </a:pPr>
              <a:endParaRPr lang="en-US" altLang="ko-KR" sz="2400" dirty="0"/>
            </a:p>
            <a:p>
              <a:pPr marL="457200" indent="-457200">
                <a:buAutoNum type="arabicParenBoth"/>
              </a:pPr>
              <a:r>
                <a:rPr lang="en-US" altLang="ko-KR" sz="2400" dirty="0"/>
                <a:t>PDF </a:t>
              </a:r>
              <a:r>
                <a:rPr lang="ko-KR" altLang="en-US" sz="2400" dirty="0"/>
                <a:t>본</a:t>
              </a:r>
              <a:endParaRPr lang="en-US" altLang="ko-KR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EA99B9-0117-65B3-5A9B-7E3834281075}"/>
                </a:ext>
              </a:extLst>
            </p:cNvPr>
            <p:cNvSpPr txBox="1"/>
            <p:nvPr/>
          </p:nvSpPr>
          <p:spPr>
            <a:xfrm>
              <a:off x="2848349" y="3715977"/>
              <a:ext cx="24872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/>
                <a:t>한 </a:t>
              </a:r>
              <a:r>
                <a:rPr lang="ko-KR" altLang="en-US" sz="2400"/>
                <a:t>권당 </a:t>
              </a:r>
              <a:r>
                <a:rPr lang="en-US" altLang="ko-KR" sz="2400" dirty="0"/>
                <a:t>400</a:t>
              </a:r>
              <a:r>
                <a:rPr lang="ko-KR" altLang="en-US" sz="2400" dirty="0"/>
                <a:t>문제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FDDFFD-851C-8E21-3958-F72725D5B082}"/>
                </a:ext>
              </a:extLst>
            </p:cNvPr>
            <p:cNvSpPr txBox="1"/>
            <p:nvPr/>
          </p:nvSpPr>
          <p:spPr>
            <a:xfrm>
              <a:off x="608809" y="5829653"/>
              <a:ext cx="4996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/>
                <a:t>문제에 대한 신뢰 부족</a:t>
              </a:r>
              <a:r>
                <a:rPr lang="en-US" altLang="ko-KR" sz="2400" dirty="0"/>
                <a:t>, </a:t>
              </a:r>
            </a:p>
            <a:p>
              <a:r>
                <a:rPr lang="en-US" altLang="ko-KR" sz="2400" dirty="0" err="1"/>
                <a:t>api</a:t>
              </a:r>
              <a:r>
                <a:rPr lang="en-US" altLang="ko-KR" sz="2400" dirty="0"/>
                <a:t>(</a:t>
              </a:r>
              <a:r>
                <a:rPr lang="ko-KR" altLang="en-US" sz="2400" dirty="0"/>
                <a:t>매크로</a:t>
              </a:r>
              <a:r>
                <a:rPr lang="en-US" altLang="ko-KR" sz="2400" dirty="0"/>
                <a:t>) </a:t>
              </a:r>
              <a:r>
                <a:rPr lang="ko-KR" altLang="en-US" sz="2400" dirty="0"/>
                <a:t>이용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부적절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45BCA9-156E-6FC8-C581-54A08DFE3C47}"/>
              </a:ext>
            </a:extLst>
          </p:cNvPr>
          <p:cNvGrpSpPr/>
          <p:nvPr/>
        </p:nvGrpSpPr>
        <p:grpSpPr>
          <a:xfrm>
            <a:off x="608809" y="3662900"/>
            <a:ext cx="4811603" cy="2997750"/>
            <a:chOff x="608809" y="3662900"/>
            <a:chExt cx="4811603" cy="299775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783D734-850D-5AB9-79E6-B811C4B4C259}"/>
                </a:ext>
              </a:extLst>
            </p:cNvPr>
            <p:cNvCxnSpPr/>
            <p:nvPr/>
          </p:nvCxnSpPr>
          <p:spPr>
            <a:xfrm>
              <a:off x="608809" y="3662965"/>
              <a:ext cx="4726763" cy="2997685"/>
            </a:xfrm>
            <a:prstGeom prst="line">
              <a:avLst/>
            </a:prstGeom>
            <a:ln w="38100">
              <a:solidFill>
                <a:srgbClr val="FF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174B0E2-81A7-3A5B-8EFD-4920E1C2C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568" y="3662900"/>
              <a:ext cx="4792844" cy="2922335"/>
            </a:xfrm>
            <a:prstGeom prst="line">
              <a:avLst/>
            </a:prstGeom>
            <a:ln w="38100">
              <a:solidFill>
                <a:srgbClr val="FF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dirty="0"/>
              <a:t>– </a:t>
            </a:r>
            <a:r>
              <a:rPr lang="ko-KR" altLang="en-US" dirty="0"/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1E5246-1EE3-5F27-C1C8-ADA8C8852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55" y="1472796"/>
            <a:ext cx="4852484" cy="5112439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2A87BC-1D34-F8E9-6A8E-ACB5632256AD}"/>
              </a:ext>
            </a:extLst>
          </p:cNvPr>
          <p:cNvGrpSpPr/>
          <p:nvPr/>
        </p:nvGrpSpPr>
        <p:grpSpPr>
          <a:xfrm>
            <a:off x="2019655" y="1491268"/>
            <a:ext cx="7059785" cy="780877"/>
            <a:chOff x="643342" y="1491268"/>
            <a:chExt cx="7059785" cy="78087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1380E26-B483-5C44-E0BA-4815FA64F75D}"/>
                </a:ext>
              </a:extLst>
            </p:cNvPr>
            <p:cNvSpPr/>
            <p:nvPr/>
          </p:nvSpPr>
          <p:spPr>
            <a:xfrm>
              <a:off x="643342" y="1491268"/>
              <a:ext cx="4852484" cy="780877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 w="38100"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585F89-2C48-CFD8-F10A-2331DE255236}"/>
                </a:ext>
              </a:extLst>
            </p:cNvPr>
            <p:cNvSpPr txBox="1"/>
            <p:nvPr/>
          </p:nvSpPr>
          <p:spPr>
            <a:xfrm>
              <a:off x="5708073" y="1627824"/>
              <a:ext cx="19950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(1) </a:t>
              </a:r>
              <a:r>
                <a:rPr lang="ko-KR" altLang="en-US" sz="2400" dirty="0">
                  <a:solidFill>
                    <a:srgbClr val="FF0000"/>
                  </a:solidFill>
                </a:rPr>
                <a:t>첫 발문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6DB840-1FA3-9B13-291D-B6907DB32DA6}"/>
              </a:ext>
            </a:extLst>
          </p:cNvPr>
          <p:cNvGrpSpPr/>
          <p:nvPr/>
        </p:nvGrpSpPr>
        <p:grpSpPr>
          <a:xfrm>
            <a:off x="2019655" y="2343266"/>
            <a:ext cx="7364584" cy="2044007"/>
            <a:chOff x="643342" y="2343266"/>
            <a:chExt cx="7364584" cy="204400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7C1EF04-861A-FE26-E5AE-237CFF760D82}"/>
                </a:ext>
              </a:extLst>
            </p:cNvPr>
            <p:cNvSpPr/>
            <p:nvPr/>
          </p:nvSpPr>
          <p:spPr>
            <a:xfrm>
              <a:off x="643342" y="2343266"/>
              <a:ext cx="4852484" cy="2044007"/>
            </a:xfrm>
            <a:prstGeom prst="roundRect">
              <a:avLst>
                <a:gd name="adj" fmla="val 7630"/>
              </a:avLst>
            </a:prstGeom>
            <a:solidFill>
              <a:srgbClr val="FF0000">
                <a:alpha val="15000"/>
              </a:srgbClr>
            </a:solidFill>
            <a:ln w="38100"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F0D510-8634-0C90-AA25-677765D526AE}"/>
                </a:ext>
              </a:extLst>
            </p:cNvPr>
            <p:cNvSpPr txBox="1"/>
            <p:nvPr/>
          </p:nvSpPr>
          <p:spPr>
            <a:xfrm>
              <a:off x="5708072" y="3050805"/>
              <a:ext cx="22998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(2) </a:t>
              </a:r>
              <a:r>
                <a:rPr lang="ko-KR" altLang="en-US" sz="2400" dirty="0">
                  <a:solidFill>
                    <a:srgbClr val="FF0000"/>
                  </a:solidFill>
                </a:rPr>
                <a:t>문제 자료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EE7E52C-CC32-A039-77AD-3A66FC34CBD3}"/>
              </a:ext>
            </a:extLst>
          </p:cNvPr>
          <p:cNvGrpSpPr/>
          <p:nvPr/>
        </p:nvGrpSpPr>
        <p:grpSpPr>
          <a:xfrm>
            <a:off x="2019655" y="4458394"/>
            <a:ext cx="7540075" cy="492297"/>
            <a:chOff x="643342" y="4458394"/>
            <a:chExt cx="7540075" cy="49229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4B4457B-6022-CDC0-EA9A-932F153C5479}"/>
                </a:ext>
              </a:extLst>
            </p:cNvPr>
            <p:cNvSpPr/>
            <p:nvPr/>
          </p:nvSpPr>
          <p:spPr>
            <a:xfrm>
              <a:off x="643342" y="4458394"/>
              <a:ext cx="4852484" cy="492297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 w="38100"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65ADB5-5D41-5CD7-9362-9DC860B19287}"/>
                </a:ext>
              </a:extLst>
            </p:cNvPr>
            <p:cNvSpPr txBox="1"/>
            <p:nvPr/>
          </p:nvSpPr>
          <p:spPr>
            <a:xfrm>
              <a:off x="5708072" y="4473786"/>
              <a:ext cx="247534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(3) </a:t>
              </a:r>
              <a:r>
                <a:rPr lang="ko-KR" altLang="en-US" sz="2400" dirty="0">
                  <a:solidFill>
                    <a:srgbClr val="FF0000"/>
                  </a:solidFill>
                </a:rPr>
                <a:t>마무리 발문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7FD4F8-E531-3C8B-14B2-17F56B482958}"/>
              </a:ext>
            </a:extLst>
          </p:cNvPr>
          <p:cNvGrpSpPr/>
          <p:nvPr/>
        </p:nvGrpSpPr>
        <p:grpSpPr>
          <a:xfrm>
            <a:off x="2019655" y="5029517"/>
            <a:ext cx="7540075" cy="1173637"/>
            <a:chOff x="643342" y="5029517"/>
            <a:chExt cx="7540075" cy="117363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EFDBE52-20BF-4A87-16D8-82804620691D}"/>
                </a:ext>
              </a:extLst>
            </p:cNvPr>
            <p:cNvSpPr/>
            <p:nvPr/>
          </p:nvSpPr>
          <p:spPr>
            <a:xfrm>
              <a:off x="643342" y="5029517"/>
              <a:ext cx="4852484" cy="1173637"/>
            </a:xfrm>
            <a:prstGeom prst="roundRect">
              <a:avLst>
                <a:gd name="adj" fmla="val 12732"/>
              </a:avLst>
            </a:prstGeom>
            <a:solidFill>
              <a:srgbClr val="FF0000">
                <a:alpha val="15000"/>
              </a:srgbClr>
            </a:solidFill>
            <a:ln w="38100"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7897E-8B51-502D-A5CD-61CDBFDEB955}"/>
                </a:ext>
              </a:extLst>
            </p:cNvPr>
            <p:cNvSpPr txBox="1"/>
            <p:nvPr/>
          </p:nvSpPr>
          <p:spPr>
            <a:xfrm>
              <a:off x="5708072" y="5385502"/>
              <a:ext cx="247534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(4) </a:t>
              </a:r>
              <a:r>
                <a:rPr lang="ko-KR" altLang="en-US" sz="2400" dirty="0">
                  <a:solidFill>
                    <a:srgbClr val="FF0000"/>
                  </a:solidFill>
                </a:rPr>
                <a:t>선택지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1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dirty="0"/>
              <a:t>– </a:t>
            </a:r>
            <a:r>
              <a:rPr lang="ko-KR" altLang="en-US" dirty="0"/>
              <a:t>데이터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72E167-01FF-A026-89BB-BCBDB209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84" y="1598328"/>
            <a:ext cx="9578831" cy="5204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5AD8D7-91C3-251E-9724-9FC325CD99FD}"/>
              </a:ext>
            </a:extLst>
          </p:cNvPr>
          <p:cNvSpPr txBox="1"/>
          <p:nvPr/>
        </p:nvSpPr>
        <p:spPr>
          <a:xfrm>
            <a:off x="597517" y="1598328"/>
            <a:ext cx="9497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(1)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0639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dirty="0"/>
              <a:t>– </a:t>
            </a:r>
            <a:r>
              <a:rPr lang="ko-KR" altLang="en-US" dirty="0"/>
              <a:t>데이터 추출</a:t>
            </a:r>
          </a:p>
        </p:txBody>
      </p:sp>
      <p:pic>
        <p:nvPicPr>
          <p:cNvPr id="1026" name="Picture 2" descr="Hide :: 한글(hwp) 워드(doc) 변환하는 방법">
            <a:extLst>
              <a:ext uri="{FF2B5EF4-FFF2-40B4-BE49-F238E27FC236}">
                <a16:creationId xmlns:a16="http://schemas.microsoft.com/office/drawing/2014/main" id="{B34E25AA-82BD-B107-3E38-50686FC2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16" y="1673701"/>
            <a:ext cx="1677312" cy="16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1D500D-EE87-AC8F-8A8E-3DD5EB969196}"/>
              </a:ext>
            </a:extLst>
          </p:cNvPr>
          <p:cNvSpPr txBox="1"/>
          <p:nvPr/>
        </p:nvSpPr>
        <p:spPr>
          <a:xfrm>
            <a:off x="558538" y="1598328"/>
            <a:ext cx="9497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(2)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ECB8CC-0270-90A1-9472-A20F597A3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729" y="3631778"/>
            <a:ext cx="6732041" cy="955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7885A4-D39D-081E-1949-D8F0F38C3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972" y="4868427"/>
            <a:ext cx="7721033" cy="3445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A5CDA5-FFFF-03B3-D515-958A27519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972" y="5373838"/>
            <a:ext cx="8333603" cy="957152"/>
          </a:xfrm>
          <a:prstGeom prst="rect">
            <a:avLst/>
          </a:prstGeom>
        </p:spPr>
      </p:pic>
      <p:pic>
        <p:nvPicPr>
          <p:cNvPr id="1028" name="Picture 4" descr="JSON - Wikipedia">
            <a:extLst>
              <a:ext uri="{FF2B5EF4-FFF2-40B4-BE49-F238E27FC236}">
                <a16:creationId xmlns:a16="http://schemas.microsoft.com/office/drawing/2014/main" id="{CB8DD819-8FAC-330A-DC93-8772153A1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401" y="1756837"/>
            <a:ext cx="1468085" cy="14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CF651BD-806A-AC9D-7342-26468BC07D53}"/>
              </a:ext>
            </a:extLst>
          </p:cNvPr>
          <p:cNvCxnSpPr>
            <a:cxnSpLocks/>
          </p:cNvCxnSpPr>
          <p:nvPr/>
        </p:nvCxnSpPr>
        <p:spPr>
          <a:xfrm flipV="1">
            <a:off x="3245933" y="2580917"/>
            <a:ext cx="800037" cy="1398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7DDC7B-D533-BFC5-2023-CEE6AC83CCF9}"/>
              </a:ext>
            </a:extLst>
          </p:cNvPr>
          <p:cNvSpPr txBox="1"/>
          <p:nvPr/>
        </p:nvSpPr>
        <p:spPr>
          <a:xfrm>
            <a:off x="3115074" y="2121548"/>
            <a:ext cx="1110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 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37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dirty="0"/>
              <a:t>– </a:t>
            </a:r>
            <a:r>
              <a:rPr lang="ko-KR" altLang="en-US" dirty="0"/>
              <a:t>데이터 추출</a:t>
            </a:r>
          </a:p>
        </p:txBody>
      </p:sp>
      <p:pic>
        <p:nvPicPr>
          <p:cNvPr id="1026" name="Picture 2" descr="Hide :: 한글(hwp) 워드(doc) 변환하는 방법">
            <a:extLst>
              <a:ext uri="{FF2B5EF4-FFF2-40B4-BE49-F238E27FC236}">
                <a16:creationId xmlns:a16="http://schemas.microsoft.com/office/drawing/2014/main" id="{B34E25AA-82BD-B107-3E38-50686FC2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16" y="1673701"/>
            <a:ext cx="1677312" cy="16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1D500D-EE87-AC8F-8A8E-3DD5EB969196}"/>
              </a:ext>
            </a:extLst>
          </p:cNvPr>
          <p:cNvSpPr txBox="1"/>
          <p:nvPr/>
        </p:nvSpPr>
        <p:spPr>
          <a:xfrm>
            <a:off x="558538" y="1598328"/>
            <a:ext cx="9497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(3)</a:t>
            </a:r>
            <a:endParaRPr lang="ko-KR" altLang="en-US" sz="40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CF651BD-806A-AC9D-7342-26468BC07D53}"/>
              </a:ext>
            </a:extLst>
          </p:cNvPr>
          <p:cNvCxnSpPr>
            <a:cxnSpLocks/>
          </p:cNvCxnSpPr>
          <p:nvPr/>
        </p:nvCxnSpPr>
        <p:spPr>
          <a:xfrm flipV="1">
            <a:off x="3245933" y="2580917"/>
            <a:ext cx="800037" cy="1398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7DDC7B-D533-BFC5-2023-CEE6AC83CCF9}"/>
              </a:ext>
            </a:extLst>
          </p:cNvPr>
          <p:cNvSpPr txBox="1"/>
          <p:nvPr/>
        </p:nvSpPr>
        <p:spPr>
          <a:xfrm>
            <a:off x="3115074" y="2121548"/>
            <a:ext cx="1110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 </a:t>
            </a:r>
            <a:r>
              <a:rPr lang="en-US" altLang="ko-KR" dirty="0" err="1"/>
              <a:t>hwpx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7166D63-2B08-9CC5-D236-96609DF6B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13" y="3943408"/>
            <a:ext cx="4268905" cy="2142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2E04C3D-D56C-0B8D-1592-16D76E5A6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657" y="5142307"/>
            <a:ext cx="7966920" cy="915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Hide :: 한글(hwp) 워드(doc) 변환하는 방법">
            <a:extLst>
              <a:ext uri="{FF2B5EF4-FFF2-40B4-BE49-F238E27FC236}">
                <a16:creationId xmlns:a16="http://schemas.microsoft.com/office/drawing/2014/main" id="{73C5D054-E63E-F2E3-555E-F6D669CF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80" y="1673701"/>
            <a:ext cx="1677312" cy="16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4FCA0-B2AF-E660-8E41-D66311887228}"/>
              </a:ext>
            </a:extLst>
          </p:cNvPr>
          <p:cNvSpPr txBox="1"/>
          <p:nvPr/>
        </p:nvSpPr>
        <p:spPr>
          <a:xfrm>
            <a:off x="8912411" y="2490880"/>
            <a:ext cx="1963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Zip</a:t>
            </a:r>
            <a:r>
              <a:rPr lang="ko-KR" altLang="en-US" sz="2400" dirty="0"/>
              <a:t>으로 열기</a:t>
            </a:r>
          </a:p>
        </p:txBody>
      </p:sp>
      <p:pic>
        <p:nvPicPr>
          <p:cNvPr id="2050" name="Picture 2" descr="What Is a Zip File? | Mid-Continent Public Library">
            <a:extLst>
              <a:ext uri="{FF2B5EF4-FFF2-40B4-BE49-F238E27FC236}">
                <a16:creationId xmlns:a16="http://schemas.microsoft.com/office/drawing/2014/main" id="{616D0904-01BB-AAC9-56F0-CD64F7FAB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83" y="1673701"/>
            <a:ext cx="1750669" cy="17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데이터 전달 방법 XML 구조 및 사용 | Devbin">
            <a:extLst>
              <a:ext uri="{FF2B5EF4-FFF2-40B4-BE49-F238E27FC236}">
                <a16:creationId xmlns:a16="http://schemas.microsoft.com/office/drawing/2014/main" id="{C9D014A8-3CA6-3530-3A83-314DA7E9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55" y="3728646"/>
            <a:ext cx="1412839" cy="12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1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B24E4-75F9-0B6D-FB06-722D64CB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31" y="1338262"/>
            <a:ext cx="9710738" cy="54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8FDA8A-67B0-4A17-C979-F1817537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70" y="1429024"/>
            <a:ext cx="9474724" cy="54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0867E-3ADB-A377-F450-EC7B8FF8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42346-4826-73BC-E17F-53910336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서비스 개요</a:t>
            </a:r>
            <a:endParaRPr lang="en-US" altLang="ko-KR" dirty="0"/>
          </a:p>
          <a:p>
            <a:r>
              <a:rPr lang="ko-KR" altLang="en-US" dirty="0"/>
              <a:t>시스템 설계</a:t>
            </a:r>
            <a:endParaRPr lang="en-US" altLang="ko-KR" dirty="0"/>
          </a:p>
          <a:p>
            <a:r>
              <a:rPr lang="ko-KR" altLang="en-US" dirty="0"/>
              <a:t>테스팅 계획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76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B0D36-785B-1546-241F-C5AF9063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dirty="0"/>
              <a:t>- CNN </a:t>
            </a:r>
            <a:r>
              <a:rPr lang="ko-KR" altLang="en-US" dirty="0"/>
              <a:t>모델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9DB2C7-B715-92D9-72BB-D75A49A0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48" y="1879555"/>
            <a:ext cx="9910504" cy="35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2D5D0-DBD2-5D2C-E478-C99236F0DE9B}"/>
              </a:ext>
            </a:extLst>
          </p:cNvPr>
          <p:cNvSpPr txBox="1"/>
          <p:nvPr/>
        </p:nvSpPr>
        <p:spPr>
          <a:xfrm>
            <a:off x="838200" y="6022127"/>
            <a:ext cx="1062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[1]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  <a:hlinkClick r:id="rId4"/>
              </a:rPr>
              <a:t>https://www.researchgate.net/figure/Structure-of-the-convolutional-neural-network_fig3_323227084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986632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B0D36-785B-1546-241F-C5AF9063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 </a:t>
            </a:r>
            <a:r>
              <a:rPr lang="en-US" altLang="ko-KR" dirty="0"/>
              <a:t>– Word Embedding </a:t>
            </a:r>
            <a:r>
              <a:rPr lang="ko-KR" altLang="en-US" dirty="0"/>
              <a:t>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2D5D0-DBD2-5D2C-E478-C99236F0DE9B}"/>
              </a:ext>
            </a:extLst>
          </p:cNvPr>
          <p:cNvSpPr txBox="1"/>
          <p:nvPr/>
        </p:nvSpPr>
        <p:spPr>
          <a:xfrm>
            <a:off x="838200" y="6022127"/>
            <a:ext cx="10624562" cy="52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" marR="0" indent="0" algn="just" fontAlgn="base" latinLnBrk="0">
              <a:lnSpc>
                <a:spcPct val="1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[2] </a:t>
            </a:r>
            <a:r>
              <a:rPr lang="en-US" altLang="ko-KR" sz="1800" u="sng" kern="0" spc="1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https://arxiv.org/abs/1103.0398</a:t>
            </a:r>
            <a:endParaRPr lang="en-US" altLang="ko-KR" sz="1800" u="sng" kern="0" spc="10" dirty="0">
              <a:solidFill>
                <a:srgbClr val="0000FF"/>
              </a:solidFill>
              <a:effectLst/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4D83AD-7328-2596-2DAB-92792086D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81" y="1350046"/>
            <a:ext cx="8589818" cy="456814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4128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4442-501C-77B7-663B-BC4AA59A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테스팅 계획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645EE2-CB5C-99A1-4700-5F0A3A6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과제 수행 계획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예상 중요도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목표 및 테스팅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유형 분류표</a:t>
            </a:r>
          </a:p>
        </p:txBody>
      </p:sp>
    </p:spTree>
    <p:extLst>
      <p:ext uri="{BB962C8B-B14F-4D97-AF65-F5344CB8AC3E}">
        <p14:creationId xmlns:p14="http://schemas.microsoft.com/office/powerpoint/2010/main" val="314895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A8C110-E221-9FB9-8E7D-BD6E482C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1" y="1690688"/>
            <a:ext cx="10968038" cy="46078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C5BA11-4E1C-D4AA-AC4E-BC6A5EDA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테스팅 계획 </a:t>
            </a:r>
            <a:r>
              <a:rPr lang="en-US" altLang="ko-KR" dirty="0"/>
              <a:t>– </a:t>
            </a:r>
            <a:r>
              <a:rPr lang="ko-KR" altLang="en-US" dirty="0"/>
              <a:t>과제 수행 계획</a:t>
            </a:r>
          </a:p>
        </p:txBody>
      </p:sp>
    </p:spTree>
    <p:extLst>
      <p:ext uri="{BB962C8B-B14F-4D97-AF65-F5344CB8AC3E}">
        <p14:creationId xmlns:p14="http://schemas.microsoft.com/office/powerpoint/2010/main" val="4059269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8EEC2-6D45-0A4C-FCDB-39012921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테스팅 계획 </a:t>
            </a:r>
            <a:r>
              <a:rPr lang="en-US" altLang="ko-KR" dirty="0"/>
              <a:t>– </a:t>
            </a:r>
            <a:r>
              <a:rPr lang="ko-KR" altLang="en-US" dirty="0"/>
              <a:t>예상 중요도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C69481E5-D430-8BD4-A25C-6C12866EAE49}"/>
              </a:ext>
            </a:extLst>
          </p:cNvPr>
          <p:cNvSpPr>
            <a:spLocks noChangeAspect="1"/>
          </p:cNvSpPr>
          <p:nvPr/>
        </p:nvSpPr>
        <p:spPr>
          <a:xfrm rot="5400000">
            <a:off x="1004760" y="3152537"/>
            <a:ext cx="2831856" cy="2880000"/>
          </a:xfrm>
          <a:prstGeom prst="arc">
            <a:avLst>
              <a:gd name="adj1" fmla="val 21585946"/>
              <a:gd name="adj2" fmla="val 21572275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590E8166-3B98-7ABA-835A-3F07DC6D3C21}"/>
              </a:ext>
            </a:extLst>
          </p:cNvPr>
          <p:cNvSpPr>
            <a:spLocks noChangeAspect="1"/>
          </p:cNvSpPr>
          <p:nvPr/>
        </p:nvSpPr>
        <p:spPr>
          <a:xfrm>
            <a:off x="980688" y="3176609"/>
            <a:ext cx="2880001" cy="2831856"/>
          </a:xfrm>
          <a:prstGeom prst="arc">
            <a:avLst>
              <a:gd name="adj1" fmla="val 31719"/>
              <a:gd name="adj2" fmla="val 16304643"/>
            </a:avLst>
          </a:prstGeom>
          <a:noFill/>
          <a:ln w="3810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8714-5E9B-9070-B4CF-976BD927E2FD}"/>
              </a:ext>
            </a:extLst>
          </p:cNvPr>
          <p:cNvSpPr txBox="1"/>
          <p:nvPr/>
        </p:nvSpPr>
        <p:spPr>
          <a:xfrm>
            <a:off x="731746" y="2018150"/>
            <a:ext cx="3629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데이터 추출 및 </a:t>
            </a:r>
            <a:r>
              <a:rPr lang="ko-KR" altLang="en-US" sz="2400" b="1" dirty="0" err="1">
                <a:solidFill>
                  <a:srgbClr val="FF0000"/>
                </a:solidFill>
              </a:rPr>
              <a:t>전처리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(75%)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9485B3-473E-C8B7-3E98-94D1842A252E}"/>
              </a:ext>
            </a:extLst>
          </p:cNvPr>
          <p:cNvCxnSpPr>
            <a:cxnSpLocks/>
          </p:cNvCxnSpPr>
          <p:nvPr/>
        </p:nvCxnSpPr>
        <p:spPr>
          <a:xfrm flipV="1">
            <a:off x="5552388" y="2433648"/>
            <a:ext cx="848412" cy="1656957"/>
          </a:xfrm>
          <a:prstGeom prst="line">
            <a:avLst/>
          </a:prstGeom>
          <a:ln w="381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AFF10-02D5-9648-2A54-863133AECF70}"/>
              </a:ext>
            </a:extLst>
          </p:cNvPr>
          <p:cNvSpPr txBox="1"/>
          <p:nvPr/>
        </p:nvSpPr>
        <p:spPr>
          <a:xfrm>
            <a:off x="6114820" y="1576416"/>
            <a:ext cx="3629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UI </a:t>
            </a:r>
            <a:r>
              <a:rPr lang="ko-KR" altLang="en-US" sz="2400" b="1" dirty="0">
                <a:solidFill>
                  <a:srgbClr val="0070C0"/>
                </a:solidFill>
              </a:rPr>
              <a:t>개발 및 </a:t>
            </a:r>
            <a:r>
              <a:rPr lang="en-US" altLang="ko-KR" sz="2400" b="1" dirty="0">
                <a:solidFill>
                  <a:srgbClr val="0070C0"/>
                </a:solidFill>
              </a:rPr>
              <a:t>DB </a:t>
            </a:r>
            <a:r>
              <a:rPr lang="ko-KR" altLang="en-US" sz="2400" b="1" dirty="0">
                <a:solidFill>
                  <a:srgbClr val="0070C0"/>
                </a:solidFill>
              </a:rPr>
              <a:t>서버</a:t>
            </a: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srgbClr val="0070C0"/>
                </a:solidFill>
              </a:rPr>
              <a:t>8%</a:t>
            </a: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68734EE3-8EAF-C032-76D7-29DDDBA51059}"/>
              </a:ext>
            </a:extLst>
          </p:cNvPr>
          <p:cNvSpPr>
            <a:spLocks noChangeAspect="1"/>
          </p:cNvSpPr>
          <p:nvPr/>
        </p:nvSpPr>
        <p:spPr>
          <a:xfrm rot="16200000">
            <a:off x="2911105" y="4332875"/>
            <a:ext cx="4368872" cy="4320000"/>
          </a:xfrm>
          <a:prstGeom prst="arc">
            <a:avLst>
              <a:gd name="adj1" fmla="val 21545881"/>
              <a:gd name="adj2" fmla="val 5423325"/>
            </a:avLst>
          </a:prstGeom>
          <a:ln w="381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3C1A4C-81D7-CB32-AB16-10DE8CFB858B}"/>
              </a:ext>
            </a:extLst>
          </p:cNvPr>
          <p:cNvSpPr txBox="1"/>
          <p:nvPr/>
        </p:nvSpPr>
        <p:spPr>
          <a:xfrm>
            <a:off x="1454857" y="4300149"/>
            <a:ext cx="1931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100%</a:t>
            </a:r>
            <a:endParaRPr lang="ko-KR" altLang="en-US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96B3FB-49E3-63A0-1A6E-D0F93713AA21}"/>
              </a:ext>
            </a:extLst>
          </p:cNvPr>
          <p:cNvSpPr txBox="1"/>
          <p:nvPr/>
        </p:nvSpPr>
        <p:spPr>
          <a:xfrm>
            <a:off x="4785835" y="5664915"/>
            <a:ext cx="1931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25%</a:t>
            </a:r>
            <a:endParaRPr lang="ko-KR" altLang="en-US" sz="3200" b="1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A7DB4031-CAF5-69A4-4D1C-6D336A88C6DE}"/>
              </a:ext>
            </a:extLst>
          </p:cNvPr>
          <p:cNvSpPr>
            <a:spLocks noChangeAspect="1"/>
          </p:cNvSpPr>
          <p:nvPr/>
        </p:nvSpPr>
        <p:spPr>
          <a:xfrm rot="16200000">
            <a:off x="2900906" y="4315158"/>
            <a:ext cx="4368872" cy="4320000"/>
          </a:xfrm>
          <a:prstGeom prst="arc">
            <a:avLst>
              <a:gd name="adj1" fmla="val 21545881"/>
              <a:gd name="adj2" fmla="val 1733017"/>
            </a:avLst>
          </a:prstGeom>
          <a:ln w="5080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666B052D-CEEE-80C2-1357-40D2C05785DE}"/>
              </a:ext>
            </a:extLst>
          </p:cNvPr>
          <p:cNvSpPr>
            <a:spLocks noChangeAspect="1"/>
          </p:cNvSpPr>
          <p:nvPr/>
        </p:nvSpPr>
        <p:spPr>
          <a:xfrm rot="16200000">
            <a:off x="2900906" y="4316294"/>
            <a:ext cx="4368872" cy="4320000"/>
          </a:xfrm>
          <a:prstGeom prst="arc">
            <a:avLst>
              <a:gd name="adj1" fmla="val 3505963"/>
              <a:gd name="adj2" fmla="val 5457102"/>
            </a:avLst>
          </a:prstGeom>
          <a:ln w="5080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FF8FA6-A9AB-C0F4-CE66-E8C07F1C7BF6}"/>
              </a:ext>
            </a:extLst>
          </p:cNvPr>
          <p:cNvSpPr txBox="1"/>
          <p:nvPr/>
        </p:nvSpPr>
        <p:spPr>
          <a:xfrm>
            <a:off x="9360816" y="3873839"/>
            <a:ext cx="17636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모델 구현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10%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930747A-5D4E-0AE0-6070-B5FDBAE79283}"/>
              </a:ext>
            </a:extLst>
          </p:cNvPr>
          <p:cNvCxnSpPr>
            <a:cxnSpLocks/>
          </p:cNvCxnSpPr>
          <p:nvPr/>
        </p:nvCxnSpPr>
        <p:spPr>
          <a:xfrm flipV="1">
            <a:off x="7383820" y="4592536"/>
            <a:ext cx="1976996" cy="1180100"/>
          </a:xfrm>
          <a:prstGeom prst="line">
            <a:avLst/>
          </a:prstGeom>
          <a:ln w="381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666976C2-BD6C-9712-A6A8-43E5C29D276B}"/>
              </a:ext>
            </a:extLst>
          </p:cNvPr>
          <p:cNvSpPr>
            <a:spLocks noChangeAspect="1"/>
          </p:cNvSpPr>
          <p:nvPr/>
        </p:nvSpPr>
        <p:spPr>
          <a:xfrm rot="16200000">
            <a:off x="2890707" y="4316294"/>
            <a:ext cx="4368872" cy="4320000"/>
          </a:xfrm>
          <a:prstGeom prst="arc">
            <a:avLst>
              <a:gd name="adj1" fmla="val 1729965"/>
              <a:gd name="adj2" fmla="val 3533334"/>
            </a:avLst>
          </a:prstGeom>
          <a:ln w="508000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DA5CB9-A0A4-4EE0-A9FA-470BB10CC5F8}"/>
              </a:ext>
            </a:extLst>
          </p:cNvPr>
          <p:cNvSpPr txBox="1"/>
          <p:nvPr/>
        </p:nvSpPr>
        <p:spPr>
          <a:xfrm>
            <a:off x="8000181" y="2431129"/>
            <a:ext cx="3629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OCR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연결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7%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4B6AF59-C1F2-C592-4BFD-E9890AB6E996}"/>
              </a:ext>
            </a:extLst>
          </p:cNvPr>
          <p:cNvCxnSpPr>
            <a:cxnSpLocks/>
          </p:cNvCxnSpPr>
          <p:nvPr/>
        </p:nvCxnSpPr>
        <p:spPr>
          <a:xfrm flipV="1">
            <a:off x="6717496" y="3299139"/>
            <a:ext cx="1375003" cy="14056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8141C4D-0F7C-183A-5ED4-484AE19A8C41}"/>
              </a:ext>
            </a:extLst>
          </p:cNvPr>
          <p:cNvCxnSpPr>
            <a:cxnSpLocks/>
          </p:cNvCxnSpPr>
          <p:nvPr/>
        </p:nvCxnSpPr>
        <p:spPr>
          <a:xfrm flipV="1">
            <a:off x="4785835" y="1819560"/>
            <a:ext cx="0" cy="4692355"/>
          </a:xfrm>
          <a:prstGeom prst="line">
            <a:avLst/>
          </a:prstGeom>
          <a:ln w="38100">
            <a:solidFill>
              <a:schemeClr val="tx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 animBg="1"/>
      <p:bldP spid="26" grpId="0" animBg="1"/>
      <p:bldP spid="27" grpId="0"/>
      <p:bldP spid="30" grpId="0" animBg="1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8EEC2-6D45-0A4C-FCDB-39012921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테스팅 계획 </a:t>
            </a:r>
            <a:r>
              <a:rPr lang="en-US" altLang="ko-KR" dirty="0"/>
              <a:t>– </a:t>
            </a:r>
            <a:r>
              <a:rPr lang="ko-KR" altLang="en-US" dirty="0"/>
              <a:t>목표 및 테스팅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C20B7-AA70-A855-963F-6C3619369158}"/>
              </a:ext>
            </a:extLst>
          </p:cNvPr>
          <p:cNvSpPr txBox="1"/>
          <p:nvPr/>
        </p:nvSpPr>
        <p:spPr>
          <a:xfrm>
            <a:off x="838198" y="1889230"/>
            <a:ext cx="107002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600" dirty="0"/>
              <a:t>최종 목표 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r>
              <a:rPr lang="ko-KR" altLang="en-US" sz="3600" u="sng" dirty="0"/>
              <a:t>신뢰도 </a:t>
            </a:r>
            <a:r>
              <a:rPr lang="en-US" altLang="ko-KR" sz="3600" u="sng" dirty="0"/>
              <a:t>75%</a:t>
            </a:r>
            <a:r>
              <a:rPr lang="en-US" altLang="ko-KR" sz="3600" dirty="0"/>
              <a:t> </a:t>
            </a:r>
            <a:r>
              <a:rPr lang="ko-KR" altLang="en-US" sz="2400" dirty="0"/>
              <a:t>이상의</a:t>
            </a:r>
            <a:r>
              <a:rPr lang="ko-KR" altLang="en-US" sz="2800" dirty="0"/>
              <a:t> </a:t>
            </a:r>
            <a:r>
              <a:rPr lang="ko-KR" altLang="en-US" sz="3600" u="sng" dirty="0"/>
              <a:t>유형 분류 모델</a:t>
            </a:r>
            <a:r>
              <a:rPr lang="ko-KR" altLang="en-US" sz="2800" dirty="0"/>
              <a:t> 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b="1" dirty="0"/>
              <a:t>중간 목표 </a:t>
            </a:r>
            <a:r>
              <a:rPr lang="en-US" altLang="ko-KR" sz="2400" b="1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457200" indent="-457200">
              <a:buAutoNum type="arabicParenBoth"/>
            </a:pPr>
            <a:r>
              <a:rPr lang="ko-KR" altLang="en-US" sz="2400" dirty="0"/>
              <a:t>대유형 분류</a:t>
            </a:r>
            <a:r>
              <a:rPr lang="en-US" altLang="ko-KR" sz="2400" dirty="0"/>
              <a:t> (3</a:t>
            </a:r>
            <a:r>
              <a:rPr lang="ko-KR" altLang="en-US" sz="2400" dirty="0"/>
              <a:t>개의 유형</a:t>
            </a:r>
            <a:r>
              <a:rPr lang="en-US" altLang="ko-KR" sz="2400" dirty="0"/>
              <a:t>) – 75% </a:t>
            </a:r>
            <a:r>
              <a:rPr lang="ko-KR" altLang="en-US" sz="2400" dirty="0"/>
              <a:t>이상</a:t>
            </a:r>
            <a:r>
              <a:rPr lang="en-US" altLang="ko-KR" sz="2400" dirty="0"/>
              <a:t>?</a:t>
            </a:r>
          </a:p>
          <a:p>
            <a:pPr marL="457200" indent="-457200">
              <a:buAutoNum type="arabicParenBoth"/>
            </a:pPr>
            <a:endParaRPr lang="en-US" altLang="ko-KR" sz="2400" dirty="0"/>
          </a:p>
          <a:p>
            <a:pPr marL="457200" indent="-457200">
              <a:buAutoNum type="arabicParenBoth"/>
            </a:pPr>
            <a:r>
              <a:rPr lang="ko-KR" altLang="en-US" sz="2400" dirty="0"/>
              <a:t>소유형 분류 </a:t>
            </a:r>
            <a:r>
              <a:rPr lang="en-US" altLang="ko-KR" sz="2400" dirty="0"/>
              <a:t>(29</a:t>
            </a:r>
            <a:r>
              <a:rPr lang="ko-KR" altLang="en-US" sz="2400" dirty="0"/>
              <a:t>개의 유형</a:t>
            </a:r>
            <a:r>
              <a:rPr lang="en-US" altLang="ko-KR" sz="2400" dirty="0"/>
              <a:t>) – 75% </a:t>
            </a:r>
            <a:r>
              <a:rPr lang="ko-KR" altLang="en-US" sz="2400" dirty="0"/>
              <a:t>이상</a:t>
            </a:r>
            <a:r>
              <a:rPr lang="en-US" altLang="ko-KR" sz="2400" dirty="0"/>
              <a:t>?</a:t>
            </a:r>
          </a:p>
          <a:p>
            <a:pPr marL="457200" indent="-457200">
              <a:buAutoNum type="arabicParenBoth"/>
            </a:pPr>
            <a:endParaRPr lang="en-US" altLang="ko-KR" sz="2400" dirty="0"/>
          </a:p>
          <a:p>
            <a:pPr marL="457200" indent="-457200">
              <a:buAutoNum type="arabicParenBoth"/>
            </a:pP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접목 가능 여부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8616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8EEC2-6D45-0A4C-FCDB-39012921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테스팅 계획 </a:t>
            </a:r>
            <a:r>
              <a:rPr lang="en-US" altLang="ko-KR" dirty="0"/>
              <a:t>– </a:t>
            </a:r>
            <a:r>
              <a:rPr lang="ko-KR" altLang="en-US" dirty="0"/>
              <a:t>유형 분류표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771883-9B4C-8A33-600B-988526A7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12" y="1690688"/>
            <a:ext cx="8035124" cy="4618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84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50536E-D65B-3F31-43B1-431E372AC0D1}"/>
              </a:ext>
            </a:extLst>
          </p:cNvPr>
          <p:cNvSpPr txBox="1"/>
          <p:nvPr/>
        </p:nvSpPr>
        <p:spPr>
          <a:xfrm>
            <a:off x="3779958" y="1925699"/>
            <a:ext cx="801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https://github.com/SHIMspacethere/EducationOCR-Project-Shim</a:t>
            </a:r>
          </a:p>
        </p:txBody>
      </p:sp>
      <p:pic>
        <p:nvPicPr>
          <p:cNvPr id="1026" name="Picture 2" descr="UBC GitHub Instructor Guide | Learning Technology Hub">
            <a:extLst>
              <a:ext uri="{FF2B5EF4-FFF2-40B4-BE49-F238E27FC236}">
                <a16:creationId xmlns:a16="http://schemas.microsoft.com/office/drawing/2014/main" id="{5F0C6774-F6D9-57C2-E84F-8873F8F30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44" y="1392106"/>
            <a:ext cx="2553807" cy="143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86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04B169-C31A-C28D-5D2B-3E16CC60351D}"/>
              </a:ext>
            </a:extLst>
          </p:cNvPr>
          <p:cNvSpPr txBox="1"/>
          <p:nvPr/>
        </p:nvSpPr>
        <p:spPr>
          <a:xfrm>
            <a:off x="772997" y="1658197"/>
            <a:ext cx="10869105" cy="458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" marR="0" indent="0" algn="just" fontAlgn="base" latinLnBrk="0">
              <a:lnSpc>
                <a:spcPct val="1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[1] </a:t>
            </a:r>
            <a:r>
              <a:rPr lang="ko-KR" altLang="en-US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이용호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1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노정빈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1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송민표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1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신연순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.(2018).CNN</a:t>
            </a:r>
            <a:r>
              <a:rPr lang="ko-KR" altLang="en-US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이용한 한국어 형태소 분석 및 품사 결정의 정확도 향상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한국정보과학회 학술발표논문집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,(),689-691.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1750" marR="0" indent="0" algn="just" fontAlgn="base" latinLnBrk="0">
              <a:lnSpc>
                <a:spcPct val="1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[2] C. Rigaud, J. -C. </a:t>
            </a:r>
            <a:r>
              <a:rPr lang="en-US" altLang="ko-KR" sz="1800" kern="0" spc="1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Burie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and J. -M. Ogier, "Segmentation-Free Speech Text Recognition for Comic Books," 2017 14th IAPR International Conference on Document Analysis and Recognition (ICDAR), Kyoto, Japan, 2017, pp. 29-34, </a:t>
            </a:r>
            <a:r>
              <a:rPr lang="en-US" altLang="ko-KR" sz="1800" kern="0" spc="1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doi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10.1109/ICDAR.2017.288.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1750" marR="0" indent="0" algn="just" fontAlgn="base" latinLnBrk="0">
              <a:lnSpc>
                <a:spcPct val="1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[3] </a:t>
            </a:r>
            <a:r>
              <a:rPr lang="en-US" altLang="ko-KR" sz="1800" kern="0" spc="1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Seong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-Yoon Shin, Kwang-</a:t>
            </a:r>
            <a:r>
              <a:rPr lang="en-US" altLang="ko-KR" sz="1800" kern="0" spc="1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Seong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Shin, Hyun-Chang Lee.(2019).Text Classification Using LSTM-CNN.</a:t>
            </a:r>
            <a:r>
              <a:rPr lang="ko-KR" altLang="en-US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한국정보통신학회 종합학술대회 논문집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,23(2),692-694.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1750" marR="0" indent="0" algn="just" fontAlgn="base" latinLnBrk="0">
              <a:lnSpc>
                <a:spcPct val="1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[4] </a:t>
            </a:r>
            <a:r>
              <a:rPr lang="ko-KR" altLang="en-US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김재정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박민호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정상중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1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정도운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.(2022).</a:t>
            </a:r>
            <a:r>
              <a:rPr lang="ko-KR" altLang="en-US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한글 필기체 인식을 위한 딥러닝 기반의 모델 구현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대한전자공학회 학술대회</a:t>
            </a:r>
            <a:r>
              <a:rPr lang="en-US" altLang="ko-KR" sz="1800" kern="0" spc="1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,(),1384-1385.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9DDA4E-B1A7-E4B1-4847-E38835C6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04061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4442-501C-77B7-663B-BC4AA59A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645EE2-CB5C-99A1-4700-5F0A3A6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자기 소개 및 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93548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4442-501C-77B7-663B-BC4AA59A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3336E-165E-05F0-EFFA-A64DB103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4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컴퓨터공학과 </a:t>
            </a:r>
            <a:r>
              <a:rPr lang="en-US" altLang="ko-KR" dirty="0"/>
              <a:t>4</a:t>
            </a:r>
            <a:r>
              <a:rPr lang="ko-KR" altLang="en-US" dirty="0"/>
              <a:t>학년 재학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사교육 관련 직종 경력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컨텐츠 제작팀 팀장 </a:t>
            </a:r>
            <a:r>
              <a:rPr lang="en-US" altLang="ko-KR" dirty="0"/>
              <a:t>2</a:t>
            </a:r>
            <a:r>
              <a:rPr lang="ko-KR" altLang="en-US" dirty="0"/>
              <a:t>년 </a:t>
            </a:r>
            <a:r>
              <a:rPr lang="en-US" altLang="ko-KR" dirty="0"/>
              <a:t>=&gt; </a:t>
            </a:r>
            <a:r>
              <a:rPr lang="ko-KR" altLang="en-US" dirty="0"/>
              <a:t>개발팀 </a:t>
            </a:r>
            <a:r>
              <a:rPr lang="en-US" altLang="ko-KR" dirty="0"/>
              <a:t>2</a:t>
            </a:r>
            <a:r>
              <a:rPr lang="ko-KR" altLang="en-US" dirty="0"/>
              <a:t>년</a:t>
            </a:r>
          </a:p>
        </p:txBody>
      </p:sp>
      <p:pic>
        <p:nvPicPr>
          <p:cNvPr id="4" name="Picture 0">
            <a:extLst>
              <a:ext uri="{FF2B5EF4-FFF2-40B4-BE49-F238E27FC236}">
                <a16:creationId xmlns:a16="http://schemas.microsoft.com/office/drawing/2014/main" id="{3206D322-AD2E-2FF6-487C-02DEE860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55"/>
          <a:stretch>
            <a:fillRect/>
          </a:stretch>
        </p:blipFill>
        <p:spPr>
          <a:xfrm>
            <a:off x="5745016" y="4122665"/>
            <a:ext cx="6040583" cy="26094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 descr="Team QANDA | 콴다 회사소개">
            <a:extLst>
              <a:ext uri="{FF2B5EF4-FFF2-40B4-BE49-F238E27FC236}">
                <a16:creationId xmlns:a16="http://schemas.microsoft.com/office/drawing/2014/main" id="{7750173B-B732-55FA-D52E-6CA49CDC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1" y="4185925"/>
            <a:ext cx="4865253" cy="254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1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AA92A88-4CE8-FBE8-3D74-0F40090A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96" y="1142319"/>
            <a:ext cx="4782790" cy="491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8946153-8CAE-495E-9003-F5F0EBB0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자기 소개 및 동기 </a:t>
            </a:r>
            <a:r>
              <a:rPr lang="en-US" altLang="ko-KR" dirty="0"/>
              <a:t>-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0CC95-978C-6D66-7599-2679508F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컨텐츠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모의고사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N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E8106F-7265-C1BF-03BD-11A47AE16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14" y="2633057"/>
            <a:ext cx="5141686" cy="3427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04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4442-501C-77B7-663B-BC4AA59A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서비스 개요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645EE2-CB5C-99A1-4700-5F0A3A6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단면도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2175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254631-70DB-E436-B830-7E63AE76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2" y="1331793"/>
            <a:ext cx="9568873" cy="5379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서비스 개요 </a:t>
            </a:r>
            <a:r>
              <a:rPr lang="en-US" altLang="ko-KR" dirty="0"/>
              <a:t>- </a:t>
            </a:r>
            <a:r>
              <a:rPr lang="ko-KR" altLang="en-US" dirty="0"/>
              <a:t>단면도</a:t>
            </a:r>
          </a:p>
        </p:txBody>
      </p:sp>
    </p:spTree>
    <p:extLst>
      <p:ext uri="{BB962C8B-B14F-4D97-AF65-F5344CB8AC3E}">
        <p14:creationId xmlns:p14="http://schemas.microsoft.com/office/powerpoint/2010/main" val="321309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서비스 개요 </a:t>
            </a:r>
            <a:r>
              <a:rPr lang="en-US" altLang="ko-KR" dirty="0"/>
              <a:t>- </a:t>
            </a:r>
            <a:r>
              <a:rPr lang="ko-KR" altLang="en-US" dirty="0"/>
              <a:t>단면도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519911-907D-58FE-0C77-C88C4F0BD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1" y="1450109"/>
            <a:ext cx="8961710" cy="49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8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서비스 개요 </a:t>
            </a:r>
            <a:r>
              <a:rPr lang="en-US" altLang="ko-KR" dirty="0"/>
              <a:t>– </a:t>
            </a:r>
            <a:r>
              <a:rPr lang="ko-KR" altLang="en-US" dirty="0"/>
              <a:t>라이브러리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51FA9-6B55-A3D2-1F3A-6D589B7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1447499"/>
            <a:ext cx="8594389" cy="4787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43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624</Words>
  <Application>Microsoft Office PowerPoint</Application>
  <PresentationFormat>와이드스크린</PresentationFormat>
  <Paragraphs>133</Paragraphs>
  <Slides>28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AppleSDGothicNeo</vt:lpstr>
      <vt:lpstr>맑은 고딕</vt:lpstr>
      <vt:lpstr>바탕체</vt:lpstr>
      <vt:lpstr>함초롬바탕</vt:lpstr>
      <vt:lpstr>Arial</vt:lpstr>
      <vt:lpstr>Office 테마</vt:lpstr>
      <vt:lpstr>PowerPoint 프레젠테이션</vt:lpstr>
      <vt:lpstr>Index</vt:lpstr>
      <vt:lpstr>1. 소개</vt:lpstr>
      <vt:lpstr>1. 소개</vt:lpstr>
      <vt:lpstr>1. 자기 소개 및 동기 - 정의</vt:lpstr>
      <vt:lpstr>2. 서비스 개요</vt:lpstr>
      <vt:lpstr>2. 서비스 개요 - 단면도</vt:lpstr>
      <vt:lpstr>2. 서비스 개요 - 단면도</vt:lpstr>
      <vt:lpstr>2. 서비스 개요 – 라이브러리</vt:lpstr>
      <vt:lpstr>3. 시스템 설계</vt:lpstr>
      <vt:lpstr>3. 시스템 설계 - 설계도</vt:lpstr>
      <vt:lpstr>3. 시스템 설계 - 환경 요소</vt:lpstr>
      <vt:lpstr>3. 시스템 설계 – 데이터 누적</vt:lpstr>
      <vt:lpstr>3. 시스템 설계 – 데이터 분석</vt:lpstr>
      <vt:lpstr>3. 시스템 설계 – 데이터 추출</vt:lpstr>
      <vt:lpstr>3. 시스템 설계 – 데이터 추출</vt:lpstr>
      <vt:lpstr>3. 시스템 설계 – 데이터 추출</vt:lpstr>
      <vt:lpstr>3. 시스템 설계 – 데이터 전처리</vt:lpstr>
      <vt:lpstr>3. 시스템 설계 – 데이터 전처리</vt:lpstr>
      <vt:lpstr>3. 시스템 설계 - CNN 모델</vt:lpstr>
      <vt:lpstr>3. 시스템 설계 – Word Embedding 모델</vt:lpstr>
      <vt:lpstr>4. 테스팅 계획</vt:lpstr>
      <vt:lpstr>4. 테스팅 계획 – 과제 수행 계획</vt:lpstr>
      <vt:lpstr>4. 테스팅 계획 – 예상 중요도 </vt:lpstr>
      <vt:lpstr>4. 테스팅 계획 – 목표 및 테스팅</vt:lpstr>
      <vt:lpstr>4. 테스팅 계획 – 유형 분류표</vt:lpstr>
      <vt:lpstr>PowerPoint 프레젠테이션</vt:lpstr>
      <vt:lpstr>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9</cp:revision>
  <dcterms:created xsi:type="dcterms:W3CDTF">2023-03-23T05:33:34Z</dcterms:created>
  <dcterms:modified xsi:type="dcterms:W3CDTF">2023-04-06T08:13:31Z</dcterms:modified>
</cp:coreProperties>
</file>