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62" r:id="rId4"/>
    <p:sldId id="263" r:id="rId5"/>
    <p:sldId id="265" r:id="rId6"/>
    <p:sldId id="266" r:id="rId7"/>
    <p:sldId id="310" r:id="rId8"/>
    <p:sldId id="311" r:id="rId9"/>
    <p:sldId id="312" r:id="rId10"/>
    <p:sldId id="314" r:id="rId11"/>
    <p:sldId id="315" r:id="rId12"/>
    <p:sldId id="317" r:id="rId13"/>
    <p:sldId id="316" r:id="rId14"/>
    <p:sldId id="313" r:id="rId15"/>
    <p:sldId id="318" r:id="rId16"/>
    <p:sldId id="319" r:id="rId17"/>
    <p:sldId id="320" r:id="rId18"/>
    <p:sldId id="267" r:id="rId19"/>
    <p:sldId id="268" r:id="rId20"/>
    <p:sldId id="269" r:id="rId21"/>
    <p:sldId id="308" r:id="rId22"/>
    <p:sldId id="309" r:id="rId23"/>
    <p:sldId id="270" r:id="rId24"/>
    <p:sldId id="271" r:id="rId25"/>
    <p:sldId id="273" r:id="rId26"/>
    <p:sldId id="274" r:id="rId27"/>
    <p:sldId id="275" r:id="rId28"/>
    <p:sldId id="279" r:id="rId29"/>
    <p:sldId id="300" r:id="rId30"/>
    <p:sldId id="276" r:id="rId31"/>
    <p:sldId id="302" r:id="rId32"/>
    <p:sldId id="277" r:id="rId33"/>
    <p:sldId id="278" r:id="rId34"/>
    <p:sldId id="280" r:id="rId35"/>
    <p:sldId id="281" r:id="rId36"/>
    <p:sldId id="293" r:id="rId37"/>
    <p:sldId id="294" r:id="rId38"/>
    <p:sldId id="303" r:id="rId39"/>
    <p:sldId id="285" r:id="rId40"/>
    <p:sldId id="304" r:id="rId41"/>
    <p:sldId id="283" r:id="rId42"/>
    <p:sldId id="292" r:id="rId43"/>
    <p:sldId id="290" r:id="rId44"/>
    <p:sldId id="299" r:id="rId45"/>
    <p:sldId id="295" r:id="rId46"/>
    <p:sldId id="296" r:id="rId47"/>
    <p:sldId id="297" r:id="rId48"/>
    <p:sldId id="298" r:id="rId49"/>
    <p:sldId id="291" r:id="rId50"/>
    <p:sldId id="287" r:id="rId51"/>
    <p:sldId id="306" r:id="rId52"/>
    <p:sldId id="28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99" autoAdjust="0"/>
    <p:restoredTop sz="94660"/>
  </p:normalViewPr>
  <p:slideViewPr>
    <p:cSldViewPr snapToGrid="0">
      <p:cViewPr varScale="1">
        <p:scale>
          <a:sx n="137" d="100"/>
          <a:sy n="137" d="100"/>
        </p:scale>
        <p:origin x="20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52E2891-52FB-4C15-B76B-32ED3AC39B00}" type="datetimeFigureOut">
              <a:rPr kumimoji="1" lang="ja-JP" altLang="en-US" smtClean="0"/>
              <a:t>2022/3/31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B4C54B6-3CCA-4979-B1F8-C0E5A35BCF7A}" type="slidenum">
              <a:rPr kumimoji="1" lang="ja-JP" altLang="en-US" smtClean="0"/>
              <a:t>‹#›</a:t>
            </a:fld>
            <a:endParaRPr kumimoji="1" lang="ja-JP" altLang="en-US"/>
          </a:p>
        </p:txBody>
      </p:sp>
    </p:spTree>
    <p:extLst>
      <p:ext uri="{BB962C8B-B14F-4D97-AF65-F5344CB8AC3E}">
        <p14:creationId xmlns:p14="http://schemas.microsoft.com/office/powerpoint/2010/main" val="303524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52E2891-52FB-4C15-B76B-32ED3AC39B00}" type="datetimeFigureOut">
              <a:rPr kumimoji="1" lang="ja-JP" altLang="en-US" smtClean="0"/>
              <a:t>2022/3/31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B4C54B6-3CCA-4979-B1F8-C0E5A35BCF7A}" type="slidenum">
              <a:rPr kumimoji="1" lang="ja-JP" altLang="en-US" smtClean="0"/>
              <a:t>‹#›</a:t>
            </a:fld>
            <a:endParaRPr kumimoji="1" lang="ja-JP" altLang="en-US"/>
          </a:p>
        </p:txBody>
      </p:sp>
    </p:spTree>
    <p:extLst>
      <p:ext uri="{BB962C8B-B14F-4D97-AF65-F5344CB8AC3E}">
        <p14:creationId xmlns:p14="http://schemas.microsoft.com/office/powerpoint/2010/main" val="100247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52E2891-52FB-4C15-B76B-32ED3AC39B00}" type="datetimeFigureOut">
              <a:rPr kumimoji="1" lang="ja-JP" altLang="en-US" smtClean="0"/>
              <a:t>2022/3/31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B4C54B6-3CCA-4979-B1F8-C0E5A35BCF7A}" type="slidenum">
              <a:rPr kumimoji="1" lang="ja-JP" altLang="en-US" smtClean="0"/>
              <a:t>‹#›</a:t>
            </a:fld>
            <a:endParaRPr kumimoji="1" lang="ja-JP" altLang="en-US"/>
          </a:p>
        </p:txBody>
      </p:sp>
    </p:spTree>
    <p:extLst>
      <p:ext uri="{BB962C8B-B14F-4D97-AF65-F5344CB8AC3E}">
        <p14:creationId xmlns:p14="http://schemas.microsoft.com/office/powerpoint/2010/main" val="338142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2E2891-52FB-4C15-B76B-32ED3AC39B00}" type="datetimeFigureOut">
              <a:rPr kumimoji="1" lang="ja-JP" altLang="en-US" smtClean="0"/>
              <a:t>2022/3/31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B4C54B6-3CCA-4979-B1F8-C0E5A35BCF7A}" type="slidenum">
              <a:rPr kumimoji="1" lang="ja-JP" altLang="en-US" smtClean="0"/>
              <a:t>‹#›</a:t>
            </a:fld>
            <a:endParaRPr kumimoji="1" lang="ja-JP" altLang="en-US"/>
          </a:p>
        </p:txBody>
      </p:sp>
    </p:spTree>
    <p:extLst>
      <p:ext uri="{BB962C8B-B14F-4D97-AF65-F5344CB8AC3E}">
        <p14:creationId xmlns:p14="http://schemas.microsoft.com/office/powerpoint/2010/main" val="221587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52E2891-52FB-4C15-B76B-32ED3AC39B00}" type="datetimeFigureOut">
              <a:rPr kumimoji="1" lang="ja-JP" altLang="en-US" smtClean="0"/>
              <a:t>2022/3/31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B4C54B6-3CCA-4979-B1F8-C0E5A35BCF7A}" type="slidenum">
              <a:rPr kumimoji="1" lang="ja-JP" altLang="en-US" smtClean="0"/>
              <a:t>‹#›</a:t>
            </a:fld>
            <a:endParaRPr kumimoji="1" lang="ja-JP" altLang="en-US"/>
          </a:p>
        </p:txBody>
      </p:sp>
    </p:spTree>
    <p:extLst>
      <p:ext uri="{BB962C8B-B14F-4D97-AF65-F5344CB8AC3E}">
        <p14:creationId xmlns:p14="http://schemas.microsoft.com/office/powerpoint/2010/main" val="402108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652E2891-52FB-4C15-B76B-32ED3AC39B00}" type="datetimeFigureOut">
              <a:rPr kumimoji="1" lang="ja-JP" altLang="en-US" smtClean="0"/>
              <a:t>2022/3/31</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AB4C54B6-3CCA-4979-B1F8-C0E5A35BCF7A}" type="slidenum">
              <a:rPr kumimoji="1" lang="ja-JP" altLang="en-US" smtClean="0"/>
              <a:t>‹#›</a:t>
            </a:fld>
            <a:endParaRPr kumimoji="1" lang="ja-JP" altLang="en-US"/>
          </a:p>
        </p:txBody>
      </p:sp>
    </p:spTree>
    <p:extLst>
      <p:ext uri="{BB962C8B-B14F-4D97-AF65-F5344CB8AC3E}">
        <p14:creationId xmlns:p14="http://schemas.microsoft.com/office/powerpoint/2010/main" val="916310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Date Placeholder 1"/>
          <p:cNvSpPr>
            <a:spLocks noGrp="1"/>
          </p:cNvSpPr>
          <p:nvPr>
            <p:ph type="dt" sz="half" idx="10"/>
          </p:nvPr>
        </p:nvSpPr>
        <p:spPr/>
        <p:txBody>
          <a:bodyPr/>
          <a:lstStyle/>
          <a:p>
            <a:fld id="{652E2891-52FB-4C15-B76B-32ED3AC39B00}" type="datetimeFigureOut">
              <a:rPr kumimoji="1" lang="ja-JP" altLang="en-US" smtClean="0"/>
              <a:t>2022/3/31</a:t>
            </a:fld>
            <a:endParaRPr kumimoji="1" lang="ja-JP" altLang="en-US"/>
          </a:p>
        </p:txBody>
      </p:sp>
      <p:sp>
        <p:nvSpPr>
          <p:cNvPr id="11" name="Footer Placeholder 10"/>
          <p:cNvSpPr>
            <a:spLocks noGrp="1"/>
          </p:cNvSpPr>
          <p:nvPr>
            <p:ph type="ftr" sz="quarter" idx="11"/>
          </p:nvPr>
        </p:nvSpPr>
        <p:spPr/>
        <p:txBody>
          <a:bodyPr/>
          <a:lstStyle/>
          <a:p>
            <a:endParaRPr kumimoji="1" lang="ja-JP" altLang="en-US"/>
          </a:p>
        </p:txBody>
      </p:sp>
      <p:sp>
        <p:nvSpPr>
          <p:cNvPr id="12" name="Slide Number Placeholder 11"/>
          <p:cNvSpPr>
            <a:spLocks noGrp="1"/>
          </p:cNvSpPr>
          <p:nvPr>
            <p:ph type="sldNum" sz="quarter" idx="12"/>
          </p:nvPr>
        </p:nvSpPr>
        <p:spPr/>
        <p:txBody>
          <a:bodyPr/>
          <a:lstStyle/>
          <a:p>
            <a:fld id="{AB4C54B6-3CCA-4979-B1F8-C0E5A35BCF7A}" type="slidenum">
              <a:rPr kumimoji="1" lang="ja-JP" altLang="en-US" smtClean="0"/>
              <a:t>‹#›</a:t>
            </a:fld>
            <a:endParaRPr kumimoji="1" lang="ja-JP" altLang="en-US"/>
          </a:p>
        </p:txBody>
      </p:sp>
    </p:spTree>
    <p:extLst>
      <p:ext uri="{BB962C8B-B14F-4D97-AF65-F5344CB8AC3E}">
        <p14:creationId xmlns:p14="http://schemas.microsoft.com/office/powerpoint/2010/main" val="266792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2" name="Date Placeholder 1"/>
          <p:cNvSpPr>
            <a:spLocks noGrp="1"/>
          </p:cNvSpPr>
          <p:nvPr>
            <p:ph type="dt" sz="half" idx="10"/>
          </p:nvPr>
        </p:nvSpPr>
        <p:spPr/>
        <p:txBody>
          <a:bodyPr/>
          <a:lstStyle/>
          <a:p>
            <a:fld id="{652E2891-52FB-4C15-B76B-32ED3AC39B00}" type="datetimeFigureOut">
              <a:rPr kumimoji="1" lang="ja-JP" altLang="en-US" smtClean="0"/>
              <a:t>2022/3/31</a:t>
            </a:fld>
            <a:endParaRPr kumimoji="1" lang="ja-JP" altLang="en-US"/>
          </a:p>
        </p:txBody>
      </p:sp>
      <p:sp>
        <p:nvSpPr>
          <p:cNvPr id="7" name="Footer Placeholder 6"/>
          <p:cNvSpPr>
            <a:spLocks noGrp="1"/>
          </p:cNvSpPr>
          <p:nvPr>
            <p:ph type="ftr" sz="quarter" idx="11"/>
          </p:nvPr>
        </p:nvSpPr>
        <p:spPr/>
        <p:txBody>
          <a:bodyPr/>
          <a:lstStyle/>
          <a:p>
            <a:endParaRPr kumimoji="1" lang="ja-JP" altLang="en-US"/>
          </a:p>
        </p:txBody>
      </p:sp>
      <p:sp>
        <p:nvSpPr>
          <p:cNvPr id="8" name="Slide Number Placeholder 7"/>
          <p:cNvSpPr>
            <a:spLocks noGrp="1"/>
          </p:cNvSpPr>
          <p:nvPr>
            <p:ph type="sldNum" sz="quarter" idx="12"/>
          </p:nvPr>
        </p:nvSpPr>
        <p:spPr/>
        <p:txBody>
          <a:bodyPr/>
          <a:lstStyle/>
          <a:p>
            <a:fld id="{AB4C54B6-3CCA-4979-B1F8-C0E5A35BCF7A}" type="slidenum">
              <a:rPr kumimoji="1" lang="ja-JP" altLang="en-US" smtClean="0"/>
              <a:t>‹#›</a:t>
            </a:fld>
            <a:endParaRPr kumimoji="1" lang="ja-JP" altLang="en-US"/>
          </a:p>
        </p:txBody>
      </p:sp>
    </p:spTree>
    <p:extLst>
      <p:ext uri="{BB962C8B-B14F-4D97-AF65-F5344CB8AC3E}">
        <p14:creationId xmlns:p14="http://schemas.microsoft.com/office/powerpoint/2010/main" val="278845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52E2891-52FB-4C15-B76B-32ED3AC39B00}" type="datetimeFigureOut">
              <a:rPr kumimoji="1" lang="ja-JP" altLang="en-US" smtClean="0"/>
              <a:t>2022/3/31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B4C54B6-3CCA-4979-B1F8-C0E5A35BCF7A}" type="slidenum">
              <a:rPr kumimoji="1" lang="ja-JP" altLang="en-US" smtClean="0"/>
              <a:t>‹#›</a:t>
            </a:fld>
            <a:endParaRPr kumimoji="1" lang="ja-JP" altLang="en-US"/>
          </a:p>
        </p:txBody>
      </p:sp>
    </p:spTree>
    <p:extLst>
      <p:ext uri="{BB962C8B-B14F-4D97-AF65-F5344CB8AC3E}">
        <p14:creationId xmlns:p14="http://schemas.microsoft.com/office/powerpoint/2010/main" val="59761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652E2891-52FB-4C15-B76B-32ED3AC39B00}" type="datetimeFigureOut">
              <a:rPr kumimoji="1" lang="ja-JP" altLang="en-US" smtClean="0"/>
              <a:t>2022/3/31</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AB4C54B6-3CCA-4979-B1F8-C0E5A35BCF7A}" type="slidenum">
              <a:rPr kumimoji="1" lang="ja-JP" altLang="en-US" smtClean="0"/>
              <a:t>‹#›</a:t>
            </a:fld>
            <a:endParaRPr kumimoji="1" lang="ja-JP" altLang="en-US"/>
          </a:p>
        </p:txBody>
      </p:sp>
    </p:spTree>
    <p:extLst>
      <p:ext uri="{BB962C8B-B14F-4D97-AF65-F5344CB8AC3E}">
        <p14:creationId xmlns:p14="http://schemas.microsoft.com/office/powerpoint/2010/main" val="411552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652E2891-52FB-4C15-B76B-32ED3AC39B00}" type="datetimeFigureOut">
              <a:rPr kumimoji="1" lang="ja-JP" altLang="en-US" smtClean="0"/>
              <a:t>2022/3/31</a:t>
            </a:fld>
            <a:endParaRPr kumimoji="1" lang="ja-JP" altLang="en-US"/>
          </a:p>
        </p:txBody>
      </p:sp>
      <p:sp>
        <p:nvSpPr>
          <p:cNvPr id="9" name="Footer Placeholder 8"/>
          <p:cNvSpPr>
            <a:spLocks noGrp="1"/>
          </p:cNvSpPr>
          <p:nvPr>
            <p:ph type="ftr" sz="quarter" idx="11"/>
          </p:nvPr>
        </p:nvSpPr>
        <p:spPr>
          <a:xfrm>
            <a:off x="3499101" y="6356350"/>
            <a:ext cx="5911517" cy="365125"/>
          </a:xfrm>
        </p:spPr>
        <p:txBody>
          <a:bodyPr/>
          <a:lstStyle/>
          <a:p>
            <a:endParaRPr kumimoji="1" lang="ja-JP" altLang="en-US"/>
          </a:p>
        </p:txBody>
      </p:sp>
      <p:sp>
        <p:nvSpPr>
          <p:cNvPr id="10" name="Slide Number Placeholder 9"/>
          <p:cNvSpPr>
            <a:spLocks noGrp="1"/>
          </p:cNvSpPr>
          <p:nvPr>
            <p:ph type="sldNum" sz="quarter" idx="12"/>
          </p:nvPr>
        </p:nvSpPr>
        <p:spPr/>
        <p:txBody>
          <a:bodyPr/>
          <a:lstStyle/>
          <a:p>
            <a:fld id="{AB4C54B6-3CCA-4979-B1F8-C0E5A35BCF7A}" type="slidenum">
              <a:rPr kumimoji="1" lang="ja-JP" altLang="en-US" smtClean="0"/>
              <a:t>‹#›</a:t>
            </a:fld>
            <a:endParaRPr kumimoji="1" lang="ja-JP" altLang="en-US"/>
          </a:p>
        </p:txBody>
      </p:sp>
    </p:spTree>
    <p:extLst>
      <p:ext uri="{BB962C8B-B14F-4D97-AF65-F5344CB8AC3E}">
        <p14:creationId xmlns:p14="http://schemas.microsoft.com/office/powerpoint/2010/main" val="223041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52E2891-52FB-4C15-B76B-32ED3AC39B00}" type="datetimeFigureOut">
              <a:rPr kumimoji="1" lang="ja-JP" altLang="en-US" smtClean="0"/>
              <a:t>2022/3/31</a:t>
            </a:fld>
            <a:endParaRPr kumimoji="1" lang="ja-JP"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kumimoji="1" lang="ja-JP"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AB4C54B6-3CCA-4979-B1F8-C0E5A35BCF7A}" type="slidenum">
              <a:rPr kumimoji="1" lang="ja-JP" altLang="en-US" smtClean="0"/>
              <a:t>‹#›</a:t>
            </a:fld>
            <a:endParaRPr kumimoji="1" lang="ja-JP" altLang="en-US"/>
          </a:p>
        </p:txBody>
      </p:sp>
    </p:spTree>
    <p:extLst>
      <p:ext uri="{BB962C8B-B14F-4D97-AF65-F5344CB8AC3E}">
        <p14:creationId xmlns:p14="http://schemas.microsoft.com/office/powerpoint/2010/main" val="116027750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dirty="0"/>
              <a:t>Introduction to Visual Studio Code </a:t>
            </a:r>
            <a:endParaRPr kumimoji="1" lang="ja-JP" altLang="en-US" dirty="0"/>
          </a:p>
        </p:txBody>
      </p:sp>
      <p:sp>
        <p:nvSpPr>
          <p:cNvPr id="3" name="サブタイトル 2"/>
          <p:cNvSpPr>
            <a:spLocks noGrp="1"/>
          </p:cNvSpPr>
          <p:nvPr>
            <p:ph type="subTitle" idx="1"/>
          </p:nvPr>
        </p:nvSpPr>
        <p:spPr/>
        <p:txBody>
          <a:bodyPr/>
          <a:lstStyle/>
          <a:p>
            <a:r>
              <a:rPr kumimoji="1" lang="ja-JP" altLang="en-US"/>
              <a:t>営業推進部システム課</a:t>
            </a:r>
            <a:endParaRPr kumimoji="1" lang="ja-JP" altLang="en-US" dirty="0"/>
          </a:p>
        </p:txBody>
      </p:sp>
    </p:spTree>
    <p:extLst>
      <p:ext uri="{BB962C8B-B14F-4D97-AF65-F5344CB8AC3E}">
        <p14:creationId xmlns:p14="http://schemas.microsoft.com/office/powerpoint/2010/main" val="3369017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E1B27B88-2452-4C42-9628-CD76452F2A49}"/>
              </a:ext>
            </a:extLst>
          </p:cNvPr>
          <p:cNvSpPr>
            <a:spLocks noGrp="1"/>
          </p:cNvSpPr>
          <p:nvPr>
            <p:ph type="title"/>
          </p:nvPr>
        </p:nvSpPr>
        <p:spPr/>
        <p:txBody>
          <a:bodyPr/>
          <a:lstStyle/>
          <a:p>
            <a:r>
              <a:rPr lang="en-US" altLang="ja-JP" dirty="0"/>
              <a:t>Code Runner</a:t>
            </a:r>
            <a:endParaRPr lang="ja-JP" altLang="en-US"/>
          </a:p>
        </p:txBody>
      </p:sp>
      <p:pic>
        <p:nvPicPr>
          <p:cNvPr id="12" name="コンテンツ プレースホルダー 11" descr="グラフィカル ユーザー インターフェイス, テキスト, アプリケーション, メール&#10;&#10;自動的に生成された説明">
            <a:extLst>
              <a:ext uri="{FF2B5EF4-FFF2-40B4-BE49-F238E27FC236}">
                <a16:creationId xmlns:a16="http://schemas.microsoft.com/office/drawing/2014/main" id="{2564613C-C7AA-4149-AE81-B6696F5438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957311"/>
            <a:ext cx="7315200" cy="4933853"/>
          </a:xfrm>
        </p:spPr>
      </p:pic>
    </p:spTree>
    <p:extLst>
      <p:ext uri="{BB962C8B-B14F-4D97-AF65-F5344CB8AC3E}">
        <p14:creationId xmlns:p14="http://schemas.microsoft.com/office/powerpoint/2010/main" val="211926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43D9A535-A695-9542-A693-E325B07E7B7E}"/>
              </a:ext>
            </a:extLst>
          </p:cNvPr>
          <p:cNvSpPr>
            <a:spLocks noGrp="1"/>
          </p:cNvSpPr>
          <p:nvPr>
            <p:ph type="title"/>
          </p:nvPr>
        </p:nvSpPr>
        <p:spPr/>
        <p:txBody>
          <a:bodyPr/>
          <a:lstStyle/>
          <a:p>
            <a:r>
              <a:rPr lang="en-US" altLang="ja-JP" dirty="0"/>
              <a:t>Peacock</a:t>
            </a:r>
            <a:endParaRPr lang="ja-JP" altLang="en-US"/>
          </a:p>
        </p:txBody>
      </p:sp>
      <p:pic>
        <p:nvPicPr>
          <p:cNvPr id="12" name="コンテンツ プレースホルダー 11" descr="グラフィカル ユーザー インターフェイス, テキスト, アプリケーション&#10;&#10;自動的に生成された説明">
            <a:extLst>
              <a:ext uri="{FF2B5EF4-FFF2-40B4-BE49-F238E27FC236}">
                <a16:creationId xmlns:a16="http://schemas.microsoft.com/office/drawing/2014/main" id="{020A79D2-D867-BE4B-BF2B-6BA40B3488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332055"/>
            <a:ext cx="7315200" cy="4184365"/>
          </a:xfrm>
        </p:spPr>
      </p:pic>
    </p:spTree>
    <p:extLst>
      <p:ext uri="{BB962C8B-B14F-4D97-AF65-F5344CB8AC3E}">
        <p14:creationId xmlns:p14="http://schemas.microsoft.com/office/powerpoint/2010/main" val="791377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5DA4A5D0-6061-6F4C-B7D2-039849A970B3}"/>
              </a:ext>
            </a:extLst>
          </p:cNvPr>
          <p:cNvSpPr>
            <a:spLocks noGrp="1"/>
          </p:cNvSpPr>
          <p:nvPr>
            <p:ph type="title"/>
          </p:nvPr>
        </p:nvSpPr>
        <p:spPr/>
        <p:txBody>
          <a:bodyPr/>
          <a:lstStyle/>
          <a:p>
            <a:r>
              <a:rPr lang="en-US" altLang="ja-JP" dirty="0" err="1"/>
              <a:t>GitLens</a:t>
            </a:r>
            <a:endParaRPr lang="ja-JP" altLang="en-US"/>
          </a:p>
        </p:txBody>
      </p:sp>
      <p:pic>
        <p:nvPicPr>
          <p:cNvPr id="12" name="コンテンツ プレースホルダー 11" descr="グラフィカル ユーザー インターフェイス, アプリケーション, Teams&#10;&#10;自動的に生成された説明">
            <a:extLst>
              <a:ext uri="{FF2B5EF4-FFF2-40B4-BE49-F238E27FC236}">
                <a16:creationId xmlns:a16="http://schemas.microsoft.com/office/drawing/2014/main" id="{56F62863-383D-FA4B-B884-1D86065CF9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247239"/>
            <a:ext cx="7315200" cy="4353997"/>
          </a:xfrm>
        </p:spPr>
      </p:pic>
    </p:spTree>
    <p:extLst>
      <p:ext uri="{BB962C8B-B14F-4D97-AF65-F5344CB8AC3E}">
        <p14:creationId xmlns:p14="http://schemas.microsoft.com/office/powerpoint/2010/main" val="1587086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565E7AFE-25F9-084D-A29D-8573B2193512}"/>
              </a:ext>
            </a:extLst>
          </p:cNvPr>
          <p:cNvSpPr>
            <a:spLocks noGrp="1"/>
          </p:cNvSpPr>
          <p:nvPr>
            <p:ph type="title"/>
          </p:nvPr>
        </p:nvSpPr>
        <p:spPr/>
        <p:txBody>
          <a:bodyPr/>
          <a:lstStyle/>
          <a:p>
            <a:r>
              <a:rPr lang="en-US" altLang="ja-JP" dirty="0"/>
              <a:t>Docker</a:t>
            </a:r>
            <a:endParaRPr lang="ja-JP" altLang="en-US"/>
          </a:p>
        </p:txBody>
      </p:sp>
      <p:pic>
        <p:nvPicPr>
          <p:cNvPr id="12" name="コンテンツ プレースホルダー 11" descr="グラフィカル ユーザー インターフェイス, テキスト&#10;&#10;自動的に生成された説明">
            <a:extLst>
              <a:ext uri="{FF2B5EF4-FFF2-40B4-BE49-F238E27FC236}">
                <a16:creationId xmlns:a16="http://schemas.microsoft.com/office/drawing/2014/main" id="{7920A088-95CF-A54F-B382-360732425E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1188" y="863600"/>
            <a:ext cx="7310300" cy="5121275"/>
          </a:xfrm>
        </p:spPr>
      </p:pic>
    </p:spTree>
    <p:extLst>
      <p:ext uri="{BB962C8B-B14F-4D97-AF65-F5344CB8AC3E}">
        <p14:creationId xmlns:p14="http://schemas.microsoft.com/office/powerpoint/2010/main" val="3282444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ABA4A47B-11FC-944D-9B3F-5C21758F11D9}"/>
              </a:ext>
            </a:extLst>
          </p:cNvPr>
          <p:cNvSpPr>
            <a:spLocks noGrp="1"/>
          </p:cNvSpPr>
          <p:nvPr>
            <p:ph type="title"/>
          </p:nvPr>
        </p:nvSpPr>
        <p:spPr/>
        <p:txBody>
          <a:bodyPr/>
          <a:lstStyle/>
          <a:p>
            <a:r>
              <a:rPr lang="en-US" altLang="ja-JP" dirty="0"/>
              <a:t>Remote Development</a:t>
            </a:r>
            <a:endParaRPr lang="ja-JP" altLang="en-US"/>
          </a:p>
        </p:txBody>
      </p:sp>
      <p:pic>
        <p:nvPicPr>
          <p:cNvPr id="12" name="コンテンツ プレースホルダー 11" descr="グラフィカル ユーザー インターフェイス, アプリケーション, メール&#10;&#10;自動的に生成された説明">
            <a:extLst>
              <a:ext uri="{FF2B5EF4-FFF2-40B4-BE49-F238E27FC236}">
                <a16:creationId xmlns:a16="http://schemas.microsoft.com/office/drawing/2014/main" id="{03215488-06EB-824F-895B-AF0BEA2A7A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368032"/>
            <a:ext cx="7315200" cy="4112411"/>
          </a:xfrm>
        </p:spPr>
      </p:pic>
    </p:spTree>
    <p:extLst>
      <p:ext uri="{BB962C8B-B14F-4D97-AF65-F5344CB8AC3E}">
        <p14:creationId xmlns:p14="http://schemas.microsoft.com/office/powerpoint/2010/main" val="368641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5DA4A5D0-6061-6F4C-B7D2-039849A970B3}"/>
              </a:ext>
            </a:extLst>
          </p:cNvPr>
          <p:cNvSpPr>
            <a:spLocks noGrp="1"/>
          </p:cNvSpPr>
          <p:nvPr>
            <p:ph type="title"/>
          </p:nvPr>
        </p:nvSpPr>
        <p:spPr/>
        <p:txBody>
          <a:bodyPr/>
          <a:lstStyle/>
          <a:p>
            <a:r>
              <a:rPr lang="en-US" altLang="ja-JP" dirty="0" err="1"/>
              <a:t>Intelephense</a:t>
            </a:r>
            <a:endParaRPr lang="ja-JP" altLang="en-US"/>
          </a:p>
        </p:txBody>
      </p:sp>
      <p:pic>
        <p:nvPicPr>
          <p:cNvPr id="3" name="コンテンツ プレースホルダー 2" descr="グラフィカル ユーザー インターフェイス, テキスト, アプリケーション, メール&#10;&#10;自動的に生成された説明">
            <a:extLst>
              <a:ext uri="{FF2B5EF4-FFF2-40B4-BE49-F238E27FC236}">
                <a16:creationId xmlns:a16="http://schemas.microsoft.com/office/drawing/2014/main" id="{EDCE8C0E-C5A0-264B-9001-9567620B61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460478"/>
            <a:ext cx="7315200" cy="3927519"/>
          </a:xfrm>
        </p:spPr>
      </p:pic>
    </p:spTree>
    <p:extLst>
      <p:ext uri="{BB962C8B-B14F-4D97-AF65-F5344CB8AC3E}">
        <p14:creationId xmlns:p14="http://schemas.microsoft.com/office/powerpoint/2010/main" val="353618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5DA4A5D0-6061-6F4C-B7D2-039849A970B3}"/>
              </a:ext>
            </a:extLst>
          </p:cNvPr>
          <p:cNvSpPr>
            <a:spLocks noGrp="1"/>
          </p:cNvSpPr>
          <p:nvPr>
            <p:ph type="title"/>
          </p:nvPr>
        </p:nvSpPr>
        <p:spPr/>
        <p:txBody>
          <a:bodyPr/>
          <a:lstStyle/>
          <a:p>
            <a:r>
              <a:rPr lang="en-US" altLang="ja-JP" dirty="0"/>
              <a:t>Laravel </a:t>
            </a:r>
            <a:r>
              <a:rPr lang="en-US" altLang="ja-JP" dirty="0" err="1"/>
              <a:t>Exension</a:t>
            </a:r>
            <a:r>
              <a:rPr lang="en-US" altLang="ja-JP" dirty="0"/>
              <a:t> Pack</a:t>
            </a:r>
            <a:endParaRPr lang="ja-JP" altLang="en-US"/>
          </a:p>
        </p:txBody>
      </p:sp>
      <p:pic>
        <p:nvPicPr>
          <p:cNvPr id="3" name="コンテンツ プレースホルダー 2" descr="グラフィカル ユーザー インターフェイス, テキスト, アプリケーション&#10;&#10;自動的に生成された説明">
            <a:extLst>
              <a:ext uri="{FF2B5EF4-FFF2-40B4-BE49-F238E27FC236}">
                <a16:creationId xmlns:a16="http://schemas.microsoft.com/office/drawing/2014/main" id="{99D33EC4-5B9F-684F-9B23-7A4EFACE7C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264631"/>
            <a:ext cx="7315200" cy="4319213"/>
          </a:xfrm>
        </p:spPr>
      </p:pic>
    </p:spTree>
    <p:extLst>
      <p:ext uri="{BB962C8B-B14F-4D97-AF65-F5344CB8AC3E}">
        <p14:creationId xmlns:p14="http://schemas.microsoft.com/office/powerpoint/2010/main" val="234500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40D676-4C4B-3A4D-9FFE-5B8BF645725C}"/>
              </a:ext>
            </a:extLst>
          </p:cNvPr>
          <p:cNvSpPr>
            <a:spLocks noGrp="1"/>
          </p:cNvSpPr>
          <p:nvPr>
            <p:ph type="title"/>
          </p:nvPr>
        </p:nvSpPr>
        <p:spPr/>
        <p:txBody>
          <a:bodyPr/>
          <a:lstStyle/>
          <a:p>
            <a:r>
              <a:rPr kumimoji="1" lang="en-US" altLang="ja-JP" dirty="0"/>
              <a:t>Material Icon</a:t>
            </a:r>
            <a:endParaRPr kumimoji="1" lang="ja-JP" altLang="en-US"/>
          </a:p>
        </p:txBody>
      </p:sp>
      <p:pic>
        <p:nvPicPr>
          <p:cNvPr id="5" name="コンテンツ プレースホルダー 4"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7EAF3AB2-423A-994C-862B-AECE5D77A9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6987" y="863600"/>
            <a:ext cx="7198701" cy="5121275"/>
          </a:xfrm>
        </p:spPr>
      </p:pic>
    </p:spTree>
    <p:extLst>
      <p:ext uri="{BB962C8B-B14F-4D97-AF65-F5344CB8AC3E}">
        <p14:creationId xmlns:p14="http://schemas.microsoft.com/office/powerpoint/2010/main" val="253344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a:t>開発環境の準備</a:t>
            </a:r>
          </a:p>
        </p:txBody>
      </p:sp>
      <p:sp>
        <p:nvSpPr>
          <p:cNvPr id="7" name="テキスト プレースホルダー 6"/>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115195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Preparing</a:t>
            </a:r>
            <a:endParaRPr kumimoji="1" lang="ja-JP" altLang="en-US" dirty="0"/>
          </a:p>
        </p:txBody>
      </p:sp>
      <p:sp>
        <p:nvSpPr>
          <p:cNvPr id="5" name="コンテンツ プレースホルダー 4"/>
          <p:cNvSpPr>
            <a:spLocks noGrp="1"/>
          </p:cNvSpPr>
          <p:nvPr>
            <p:ph idx="1"/>
          </p:nvPr>
        </p:nvSpPr>
        <p:spPr/>
        <p:txBody>
          <a:bodyPr/>
          <a:lstStyle/>
          <a:p>
            <a:r>
              <a:rPr lang="en-US" altLang="ja-JP" dirty="0"/>
              <a:t>Visual Studio Code</a:t>
            </a:r>
            <a:r>
              <a:rPr lang="ja-JP" altLang="en-US" dirty="0"/>
              <a:t>の拡張機能を作成するに当たっては以下の拡張機能を予めインストール・設定しておく</a:t>
            </a:r>
          </a:p>
          <a:p>
            <a:pPr lvl="1"/>
            <a:r>
              <a:rPr lang="en-US" altLang="ja-JP" dirty="0"/>
              <a:t>Visual Studio Code</a:t>
            </a:r>
          </a:p>
          <a:p>
            <a:pPr lvl="1"/>
            <a:r>
              <a:rPr lang="en-US" altLang="ja-JP" dirty="0"/>
              <a:t>node.js</a:t>
            </a:r>
          </a:p>
          <a:p>
            <a:pPr lvl="1"/>
            <a:r>
              <a:rPr lang="en-US" altLang="ja-JP" dirty="0"/>
              <a:t>Yeoman code generator</a:t>
            </a:r>
          </a:p>
          <a:p>
            <a:pPr lvl="1"/>
            <a:r>
              <a:rPr lang="en-US" altLang="ja-JP" dirty="0" err="1"/>
              <a:t>Typings</a:t>
            </a:r>
            <a:endParaRPr lang="en-US" altLang="ja-JP" dirty="0"/>
          </a:p>
          <a:p>
            <a:pPr lvl="1"/>
            <a:r>
              <a:rPr lang="en-US" altLang="ja-JP" dirty="0"/>
              <a:t>VSCE</a:t>
            </a:r>
          </a:p>
          <a:p>
            <a:pPr lvl="1"/>
            <a:r>
              <a:rPr kumimoji="1" lang="ja-JP" altLang="en-US" dirty="0"/>
              <a:t>グループポリシーの設定</a:t>
            </a:r>
          </a:p>
        </p:txBody>
      </p:sp>
    </p:spTree>
    <p:extLst>
      <p:ext uri="{BB962C8B-B14F-4D97-AF65-F5344CB8AC3E}">
        <p14:creationId xmlns:p14="http://schemas.microsoft.com/office/powerpoint/2010/main" val="3487398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目次</a:t>
            </a:r>
          </a:p>
        </p:txBody>
      </p:sp>
      <p:sp>
        <p:nvSpPr>
          <p:cNvPr id="5" name="コンテンツ プレースホルダー 4"/>
          <p:cNvSpPr>
            <a:spLocks noGrp="1"/>
          </p:cNvSpPr>
          <p:nvPr>
            <p:ph idx="1"/>
          </p:nvPr>
        </p:nvSpPr>
        <p:spPr/>
        <p:txBody>
          <a:bodyPr>
            <a:normAutofit/>
          </a:bodyPr>
          <a:lstStyle/>
          <a:p>
            <a:r>
              <a:rPr lang="en-US" altLang="ja-JP" dirty="0"/>
              <a:t>Visual Studio Code</a:t>
            </a:r>
            <a:r>
              <a:rPr lang="ja-JP" altLang="en-US"/>
              <a:t>とは</a:t>
            </a:r>
            <a:endParaRPr lang="en-US" altLang="ja-JP" dirty="0"/>
          </a:p>
          <a:p>
            <a:r>
              <a:rPr lang="ja-JP" altLang="en-US"/>
              <a:t>おすすめ拡張機能</a:t>
            </a:r>
            <a:r>
              <a:rPr lang="en-US" altLang="ja-JP" dirty="0"/>
              <a:t>10</a:t>
            </a:r>
            <a:r>
              <a:rPr lang="ja-JP" altLang="en-US"/>
              <a:t>選</a:t>
            </a:r>
            <a:endParaRPr lang="ja-JP" altLang="en-US" dirty="0"/>
          </a:p>
          <a:p>
            <a:r>
              <a:rPr lang="ja-JP" altLang="en-US" dirty="0"/>
              <a:t>開発環境の準備</a:t>
            </a:r>
          </a:p>
          <a:p>
            <a:r>
              <a:rPr lang="en-US" altLang="ja-JP" dirty="0"/>
              <a:t>Visual Studio Code API </a:t>
            </a:r>
            <a:r>
              <a:rPr lang="ja-JP" altLang="en-US" dirty="0"/>
              <a:t>概観</a:t>
            </a:r>
            <a:endParaRPr lang="en-US" altLang="ja-JP" dirty="0"/>
          </a:p>
          <a:p>
            <a:r>
              <a:rPr kumimoji="1" lang="ja-JP" altLang="en-US" dirty="0"/>
              <a:t>拡張機能作成</a:t>
            </a:r>
            <a:endParaRPr kumimoji="1" lang="en-US" altLang="ja-JP" dirty="0"/>
          </a:p>
          <a:p>
            <a:r>
              <a:rPr kumimoji="1" lang="ja-JP" altLang="en-US" dirty="0"/>
              <a:t>まとめ</a:t>
            </a:r>
          </a:p>
        </p:txBody>
      </p:sp>
    </p:spTree>
    <p:extLst>
      <p:ext uri="{BB962C8B-B14F-4D97-AF65-F5344CB8AC3E}">
        <p14:creationId xmlns:p14="http://schemas.microsoft.com/office/powerpoint/2010/main" val="3696176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Node.js</a:t>
            </a:r>
            <a:endParaRPr kumimoji="1" lang="ja-JP" altLang="en-US" dirty="0"/>
          </a:p>
        </p:txBody>
      </p:sp>
      <p:pic>
        <p:nvPicPr>
          <p:cNvPr id="6" name="コンテンツ プレースホルダー 5">
            <a:extLst>
              <a:ext uri="{FF2B5EF4-FFF2-40B4-BE49-F238E27FC236}">
                <a16:creationId xmlns:a16="http://schemas.microsoft.com/office/drawing/2014/main" id="{59E97C82-AEA9-844A-AADF-4F150738A5AD}"/>
              </a:ext>
            </a:extLst>
          </p:cNvPr>
          <p:cNvPicPr>
            <a:picLocks noGrp="1" noChangeAspect="1"/>
          </p:cNvPicPr>
          <p:nvPr>
            <p:ph idx="1"/>
          </p:nvPr>
        </p:nvPicPr>
        <p:blipFill>
          <a:blip r:embed="rId2"/>
          <a:stretch>
            <a:fillRect/>
          </a:stretch>
        </p:blipFill>
        <p:spPr>
          <a:xfrm>
            <a:off x="3868738" y="1204180"/>
            <a:ext cx="7315200" cy="4440115"/>
          </a:xfrm>
          <a:prstGeom prst="rect">
            <a:avLst/>
          </a:prstGeom>
        </p:spPr>
      </p:pic>
    </p:spTree>
    <p:extLst>
      <p:ext uri="{BB962C8B-B14F-4D97-AF65-F5344CB8AC3E}">
        <p14:creationId xmlns:p14="http://schemas.microsoft.com/office/powerpoint/2010/main" val="3099082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52918" y="1123837"/>
            <a:ext cx="3040539" cy="4601183"/>
          </a:xfrm>
        </p:spPr>
        <p:txBody>
          <a:bodyPr/>
          <a:lstStyle/>
          <a:p>
            <a:r>
              <a:rPr kumimoji="1" lang="en-US" altLang="ja-JP" dirty="0"/>
              <a:t>Node.js</a:t>
            </a:r>
            <a:br>
              <a:rPr kumimoji="1" lang="en-US" altLang="ja-JP" dirty="0"/>
            </a:br>
            <a:r>
              <a:rPr kumimoji="1" lang="en-US" altLang="ja-JP" dirty="0"/>
              <a:t>(macOS)</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a:t>インストール</a:t>
            </a:r>
            <a:endParaRPr kumimoji="1" lang="en-US" altLang="ja-JP" dirty="0"/>
          </a:p>
          <a:p>
            <a:pPr lvl="1"/>
            <a:r>
              <a:rPr kumimoji="1" lang="en-US" altLang="ja-JP" dirty="0"/>
              <a:t>homebrew</a:t>
            </a:r>
            <a:r>
              <a:rPr kumimoji="1" lang="ja-JP" altLang="en-US"/>
              <a:t>パッケージマネージャから</a:t>
            </a:r>
            <a:endParaRPr lang="en-US" altLang="ja-JP" dirty="0"/>
          </a:p>
          <a:p>
            <a:pPr lvl="1"/>
            <a:r>
              <a:rPr lang="ja-JP" altLang="en-US"/>
              <a:t>公式サイトからパッケージをダウンロードしても</a:t>
            </a:r>
            <a:r>
              <a:rPr lang="en-US" altLang="ja-JP" dirty="0"/>
              <a:t>OK</a:t>
            </a:r>
          </a:p>
          <a:p>
            <a:endParaRPr kumimoji="1" lang="en-US" altLang="ja-JP" dirty="0"/>
          </a:p>
          <a:p>
            <a:pPr lvl="1"/>
            <a:endParaRPr kumimoji="1" lang="en-US" altLang="ja-JP" dirty="0"/>
          </a:p>
          <a:p>
            <a:pPr lvl="1"/>
            <a:endParaRPr kumimoji="1" lang="ja-JP" altLang="en-US" dirty="0"/>
          </a:p>
        </p:txBody>
      </p:sp>
      <p:sp>
        <p:nvSpPr>
          <p:cNvPr id="6" name="正方形/長方形 5"/>
          <p:cNvSpPr/>
          <p:nvPr/>
        </p:nvSpPr>
        <p:spPr>
          <a:xfrm>
            <a:off x="4084544" y="3643193"/>
            <a:ext cx="6884647" cy="2248249"/>
          </a:xfrm>
          <a:prstGeom prst="rect">
            <a:avLst/>
          </a:prstGeom>
          <a:solidFill>
            <a:schemeClr val="accent1">
              <a:lumMod val="20000"/>
              <a:lumOff val="80000"/>
            </a:schemeClr>
          </a:solidFill>
          <a:ln>
            <a:noFill/>
          </a:ln>
        </p:spPr>
        <p:style>
          <a:lnRef idx="3">
            <a:schemeClr val="lt1"/>
          </a:lnRef>
          <a:fillRef idx="1">
            <a:schemeClr val="dk1"/>
          </a:fillRef>
          <a:effectRef idx="1">
            <a:schemeClr val="dk1"/>
          </a:effectRef>
          <a:fontRef idx="minor">
            <a:schemeClr val="lt1"/>
          </a:fontRef>
        </p:style>
        <p:txBody>
          <a:bodyPr rtlCol="0" anchor="ctr"/>
          <a:lstStyle/>
          <a:p>
            <a:r>
              <a:rPr lang="en-US" altLang="ja-JP" dirty="0">
                <a:solidFill>
                  <a:schemeClr val="tx1">
                    <a:lumMod val="65000"/>
                    <a:lumOff val="35000"/>
                  </a:schemeClr>
                </a:solidFill>
                <a:latin typeface="ＭＳ ゴシック"/>
              </a:rPr>
              <a:t>#homebrew</a:t>
            </a:r>
          </a:p>
          <a:p>
            <a:r>
              <a:rPr lang="en-US" altLang="ja-JP" dirty="0">
                <a:solidFill>
                  <a:schemeClr val="tx1">
                    <a:lumMod val="65000"/>
                    <a:lumOff val="35000"/>
                  </a:schemeClr>
                </a:solidFill>
                <a:latin typeface="ＭＳ ゴシック"/>
              </a:rPr>
              <a:t>brew install node</a:t>
            </a:r>
          </a:p>
          <a:p>
            <a:endParaRPr lang="en-US" altLang="ja-JP" dirty="0">
              <a:solidFill>
                <a:schemeClr val="tx1">
                  <a:lumMod val="65000"/>
                  <a:lumOff val="35000"/>
                </a:schemeClr>
              </a:solidFill>
              <a:latin typeface="ＭＳ ゴシック"/>
            </a:endParaRPr>
          </a:p>
          <a:p>
            <a:r>
              <a:rPr lang="en-US" altLang="ja-JP" dirty="0">
                <a:solidFill>
                  <a:schemeClr val="tx1">
                    <a:lumMod val="65000"/>
                    <a:lumOff val="35000"/>
                  </a:schemeClr>
                </a:solidFill>
                <a:latin typeface="ＭＳ ゴシック"/>
              </a:rPr>
              <a:t>#homebrew</a:t>
            </a:r>
            <a:r>
              <a:rPr lang="ja-JP" altLang="en-US">
                <a:solidFill>
                  <a:schemeClr val="tx1">
                    <a:lumMod val="65000"/>
                    <a:lumOff val="35000"/>
                  </a:schemeClr>
                </a:solidFill>
                <a:latin typeface="ＭＳ ゴシック"/>
              </a:rPr>
              <a:t>から</a:t>
            </a:r>
            <a:r>
              <a:rPr lang="en-US" altLang="ja-JP" dirty="0" err="1">
                <a:solidFill>
                  <a:schemeClr val="tx1">
                    <a:lumMod val="65000"/>
                    <a:lumOff val="35000"/>
                  </a:schemeClr>
                </a:solidFill>
                <a:latin typeface="ＭＳ ゴシック"/>
              </a:rPr>
              <a:t>nodebrew</a:t>
            </a:r>
            <a:r>
              <a:rPr lang="en-US" altLang="ja-JP" dirty="0">
                <a:solidFill>
                  <a:schemeClr val="tx1">
                    <a:lumMod val="65000"/>
                    <a:lumOff val="35000"/>
                  </a:schemeClr>
                </a:solidFill>
                <a:latin typeface="ＭＳ ゴシック"/>
              </a:rPr>
              <a:t> </a:t>
            </a:r>
            <a:r>
              <a:rPr lang="ja-JP" altLang="en-US">
                <a:solidFill>
                  <a:schemeClr val="tx1">
                    <a:lumMod val="65000"/>
                    <a:lumOff val="35000"/>
                  </a:schemeClr>
                </a:solidFill>
                <a:latin typeface="ＭＳ ゴシック"/>
              </a:rPr>
              <a:t>をいれてからインストールしても</a:t>
            </a:r>
            <a:r>
              <a:rPr lang="en-US" altLang="ja-JP" dirty="0">
                <a:solidFill>
                  <a:schemeClr val="tx1">
                    <a:lumMod val="65000"/>
                    <a:lumOff val="35000"/>
                  </a:schemeClr>
                </a:solidFill>
                <a:latin typeface="ＭＳ ゴシック"/>
              </a:rPr>
              <a:t>OK</a:t>
            </a:r>
          </a:p>
          <a:p>
            <a:r>
              <a:rPr lang="en-US" altLang="ja-JP" dirty="0">
                <a:solidFill>
                  <a:schemeClr val="tx1">
                    <a:lumMod val="65000"/>
                    <a:lumOff val="35000"/>
                  </a:schemeClr>
                </a:solidFill>
                <a:latin typeface="ＭＳ ゴシック"/>
              </a:rPr>
              <a:t>brew install </a:t>
            </a:r>
            <a:r>
              <a:rPr lang="en-US" altLang="ja-JP" dirty="0" err="1">
                <a:solidFill>
                  <a:schemeClr val="tx1">
                    <a:lumMod val="65000"/>
                    <a:lumOff val="35000"/>
                  </a:schemeClr>
                </a:solidFill>
                <a:latin typeface="ＭＳ ゴシック"/>
              </a:rPr>
              <a:t>nodebrew</a:t>
            </a:r>
            <a:endParaRPr lang="en-US" altLang="ja-JP" dirty="0">
              <a:solidFill>
                <a:schemeClr val="tx1">
                  <a:lumMod val="65000"/>
                  <a:lumOff val="35000"/>
                </a:schemeClr>
              </a:solidFill>
              <a:latin typeface="ＭＳ ゴシック"/>
            </a:endParaRPr>
          </a:p>
          <a:p>
            <a:endParaRPr lang="en-US" altLang="ja-JP" dirty="0">
              <a:solidFill>
                <a:schemeClr val="tx1">
                  <a:lumMod val="65000"/>
                  <a:lumOff val="35000"/>
                </a:schemeClr>
              </a:solidFill>
              <a:latin typeface="ＭＳ ゴシック"/>
            </a:endParaRPr>
          </a:p>
          <a:p>
            <a:endParaRPr lang="en-US" altLang="ja-JP" dirty="0">
              <a:solidFill>
                <a:schemeClr val="tx1">
                  <a:lumMod val="65000"/>
                  <a:lumOff val="35000"/>
                </a:schemeClr>
              </a:solidFill>
              <a:latin typeface="ＭＳ ゴシック"/>
            </a:endParaRPr>
          </a:p>
          <a:p>
            <a:endParaRPr lang="en-US" altLang="ja-JP" dirty="0">
              <a:solidFill>
                <a:schemeClr val="tx1">
                  <a:lumMod val="65000"/>
                  <a:lumOff val="35000"/>
                </a:schemeClr>
              </a:solidFill>
              <a:latin typeface="ＭＳ ゴシック"/>
            </a:endParaRPr>
          </a:p>
        </p:txBody>
      </p:sp>
    </p:spTree>
    <p:extLst>
      <p:ext uri="{BB962C8B-B14F-4D97-AF65-F5344CB8AC3E}">
        <p14:creationId xmlns:p14="http://schemas.microsoft.com/office/powerpoint/2010/main" val="97071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Node.js</a:t>
            </a:r>
            <a:br>
              <a:rPr kumimoji="1" lang="en-US" altLang="ja-JP" dirty="0"/>
            </a:br>
            <a:r>
              <a:rPr kumimoji="1" lang="en-US" altLang="ja-JP" dirty="0"/>
              <a:t>(WSL / Debian)</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a:t>インストール</a:t>
            </a:r>
            <a:endParaRPr kumimoji="1" lang="en-US" altLang="ja-JP" dirty="0"/>
          </a:p>
          <a:p>
            <a:pPr lvl="1"/>
            <a:r>
              <a:rPr kumimoji="1" lang="en-US" altLang="ja-JP" dirty="0"/>
              <a:t>apt</a:t>
            </a:r>
            <a:r>
              <a:rPr kumimoji="1" lang="ja-JP" altLang="en-US"/>
              <a:t>パッケージマネージャ</a:t>
            </a:r>
            <a:endParaRPr kumimoji="1" lang="en-US" altLang="ja-JP" dirty="0"/>
          </a:p>
          <a:p>
            <a:pPr lvl="1"/>
            <a:r>
              <a:rPr lang="en-US" altLang="ja-JP" dirty="0"/>
              <a:t>WSL</a:t>
            </a:r>
            <a:r>
              <a:rPr lang="ja-JP" altLang="en-US"/>
              <a:t>と</a:t>
            </a:r>
            <a:r>
              <a:rPr lang="en-US" altLang="ja-JP" dirty="0"/>
              <a:t>Debian(Ubuntu)</a:t>
            </a:r>
            <a:r>
              <a:rPr lang="ja-JP" altLang="en-US"/>
              <a:t>ともに同じです。</a:t>
            </a:r>
            <a:endParaRPr kumimoji="1" lang="en-US" altLang="ja-JP" dirty="0"/>
          </a:p>
          <a:p>
            <a:endParaRPr lang="en-US" altLang="ja-JP" dirty="0"/>
          </a:p>
          <a:p>
            <a:endParaRPr kumimoji="1" lang="en-US" altLang="ja-JP" dirty="0"/>
          </a:p>
          <a:p>
            <a:pPr lvl="1"/>
            <a:endParaRPr kumimoji="1" lang="en-US" altLang="ja-JP" dirty="0"/>
          </a:p>
          <a:p>
            <a:pPr lvl="1"/>
            <a:endParaRPr kumimoji="1" lang="ja-JP" altLang="en-US" dirty="0"/>
          </a:p>
        </p:txBody>
      </p:sp>
      <p:sp>
        <p:nvSpPr>
          <p:cNvPr id="6" name="正方形/長方形 5"/>
          <p:cNvSpPr/>
          <p:nvPr/>
        </p:nvSpPr>
        <p:spPr>
          <a:xfrm>
            <a:off x="4084544" y="3643193"/>
            <a:ext cx="6884647" cy="2248249"/>
          </a:xfrm>
          <a:prstGeom prst="rect">
            <a:avLst/>
          </a:prstGeom>
          <a:solidFill>
            <a:schemeClr val="accent1">
              <a:lumMod val="20000"/>
              <a:lumOff val="80000"/>
            </a:schemeClr>
          </a:solidFill>
          <a:ln>
            <a:noFill/>
          </a:ln>
        </p:spPr>
        <p:style>
          <a:lnRef idx="3">
            <a:schemeClr val="lt1"/>
          </a:lnRef>
          <a:fillRef idx="1">
            <a:schemeClr val="dk1"/>
          </a:fillRef>
          <a:effectRef idx="1">
            <a:schemeClr val="dk1"/>
          </a:effectRef>
          <a:fontRef idx="minor">
            <a:schemeClr val="lt1"/>
          </a:fontRef>
        </p:style>
        <p:txBody>
          <a:bodyPr rtlCol="0" anchor="ctr"/>
          <a:lstStyle/>
          <a:p>
            <a:r>
              <a:rPr lang="en-US" altLang="ja-JP" dirty="0">
                <a:solidFill>
                  <a:schemeClr val="tx1">
                    <a:lumMod val="65000"/>
                    <a:lumOff val="35000"/>
                  </a:schemeClr>
                </a:solidFill>
                <a:latin typeface="ＭＳ ゴシック"/>
              </a:rPr>
              <a:t>#apt </a:t>
            </a:r>
            <a:r>
              <a:rPr lang="ja-JP" altLang="en-US">
                <a:solidFill>
                  <a:schemeClr val="tx1">
                    <a:lumMod val="65000"/>
                    <a:lumOff val="35000"/>
                  </a:schemeClr>
                </a:solidFill>
                <a:latin typeface="ＭＳ ゴシック"/>
              </a:rPr>
              <a:t>からインストール</a:t>
            </a:r>
            <a:br>
              <a:rPr lang="en-US" altLang="ja-JP" dirty="0">
                <a:solidFill>
                  <a:schemeClr val="tx1">
                    <a:lumMod val="65000"/>
                    <a:lumOff val="35000"/>
                  </a:schemeClr>
                </a:solidFill>
                <a:latin typeface="ＭＳ ゴシック"/>
              </a:rPr>
            </a:br>
            <a:r>
              <a:rPr lang="en-US" altLang="ja-JP" dirty="0">
                <a:solidFill>
                  <a:schemeClr val="tx1">
                    <a:lumMod val="65000"/>
                    <a:lumOff val="35000"/>
                  </a:schemeClr>
                </a:solidFill>
                <a:latin typeface="ＭＳ ゴシック"/>
              </a:rPr>
              <a:t>apt install node</a:t>
            </a:r>
          </a:p>
          <a:p>
            <a:endParaRPr lang="en-US" altLang="ja-JP" dirty="0">
              <a:solidFill>
                <a:schemeClr val="tx1">
                  <a:lumMod val="65000"/>
                  <a:lumOff val="35000"/>
                </a:schemeClr>
              </a:solidFill>
              <a:latin typeface="ＭＳ ゴシック"/>
            </a:endParaRPr>
          </a:p>
        </p:txBody>
      </p:sp>
    </p:spTree>
    <p:extLst>
      <p:ext uri="{BB962C8B-B14F-4D97-AF65-F5344CB8AC3E}">
        <p14:creationId xmlns:p14="http://schemas.microsoft.com/office/powerpoint/2010/main" val="1507936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Node.js</a:t>
            </a:r>
            <a:br>
              <a:rPr kumimoji="1" lang="en-US" altLang="ja-JP" dirty="0"/>
            </a:br>
            <a:r>
              <a:rPr kumimoji="1" lang="en-US" altLang="ja-JP" dirty="0"/>
              <a:t>(Windows)</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a:t>インストール</a:t>
            </a:r>
            <a:endParaRPr kumimoji="1" lang="en-US" altLang="ja-JP" dirty="0"/>
          </a:p>
          <a:p>
            <a:pPr lvl="1"/>
            <a:r>
              <a:rPr kumimoji="1" lang="ja-JP" altLang="en-US" dirty="0"/>
              <a:t>任意のインストーラー，パッケージマネージャ</a:t>
            </a:r>
            <a:endParaRPr lang="en-US" altLang="ja-JP" dirty="0"/>
          </a:p>
          <a:p>
            <a:pPr lvl="1"/>
            <a:r>
              <a:rPr kumimoji="1" lang="en-US" altLang="ja-JP" dirty="0"/>
              <a:t>PowerShell</a:t>
            </a:r>
            <a:r>
              <a:rPr kumimoji="1" lang="ja-JP" altLang="en-US"/>
              <a:t>やアプリインストーラーからも</a:t>
            </a:r>
            <a:r>
              <a:rPr kumimoji="1" lang="en-US" altLang="ja-JP" dirty="0"/>
              <a:t>OK</a:t>
            </a:r>
          </a:p>
          <a:p>
            <a:endParaRPr lang="en-US" altLang="ja-JP" dirty="0"/>
          </a:p>
          <a:p>
            <a:endParaRPr kumimoji="1" lang="en-US" altLang="ja-JP" dirty="0"/>
          </a:p>
          <a:p>
            <a:pPr lvl="1"/>
            <a:endParaRPr kumimoji="1" lang="en-US" altLang="ja-JP" dirty="0"/>
          </a:p>
          <a:p>
            <a:pPr lvl="1"/>
            <a:endParaRPr kumimoji="1" lang="ja-JP" altLang="en-US" dirty="0"/>
          </a:p>
        </p:txBody>
      </p:sp>
      <p:sp>
        <p:nvSpPr>
          <p:cNvPr id="6" name="正方形/長方形 5"/>
          <p:cNvSpPr/>
          <p:nvPr/>
        </p:nvSpPr>
        <p:spPr>
          <a:xfrm>
            <a:off x="4084544" y="3212538"/>
            <a:ext cx="6884647" cy="2864581"/>
          </a:xfrm>
          <a:prstGeom prst="rect">
            <a:avLst/>
          </a:prstGeom>
          <a:solidFill>
            <a:schemeClr val="accent1">
              <a:lumMod val="20000"/>
              <a:lumOff val="80000"/>
            </a:schemeClr>
          </a:solidFill>
          <a:ln>
            <a:noFill/>
          </a:ln>
        </p:spPr>
        <p:style>
          <a:lnRef idx="3">
            <a:schemeClr val="lt1"/>
          </a:lnRef>
          <a:fillRef idx="1">
            <a:schemeClr val="dk1"/>
          </a:fillRef>
          <a:effectRef idx="1">
            <a:schemeClr val="dk1"/>
          </a:effectRef>
          <a:fontRef idx="minor">
            <a:schemeClr val="lt1"/>
          </a:fontRef>
        </p:style>
        <p:txBody>
          <a:bodyPr rtlCol="0" anchor="ctr"/>
          <a:lstStyle/>
          <a:p>
            <a:r>
              <a:rPr lang="en-US" altLang="ja-JP" dirty="0">
                <a:solidFill>
                  <a:schemeClr val="tx1">
                    <a:lumMod val="65000"/>
                    <a:lumOff val="35000"/>
                  </a:schemeClr>
                </a:solidFill>
                <a:latin typeface="ＭＳ ゴシック"/>
              </a:rPr>
              <a:t>#</a:t>
            </a:r>
            <a:r>
              <a:rPr lang="ja-JP" altLang="en-US">
                <a:solidFill>
                  <a:schemeClr val="tx1">
                    <a:lumMod val="65000"/>
                    <a:lumOff val="35000"/>
                  </a:schemeClr>
                </a:solidFill>
                <a:latin typeface="ＭＳ ゴシック"/>
              </a:rPr>
              <a:t>アプリインストーラーでインストール</a:t>
            </a:r>
            <a:endParaRPr lang="en-US" altLang="ja-JP" dirty="0">
              <a:solidFill>
                <a:schemeClr val="tx1">
                  <a:lumMod val="65000"/>
                  <a:lumOff val="35000"/>
                </a:schemeClr>
              </a:solidFill>
              <a:latin typeface="ＭＳ ゴシック"/>
            </a:endParaRPr>
          </a:p>
          <a:p>
            <a:r>
              <a:rPr lang="en-US" altLang="ja-JP" dirty="0" err="1">
                <a:solidFill>
                  <a:schemeClr val="tx1">
                    <a:lumMod val="65000"/>
                    <a:lumOff val="35000"/>
                  </a:schemeClr>
                </a:solidFill>
                <a:latin typeface="ＭＳ ゴシック"/>
              </a:rPr>
              <a:t>winget</a:t>
            </a:r>
            <a:r>
              <a:rPr lang="en-US" altLang="ja-JP" dirty="0">
                <a:solidFill>
                  <a:schemeClr val="tx1">
                    <a:lumMod val="65000"/>
                    <a:lumOff val="35000"/>
                  </a:schemeClr>
                </a:solidFill>
                <a:latin typeface="ＭＳ ゴシック"/>
              </a:rPr>
              <a:t> install node</a:t>
            </a:r>
          </a:p>
          <a:p>
            <a:endParaRPr lang="en-US" altLang="ja-JP" dirty="0">
              <a:solidFill>
                <a:schemeClr val="tx1">
                  <a:lumMod val="65000"/>
                  <a:lumOff val="35000"/>
                </a:schemeClr>
              </a:solidFill>
              <a:latin typeface="ＭＳ ゴシック"/>
            </a:endParaRPr>
          </a:p>
          <a:p>
            <a:r>
              <a:rPr lang="en-US" altLang="ja-JP" dirty="0">
                <a:solidFill>
                  <a:schemeClr val="tx1">
                    <a:lumMod val="65000"/>
                    <a:lumOff val="35000"/>
                  </a:schemeClr>
                </a:solidFill>
                <a:latin typeface="ＭＳ ゴシック"/>
              </a:rPr>
              <a:t>#</a:t>
            </a:r>
            <a:r>
              <a:rPr lang="en-US" altLang="ja-JP" dirty="0" err="1">
                <a:solidFill>
                  <a:schemeClr val="tx1">
                    <a:lumMod val="65000"/>
                    <a:lumOff val="35000"/>
                  </a:schemeClr>
                </a:solidFill>
                <a:latin typeface="ＭＳ ゴシック"/>
              </a:rPr>
              <a:t>PackageProvider</a:t>
            </a:r>
            <a:r>
              <a:rPr lang="ja-JP" altLang="en-US" dirty="0">
                <a:solidFill>
                  <a:schemeClr val="tx1">
                    <a:lumMod val="65000"/>
                    <a:lumOff val="35000"/>
                  </a:schemeClr>
                </a:solidFill>
                <a:latin typeface="ＭＳ ゴシック"/>
              </a:rPr>
              <a:t>で </a:t>
            </a:r>
            <a:r>
              <a:rPr lang="en-US" altLang="ja-JP" dirty="0">
                <a:solidFill>
                  <a:schemeClr val="tx1">
                    <a:lumMod val="65000"/>
                    <a:lumOff val="35000"/>
                  </a:schemeClr>
                </a:solidFill>
                <a:latin typeface="ＭＳ ゴシック"/>
              </a:rPr>
              <a:t>Chocolatey</a:t>
            </a:r>
            <a:r>
              <a:rPr lang="ja-JP" altLang="en-US" dirty="0">
                <a:solidFill>
                  <a:schemeClr val="tx1">
                    <a:lumMod val="65000"/>
                    <a:lumOff val="35000"/>
                  </a:schemeClr>
                </a:solidFill>
                <a:latin typeface="ＭＳ ゴシック"/>
              </a:rPr>
              <a:t>を追加</a:t>
            </a:r>
            <a:endParaRPr lang="en-US" altLang="ja-JP" dirty="0">
              <a:solidFill>
                <a:schemeClr val="tx1">
                  <a:lumMod val="65000"/>
                  <a:lumOff val="35000"/>
                </a:schemeClr>
              </a:solidFill>
              <a:latin typeface="ＭＳ ゴシック"/>
            </a:endParaRPr>
          </a:p>
          <a:p>
            <a:r>
              <a:rPr lang="en-US" altLang="ja-JP" dirty="0">
                <a:solidFill>
                  <a:schemeClr val="tx1">
                    <a:lumMod val="65000"/>
                    <a:lumOff val="35000"/>
                  </a:schemeClr>
                </a:solidFill>
                <a:latin typeface="ＭＳ ゴシック"/>
              </a:rPr>
              <a:t>Get-</a:t>
            </a:r>
            <a:r>
              <a:rPr lang="en-US" altLang="ja-JP" dirty="0" err="1">
                <a:solidFill>
                  <a:schemeClr val="tx1">
                    <a:lumMod val="65000"/>
                    <a:lumOff val="35000"/>
                  </a:schemeClr>
                </a:solidFill>
                <a:latin typeface="ＭＳ ゴシック"/>
              </a:rPr>
              <a:t>PackageProvider</a:t>
            </a:r>
            <a:r>
              <a:rPr lang="en-US" altLang="ja-JP" dirty="0">
                <a:solidFill>
                  <a:schemeClr val="tx1">
                    <a:lumMod val="65000"/>
                    <a:lumOff val="35000"/>
                  </a:schemeClr>
                </a:solidFill>
                <a:latin typeface="ＭＳ ゴシック"/>
              </a:rPr>
              <a:t> Chocolatey</a:t>
            </a:r>
          </a:p>
          <a:p>
            <a:endParaRPr lang="en-US" altLang="ja-JP" dirty="0">
              <a:solidFill>
                <a:schemeClr val="tx1">
                  <a:lumMod val="65000"/>
                  <a:lumOff val="35000"/>
                </a:schemeClr>
              </a:solidFill>
              <a:latin typeface="ＭＳ ゴシック"/>
            </a:endParaRPr>
          </a:p>
          <a:p>
            <a:r>
              <a:rPr lang="en-US" altLang="ja-JP" dirty="0">
                <a:solidFill>
                  <a:schemeClr val="tx1">
                    <a:lumMod val="65000"/>
                    <a:lumOff val="35000"/>
                  </a:schemeClr>
                </a:solidFill>
                <a:latin typeface="ＭＳ ゴシック"/>
              </a:rPr>
              <a:t>#Find-Package</a:t>
            </a:r>
            <a:r>
              <a:rPr lang="ja-JP" altLang="en-US" dirty="0">
                <a:solidFill>
                  <a:schemeClr val="tx1">
                    <a:lumMod val="65000"/>
                    <a:lumOff val="35000"/>
                  </a:schemeClr>
                </a:solidFill>
                <a:latin typeface="ＭＳ ゴシック"/>
              </a:rPr>
              <a:t>でパッケージを検索</a:t>
            </a:r>
            <a:endParaRPr lang="en-US" altLang="ja-JP" dirty="0">
              <a:solidFill>
                <a:schemeClr val="tx1">
                  <a:lumMod val="65000"/>
                  <a:lumOff val="35000"/>
                </a:schemeClr>
              </a:solidFill>
              <a:latin typeface="ＭＳ ゴシック"/>
            </a:endParaRPr>
          </a:p>
          <a:p>
            <a:r>
              <a:rPr lang="en-US" altLang="ja-JP" dirty="0">
                <a:solidFill>
                  <a:schemeClr val="tx1">
                    <a:lumMod val="65000"/>
                    <a:lumOff val="35000"/>
                  </a:schemeClr>
                </a:solidFill>
                <a:latin typeface="ＭＳ ゴシック"/>
              </a:rPr>
              <a:t>Find-Package –Name node</a:t>
            </a:r>
          </a:p>
          <a:p>
            <a:endParaRPr lang="en-US" altLang="ja-JP" dirty="0">
              <a:solidFill>
                <a:schemeClr val="tx1">
                  <a:lumMod val="65000"/>
                  <a:lumOff val="35000"/>
                </a:schemeClr>
              </a:solidFill>
              <a:latin typeface="ＭＳ ゴシック"/>
            </a:endParaRPr>
          </a:p>
          <a:p>
            <a:r>
              <a:rPr lang="en-US" altLang="ja-JP" dirty="0">
                <a:solidFill>
                  <a:schemeClr val="tx1">
                    <a:lumMod val="65000"/>
                    <a:lumOff val="35000"/>
                  </a:schemeClr>
                </a:solidFill>
                <a:latin typeface="ＭＳ ゴシック"/>
              </a:rPr>
              <a:t>#Install-Package</a:t>
            </a:r>
            <a:r>
              <a:rPr lang="ja-JP" altLang="en-US" dirty="0">
                <a:solidFill>
                  <a:schemeClr val="tx1">
                    <a:lumMod val="65000"/>
                    <a:lumOff val="35000"/>
                  </a:schemeClr>
                </a:solidFill>
                <a:latin typeface="ＭＳ ゴシック"/>
              </a:rPr>
              <a:t>で</a:t>
            </a:r>
            <a:r>
              <a:rPr lang="en-US" altLang="ja-JP" dirty="0">
                <a:solidFill>
                  <a:schemeClr val="tx1">
                    <a:lumMod val="65000"/>
                    <a:lumOff val="35000"/>
                  </a:schemeClr>
                </a:solidFill>
                <a:latin typeface="ＭＳ ゴシック"/>
              </a:rPr>
              <a:t>node</a:t>
            </a:r>
            <a:r>
              <a:rPr lang="ja-JP" altLang="en-US" dirty="0">
                <a:solidFill>
                  <a:schemeClr val="tx1">
                    <a:lumMod val="65000"/>
                    <a:lumOff val="35000"/>
                  </a:schemeClr>
                </a:solidFill>
                <a:latin typeface="ＭＳ ゴシック"/>
              </a:rPr>
              <a:t>を追加</a:t>
            </a:r>
            <a:endParaRPr lang="en-US" altLang="ja-JP" dirty="0">
              <a:solidFill>
                <a:schemeClr val="tx1">
                  <a:lumMod val="65000"/>
                  <a:lumOff val="35000"/>
                </a:schemeClr>
              </a:solidFill>
              <a:latin typeface="ＭＳ ゴシック"/>
            </a:endParaRPr>
          </a:p>
          <a:p>
            <a:r>
              <a:rPr lang="en-US" altLang="ja-JP" dirty="0">
                <a:solidFill>
                  <a:schemeClr val="tx1">
                    <a:lumMod val="65000"/>
                    <a:lumOff val="35000"/>
                  </a:schemeClr>
                </a:solidFill>
                <a:latin typeface="ＭＳ ゴシック"/>
              </a:rPr>
              <a:t>Install-Package –Name node</a:t>
            </a:r>
            <a:endParaRPr lang="ja-JP" altLang="en-US" dirty="0">
              <a:solidFill>
                <a:schemeClr val="tx1">
                  <a:lumMod val="65000"/>
                  <a:lumOff val="35000"/>
                </a:schemeClr>
              </a:solidFill>
              <a:latin typeface="ＭＳ ゴシック"/>
            </a:endParaRPr>
          </a:p>
        </p:txBody>
      </p:sp>
    </p:spTree>
    <p:extLst>
      <p:ext uri="{BB962C8B-B14F-4D97-AF65-F5344CB8AC3E}">
        <p14:creationId xmlns:p14="http://schemas.microsoft.com/office/powerpoint/2010/main" val="2231773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Yeoman code generator</a:t>
            </a:r>
            <a:endParaRPr kumimoji="1" lang="ja-JP" altLang="en-US" dirty="0"/>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0076" y="762831"/>
            <a:ext cx="7315200" cy="3305830"/>
          </a:xfrm>
        </p:spPr>
      </p:pic>
      <p:sp>
        <p:nvSpPr>
          <p:cNvPr id="6" name="正方形/長方形 5"/>
          <p:cNvSpPr/>
          <p:nvPr/>
        </p:nvSpPr>
        <p:spPr>
          <a:xfrm>
            <a:off x="4065352" y="4068661"/>
            <a:ext cx="6884647" cy="1918126"/>
          </a:xfrm>
          <a:prstGeom prst="rect">
            <a:avLst/>
          </a:prstGeom>
          <a:solidFill>
            <a:schemeClr val="accent1">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r>
              <a:rPr lang="ja-JP" altLang="en-US" dirty="0">
                <a:solidFill>
                  <a:schemeClr val="tx1">
                    <a:lumMod val="65000"/>
                    <a:lumOff val="35000"/>
                  </a:schemeClr>
                </a:solidFill>
                <a:latin typeface="ＭＳ ゴシック"/>
              </a:rPr>
              <a:t>#グローバルインストール</a:t>
            </a:r>
          </a:p>
          <a:p>
            <a:r>
              <a:rPr lang="en-US" altLang="ja-JP" dirty="0" err="1">
                <a:solidFill>
                  <a:schemeClr val="tx1">
                    <a:lumMod val="65000"/>
                    <a:lumOff val="35000"/>
                  </a:schemeClr>
                </a:solidFill>
                <a:latin typeface="ＭＳ ゴシック"/>
              </a:rPr>
              <a:t>npm</a:t>
            </a:r>
            <a:r>
              <a:rPr lang="en-US" altLang="ja-JP" dirty="0">
                <a:solidFill>
                  <a:schemeClr val="tx1">
                    <a:lumMod val="65000"/>
                    <a:lumOff val="35000"/>
                  </a:schemeClr>
                </a:solidFill>
                <a:latin typeface="ＭＳ ゴシック"/>
              </a:rPr>
              <a:t> install –g </a:t>
            </a:r>
            <a:r>
              <a:rPr lang="en-US" altLang="ja-JP" dirty="0" err="1">
                <a:solidFill>
                  <a:schemeClr val="tx1">
                    <a:lumMod val="65000"/>
                    <a:lumOff val="35000"/>
                  </a:schemeClr>
                </a:solidFill>
                <a:latin typeface="ＭＳ ゴシック"/>
              </a:rPr>
              <a:t>yo</a:t>
            </a:r>
            <a:r>
              <a:rPr lang="en-US" altLang="ja-JP" dirty="0">
                <a:solidFill>
                  <a:schemeClr val="tx1">
                    <a:lumMod val="65000"/>
                    <a:lumOff val="35000"/>
                  </a:schemeClr>
                </a:solidFill>
                <a:latin typeface="ＭＳ ゴシック"/>
              </a:rPr>
              <a:t> generator-code</a:t>
            </a:r>
          </a:p>
        </p:txBody>
      </p:sp>
    </p:spTree>
    <p:extLst>
      <p:ext uri="{BB962C8B-B14F-4D97-AF65-F5344CB8AC3E}">
        <p14:creationId xmlns:p14="http://schemas.microsoft.com/office/powerpoint/2010/main" val="3317154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err="1"/>
              <a:t>vsce</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a:t>作成した</a:t>
            </a:r>
            <a:r>
              <a:rPr kumimoji="1" lang="en-US" altLang="ja-JP" dirty="0"/>
              <a:t>Visual Studio Code</a:t>
            </a:r>
            <a:r>
              <a:rPr kumimoji="1" lang="ja-JP" altLang="en-US" dirty="0"/>
              <a:t>の拡張をパッケージ化・公開するためのツール</a:t>
            </a:r>
            <a:endParaRPr kumimoji="1" lang="en-US" altLang="ja-JP" dirty="0"/>
          </a:p>
          <a:p>
            <a:endParaRPr lang="en-US" altLang="ja-JP" dirty="0"/>
          </a:p>
          <a:p>
            <a:endParaRPr kumimoji="1" lang="en-US" altLang="ja-JP" dirty="0"/>
          </a:p>
          <a:p>
            <a:endParaRPr kumimoji="1" lang="en-US" altLang="ja-JP" dirty="0"/>
          </a:p>
          <a:p>
            <a:pPr marL="502920" lvl="1" indent="0">
              <a:buNone/>
            </a:pPr>
            <a:endParaRPr kumimoji="1" lang="ja-JP" altLang="en-US" dirty="0"/>
          </a:p>
        </p:txBody>
      </p:sp>
      <p:sp>
        <p:nvSpPr>
          <p:cNvPr id="6" name="正方形/長方形 5"/>
          <p:cNvSpPr/>
          <p:nvPr/>
        </p:nvSpPr>
        <p:spPr>
          <a:xfrm>
            <a:off x="4084544" y="3171039"/>
            <a:ext cx="6884647" cy="1918126"/>
          </a:xfrm>
          <a:prstGeom prst="rect">
            <a:avLst/>
          </a:prstGeom>
          <a:solidFill>
            <a:schemeClr val="accent1">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r>
              <a:rPr lang="ja-JP" altLang="en-US" dirty="0">
                <a:solidFill>
                  <a:schemeClr val="tx1">
                    <a:lumMod val="65000"/>
                    <a:lumOff val="35000"/>
                  </a:schemeClr>
                </a:solidFill>
                <a:latin typeface="ＭＳ ゴシック"/>
              </a:rPr>
              <a:t>#グローバルインストール</a:t>
            </a:r>
          </a:p>
          <a:p>
            <a:r>
              <a:rPr lang="en-US" altLang="ja-JP" dirty="0" err="1">
                <a:solidFill>
                  <a:schemeClr val="tx1">
                    <a:lumMod val="65000"/>
                    <a:lumOff val="35000"/>
                  </a:schemeClr>
                </a:solidFill>
                <a:latin typeface="ＭＳ ゴシック"/>
              </a:rPr>
              <a:t>npm</a:t>
            </a:r>
            <a:r>
              <a:rPr lang="en-US" altLang="ja-JP" dirty="0">
                <a:solidFill>
                  <a:schemeClr val="tx1">
                    <a:lumMod val="65000"/>
                    <a:lumOff val="35000"/>
                  </a:schemeClr>
                </a:solidFill>
                <a:latin typeface="ＭＳ ゴシック"/>
              </a:rPr>
              <a:t> install –g </a:t>
            </a:r>
            <a:r>
              <a:rPr lang="en-US" altLang="ja-JP" dirty="0" err="1">
                <a:solidFill>
                  <a:schemeClr val="tx1">
                    <a:lumMod val="65000"/>
                    <a:lumOff val="35000"/>
                  </a:schemeClr>
                </a:solidFill>
                <a:latin typeface="ＭＳ ゴシック"/>
              </a:rPr>
              <a:t>vsce</a:t>
            </a:r>
            <a:endParaRPr lang="en-US" altLang="ja-JP" dirty="0">
              <a:solidFill>
                <a:schemeClr val="tx1">
                  <a:lumMod val="65000"/>
                  <a:lumOff val="35000"/>
                </a:schemeClr>
              </a:solidFill>
              <a:latin typeface="ＭＳ ゴシック"/>
            </a:endParaRPr>
          </a:p>
          <a:p>
            <a:endParaRPr lang="ja-JP" altLang="en-US" dirty="0">
              <a:solidFill>
                <a:schemeClr val="tx1">
                  <a:lumMod val="65000"/>
                  <a:lumOff val="35000"/>
                </a:schemeClr>
              </a:solidFill>
              <a:latin typeface="ＭＳ ゴシック"/>
            </a:endParaRPr>
          </a:p>
          <a:p>
            <a:r>
              <a:rPr lang="en-US" altLang="ja-JP" dirty="0">
                <a:solidFill>
                  <a:schemeClr val="tx1">
                    <a:lumMod val="65000"/>
                    <a:lumOff val="35000"/>
                  </a:schemeClr>
                </a:solidFill>
                <a:latin typeface="ＭＳ ゴシック"/>
              </a:rPr>
              <a:t>#</a:t>
            </a:r>
            <a:r>
              <a:rPr lang="ja-JP" altLang="en-US" dirty="0">
                <a:solidFill>
                  <a:schemeClr val="tx1">
                    <a:lumMod val="65000"/>
                    <a:lumOff val="35000"/>
                  </a:schemeClr>
                </a:solidFill>
                <a:latin typeface="ＭＳ ゴシック"/>
              </a:rPr>
              <a:t>環境が汚れるのが嫌いな方は以下</a:t>
            </a:r>
            <a:endParaRPr lang="en-US" altLang="ja-JP" dirty="0">
              <a:solidFill>
                <a:schemeClr val="tx1">
                  <a:lumMod val="65000"/>
                  <a:lumOff val="35000"/>
                </a:schemeClr>
              </a:solidFill>
              <a:latin typeface="ＭＳ ゴシック"/>
            </a:endParaRPr>
          </a:p>
          <a:p>
            <a:r>
              <a:rPr lang="en-US" altLang="ja-JP" dirty="0" err="1">
                <a:solidFill>
                  <a:schemeClr val="tx1">
                    <a:lumMod val="65000"/>
                    <a:lumOff val="35000"/>
                  </a:schemeClr>
                </a:solidFill>
                <a:latin typeface="ＭＳ ゴシック"/>
              </a:rPr>
              <a:t>npm</a:t>
            </a:r>
            <a:r>
              <a:rPr lang="ja-JP" altLang="en-US" dirty="0">
                <a:solidFill>
                  <a:schemeClr val="tx1">
                    <a:lumMod val="65000"/>
                    <a:lumOff val="35000"/>
                  </a:schemeClr>
                </a:solidFill>
                <a:latin typeface="ＭＳ ゴシック"/>
              </a:rPr>
              <a:t> i</a:t>
            </a:r>
            <a:r>
              <a:rPr lang="en-US" altLang="ja-JP" dirty="0" err="1">
                <a:solidFill>
                  <a:schemeClr val="tx1">
                    <a:lumMod val="65000"/>
                    <a:lumOff val="35000"/>
                  </a:schemeClr>
                </a:solidFill>
                <a:latin typeface="ＭＳ ゴシック"/>
              </a:rPr>
              <a:t>nstall</a:t>
            </a:r>
            <a:r>
              <a:rPr lang="en-US" altLang="ja-JP" dirty="0">
                <a:solidFill>
                  <a:schemeClr val="tx1">
                    <a:lumMod val="65000"/>
                    <a:lumOff val="35000"/>
                  </a:schemeClr>
                </a:solidFill>
                <a:latin typeface="ＭＳ ゴシック"/>
              </a:rPr>
              <a:t> --save-dev </a:t>
            </a:r>
            <a:r>
              <a:rPr lang="en-US" altLang="ja-JP" dirty="0" err="1">
                <a:solidFill>
                  <a:schemeClr val="tx1">
                    <a:lumMod val="65000"/>
                    <a:lumOff val="35000"/>
                  </a:schemeClr>
                </a:solidFill>
                <a:latin typeface="ＭＳ ゴシック"/>
              </a:rPr>
              <a:t>vsce</a:t>
            </a:r>
            <a:endParaRPr lang="ja-JP" altLang="en-US" dirty="0">
              <a:solidFill>
                <a:schemeClr val="tx1">
                  <a:lumMod val="65000"/>
                  <a:lumOff val="35000"/>
                </a:schemeClr>
              </a:solidFill>
              <a:latin typeface="ＭＳ ゴシック"/>
            </a:endParaRPr>
          </a:p>
        </p:txBody>
      </p:sp>
    </p:spTree>
    <p:extLst>
      <p:ext uri="{BB962C8B-B14F-4D97-AF65-F5344CB8AC3E}">
        <p14:creationId xmlns:p14="http://schemas.microsoft.com/office/powerpoint/2010/main" val="2860071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グループ</a:t>
            </a:r>
            <a:br>
              <a:rPr lang="en-US" altLang="ja-JP" dirty="0"/>
            </a:br>
            <a:r>
              <a:rPr lang="ja-JP" altLang="en-US" dirty="0"/>
              <a:t>ポリシー</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a:t>
            </a:r>
            <a:r>
              <a:rPr kumimoji="1" lang="en-US" altLang="ja-JP" dirty="0" err="1"/>
              <a:t>pm</a:t>
            </a:r>
            <a:r>
              <a:rPr kumimoji="1" lang="ja-JP" altLang="en-US" dirty="0"/>
              <a:t>のパッケージ名は非常に長いため</a:t>
            </a:r>
            <a:r>
              <a:rPr kumimoji="1" lang="en-US" altLang="ja-JP" dirty="0"/>
              <a:t>Windows</a:t>
            </a:r>
            <a:r>
              <a:rPr kumimoji="1" lang="ja-JP" altLang="en-US" dirty="0"/>
              <a:t>のパス制限をすぐに超えてしまう</a:t>
            </a:r>
            <a:endParaRPr kumimoji="1" lang="en-US" altLang="ja-JP" dirty="0"/>
          </a:p>
          <a:p>
            <a:pPr lvl="1"/>
            <a:r>
              <a:rPr lang="en-US" altLang="ja-JP" dirty="0"/>
              <a:t>NTFS</a:t>
            </a:r>
            <a:r>
              <a:rPr kumimoji="1" lang="ja-JP" altLang="en-US" dirty="0"/>
              <a:t>の最大パスは</a:t>
            </a:r>
            <a:r>
              <a:rPr kumimoji="1" lang="en-US" altLang="ja-JP" dirty="0"/>
              <a:t>260</a:t>
            </a:r>
            <a:r>
              <a:rPr kumimoji="1" lang="ja-JP" altLang="en-US" dirty="0"/>
              <a:t>文字まで</a:t>
            </a:r>
            <a:endParaRPr kumimoji="1" lang="en-US" altLang="ja-JP" dirty="0"/>
          </a:p>
          <a:p>
            <a:r>
              <a:rPr lang="en-US" altLang="ja-JP" dirty="0"/>
              <a:t>Windows 10 Anniversary Update</a:t>
            </a:r>
            <a:r>
              <a:rPr lang="ja-JP" altLang="en-US" dirty="0"/>
              <a:t>で，制限緩和</a:t>
            </a:r>
            <a:endParaRPr lang="en-US" altLang="ja-JP" dirty="0"/>
          </a:p>
          <a:p>
            <a:pPr lvl="1"/>
            <a:r>
              <a:rPr kumimoji="1" lang="ja-JP" altLang="en-US" dirty="0"/>
              <a:t>ローカルグループポリシーの「</a:t>
            </a:r>
            <a:r>
              <a:rPr kumimoji="1" lang="en-US" altLang="ja-JP" dirty="0"/>
              <a:t>Win32</a:t>
            </a:r>
            <a:r>
              <a:rPr kumimoji="1" lang="ja-JP" altLang="en-US" dirty="0"/>
              <a:t>の長いパスを有効にする」有効にする</a:t>
            </a:r>
            <a:endParaRPr kumimoji="1" lang="en-US" altLang="ja-JP" dirty="0"/>
          </a:p>
          <a:p>
            <a:pPr lvl="1"/>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pic>
        <p:nvPicPr>
          <p:cNvPr id="6" name="コンテンツ プレースホルダ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861" y="3046898"/>
            <a:ext cx="5518013" cy="2937850"/>
          </a:xfrm>
          <a:prstGeom prst="rect">
            <a:avLst/>
          </a:prstGeom>
        </p:spPr>
      </p:pic>
    </p:spTree>
    <p:extLst>
      <p:ext uri="{BB962C8B-B14F-4D97-AF65-F5344CB8AC3E}">
        <p14:creationId xmlns:p14="http://schemas.microsoft.com/office/powerpoint/2010/main" val="3958673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Visual Studio Code API </a:t>
            </a:r>
            <a:r>
              <a:rPr kumimoji="1" lang="ja-JP" altLang="en-US" dirty="0"/>
              <a:t>概観</a:t>
            </a:r>
          </a:p>
        </p:txBody>
      </p:sp>
      <p:sp>
        <p:nvSpPr>
          <p:cNvPr id="7" name="テキスト プレースホルダー 6"/>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676361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Promise</a:t>
            </a:r>
            <a:endParaRPr kumimoji="1" lang="ja-JP" altLang="en-US" dirty="0"/>
          </a:p>
        </p:txBody>
      </p:sp>
      <p:sp>
        <p:nvSpPr>
          <p:cNvPr id="5" name="コンテンツ プレースホルダー 4"/>
          <p:cNvSpPr>
            <a:spLocks noGrp="1"/>
          </p:cNvSpPr>
          <p:nvPr>
            <p:ph idx="1"/>
          </p:nvPr>
        </p:nvSpPr>
        <p:spPr/>
        <p:txBody>
          <a:bodyPr/>
          <a:lstStyle/>
          <a:p>
            <a:r>
              <a:rPr kumimoji="1" lang="en-US" altLang="ja-JP" dirty="0"/>
              <a:t>Visual Studio Code</a:t>
            </a:r>
            <a:r>
              <a:rPr kumimoji="1" lang="ja-JP" altLang="en-US" dirty="0" err="1"/>
              <a:t>が提</a:t>
            </a:r>
            <a:r>
              <a:rPr kumimoji="1" lang="ja-JP" altLang="en-US" dirty="0"/>
              <a:t>供している</a:t>
            </a:r>
            <a:r>
              <a:rPr kumimoji="1" lang="en-US" altLang="ja-JP" dirty="0"/>
              <a:t>API</a:t>
            </a:r>
            <a:r>
              <a:rPr lang="ja-JP" altLang="en-US" dirty="0"/>
              <a:t>の非同期操作は</a:t>
            </a:r>
            <a:r>
              <a:rPr kumimoji="1" lang="en-US" altLang="ja-JP" dirty="0"/>
              <a:t>promise</a:t>
            </a:r>
          </a:p>
          <a:p>
            <a:pPr lvl="1"/>
            <a:r>
              <a:rPr lang="en-US" altLang="ja-JP" dirty="0"/>
              <a:t>ES6, </a:t>
            </a:r>
            <a:r>
              <a:rPr lang="en-US" altLang="ja-JP" dirty="0" err="1"/>
              <a:t>WinJS</a:t>
            </a:r>
            <a:r>
              <a:rPr lang="en-US" altLang="ja-JP" dirty="0"/>
              <a:t>, A+</a:t>
            </a:r>
          </a:p>
          <a:p>
            <a:r>
              <a:rPr lang="ja-JP" altLang="en-US" dirty="0"/>
              <a:t>戻り値の型は，</a:t>
            </a:r>
            <a:r>
              <a:rPr lang="en-US" altLang="ja-JP" dirty="0" err="1"/>
              <a:t>thenable</a:t>
            </a:r>
            <a:endParaRPr lang="en-US" altLang="ja-JP" dirty="0"/>
          </a:p>
          <a:p>
            <a:pPr lvl="1"/>
            <a:r>
              <a:rPr lang="en-US" altLang="ja-JP" dirty="0"/>
              <a:t>then</a:t>
            </a:r>
            <a:r>
              <a:rPr lang="ja-JP" altLang="en-US" dirty="0"/>
              <a:t>プロパティで継続して</a:t>
            </a:r>
            <a:r>
              <a:rPr lang="ja-JP" altLang="en-US"/>
              <a:t>処理できる</a:t>
            </a:r>
            <a:endParaRPr lang="en-US" altLang="ja-JP" dirty="0"/>
          </a:p>
          <a:p>
            <a:pPr lvl="1"/>
            <a:r>
              <a:rPr kumimoji="1" lang="en-US" altLang="ja-JP" dirty="0"/>
              <a:t>Promise</a:t>
            </a:r>
            <a:r>
              <a:rPr kumimoji="1" lang="ja-JP" altLang="en-US"/>
              <a:t>と同じに扱える</a:t>
            </a:r>
            <a:endParaRPr kumimoji="1" lang="ja-JP" altLang="en-US" dirty="0"/>
          </a:p>
        </p:txBody>
      </p:sp>
    </p:spTree>
    <p:extLst>
      <p:ext uri="{BB962C8B-B14F-4D97-AF65-F5344CB8AC3E}">
        <p14:creationId xmlns:p14="http://schemas.microsoft.com/office/powerpoint/2010/main" val="2457559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Disposables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Visual Studio Code</a:t>
            </a:r>
            <a:r>
              <a:rPr kumimoji="1" lang="ja-JP" altLang="en-US" dirty="0"/>
              <a:t>の</a:t>
            </a:r>
            <a:r>
              <a:rPr kumimoji="1" lang="en-US" altLang="ja-JP" dirty="0"/>
              <a:t>API</a:t>
            </a:r>
            <a:r>
              <a:rPr kumimoji="1" lang="ja-JP" altLang="en-US" dirty="0"/>
              <a:t>は</a:t>
            </a:r>
            <a:r>
              <a:rPr lang="ja-JP" altLang="en-US" dirty="0"/>
              <a:t>エディタの</a:t>
            </a:r>
            <a:r>
              <a:rPr kumimoji="1" lang="ja-JP" altLang="en-US" dirty="0"/>
              <a:t>リソース管理に</a:t>
            </a:r>
            <a:r>
              <a:rPr kumimoji="1" lang="en-US" altLang="ja-JP" dirty="0"/>
              <a:t>Dispose</a:t>
            </a:r>
            <a:r>
              <a:rPr kumimoji="1" lang="ja-JP" altLang="en-US" dirty="0"/>
              <a:t>パターンを適用している</a:t>
            </a:r>
            <a:endParaRPr kumimoji="1" lang="en-US" altLang="ja-JP" dirty="0"/>
          </a:p>
          <a:p>
            <a:pPr lvl="1"/>
            <a:r>
              <a:rPr lang="en-US" altLang="ja-JP" dirty="0"/>
              <a:t>Event Listening, Commands, </a:t>
            </a:r>
            <a:r>
              <a:rPr lang="ja-JP" altLang="en-US" dirty="0"/>
              <a:t>対話的な</a:t>
            </a:r>
            <a:r>
              <a:rPr lang="en-US" altLang="ja-JP" dirty="0"/>
              <a:t>UI  </a:t>
            </a:r>
            <a:endParaRPr kumimoji="1" lang="en-US" altLang="ja-JP" dirty="0"/>
          </a:p>
          <a:p>
            <a:pPr lvl="1"/>
            <a:endParaRPr kumimoji="1" lang="ja-JP" altLang="en-US" dirty="0"/>
          </a:p>
        </p:txBody>
      </p:sp>
    </p:spTree>
    <p:extLst>
      <p:ext uri="{BB962C8B-B14F-4D97-AF65-F5344CB8AC3E}">
        <p14:creationId xmlns:p14="http://schemas.microsoft.com/office/powerpoint/2010/main" val="158276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Visual Studio Code</a:t>
            </a:r>
            <a:r>
              <a:rPr kumimoji="1" lang="ja-JP" altLang="en-US" dirty="0"/>
              <a:t>とは</a:t>
            </a:r>
          </a:p>
        </p:txBody>
      </p:sp>
      <p:sp>
        <p:nvSpPr>
          <p:cNvPr id="7" name="テキスト プレースホルダー 6"/>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77914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Namespace</a:t>
            </a:r>
            <a:endParaRPr kumimoji="1" lang="ja-JP" altLang="en-US" dirty="0"/>
          </a:p>
        </p:txBody>
      </p:sp>
      <p:sp>
        <p:nvSpPr>
          <p:cNvPr id="5" name="コンテンツ プレースホルダー 4"/>
          <p:cNvSpPr>
            <a:spLocks noGrp="1"/>
          </p:cNvSpPr>
          <p:nvPr>
            <p:ph idx="1"/>
          </p:nvPr>
        </p:nvSpPr>
        <p:spPr/>
        <p:txBody>
          <a:bodyPr/>
          <a:lstStyle/>
          <a:p>
            <a:r>
              <a:rPr kumimoji="1" lang="en-US" altLang="ja-JP" dirty="0" err="1"/>
              <a:t>vscode</a:t>
            </a:r>
            <a:r>
              <a:rPr kumimoji="1" lang="ja-JP" altLang="en-US" dirty="0"/>
              <a:t>名前空間がルート</a:t>
            </a:r>
            <a:endParaRPr kumimoji="1" lang="en-US" altLang="ja-JP" dirty="0"/>
          </a:p>
          <a:p>
            <a:pPr lvl="1"/>
            <a:r>
              <a:rPr lang="en-US" altLang="ja-JP" dirty="0"/>
              <a:t>Command</a:t>
            </a:r>
          </a:p>
          <a:p>
            <a:pPr lvl="1"/>
            <a:r>
              <a:rPr lang="en-US" altLang="ja-JP" dirty="0" err="1"/>
              <a:t>Env</a:t>
            </a:r>
            <a:endParaRPr lang="en-US" altLang="ja-JP" dirty="0"/>
          </a:p>
          <a:p>
            <a:pPr lvl="1"/>
            <a:r>
              <a:rPr lang="en-US" altLang="ja-JP" dirty="0"/>
              <a:t>Extensions</a:t>
            </a:r>
          </a:p>
          <a:p>
            <a:pPr lvl="1"/>
            <a:r>
              <a:rPr lang="en-US" altLang="ja-JP" dirty="0"/>
              <a:t>Languages</a:t>
            </a:r>
          </a:p>
          <a:p>
            <a:pPr lvl="1"/>
            <a:r>
              <a:rPr lang="en-US" altLang="ja-JP" dirty="0"/>
              <a:t>Window</a:t>
            </a:r>
          </a:p>
          <a:p>
            <a:pPr lvl="1"/>
            <a:r>
              <a:rPr kumimoji="1" lang="en-US" altLang="ja-JP" dirty="0"/>
              <a:t>Workspace</a:t>
            </a:r>
          </a:p>
        </p:txBody>
      </p:sp>
    </p:spTree>
    <p:extLst>
      <p:ext uri="{BB962C8B-B14F-4D97-AF65-F5344CB8AC3E}">
        <p14:creationId xmlns:p14="http://schemas.microsoft.com/office/powerpoint/2010/main" val="868141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2919" y="1123837"/>
            <a:ext cx="2919489" cy="4601183"/>
          </a:xfrm>
        </p:spPr>
        <p:txBody>
          <a:bodyPr/>
          <a:lstStyle/>
          <a:p>
            <a:r>
              <a:rPr lang="en-US" altLang="ja-JP" dirty="0"/>
              <a:t>command</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拡張機能のアクティベーション・既存のコマンドの呼び出し</a:t>
            </a:r>
            <a:endParaRPr kumimoji="1" lang="en-US" altLang="ja-JP" dirty="0"/>
          </a:p>
          <a:p>
            <a:pPr lvl="1"/>
            <a:r>
              <a:rPr lang="en-US" altLang="ja-JP" dirty="0" err="1"/>
              <a:t>registerCommand</a:t>
            </a:r>
            <a:endParaRPr lang="en-US" altLang="ja-JP" dirty="0"/>
          </a:p>
          <a:p>
            <a:pPr lvl="1"/>
            <a:r>
              <a:rPr kumimoji="1" lang="en-US" altLang="ja-JP" dirty="0" err="1"/>
              <a:t>executeCommand</a:t>
            </a:r>
            <a:endParaRPr kumimoji="1" lang="en-US" altLang="ja-JP" dirty="0"/>
          </a:p>
          <a:p>
            <a:pPr lvl="1"/>
            <a:endParaRPr kumimoji="1" lang="ja-JP" altLang="en-US" dirty="0"/>
          </a:p>
        </p:txBody>
      </p:sp>
    </p:spTree>
    <p:extLst>
      <p:ext uri="{BB962C8B-B14F-4D97-AF65-F5344CB8AC3E}">
        <p14:creationId xmlns:p14="http://schemas.microsoft.com/office/powerpoint/2010/main" val="3133801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52918" y="1123837"/>
            <a:ext cx="3068779" cy="4601183"/>
          </a:xfrm>
        </p:spPr>
        <p:txBody>
          <a:bodyPr/>
          <a:lstStyle/>
          <a:p>
            <a:r>
              <a:rPr lang="en-US" altLang="ja-JP" dirty="0"/>
              <a:t>w</a:t>
            </a:r>
            <a:r>
              <a:rPr kumimoji="1" lang="en-US" altLang="ja-JP" dirty="0"/>
              <a:t>indow</a:t>
            </a:r>
            <a:endParaRPr kumimoji="1" lang="ja-JP" altLang="en-US" dirty="0"/>
          </a:p>
        </p:txBody>
      </p:sp>
      <p:sp>
        <p:nvSpPr>
          <p:cNvPr id="5" name="コンテンツ プレースホルダー 4"/>
          <p:cNvSpPr>
            <a:spLocks noGrp="1"/>
          </p:cNvSpPr>
          <p:nvPr>
            <p:ph idx="1"/>
          </p:nvPr>
        </p:nvSpPr>
        <p:spPr/>
        <p:txBody>
          <a:bodyPr/>
          <a:lstStyle/>
          <a:p>
            <a:r>
              <a:rPr lang="en-US" altLang="ja-JP" dirty="0"/>
              <a:t>Visual Studio </a:t>
            </a:r>
            <a:r>
              <a:rPr kumimoji="1" lang="en-US" altLang="ja-JP" dirty="0"/>
              <a:t>Code</a:t>
            </a:r>
            <a:r>
              <a:rPr kumimoji="1" lang="ja-JP" altLang="en-US" dirty="0"/>
              <a:t>内で使用できる</a:t>
            </a:r>
            <a:r>
              <a:rPr kumimoji="1" lang="en-US" altLang="ja-JP" dirty="0"/>
              <a:t>GUI</a:t>
            </a:r>
            <a:r>
              <a:rPr kumimoji="1" lang="ja-JP" altLang="en-US" dirty="0"/>
              <a:t>のクラス・オブジェクトが用意されている</a:t>
            </a:r>
            <a:endParaRPr lang="en-US" altLang="ja-JP" dirty="0"/>
          </a:p>
          <a:p>
            <a:pPr lvl="1"/>
            <a:r>
              <a:rPr lang="en-US" altLang="ja-JP" dirty="0" err="1"/>
              <a:t>activeTextEditor</a:t>
            </a:r>
            <a:r>
              <a:rPr lang="en-US" altLang="ja-JP" dirty="0"/>
              <a:t> 		</a:t>
            </a:r>
          </a:p>
          <a:p>
            <a:pPr lvl="1"/>
            <a:r>
              <a:rPr kumimoji="1" lang="en-US" altLang="ja-JP" dirty="0" err="1"/>
              <a:t>createOutputChannel</a:t>
            </a:r>
            <a:r>
              <a:rPr kumimoji="1" lang="en-US" altLang="ja-JP" dirty="0"/>
              <a:t>	</a:t>
            </a:r>
          </a:p>
          <a:p>
            <a:pPr lvl="1"/>
            <a:r>
              <a:rPr lang="en-US" altLang="ja-JP" dirty="0" err="1"/>
              <a:t>showErrorMessage</a:t>
            </a:r>
            <a:endParaRPr lang="en-US" altLang="ja-JP" dirty="0"/>
          </a:p>
          <a:p>
            <a:pPr lvl="1"/>
            <a:r>
              <a:rPr kumimoji="1" lang="en-US" altLang="ja-JP" dirty="0" err="1"/>
              <a:t>showWarningMessage</a:t>
            </a:r>
            <a:endParaRPr kumimoji="1" lang="en-US" altLang="ja-JP" dirty="0"/>
          </a:p>
          <a:p>
            <a:pPr lvl="1"/>
            <a:r>
              <a:rPr lang="en-US" altLang="ja-JP" dirty="0" err="1"/>
              <a:t>showInformationMessage</a:t>
            </a:r>
            <a:endParaRPr lang="en-US" altLang="ja-JP" dirty="0"/>
          </a:p>
          <a:p>
            <a:pPr lvl="1"/>
            <a:r>
              <a:rPr lang="en-US" altLang="ja-JP" dirty="0" err="1"/>
              <a:t>InputBox</a:t>
            </a:r>
            <a:endParaRPr kumimoji="1" lang="ja-JP" altLang="en-US" dirty="0"/>
          </a:p>
        </p:txBody>
      </p:sp>
    </p:spTree>
    <p:extLst>
      <p:ext uri="{BB962C8B-B14F-4D97-AF65-F5344CB8AC3E}">
        <p14:creationId xmlns:p14="http://schemas.microsoft.com/office/powerpoint/2010/main" val="3848427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workspace</a:t>
            </a:r>
            <a:endParaRPr kumimoji="1" lang="ja-JP" altLang="en-US" dirty="0"/>
          </a:p>
        </p:txBody>
      </p:sp>
      <p:sp>
        <p:nvSpPr>
          <p:cNvPr id="5" name="コンテンツ プレースホルダー 4"/>
          <p:cNvSpPr>
            <a:spLocks noGrp="1"/>
          </p:cNvSpPr>
          <p:nvPr>
            <p:ph idx="1"/>
          </p:nvPr>
        </p:nvSpPr>
        <p:spPr/>
        <p:txBody>
          <a:bodyPr/>
          <a:lstStyle/>
          <a:p>
            <a:r>
              <a:rPr kumimoji="1" lang="en-US" altLang="ja-JP" dirty="0"/>
              <a:t>Visual Studio Code</a:t>
            </a:r>
            <a:r>
              <a:rPr kumimoji="1" lang="ja-JP" altLang="en-US" dirty="0"/>
              <a:t>で現在開いているワークスペース</a:t>
            </a:r>
            <a:r>
              <a:rPr kumimoji="1" lang="en-US" altLang="ja-JP" dirty="0"/>
              <a:t>(</a:t>
            </a:r>
            <a:r>
              <a:rPr kumimoji="1" lang="ja-JP" altLang="en-US" dirty="0"/>
              <a:t>≓フォルダ</a:t>
            </a:r>
            <a:r>
              <a:rPr kumimoji="1" lang="en-US" altLang="ja-JP" dirty="0"/>
              <a:t>)</a:t>
            </a:r>
            <a:r>
              <a:rPr kumimoji="1" lang="ja-JP" altLang="en-US" dirty="0"/>
              <a:t>の情報を扱う</a:t>
            </a:r>
            <a:endParaRPr kumimoji="1" lang="en-US" altLang="ja-JP" dirty="0"/>
          </a:p>
          <a:p>
            <a:pPr lvl="1"/>
            <a:r>
              <a:rPr kumimoji="1" lang="en-US" altLang="ja-JP" dirty="0" err="1"/>
              <a:t>rootPath</a:t>
            </a:r>
            <a:endParaRPr kumimoji="1" lang="en-US" altLang="ja-JP" dirty="0"/>
          </a:p>
          <a:p>
            <a:pPr lvl="1"/>
            <a:r>
              <a:rPr lang="en-US" altLang="ja-JP" dirty="0" err="1"/>
              <a:t>getConfiguration</a:t>
            </a:r>
            <a:endParaRPr kumimoji="1" lang="ja-JP" altLang="en-US" dirty="0"/>
          </a:p>
        </p:txBody>
      </p:sp>
    </p:spTree>
    <p:extLst>
      <p:ext uri="{BB962C8B-B14F-4D97-AF65-F5344CB8AC3E}">
        <p14:creationId xmlns:p14="http://schemas.microsoft.com/office/powerpoint/2010/main" val="3613690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a:t>拡張機能作成</a:t>
            </a:r>
          </a:p>
        </p:txBody>
      </p:sp>
      <p:sp>
        <p:nvSpPr>
          <p:cNvPr id="7" name="テキスト プレースホルダー 6"/>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039271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雛形の作成</a:t>
            </a:r>
            <a:endParaRPr kumimoji="1" lang="ja-JP" altLang="en-US" dirty="0"/>
          </a:p>
        </p:txBody>
      </p:sp>
      <p:sp>
        <p:nvSpPr>
          <p:cNvPr id="5" name="コンテンツ プレースホルダー 4"/>
          <p:cNvSpPr>
            <a:spLocks noGrp="1"/>
          </p:cNvSpPr>
          <p:nvPr>
            <p:ph idx="1"/>
          </p:nvPr>
        </p:nvSpPr>
        <p:spPr/>
        <p:txBody>
          <a:bodyPr/>
          <a:lstStyle/>
          <a:p>
            <a:r>
              <a:rPr kumimoji="1" lang="en-US" altLang="ja-JP" dirty="0"/>
              <a:t>Yeoman code generator </a:t>
            </a:r>
            <a:r>
              <a:rPr lang="ja-JP" altLang="en-US" dirty="0"/>
              <a:t>で 拡張機能のひな型を作成する</a:t>
            </a:r>
            <a:endParaRPr lang="en-US" altLang="ja-JP" dirty="0"/>
          </a:p>
          <a:p>
            <a:pPr lvl="1"/>
            <a:r>
              <a:rPr lang="en-US" altLang="ja-JP" dirty="0">
                <a:solidFill>
                  <a:srgbClr val="FF0000"/>
                </a:solidFill>
              </a:rPr>
              <a:t>New Extension(Typescript)</a:t>
            </a:r>
          </a:p>
          <a:p>
            <a:pPr lvl="1"/>
            <a:r>
              <a:rPr kumimoji="1" lang="en-US" altLang="ja-JP" dirty="0"/>
              <a:t>New Extension(JavaScript)</a:t>
            </a:r>
          </a:p>
          <a:p>
            <a:pPr lvl="1"/>
            <a:r>
              <a:rPr lang="en-US" altLang="ja-JP" dirty="0"/>
              <a:t>New Color Theme</a:t>
            </a:r>
          </a:p>
          <a:p>
            <a:pPr lvl="1"/>
            <a:r>
              <a:rPr kumimoji="1" lang="en-US" altLang="ja-JP" dirty="0"/>
              <a:t>New Language Support</a:t>
            </a:r>
          </a:p>
          <a:p>
            <a:pPr lvl="1"/>
            <a:r>
              <a:rPr lang="en-US" altLang="ja-JP" dirty="0"/>
              <a:t>New  Code Snippet</a:t>
            </a:r>
            <a:endParaRPr kumimoji="1" lang="en-US" altLang="ja-JP" dirty="0"/>
          </a:p>
          <a:p>
            <a:pPr lvl="1"/>
            <a:endParaRPr kumimoji="1" lang="en-US" altLang="ja-JP" dirty="0"/>
          </a:p>
        </p:txBody>
      </p:sp>
    </p:spTree>
    <p:extLst>
      <p:ext uri="{BB962C8B-B14F-4D97-AF65-F5344CB8AC3E}">
        <p14:creationId xmlns:p14="http://schemas.microsoft.com/office/powerpoint/2010/main" val="2935531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雛形の作成</a:t>
            </a:r>
            <a:endParaRPr kumimoji="1" lang="ja-JP" altLang="en-US" dirty="0"/>
          </a:p>
        </p:txBody>
      </p:sp>
      <p:pic>
        <p:nvPicPr>
          <p:cNvPr id="8" name="コンテンツ プレースホルダー 7" descr="テキスト&#10;&#10;自動的に生成された説明">
            <a:extLst>
              <a:ext uri="{FF2B5EF4-FFF2-40B4-BE49-F238E27FC236}">
                <a16:creationId xmlns:a16="http://schemas.microsoft.com/office/drawing/2014/main" id="{8D1D404F-04CC-0A43-A950-8AD0BE1A9D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144928"/>
            <a:ext cx="7315200" cy="4558618"/>
          </a:xfrm>
        </p:spPr>
      </p:pic>
    </p:spTree>
    <p:extLst>
      <p:ext uri="{BB962C8B-B14F-4D97-AF65-F5344CB8AC3E}">
        <p14:creationId xmlns:p14="http://schemas.microsoft.com/office/powerpoint/2010/main" val="1964531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雛形の作成</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228513"/>
            <a:ext cx="7315200" cy="4391449"/>
          </a:xfrm>
        </p:spPr>
      </p:pic>
    </p:spTree>
    <p:extLst>
      <p:ext uri="{BB962C8B-B14F-4D97-AF65-F5344CB8AC3E}">
        <p14:creationId xmlns:p14="http://schemas.microsoft.com/office/powerpoint/2010/main" val="2944004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雛形の作成</a:t>
            </a:r>
          </a:p>
        </p:txBody>
      </p:sp>
      <p:sp>
        <p:nvSpPr>
          <p:cNvPr id="3" name="コンテンツ プレースホルダー 2"/>
          <p:cNvSpPr>
            <a:spLocks noGrp="1"/>
          </p:cNvSpPr>
          <p:nvPr>
            <p:ph idx="1"/>
          </p:nvPr>
        </p:nvSpPr>
        <p:spPr/>
        <p:txBody>
          <a:bodyPr/>
          <a:lstStyle/>
          <a:p>
            <a:r>
              <a:rPr kumimoji="1" lang="ja-JP" altLang="en-US" dirty="0"/>
              <a:t>実際につくってみます</a:t>
            </a:r>
          </a:p>
        </p:txBody>
      </p:sp>
    </p:spTree>
    <p:extLst>
      <p:ext uri="{BB962C8B-B14F-4D97-AF65-F5344CB8AC3E}">
        <p14:creationId xmlns:p14="http://schemas.microsoft.com/office/powerpoint/2010/main" val="3264196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デバッグ</a:t>
            </a:r>
          </a:p>
        </p:txBody>
      </p:sp>
      <p:sp>
        <p:nvSpPr>
          <p:cNvPr id="5" name="コンテンツ プレースホルダー 4"/>
          <p:cNvSpPr>
            <a:spLocks noGrp="1"/>
          </p:cNvSpPr>
          <p:nvPr>
            <p:ph idx="1"/>
          </p:nvPr>
        </p:nvSpPr>
        <p:spPr/>
        <p:txBody>
          <a:bodyPr/>
          <a:lstStyle/>
          <a:p>
            <a:r>
              <a:rPr kumimoji="1" lang="en-US" altLang="ja-JP" dirty="0"/>
              <a:t>F5</a:t>
            </a:r>
            <a:r>
              <a:rPr kumimoji="1" lang="ja-JP" altLang="en-US" dirty="0"/>
              <a:t>キーでデバッグ実行</a:t>
            </a:r>
            <a:endParaRPr kumimoji="1" lang="en-US" altLang="ja-JP" dirty="0"/>
          </a:p>
          <a:p>
            <a:pPr lvl="1"/>
            <a:r>
              <a:rPr lang="ja-JP" altLang="en-US" dirty="0"/>
              <a:t>ステップ実行</a:t>
            </a:r>
            <a:endParaRPr lang="en-US" altLang="ja-JP" dirty="0"/>
          </a:p>
          <a:p>
            <a:pPr lvl="2"/>
            <a:r>
              <a:rPr kumimoji="1" lang="en-US" altLang="ja-JP" dirty="0"/>
              <a:t>Step Over, Step Into, Step Out</a:t>
            </a:r>
          </a:p>
          <a:p>
            <a:pPr lvl="1"/>
            <a:r>
              <a:rPr lang="ja-JP" altLang="en-US" dirty="0"/>
              <a:t>実行中のコンテキストの変数</a:t>
            </a:r>
            <a:endParaRPr lang="en-US" altLang="ja-JP" dirty="0"/>
          </a:p>
          <a:p>
            <a:pPr lvl="1"/>
            <a:r>
              <a:rPr lang="ja-JP" altLang="en-US" dirty="0"/>
              <a:t>変数のウォッチ</a:t>
            </a:r>
            <a:endParaRPr lang="en-US" altLang="ja-JP" dirty="0"/>
          </a:p>
          <a:p>
            <a:pPr lvl="1"/>
            <a:r>
              <a:rPr kumimoji="1" lang="ja-JP" altLang="en-US" dirty="0"/>
              <a:t>コールスタック</a:t>
            </a:r>
          </a:p>
        </p:txBody>
      </p:sp>
    </p:spTree>
    <p:extLst>
      <p:ext uri="{BB962C8B-B14F-4D97-AF65-F5344CB8AC3E}">
        <p14:creationId xmlns:p14="http://schemas.microsoft.com/office/powerpoint/2010/main" val="151621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Visual Studio Code</a:t>
            </a:r>
            <a:endParaRPr kumimoji="1" lang="ja-JP" altLang="en-US" dirty="0"/>
          </a:p>
        </p:txBody>
      </p:sp>
      <p:sp>
        <p:nvSpPr>
          <p:cNvPr id="5" name="コンテンツ プレースホルダー 4"/>
          <p:cNvSpPr>
            <a:spLocks noGrp="1"/>
          </p:cNvSpPr>
          <p:nvPr>
            <p:ph idx="1"/>
          </p:nvPr>
        </p:nvSpPr>
        <p:spPr/>
        <p:txBody>
          <a:bodyPr>
            <a:normAutofit/>
          </a:bodyPr>
          <a:lstStyle/>
          <a:p>
            <a:r>
              <a:rPr lang="en-US" altLang="ja-JP" dirty="0"/>
              <a:t>Microsoft </a:t>
            </a:r>
            <a:r>
              <a:rPr lang="ja-JP" altLang="en-US" dirty="0"/>
              <a:t>が開発している テキストエディタ</a:t>
            </a:r>
            <a:endParaRPr lang="en-US" altLang="ja-JP" dirty="0"/>
          </a:p>
          <a:p>
            <a:pPr lvl="1"/>
            <a:r>
              <a:rPr lang="en-US" altLang="ja-JP" dirty="0" err="1"/>
              <a:t>Electoron</a:t>
            </a:r>
            <a:r>
              <a:rPr lang="en-US" altLang="ja-JP" dirty="0"/>
              <a:t>, Node.js</a:t>
            </a:r>
            <a:r>
              <a:rPr lang="ja-JP" altLang="en-US" dirty="0"/>
              <a:t>がベース</a:t>
            </a:r>
            <a:endParaRPr lang="en-US" altLang="ja-JP" dirty="0"/>
          </a:p>
          <a:p>
            <a:r>
              <a:rPr lang="ja-JP" altLang="en-US" dirty="0"/>
              <a:t>クロスプラットフォーム</a:t>
            </a:r>
            <a:endParaRPr lang="en-US" altLang="ja-JP" dirty="0"/>
          </a:p>
          <a:p>
            <a:pPr lvl="1"/>
            <a:r>
              <a:rPr lang="en-US" altLang="ja-JP" dirty="0"/>
              <a:t>Windows, Linux, macOS</a:t>
            </a:r>
          </a:p>
          <a:p>
            <a:r>
              <a:rPr lang="ja-JP" altLang="en-US" dirty="0"/>
              <a:t>特徴</a:t>
            </a:r>
            <a:endParaRPr lang="en-US" altLang="ja-JP" dirty="0"/>
          </a:p>
          <a:p>
            <a:pPr lvl="1"/>
            <a:r>
              <a:rPr lang="ja-JP" altLang="en-US" dirty="0"/>
              <a:t>プログラマ向けのエディタ</a:t>
            </a:r>
            <a:endParaRPr lang="en-US" altLang="ja-JP" dirty="0"/>
          </a:p>
          <a:p>
            <a:pPr lvl="1"/>
            <a:r>
              <a:rPr lang="ja-JP" altLang="en-US" dirty="0"/>
              <a:t>デバッグ</a:t>
            </a:r>
            <a:endParaRPr lang="en-US" altLang="ja-JP" dirty="0"/>
          </a:p>
          <a:p>
            <a:pPr lvl="1"/>
            <a:r>
              <a:rPr lang="en-US" altLang="ja-JP" dirty="0"/>
              <a:t>Git</a:t>
            </a:r>
            <a:r>
              <a:rPr lang="ja-JP" altLang="en-US" dirty="0"/>
              <a:t>クライアント</a:t>
            </a:r>
            <a:endParaRPr lang="en-US" altLang="ja-JP" dirty="0"/>
          </a:p>
          <a:p>
            <a:pPr lvl="1"/>
            <a:r>
              <a:rPr lang="ja-JP" altLang="en-US" dirty="0"/>
              <a:t>シンタックスハイライト</a:t>
            </a:r>
            <a:endParaRPr lang="en-US" altLang="ja-JP" dirty="0"/>
          </a:p>
          <a:p>
            <a:pPr lvl="1"/>
            <a:r>
              <a:rPr lang="ja-JP" altLang="en-US" dirty="0"/>
              <a:t>インテリセンス</a:t>
            </a:r>
            <a:endParaRPr lang="en-US" altLang="ja-JP" dirty="0"/>
          </a:p>
          <a:p>
            <a:pPr lvl="1"/>
            <a:r>
              <a:rPr lang="ja-JP" altLang="en-US" dirty="0"/>
              <a:t>スニペット</a:t>
            </a:r>
            <a:endParaRPr lang="en-US" altLang="ja-JP" dirty="0"/>
          </a:p>
          <a:p>
            <a:pPr lvl="1"/>
            <a:r>
              <a:rPr lang="ja-JP" altLang="en-US"/>
              <a:t>リファクタリング</a:t>
            </a:r>
            <a:endParaRPr lang="en-US" altLang="ja-JP" dirty="0"/>
          </a:p>
          <a:p>
            <a:pPr lvl="1"/>
            <a:r>
              <a:rPr lang="ja-JP" altLang="en-US"/>
              <a:t>ターミナル</a:t>
            </a:r>
            <a:endParaRPr lang="en-US" altLang="ja-JP" dirty="0"/>
          </a:p>
          <a:p>
            <a:pPr lvl="1"/>
            <a:r>
              <a:rPr lang="ja-JP" altLang="en-US"/>
              <a:t>マルチルートワークスペース</a:t>
            </a:r>
            <a:endParaRPr lang="ja-JP" altLang="en-US" dirty="0"/>
          </a:p>
          <a:p>
            <a:pPr marL="0" indent="0">
              <a:buNone/>
            </a:pPr>
            <a:endParaRPr kumimoji="1" lang="ja-JP" altLang="en-US" dirty="0"/>
          </a:p>
        </p:txBody>
      </p:sp>
    </p:spTree>
    <p:extLst>
      <p:ext uri="{BB962C8B-B14F-4D97-AF65-F5344CB8AC3E}">
        <p14:creationId xmlns:p14="http://schemas.microsoft.com/office/powerpoint/2010/main" val="2338086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テスト</a:t>
            </a:r>
          </a:p>
        </p:txBody>
      </p:sp>
      <p:sp>
        <p:nvSpPr>
          <p:cNvPr id="3" name="コンテンツ プレースホルダー 2"/>
          <p:cNvSpPr>
            <a:spLocks noGrp="1"/>
          </p:cNvSpPr>
          <p:nvPr>
            <p:ph idx="1"/>
          </p:nvPr>
        </p:nvSpPr>
        <p:spPr/>
        <p:txBody>
          <a:bodyPr/>
          <a:lstStyle/>
          <a:p>
            <a:r>
              <a:rPr lang="en-US" altLang="ja-JP" dirty="0" err="1"/>
              <a:t>Yeman</a:t>
            </a:r>
            <a:r>
              <a:rPr lang="en-US" altLang="ja-JP"/>
              <a:t> generator-code</a:t>
            </a:r>
            <a:r>
              <a:rPr lang="ja-JP" altLang="en-US"/>
              <a:t>で</a:t>
            </a:r>
            <a:r>
              <a:rPr lang="ja-JP" altLang="en-US" dirty="0"/>
              <a:t>生成したプロジェクトにはテストランナーがついている</a:t>
            </a:r>
            <a:endParaRPr lang="en-US" altLang="ja-JP" dirty="0"/>
          </a:p>
          <a:p>
            <a:pPr lvl="1"/>
            <a:r>
              <a:rPr lang="en-US" altLang="ja-JP" dirty="0"/>
              <a:t>Mocha , Jasmine</a:t>
            </a:r>
            <a:r>
              <a:rPr lang="ja-JP" altLang="en-US" dirty="0" err="1"/>
              <a:t>のような</a:t>
            </a:r>
            <a:r>
              <a:rPr lang="ja-JP" altLang="en-US" dirty="0"/>
              <a:t>テスティングフレームワークが使える</a:t>
            </a:r>
            <a:endParaRPr lang="en-US" altLang="ja-JP" dirty="0"/>
          </a:p>
          <a:p>
            <a:pPr lvl="1"/>
            <a:r>
              <a:rPr lang="en-US" altLang="ja-JP" dirty="0"/>
              <a:t>Travis CI</a:t>
            </a:r>
            <a:r>
              <a:rPr lang="ja-JP" altLang="en-US" dirty="0"/>
              <a:t>上で自動実行可能</a:t>
            </a:r>
            <a:endParaRPr lang="en-US" altLang="ja-JP" dirty="0"/>
          </a:p>
          <a:p>
            <a:pPr lvl="1"/>
            <a:r>
              <a:rPr lang="ja-JP" altLang="en-US" dirty="0"/>
              <a:t>コマンド実行も可能、ただし</a:t>
            </a:r>
            <a:r>
              <a:rPr lang="en-US" altLang="ja-JP" dirty="0"/>
              <a:t>Visual Studio Code</a:t>
            </a:r>
            <a:r>
              <a:rPr lang="ja-JP" altLang="en-US" dirty="0"/>
              <a:t>のインスタンスが存在していると動かない</a:t>
            </a:r>
            <a:endParaRPr lang="en-US" altLang="ja-JP" dirty="0"/>
          </a:p>
          <a:p>
            <a:endParaRPr lang="en-US" altLang="ja-JP" dirty="0"/>
          </a:p>
        </p:txBody>
      </p:sp>
    </p:spTree>
    <p:extLst>
      <p:ext uri="{BB962C8B-B14F-4D97-AF65-F5344CB8AC3E}">
        <p14:creationId xmlns:p14="http://schemas.microsoft.com/office/powerpoint/2010/main" val="672420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外部との連携</a:t>
            </a:r>
          </a:p>
        </p:txBody>
      </p:sp>
      <p:sp>
        <p:nvSpPr>
          <p:cNvPr id="5" name="コンテンツ プレースホルダー 4"/>
          <p:cNvSpPr>
            <a:spLocks noGrp="1"/>
          </p:cNvSpPr>
          <p:nvPr>
            <p:ph idx="1"/>
          </p:nvPr>
        </p:nvSpPr>
        <p:spPr/>
        <p:txBody>
          <a:bodyPr/>
          <a:lstStyle/>
          <a:p>
            <a:r>
              <a:rPr kumimoji="1" lang="en-US" altLang="ja-JP" dirty="0"/>
              <a:t>Node.js</a:t>
            </a:r>
            <a:r>
              <a:rPr kumimoji="1" lang="ja-JP" altLang="en-US" dirty="0"/>
              <a:t>の</a:t>
            </a:r>
            <a:r>
              <a:rPr lang="en-US" altLang="ja-JP" dirty="0" err="1"/>
              <a:t>child_process</a:t>
            </a:r>
            <a:r>
              <a:rPr lang="ja-JP" altLang="en-US" dirty="0"/>
              <a:t>を使う</a:t>
            </a:r>
            <a:endParaRPr lang="en-US" altLang="ja-JP" dirty="0"/>
          </a:p>
          <a:p>
            <a:pPr lvl="1"/>
            <a:r>
              <a:rPr lang="en-US" altLang="ja-JP" dirty="0"/>
              <a:t>spawn, exec</a:t>
            </a:r>
          </a:p>
          <a:p>
            <a:r>
              <a:rPr lang="ja-JP" altLang="en-US" dirty="0"/>
              <a:t>出力が</a:t>
            </a:r>
            <a:r>
              <a:rPr lang="en-US" altLang="ja-JP" dirty="0" err="1"/>
              <a:t>ShiftJIS</a:t>
            </a:r>
            <a:r>
              <a:rPr lang="ja-JP" altLang="en-US" dirty="0"/>
              <a:t>の場合、文字化けを起こすので</a:t>
            </a:r>
            <a:r>
              <a:rPr lang="en-US" altLang="ja-JP" dirty="0" err="1"/>
              <a:t>iconv</a:t>
            </a:r>
            <a:r>
              <a:rPr lang="en-US" altLang="ja-JP" dirty="0"/>
              <a:t>-lite</a:t>
            </a:r>
            <a:r>
              <a:rPr lang="ja-JP" altLang="en-US" dirty="0"/>
              <a:t>を導入する</a:t>
            </a:r>
            <a:endParaRPr kumimoji="1" lang="ja-JP" altLang="en-US" dirty="0"/>
          </a:p>
        </p:txBody>
      </p:sp>
    </p:spTree>
    <p:extLst>
      <p:ext uri="{BB962C8B-B14F-4D97-AF65-F5344CB8AC3E}">
        <p14:creationId xmlns:p14="http://schemas.microsoft.com/office/powerpoint/2010/main" val="1046186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設定ファイル</a:t>
            </a:r>
          </a:p>
        </p:txBody>
      </p:sp>
      <p:sp>
        <p:nvSpPr>
          <p:cNvPr id="3" name="コンテンツ プレースホルダー 2"/>
          <p:cNvSpPr>
            <a:spLocks noGrp="1"/>
          </p:cNvSpPr>
          <p:nvPr>
            <p:ph idx="1"/>
          </p:nvPr>
        </p:nvSpPr>
        <p:spPr/>
        <p:txBody>
          <a:bodyPr/>
          <a:lstStyle/>
          <a:p>
            <a:r>
              <a:rPr lang="ja-JP" altLang="en-US" dirty="0"/>
              <a:t>拡張機能に設定を持たせる場合は、</a:t>
            </a:r>
            <a:r>
              <a:rPr lang="en-US" altLang="ja-JP" dirty="0" err="1"/>
              <a:t>package.json</a:t>
            </a:r>
            <a:r>
              <a:rPr lang="ja-JP" altLang="en-US" dirty="0"/>
              <a:t>に設定を持たせる</a:t>
            </a:r>
            <a:endParaRPr lang="en-US" altLang="ja-JP" dirty="0"/>
          </a:p>
          <a:p>
            <a:r>
              <a:rPr kumimoji="1" lang="ja-JP" altLang="en-US" dirty="0"/>
              <a:t>持たせた設定ファイルは、</a:t>
            </a:r>
            <a:r>
              <a:rPr lang="en-US" altLang="ja-JP" dirty="0" err="1"/>
              <a:t>vscode.workspace.getConfiguration</a:t>
            </a:r>
            <a:r>
              <a:rPr lang="ja-JP" altLang="en-US" dirty="0"/>
              <a:t>で</a:t>
            </a:r>
            <a:r>
              <a:rPr lang="en-US" altLang="ja-JP" dirty="0"/>
              <a:t>configuration</a:t>
            </a:r>
            <a:r>
              <a:rPr lang="ja-JP" altLang="en-US" dirty="0"/>
              <a:t>オブジェクトを取得</a:t>
            </a:r>
            <a:endParaRPr lang="en-US" altLang="ja-JP" dirty="0"/>
          </a:p>
          <a:p>
            <a:r>
              <a:rPr lang="ja-JP" altLang="en-US" dirty="0"/>
              <a:t>取得した</a:t>
            </a:r>
            <a:r>
              <a:rPr lang="en-US" altLang="ja-JP" dirty="0" err="1"/>
              <a:t>configration</a:t>
            </a:r>
            <a:r>
              <a:rPr lang="ja-JP" altLang="en-US" dirty="0"/>
              <a:t>オブジェクトの</a:t>
            </a:r>
            <a:r>
              <a:rPr lang="en-US" altLang="ja-JP" dirty="0"/>
              <a:t>get</a:t>
            </a:r>
            <a:r>
              <a:rPr lang="ja-JP" altLang="en-US" dirty="0"/>
              <a:t>メソッドからデータを取り出す</a:t>
            </a:r>
            <a:endParaRPr kumimoji="1" lang="ja-JP" altLang="en-US" dirty="0"/>
          </a:p>
        </p:txBody>
      </p:sp>
    </p:spTree>
    <p:extLst>
      <p:ext uri="{BB962C8B-B14F-4D97-AF65-F5344CB8AC3E}">
        <p14:creationId xmlns:p14="http://schemas.microsoft.com/office/powerpoint/2010/main" val="2997592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2918" y="1123837"/>
            <a:ext cx="2947482" cy="4601183"/>
          </a:xfrm>
        </p:spPr>
        <p:txBody>
          <a:bodyPr/>
          <a:lstStyle/>
          <a:p>
            <a:r>
              <a:rPr kumimoji="1" lang="ja-JP" altLang="en-US" dirty="0"/>
              <a:t>パッケージ化</a:t>
            </a:r>
          </a:p>
        </p:txBody>
      </p:sp>
      <p:sp>
        <p:nvSpPr>
          <p:cNvPr id="3" name="コンテンツ プレースホルダー 2"/>
          <p:cNvSpPr>
            <a:spLocks noGrp="1"/>
          </p:cNvSpPr>
          <p:nvPr>
            <p:ph idx="1"/>
          </p:nvPr>
        </p:nvSpPr>
        <p:spPr/>
        <p:txBody>
          <a:bodyPr/>
          <a:lstStyle/>
          <a:p>
            <a:r>
              <a:rPr lang="en-US" altLang="ja-JP" dirty="0" err="1"/>
              <a:t>v</a:t>
            </a:r>
            <a:r>
              <a:rPr kumimoji="1" lang="en-US" altLang="ja-JP" dirty="0" err="1"/>
              <a:t>sce</a:t>
            </a:r>
            <a:r>
              <a:rPr kumimoji="1" lang="ja-JP" altLang="en-US" dirty="0"/>
              <a:t>の</a:t>
            </a:r>
            <a:r>
              <a:rPr kumimoji="1" lang="en-US" altLang="ja-JP" dirty="0"/>
              <a:t>package</a:t>
            </a:r>
            <a:r>
              <a:rPr kumimoji="1" lang="ja-JP" altLang="en-US" dirty="0"/>
              <a:t>コマンドで</a:t>
            </a:r>
            <a:r>
              <a:rPr kumimoji="1" lang="en-US" altLang="ja-JP" dirty="0"/>
              <a:t>VSIX</a:t>
            </a:r>
            <a:r>
              <a:rPr kumimoji="1" lang="ja-JP" altLang="en-US" dirty="0"/>
              <a:t>形式にパッケージ</a:t>
            </a:r>
            <a:r>
              <a:rPr lang="ja-JP" altLang="en-US" dirty="0"/>
              <a:t>化</a:t>
            </a:r>
            <a:r>
              <a:rPr kumimoji="1" lang="ja-JP" altLang="en-US" dirty="0"/>
              <a:t>できる</a:t>
            </a:r>
            <a:endParaRPr kumimoji="1" lang="en-US" altLang="ja-JP" dirty="0"/>
          </a:p>
          <a:p>
            <a:endParaRPr kumimoji="1" lang="en-US" altLang="ja-JP" dirty="0"/>
          </a:p>
          <a:p>
            <a:endParaRPr kumimoji="1" lang="en-US" altLang="ja-JP" dirty="0"/>
          </a:p>
          <a:p>
            <a:pPr marL="0" indent="0">
              <a:buNone/>
            </a:pPr>
            <a:endParaRPr lang="en-US" altLang="ja-JP" dirty="0"/>
          </a:p>
        </p:txBody>
      </p:sp>
      <p:sp>
        <p:nvSpPr>
          <p:cNvPr id="4" name="正方形/長方形 3"/>
          <p:cNvSpPr/>
          <p:nvPr/>
        </p:nvSpPr>
        <p:spPr>
          <a:xfrm>
            <a:off x="4084544" y="3171600"/>
            <a:ext cx="6884647" cy="19181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dirty="0">
                <a:solidFill>
                  <a:schemeClr val="tx1">
                    <a:lumMod val="65000"/>
                    <a:lumOff val="35000"/>
                  </a:schemeClr>
                </a:solidFill>
                <a:latin typeface="ＭＳ ゴシック"/>
              </a:rPr>
              <a:t>#作成した拡張機能をパッケージ化</a:t>
            </a:r>
            <a:endParaRPr lang="en-US" altLang="ja-JP" dirty="0">
              <a:solidFill>
                <a:schemeClr val="tx1">
                  <a:lumMod val="65000"/>
                  <a:lumOff val="35000"/>
                </a:schemeClr>
              </a:solidFill>
              <a:latin typeface="ＭＳ ゴシック"/>
            </a:endParaRPr>
          </a:p>
          <a:p>
            <a:r>
              <a:rPr lang="en-US" altLang="ja-JP" dirty="0" err="1">
                <a:solidFill>
                  <a:schemeClr val="tx1">
                    <a:lumMod val="65000"/>
                    <a:lumOff val="35000"/>
                  </a:schemeClr>
                </a:solidFill>
                <a:latin typeface="ＭＳ ゴシック"/>
              </a:rPr>
              <a:t>vsce</a:t>
            </a:r>
            <a:r>
              <a:rPr lang="en-US" altLang="ja-JP" dirty="0">
                <a:solidFill>
                  <a:schemeClr val="tx1">
                    <a:lumMod val="65000"/>
                    <a:lumOff val="35000"/>
                  </a:schemeClr>
                </a:solidFill>
                <a:latin typeface="ＭＳ ゴシック"/>
              </a:rPr>
              <a:t> package .</a:t>
            </a:r>
          </a:p>
          <a:p>
            <a:endParaRPr lang="ja-JP" altLang="en-US" dirty="0">
              <a:solidFill>
                <a:schemeClr val="tx1">
                  <a:lumMod val="65000"/>
                  <a:lumOff val="35000"/>
                </a:schemeClr>
              </a:solidFill>
              <a:latin typeface="ＭＳ ゴシック"/>
            </a:endParaRPr>
          </a:p>
          <a:p>
            <a:r>
              <a:rPr lang="en-US" altLang="ja-JP" dirty="0">
                <a:solidFill>
                  <a:schemeClr val="tx1">
                    <a:lumMod val="65000"/>
                    <a:lumOff val="35000"/>
                  </a:schemeClr>
                </a:solidFill>
                <a:latin typeface="ＭＳ ゴシック"/>
              </a:rPr>
              <a:t>#</a:t>
            </a:r>
            <a:r>
              <a:rPr lang="ja-JP" altLang="en-US" dirty="0">
                <a:solidFill>
                  <a:schemeClr val="tx1">
                    <a:lumMod val="65000"/>
                    <a:lumOff val="35000"/>
                  </a:schemeClr>
                </a:solidFill>
                <a:latin typeface="ＭＳ ゴシック"/>
              </a:rPr>
              <a:t>パッケージングした拡張機能</a:t>
            </a:r>
            <a:r>
              <a:rPr lang="ja-JP" altLang="en-US">
                <a:solidFill>
                  <a:schemeClr val="tx1">
                    <a:lumMod val="65000"/>
                    <a:lumOff val="35000"/>
                  </a:schemeClr>
                </a:solidFill>
                <a:latin typeface="ＭＳ ゴシック"/>
              </a:rPr>
              <a:t>をインストール</a:t>
            </a:r>
            <a:endParaRPr lang="en-US" altLang="ja-JP" dirty="0">
              <a:solidFill>
                <a:schemeClr val="tx1">
                  <a:lumMod val="65000"/>
                  <a:lumOff val="35000"/>
                </a:schemeClr>
              </a:solidFill>
              <a:latin typeface="ＭＳ ゴシック"/>
            </a:endParaRPr>
          </a:p>
          <a:p>
            <a:r>
              <a:rPr lang="en-US" altLang="ja-JP" dirty="0">
                <a:solidFill>
                  <a:schemeClr val="tx1">
                    <a:lumMod val="65000"/>
                    <a:lumOff val="35000"/>
                  </a:schemeClr>
                </a:solidFill>
                <a:latin typeface="ＭＳ ゴシック"/>
              </a:rPr>
              <a:t>#</a:t>
            </a:r>
            <a:r>
              <a:rPr lang="ja-JP" altLang="en-US">
                <a:solidFill>
                  <a:schemeClr val="tx1">
                    <a:lumMod val="65000"/>
                    <a:lumOff val="35000"/>
                  </a:schemeClr>
                </a:solidFill>
                <a:latin typeface="ＭＳ ゴシック"/>
              </a:rPr>
              <a:t>非推奨になりました。</a:t>
            </a:r>
            <a:endParaRPr lang="en-US" altLang="ja-JP" dirty="0">
              <a:solidFill>
                <a:schemeClr val="tx1">
                  <a:lumMod val="65000"/>
                  <a:lumOff val="35000"/>
                </a:schemeClr>
              </a:solidFill>
              <a:latin typeface="ＭＳ ゴシック"/>
            </a:endParaRPr>
          </a:p>
          <a:p>
            <a:r>
              <a:rPr lang="en-US" altLang="ja-JP" dirty="0">
                <a:solidFill>
                  <a:schemeClr val="tx1">
                    <a:lumMod val="65000"/>
                    <a:lumOff val="35000"/>
                  </a:schemeClr>
                </a:solidFill>
                <a:latin typeface="ＭＳ ゴシック"/>
              </a:rPr>
              <a:t>code </a:t>
            </a:r>
            <a:r>
              <a:rPr lang="en-US" altLang="ja-JP" dirty="0" err="1">
                <a:solidFill>
                  <a:schemeClr val="tx1">
                    <a:lumMod val="65000"/>
                    <a:lumOff val="35000"/>
                  </a:schemeClr>
                </a:solidFill>
                <a:latin typeface="ＭＳ ゴシック"/>
              </a:rPr>
              <a:t>xxx.vsix</a:t>
            </a:r>
            <a:endParaRPr lang="ja-JP" altLang="en-US" dirty="0">
              <a:solidFill>
                <a:schemeClr val="tx1">
                  <a:lumMod val="65000"/>
                  <a:lumOff val="35000"/>
                </a:schemeClr>
              </a:solidFill>
              <a:latin typeface="ＭＳ ゴシック"/>
            </a:endParaRPr>
          </a:p>
        </p:txBody>
      </p:sp>
    </p:spTree>
    <p:extLst>
      <p:ext uri="{BB962C8B-B14F-4D97-AF65-F5344CB8AC3E}">
        <p14:creationId xmlns:p14="http://schemas.microsoft.com/office/powerpoint/2010/main" val="23243629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公開するには</a:t>
            </a:r>
          </a:p>
        </p:txBody>
      </p:sp>
      <p:sp>
        <p:nvSpPr>
          <p:cNvPr id="3" name="コンテンツ プレースホルダー 2"/>
          <p:cNvSpPr>
            <a:spLocks noGrp="1"/>
          </p:cNvSpPr>
          <p:nvPr>
            <p:ph idx="1"/>
          </p:nvPr>
        </p:nvSpPr>
        <p:spPr/>
        <p:txBody>
          <a:bodyPr/>
          <a:lstStyle/>
          <a:p>
            <a:r>
              <a:rPr kumimoji="1" lang="en-US" altLang="ja-JP" dirty="0" err="1"/>
              <a:t>MarketPlace</a:t>
            </a:r>
            <a:r>
              <a:rPr kumimoji="1" lang="ja-JP" altLang="en-US" dirty="0"/>
              <a:t>に拡張機能を公開するには次の手順を踏む</a:t>
            </a:r>
            <a:endParaRPr kumimoji="1" lang="en-US" altLang="ja-JP" dirty="0"/>
          </a:p>
          <a:p>
            <a:pPr lvl="1"/>
            <a:r>
              <a:rPr lang="en-US" altLang="ja-JP" dirty="0"/>
              <a:t>Microsoft </a:t>
            </a:r>
            <a:r>
              <a:rPr lang="ja-JP" altLang="en-US" dirty="0"/>
              <a:t>アカウントを作成する</a:t>
            </a:r>
            <a:endParaRPr lang="en-US" altLang="ja-JP" dirty="0"/>
          </a:p>
          <a:p>
            <a:pPr lvl="1"/>
            <a:r>
              <a:rPr kumimoji="1" lang="en-US" altLang="ja-JP" dirty="0"/>
              <a:t>Visual Studio Team Service</a:t>
            </a:r>
            <a:r>
              <a:rPr kumimoji="1" lang="ja-JP" altLang="en-US" dirty="0"/>
              <a:t>にアカウントを登録する</a:t>
            </a:r>
            <a:endParaRPr kumimoji="1" lang="en-US" altLang="ja-JP" dirty="0"/>
          </a:p>
          <a:p>
            <a:pPr lvl="1"/>
            <a:r>
              <a:rPr kumimoji="1" lang="en-US" altLang="ja-JP" dirty="0"/>
              <a:t>Visual Studio Team Service</a:t>
            </a:r>
            <a:r>
              <a:rPr kumimoji="1" lang="ja-JP" altLang="en-US" dirty="0"/>
              <a:t>から、アクセストークンを取得する</a:t>
            </a:r>
            <a:endParaRPr kumimoji="1" lang="en-US" altLang="ja-JP" dirty="0"/>
          </a:p>
          <a:p>
            <a:pPr lvl="1"/>
            <a:r>
              <a:rPr lang="en-US" altLang="ja-JP" dirty="0" err="1"/>
              <a:t>vsce</a:t>
            </a:r>
            <a:r>
              <a:rPr lang="ja-JP" altLang="en-US" dirty="0"/>
              <a:t>コマンドで拡張機能を公開するアカウントを作成する</a:t>
            </a:r>
            <a:endParaRPr lang="en-US" altLang="ja-JP" dirty="0"/>
          </a:p>
          <a:p>
            <a:pPr lvl="1"/>
            <a:r>
              <a:rPr lang="en-US" altLang="ja-JP" dirty="0" err="1"/>
              <a:t>v</a:t>
            </a:r>
            <a:r>
              <a:rPr kumimoji="1" lang="en-US" altLang="ja-JP" dirty="0" err="1"/>
              <a:t>sce</a:t>
            </a:r>
            <a:r>
              <a:rPr lang="ja-JP" altLang="en-US" dirty="0"/>
              <a:t>コマンドで</a:t>
            </a:r>
            <a:r>
              <a:rPr lang="en-US" altLang="ja-JP" dirty="0"/>
              <a:t>publish</a:t>
            </a:r>
            <a:r>
              <a:rPr lang="ja-JP" altLang="en-US" dirty="0"/>
              <a:t>をたたく</a:t>
            </a:r>
            <a:endParaRPr kumimoji="1" lang="ja-JP" altLang="en-US" dirty="0"/>
          </a:p>
        </p:txBody>
      </p:sp>
    </p:spTree>
    <p:extLst>
      <p:ext uri="{BB962C8B-B14F-4D97-AF65-F5344CB8AC3E}">
        <p14:creationId xmlns:p14="http://schemas.microsoft.com/office/powerpoint/2010/main" val="278770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下準備</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8820" y="1458010"/>
            <a:ext cx="8136000" cy="3932835"/>
          </a:xfrm>
        </p:spPr>
      </p:pic>
      <p:sp>
        <p:nvSpPr>
          <p:cNvPr id="3" name="正方形/長方形 2">
            <a:extLst>
              <a:ext uri="{FF2B5EF4-FFF2-40B4-BE49-F238E27FC236}">
                <a16:creationId xmlns:a16="http://schemas.microsoft.com/office/drawing/2014/main" id="{2A1DAAC5-D9E1-3049-91BC-540DB7E40637}"/>
              </a:ext>
            </a:extLst>
          </p:cNvPr>
          <p:cNvSpPr/>
          <p:nvPr/>
        </p:nvSpPr>
        <p:spPr>
          <a:xfrm>
            <a:off x="6755363" y="2883159"/>
            <a:ext cx="1268964" cy="1866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2503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下準備</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6181" y="1425093"/>
            <a:ext cx="8293701" cy="3998669"/>
          </a:xfrm>
        </p:spPr>
      </p:pic>
      <p:sp>
        <p:nvSpPr>
          <p:cNvPr id="3" name="正方形/長方形 2">
            <a:extLst>
              <a:ext uri="{FF2B5EF4-FFF2-40B4-BE49-F238E27FC236}">
                <a16:creationId xmlns:a16="http://schemas.microsoft.com/office/drawing/2014/main" id="{83FD7788-6684-144D-BCDF-87D1AE515A88}"/>
              </a:ext>
            </a:extLst>
          </p:cNvPr>
          <p:cNvSpPr/>
          <p:nvPr/>
        </p:nvSpPr>
        <p:spPr>
          <a:xfrm>
            <a:off x="10571584" y="1623526"/>
            <a:ext cx="933061" cy="3452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76848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下準備</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3505" y="1512138"/>
            <a:ext cx="8213950" cy="3936940"/>
          </a:xfrm>
        </p:spPr>
      </p:pic>
    </p:spTree>
    <p:extLst>
      <p:ext uri="{BB962C8B-B14F-4D97-AF65-F5344CB8AC3E}">
        <p14:creationId xmlns:p14="http://schemas.microsoft.com/office/powerpoint/2010/main" val="1223579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Package.json</a:t>
            </a:r>
            <a:endParaRPr kumimoji="1" lang="ja-JP" altLang="en-US" dirty="0"/>
          </a:p>
        </p:txBody>
      </p:sp>
      <p:sp>
        <p:nvSpPr>
          <p:cNvPr id="3" name="コンテンツ プレースホルダー 2"/>
          <p:cNvSpPr>
            <a:spLocks noGrp="1"/>
          </p:cNvSpPr>
          <p:nvPr>
            <p:ph idx="1"/>
          </p:nvPr>
        </p:nvSpPr>
        <p:spPr>
          <a:solidFill>
            <a:schemeClr val="tx1">
              <a:lumMod val="50000"/>
              <a:lumOff val="50000"/>
            </a:schemeClr>
          </a:solidFill>
        </p:spPr>
        <p:txBody>
          <a:bodyPr/>
          <a:lstStyle/>
          <a:p>
            <a:endParaRPr kumimoji="1" lang="ja-JP" altLang="en-US" dirty="0"/>
          </a:p>
        </p:txBody>
      </p:sp>
      <p:sp>
        <p:nvSpPr>
          <p:cNvPr id="4" name="正方形/長方形 3"/>
          <p:cNvSpPr/>
          <p:nvPr/>
        </p:nvSpPr>
        <p:spPr>
          <a:xfrm>
            <a:off x="3666931" y="864108"/>
            <a:ext cx="7949681" cy="5120640"/>
          </a:xfrm>
          <a:prstGeom prst="rect">
            <a:avLst/>
          </a:prstGeom>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t" anchorCtr="0"/>
          <a:lstStyle/>
          <a:p>
            <a:r>
              <a:rPr lang="en-US" altLang="ja-JP" dirty="0">
                <a:solidFill>
                  <a:srgbClr val="00B050"/>
                </a:solidFill>
                <a:latin typeface="ＭＳ ゴシック"/>
              </a:rPr>
              <a:t>/*</a:t>
            </a:r>
            <a:r>
              <a:rPr lang="ja-JP" altLang="en-US" dirty="0">
                <a:solidFill>
                  <a:srgbClr val="00B050"/>
                </a:solidFill>
                <a:latin typeface="ＭＳ ゴシック"/>
              </a:rPr>
              <a:t>拡張機能名</a:t>
            </a:r>
            <a:r>
              <a:rPr lang="en-US" altLang="ja-JP" dirty="0">
                <a:solidFill>
                  <a:srgbClr val="00B050"/>
                </a:solidFill>
                <a:latin typeface="ＭＳ ゴシック"/>
              </a:rPr>
              <a:t>*/ </a:t>
            </a:r>
          </a:p>
          <a:p>
            <a:r>
              <a:rPr lang="en-US" altLang="ja-JP" dirty="0">
                <a:solidFill>
                  <a:srgbClr val="00B0F0"/>
                </a:solidFill>
                <a:latin typeface="ＭＳ ゴシック"/>
              </a:rPr>
              <a:t>"name"</a:t>
            </a:r>
            <a:r>
              <a:rPr lang="en-US" altLang="ja-JP" dirty="0">
                <a:solidFill>
                  <a:schemeClr val="bg1">
                    <a:lumMod val="95000"/>
                  </a:schemeClr>
                </a:solidFill>
                <a:latin typeface="ＭＳ ゴシック"/>
              </a:rPr>
              <a:t>: </a:t>
            </a:r>
            <a:r>
              <a:rPr lang="en-US" altLang="ja-JP" dirty="0">
                <a:solidFill>
                  <a:schemeClr val="accent2"/>
                </a:solidFill>
                <a:latin typeface="ＭＳ ゴシック"/>
              </a:rPr>
              <a:t>“test"</a:t>
            </a:r>
            <a:r>
              <a:rPr lang="en-US" altLang="ja-JP" dirty="0">
                <a:solidFill>
                  <a:schemeClr val="bg1">
                    <a:lumMod val="95000"/>
                  </a:schemeClr>
                </a:solidFill>
                <a:latin typeface="ＭＳ ゴシック"/>
              </a:rPr>
              <a:t>,</a:t>
            </a:r>
          </a:p>
          <a:p>
            <a:endParaRPr lang="en-US" altLang="ja-JP" dirty="0">
              <a:solidFill>
                <a:srgbClr val="00B050"/>
              </a:solidFill>
              <a:latin typeface="ＭＳ ゴシック"/>
            </a:endParaRPr>
          </a:p>
          <a:p>
            <a:r>
              <a:rPr lang="en-US" altLang="ja-JP" dirty="0">
                <a:solidFill>
                  <a:srgbClr val="00B050"/>
                </a:solidFill>
                <a:latin typeface="ＭＳ ゴシック"/>
              </a:rPr>
              <a:t>/*</a:t>
            </a:r>
            <a:r>
              <a:rPr lang="ja-JP" altLang="en-US" dirty="0">
                <a:solidFill>
                  <a:srgbClr val="00B050"/>
                </a:solidFill>
                <a:latin typeface="ＭＳ ゴシック"/>
              </a:rPr>
              <a:t>バージョン番号</a:t>
            </a:r>
            <a:r>
              <a:rPr lang="en-US" altLang="ja-JP" dirty="0">
                <a:solidFill>
                  <a:srgbClr val="00B050"/>
                </a:solidFill>
                <a:latin typeface="ＭＳ ゴシック"/>
              </a:rPr>
              <a:t>*/ </a:t>
            </a:r>
          </a:p>
          <a:p>
            <a:r>
              <a:rPr lang="en-US" altLang="ja-JP" dirty="0">
                <a:solidFill>
                  <a:srgbClr val="00B0F0"/>
                </a:solidFill>
                <a:latin typeface="ＭＳ ゴシック"/>
              </a:rPr>
              <a:t>"version"</a:t>
            </a:r>
            <a:r>
              <a:rPr lang="en-US" altLang="ja-JP" dirty="0">
                <a:solidFill>
                  <a:schemeClr val="bg1">
                    <a:lumMod val="95000"/>
                  </a:schemeClr>
                </a:solidFill>
                <a:latin typeface="ＭＳ ゴシック"/>
              </a:rPr>
              <a:t>: </a:t>
            </a:r>
            <a:r>
              <a:rPr lang="en-US" altLang="ja-JP" dirty="0">
                <a:solidFill>
                  <a:schemeClr val="accent2"/>
                </a:solidFill>
                <a:latin typeface="ＭＳ ゴシック"/>
              </a:rPr>
              <a:t>"0.0.1"</a:t>
            </a:r>
            <a:r>
              <a:rPr lang="en-US" altLang="ja-JP" dirty="0">
                <a:solidFill>
                  <a:schemeClr val="bg1">
                    <a:lumMod val="95000"/>
                  </a:schemeClr>
                </a:solidFill>
                <a:latin typeface="ＭＳ ゴシック"/>
              </a:rPr>
              <a:t>,</a:t>
            </a:r>
          </a:p>
          <a:p>
            <a:endParaRPr lang="en-US" altLang="ja-JP" dirty="0">
              <a:solidFill>
                <a:schemeClr val="bg1">
                  <a:lumMod val="95000"/>
                </a:schemeClr>
              </a:solidFill>
              <a:latin typeface="ＭＳ ゴシック"/>
            </a:endParaRPr>
          </a:p>
          <a:p>
            <a:r>
              <a:rPr lang="en-US" altLang="ja-JP" dirty="0">
                <a:solidFill>
                  <a:srgbClr val="00B050"/>
                </a:solidFill>
                <a:latin typeface="ＭＳ ゴシック"/>
              </a:rPr>
              <a:t>/*</a:t>
            </a:r>
            <a:r>
              <a:rPr lang="ja-JP" altLang="en-US" dirty="0">
                <a:solidFill>
                  <a:srgbClr val="00B050"/>
                </a:solidFill>
                <a:latin typeface="ＭＳ ゴシック"/>
              </a:rPr>
              <a:t>パブリッシャーアカウント名</a:t>
            </a:r>
            <a:r>
              <a:rPr lang="en-US" altLang="ja-JP" dirty="0">
                <a:solidFill>
                  <a:srgbClr val="00B050"/>
                </a:solidFill>
                <a:latin typeface="ＭＳ ゴシック"/>
              </a:rPr>
              <a:t>*/   </a:t>
            </a:r>
          </a:p>
          <a:p>
            <a:r>
              <a:rPr lang="en-US" altLang="ja-JP" dirty="0">
                <a:solidFill>
                  <a:srgbClr val="00B0F0"/>
                </a:solidFill>
                <a:latin typeface="ＭＳ ゴシック"/>
              </a:rPr>
              <a:t>"publisher"</a:t>
            </a:r>
            <a:r>
              <a:rPr lang="en-US" altLang="ja-JP" dirty="0">
                <a:solidFill>
                  <a:schemeClr val="bg1">
                    <a:lumMod val="95000"/>
                  </a:schemeClr>
                </a:solidFill>
                <a:latin typeface="ＭＳ ゴシック"/>
              </a:rPr>
              <a:t>: </a:t>
            </a:r>
            <a:r>
              <a:rPr lang="en-US" altLang="ja-JP" dirty="0">
                <a:solidFill>
                  <a:schemeClr val="accent2"/>
                </a:solidFill>
                <a:latin typeface="ＭＳ ゴシック"/>
              </a:rPr>
              <a:t>"test"</a:t>
            </a:r>
            <a:r>
              <a:rPr lang="en-US" altLang="ja-JP" dirty="0">
                <a:solidFill>
                  <a:schemeClr val="bg1">
                    <a:lumMod val="95000"/>
                  </a:schemeClr>
                </a:solidFill>
                <a:latin typeface="ＭＳ ゴシック"/>
              </a:rPr>
              <a:t>, </a:t>
            </a:r>
          </a:p>
          <a:p>
            <a:endParaRPr lang="en-US" altLang="ja-JP" dirty="0">
              <a:solidFill>
                <a:schemeClr val="bg1">
                  <a:lumMod val="95000"/>
                </a:schemeClr>
              </a:solidFill>
              <a:latin typeface="ＭＳ ゴシック"/>
            </a:endParaRPr>
          </a:p>
          <a:p>
            <a:r>
              <a:rPr lang="en-US" altLang="ja-JP" dirty="0">
                <a:solidFill>
                  <a:srgbClr val="00B050"/>
                </a:solidFill>
                <a:latin typeface="ＭＳ ゴシック"/>
              </a:rPr>
              <a:t>/*</a:t>
            </a:r>
            <a:r>
              <a:rPr lang="en-US" altLang="ja-JP" dirty="0" err="1">
                <a:solidFill>
                  <a:srgbClr val="00B050"/>
                </a:solidFill>
                <a:latin typeface="ＭＳ ゴシック"/>
              </a:rPr>
              <a:t>vscode</a:t>
            </a:r>
            <a:r>
              <a:rPr lang="ja-JP" altLang="en-US" dirty="0">
                <a:solidFill>
                  <a:srgbClr val="00B050"/>
                </a:solidFill>
                <a:latin typeface="ＭＳ ゴシック"/>
              </a:rPr>
              <a:t>のバージョン</a:t>
            </a:r>
            <a:r>
              <a:rPr lang="en-US" altLang="ja-JP" dirty="0">
                <a:solidFill>
                  <a:srgbClr val="00B050"/>
                </a:solidFill>
                <a:latin typeface="ＭＳ ゴシック"/>
              </a:rPr>
              <a:t>*/</a:t>
            </a:r>
          </a:p>
          <a:p>
            <a:r>
              <a:rPr lang="en-US" altLang="ja-JP" dirty="0">
                <a:solidFill>
                  <a:srgbClr val="00B0F0"/>
                </a:solidFill>
                <a:latin typeface="ＭＳ ゴシック"/>
              </a:rPr>
              <a:t>"engines"</a:t>
            </a:r>
            <a:r>
              <a:rPr lang="en-US" altLang="ja-JP" dirty="0">
                <a:solidFill>
                  <a:schemeClr val="bg1">
                    <a:lumMod val="95000"/>
                  </a:schemeClr>
                </a:solidFill>
                <a:latin typeface="ＭＳ ゴシック"/>
              </a:rPr>
              <a:t>: {   </a:t>
            </a:r>
          </a:p>
          <a:p>
            <a:r>
              <a:rPr lang="en-US" altLang="ja-JP" dirty="0">
                <a:solidFill>
                  <a:schemeClr val="bg1">
                    <a:lumMod val="95000"/>
                  </a:schemeClr>
                </a:solidFill>
                <a:latin typeface="ＭＳ ゴシック"/>
              </a:rPr>
              <a:t>     </a:t>
            </a:r>
            <a:r>
              <a:rPr lang="en-US" altLang="ja-JP" dirty="0">
                <a:solidFill>
                  <a:srgbClr val="00B0F0"/>
                </a:solidFill>
                <a:latin typeface="ＭＳ ゴシック"/>
              </a:rPr>
              <a:t>"</a:t>
            </a:r>
            <a:r>
              <a:rPr lang="en-US" altLang="ja-JP" dirty="0" err="1">
                <a:solidFill>
                  <a:srgbClr val="00B0F0"/>
                </a:solidFill>
                <a:latin typeface="ＭＳ ゴシック"/>
              </a:rPr>
              <a:t>vscode</a:t>
            </a:r>
            <a:r>
              <a:rPr lang="en-US" altLang="ja-JP" dirty="0">
                <a:solidFill>
                  <a:srgbClr val="00B0F0"/>
                </a:solidFill>
                <a:latin typeface="ＭＳ ゴシック"/>
              </a:rPr>
              <a:t>"</a:t>
            </a:r>
            <a:r>
              <a:rPr lang="en-US" altLang="ja-JP" dirty="0">
                <a:solidFill>
                  <a:schemeClr val="bg1">
                    <a:lumMod val="95000"/>
                  </a:schemeClr>
                </a:solidFill>
                <a:latin typeface="ＭＳ ゴシック"/>
              </a:rPr>
              <a:t>: </a:t>
            </a:r>
            <a:r>
              <a:rPr lang="en-US" altLang="ja-JP" dirty="0">
                <a:solidFill>
                  <a:schemeClr val="accent2"/>
                </a:solidFill>
                <a:latin typeface="ＭＳ ゴシック"/>
              </a:rPr>
              <a:t>"^1.0.0"</a:t>
            </a:r>
            <a:r>
              <a:rPr lang="en-US" altLang="ja-JP" dirty="0">
                <a:solidFill>
                  <a:schemeClr val="bg1">
                    <a:lumMod val="95000"/>
                  </a:schemeClr>
                </a:solidFill>
                <a:latin typeface="ＭＳ ゴシック"/>
              </a:rPr>
              <a:t>    },</a:t>
            </a:r>
          </a:p>
          <a:p>
            <a:endParaRPr lang="en-US" altLang="ja-JP" dirty="0">
              <a:solidFill>
                <a:schemeClr val="bg1">
                  <a:lumMod val="95000"/>
                </a:schemeClr>
              </a:solidFill>
              <a:latin typeface="ＭＳ ゴシック"/>
            </a:endParaRPr>
          </a:p>
          <a:p>
            <a:r>
              <a:rPr lang="en-US" altLang="ja-JP" dirty="0">
                <a:solidFill>
                  <a:srgbClr val="00B050"/>
                </a:solidFill>
                <a:latin typeface="ＭＳ ゴシック"/>
              </a:rPr>
              <a:t>/*</a:t>
            </a:r>
            <a:r>
              <a:rPr lang="ja-JP" altLang="en-US" dirty="0">
                <a:solidFill>
                  <a:srgbClr val="00B050"/>
                </a:solidFill>
                <a:latin typeface="ＭＳ ゴシック"/>
              </a:rPr>
              <a:t>マーケットプレイスのカテゴリ</a:t>
            </a:r>
            <a:r>
              <a:rPr lang="en-US" altLang="ja-JP" dirty="0">
                <a:solidFill>
                  <a:srgbClr val="00B050"/>
                </a:solidFill>
                <a:latin typeface="ＭＳ ゴシック"/>
              </a:rPr>
              <a:t>*/</a:t>
            </a:r>
          </a:p>
          <a:p>
            <a:r>
              <a:rPr lang="en-US" altLang="ja-JP" dirty="0">
                <a:solidFill>
                  <a:srgbClr val="00B0F0"/>
                </a:solidFill>
                <a:latin typeface="ＭＳ ゴシック"/>
              </a:rPr>
              <a:t>"categories"</a:t>
            </a:r>
            <a:r>
              <a:rPr lang="en-US" altLang="ja-JP" dirty="0">
                <a:solidFill>
                  <a:schemeClr val="bg1">
                    <a:lumMod val="95000"/>
                  </a:schemeClr>
                </a:solidFill>
                <a:latin typeface="ＭＳ ゴシック"/>
              </a:rPr>
              <a:t>: [ </a:t>
            </a:r>
            <a:r>
              <a:rPr lang="en-US" altLang="ja-JP" dirty="0">
                <a:solidFill>
                  <a:schemeClr val="accent2"/>
                </a:solidFill>
                <a:latin typeface="ＭＳ ゴシック"/>
              </a:rPr>
              <a:t>"Other"</a:t>
            </a:r>
            <a:r>
              <a:rPr lang="en-US" altLang="ja-JP" dirty="0">
                <a:solidFill>
                  <a:schemeClr val="bg1">
                    <a:lumMod val="95000"/>
                  </a:schemeClr>
                </a:solidFill>
                <a:latin typeface="ＭＳ ゴシック"/>
              </a:rPr>
              <a:t>],</a:t>
            </a:r>
          </a:p>
        </p:txBody>
      </p:sp>
    </p:spTree>
    <p:extLst>
      <p:ext uri="{BB962C8B-B14F-4D97-AF65-F5344CB8AC3E}">
        <p14:creationId xmlns:p14="http://schemas.microsoft.com/office/powerpoint/2010/main" val="3158676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公開する</a:t>
            </a:r>
          </a:p>
        </p:txBody>
      </p:sp>
      <p:sp>
        <p:nvSpPr>
          <p:cNvPr id="3" name="コンテンツ プレースホルダー 2"/>
          <p:cNvSpPr>
            <a:spLocks noGrp="1"/>
          </p:cNvSpPr>
          <p:nvPr>
            <p:ph idx="1"/>
          </p:nvPr>
        </p:nvSpPr>
        <p:spPr/>
        <p:txBody>
          <a:bodyPr/>
          <a:lstStyle/>
          <a:p>
            <a:endParaRPr lang="en-US" altLang="ja-JP" dirty="0"/>
          </a:p>
        </p:txBody>
      </p:sp>
      <p:sp>
        <p:nvSpPr>
          <p:cNvPr id="6" name="正方形/長方形 5"/>
          <p:cNvSpPr/>
          <p:nvPr/>
        </p:nvSpPr>
        <p:spPr>
          <a:xfrm>
            <a:off x="3545949" y="1139904"/>
            <a:ext cx="8204433" cy="4569048"/>
          </a:xfrm>
          <a:prstGeom prst="rect">
            <a:avLst/>
          </a:prstGeom>
          <a:solidFill>
            <a:schemeClr val="accent1">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r>
              <a:rPr lang="ja-JP" altLang="en-US" dirty="0">
                <a:solidFill>
                  <a:schemeClr val="tx1">
                    <a:lumMod val="65000"/>
                    <a:lumOff val="35000"/>
                  </a:schemeClr>
                </a:solidFill>
                <a:latin typeface="ＭＳ ゴシック"/>
              </a:rPr>
              <a:t>#</a:t>
            </a:r>
            <a:r>
              <a:rPr lang="en-US" altLang="ja-JP" dirty="0">
                <a:solidFill>
                  <a:schemeClr val="tx1">
                    <a:lumMod val="65000"/>
                    <a:lumOff val="35000"/>
                  </a:schemeClr>
                </a:solidFill>
                <a:latin typeface="ＭＳ ゴシック"/>
              </a:rPr>
              <a:t>publisher</a:t>
            </a:r>
            <a:r>
              <a:rPr lang="ja-JP" altLang="en-US" dirty="0">
                <a:solidFill>
                  <a:schemeClr val="tx1">
                    <a:lumMod val="65000"/>
                    <a:lumOff val="35000"/>
                  </a:schemeClr>
                </a:solidFill>
                <a:latin typeface="ＭＳ ゴシック"/>
              </a:rPr>
              <a:t>を作成する</a:t>
            </a:r>
            <a:endParaRPr lang="en-US" altLang="ja-JP" dirty="0">
              <a:solidFill>
                <a:schemeClr val="tx1">
                  <a:lumMod val="65000"/>
                  <a:lumOff val="35000"/>
                </a:schemeClr>
              </a:solidFill>
              <a:latin typeface="ＭＳ ゴシック"/>
            </a:endParaRPr>
          </a:p>
          <a:p>
            <a:r>
              <a:rPr lang="en-US" altLang="ja-JP" dirty="0" err="1">
                <a:solidFill>
                  <a:schemeClr val="tx1">
                    <a:lumMod val="65000"/>
                    <a:lumOff val="35000"/>
                  </a:schemeClr>
                </a:solidFill>
                <a:latin typeface="ＭＳ ゴシック"/>
              </a:rPr>
              <a:t>vsce</a:t>
            </a:r>
            <a:r>
              <a:rPr lang="en-US" altLang="ja-JP" dirty="0">
                <a:solidFill>
                  <a:schemeClr val="tx1">
                    <a:lumMod val="65000"/>
                    <a:lumOff val="35000"/>
                  </a:schemeClr>
                </a:solidFill>
                <a:latin typeface="ＭＳ ゴシック"/>
              </a:rPr>
              <a:t> create-publisher test</a:t>
            </a:r>
          </a:p>
          <a:p>
            <a:r>
              <a:rPr lang="en-US" altLang="ja-JP" dirty="0">
                <a:solidFill>
                  <a:schemeClr val="tx1">
                    <a:lumMod val="65000"/>
                    <a:lumOff val="35000"/>
                  </a:schemeClr>
                </a:solidFill>
                <a:latin typeface="ＭＳ ゴシック"/>
              </a:rPr>
              <a:t>Publisher human-friendly name: (test)</a:t>
            </a:r>
          </a:p>
          <a:p>
            <a:r>
              <a:rPr lang="en-US" altLang="ja-JP" dirty="0">
                <a:solidFill>
                  <a:schemeClr val="tx1">
                    <a:lumMod val="65000"/>
                    <a:lumOff val="35000"/>
                  </a:schemeClr>
                </a:solidFill>
                <a:latin typeface="ＭＳ ゴシック"/>
              </a:rPr>
              <a:t>E-mail: test1234567@outlook.com</a:t>
            </a:r>
          </a:p>
          <a:p>
            <a:r>
              <a:rPr lang="en-US" altLang="ja-JP" dirty="0">
                <a:solidFill>
                  <a:schemeClr val="tx1">
                    <a:lumMod val="65000"/>
                    <a:lumOff val="35000"/>
                  </a:schemeClr>
                </a:solidFill>
                <a:latin typeface="ＭＳ ゴシック"/>
              </a:rPr>
              <a:t>Personal Access Token: ****************************************************</a:t>
            </a:r>
          </a:p>
          <a:p>
            <a:endParaRPr lang="en-US" altLang="ja-JP" dirty="0">
              <a:solidFill>
                <a:schemeClr val="tx1">
                  <a:lumMod val="65000"/>
                  <a:lumOff val="35000"/>
                </a:schemeClr>
              </a:solidFill>
              <a:latin typeface="ＭＳ ゴシック"/>
            </a:endParaRPr>
          </a:p>
          <a:p>
            <a:r>
              <a:rPr lang="en-US" altLang="ja-JP" dirty="0">
                <a:solidFill>
                  <a:schemeClr val="tx1">
                    <a:lumMod val="65000"/>
                    <a:lumOff val="35000"/>
                  </a:schemeClr>
                </a:solidFill>
                <a:latin typeface="ＭＳ ゴシック"/>
              </a:rPr>
              <a:t>Successfully created publisher 'test'.</a:t>
            </a:r>
          </a:p>
          <a:p>
            <a:endParaRPr lang="en-US" altLang="ja-JP" dirty="0">
              <a:solidFill>
                <a:schemeClr val="tx1">
                  <a:lumMod val="65000"/>
                  <a:lumOff val="35000"/>
                </a:schemeClr>
              </a:solidFill>
              <a:latin typeface="ＭＳ ゴシック"/>
            </a:endParaRPr>
          </a:p>
          <a:p>
            <a:r>
              <a:rPr lang="en-US" altLang="ja-JP" dirty="0">
                <a:solidFill>
                  <a:schemeClr val="tx1">
                    <a:lumMod val="65000"/>
                    <a:lumOff val="35000"/>
                  </a:schemeClr>
                </a:solidFill>
                <a:latin typeface="ＭＳ ゴシック"/>
              </a:rPr>
              <a:t>#Market Place</a:t>
            </a:r>
            <a:r>
              <a:rPr lang="ja-JP" altLang="en-US" dirty="0">
                <a:solidFill>
                  <a:schemeClr val="tx1">
                    <a:lumMod val="65000"/>
                    <a:lumOff val="35000"/>
                  </a:schemeClr>
                </a:solidFill>
                <a:latin typeface="ＭＳ ゴシック"/>
              </a:rPr>
              <a:t>に公開する</a:t>
            </a:r>
            <a:endParaRPr lang="en-US" altLang="ja-JP" dirty="0">
              <a:solidFill>
                <a:schemeClr val="tx1">
                  <a:lumMod val="65000"/>
                  <a:lumOff val="35000"/>
                </a:schemeClr>
              </a:solidFill>
              <a:latin typeface="ＭＳ ゴシック"/>
            </a:endParaRPr>
          </a:p>
          <a:p>
            <a:r>
              <a:rPr lang="en-US" altLang="ja-JP" dirty="0" err="1">
                <a:solidFill>
                  <a:schemeClr val="tx1">
                    <a:lumMod val="65000"/>
                    <a:lumOff val="35000"/>
                  </a:schemeClr>
                </a:solidFill>
                <a:latin typeface="ＭＳ ゴシック"/>
              </a:rPr>
              <a:t>vsce</a:t>
            </a:r>
            <a:r>
              <a:rPr lang="en-US" altLang="ja-JP" dirty="0">
                <a:solidFill>
                  <a:schemeClr val="tx1">
                    <a:lumMod val="65000"/>
                    <a:lumOff val="35000"/>
                  </a:schemeClr>
                </a:solidFill>
                <a:latin typeface="ＭＳ ゴシック"/>
              </a:rPr>
              <a:t> publish</a:t>
            </a:r>
          </a:p>
        </p:txBody>
      </p:sp>
    </p:spTree>
    <p:extLst>
      <p:ext uri="{BB962C8B-B14F-4D97-AF65-F5344CB8AC3E}">
        <p14:creationId xmlns:p14="http://schemas.microsoft.com/office/powerpoint/2010/main" val="208087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52919" y="1123837"/>
            <a:ext cx="3144622" cy="4601183"/>
          </a:xfrm>
        </p:spPr>
        <p:txBody>
          <a:bodyPr/>
          <a:lstStyle/>
          <a:p>
            <a:r>
              <a:rPr kumimoji="1" lang="en-US" altLang="ja-JP" dirty="0"/>
              <a:t>Atom</a:t>
            </a:r>
            <a:r>
              <a:rPr kumimoji="1" lang="ja-JP" altLang="en-US" dirty="0"/>
              <a:t>と</a:t>
            </a:r>
            <a:r>
              <a:rPr kumimoji="1" lang="en-US" altLang="ja-JP" dirty="0"/>
              <a:t>Code</a:t>
            </a:r>
            <a:endParaRPr kumimoji="1" lang="ja-JP" altLang="en-US" dirty="0"/>
          </a:p>
        </p:txBody>
      </p:sp>
      <p:sp>
        <p:nvSpPr>
          <p:cNvPr id="5" name="コンテンツ プレースホルダー 4"/>
          <p:cNvSpPr>
            <a:spLocks noGrp="1"/>
          </p:cNvSpPr>
          <p:nvPr>
            <p:ph idx="1"/>
          </p:nvPr>
        </p:nvSpPr>
        <p:spPr/>
        <p:txBody>
          <a:bodyPr/>
          <a:lstStyle/>
          <a:p>
            <a:r>
              <a:rPr lang="en-US" altLang="ja-JP" dirty="0"/>
              <a:t>Atom</a:t>
            </a:r>
            <a:r>
              <a:rPr lang="ja-JP" altLang="en-US" dirty="0"/>
              <a:t>エディタも</a:t>
            </a:r>
            <a:r>
              <a:rPr lang="en-US" altLang="ja-JP" dirty="0"/>
              <a:t>Visual Studio Code</a:t>
            </a:r>
            <a:r>
              <a:rPr lang="ja-JP" altLang="en-US" dirty="0"/>
              <a:t>と同じく</a:t>
            </a:r>
            <a:r>
              <a:rPr lang="en-US" altLang="ja-JP" dirty="0"/>
              <a:t>GitHub</a:t>
            </a:r>
            <a:r>
              <a:rPr lang="ja-JP" altLang="en-US" dirty="0"/>
              <a:t>社の</a:t>
            </a:r>
            <a:r>
              <a:rPr lang="en-US" altLang="ja-JP" dirty="0"/>
              <a:t>Electron</a:t>
            </a:r>
            <a:r>
              <a:rPr lang="ja-JP" altLang="en-US" dirty="0"/>
              <a:t>フレームワークを使用したテキストエディタ</a:t>
            </a:r>
            <a:endParaRPr lang="en-US" altLang="ja-JP" dirty="0"/>
          </a:p>
          <a:p>
            <a:r>
              <a:rPr lang="en-US" altLang="ja-JP" dirty="0"/>
              <a:t>Visual Studio Code</a:t>
            </a:r>
            <a:r>
              <a:rPr lang="ja-JP" altLang="en-US" dirty="0"/>
              <a:t>は，</a:t>
            </a:r>
            <a:r>
              <a:rPr lang="en-US" altLang="ja-JP" dirty="0"/>
              <a:t>Visual Studio Online</a:t>
            </a:r>
            <a:r>
              <a:rPr lang="ja-JP" altLang="en-US" dirty="0"/>
              <a:t> の</a:t>
            </a:r>
            <a:r>
              <a:rPr lang="en-US" altLang="ja-JP" dirty="0"/>
              <a:t>Monaco </a:t>
            </a:r>
            <a:r>
              <a:rPr lang="ja-JP" altLang="en-US" dirty="0"/>
              <a:t>がベースとなっており派生関係があるわけではない</a:t>
            </a:r>
            <a:endParaRPr lang="en-US" altLang="ja-JP" dirty="0"/>
          </a:p>
          <a:p>
            <a:r>
              <a:rPr lang="en-US" altLang="ja-JP" dirty="0"/>
              <a:t>GitHub</a:t>
            </a:r>
            <a:r>
              <a:rPr lang="ja-JP" altLang="en-US" dirty="0"/>
              <a:t>の</a:t>
            </a:r>
            <a:r>
              <a:rPr lang="en-US" altLang="ja-JP" dirty="0"/>
              <a:t>Issue</a:t>
            </a:r>
            <a:r>
              <a:rPr lang="ja-JP" altLang="en-US" dirty="0"/>
              <a:t>を覗いてみると互いに影響を及ぼし合って</a:t>
            </a:r>
            <a:r>
              <a:rPr lang="ja-JP" altLang="en-US"/>
              <a:t>いる様子</a:t>
            </a:r>
            <a:endParaRPr lang="en-US" altLang="ja-JP" dirty="0"/>
          </a:p>
          <a:p>
            <a:pPr marL="0" indent="0">
              <a:buNone/>
            </a:pPr>
            <a:endParaRPr kumimoji="1" lang="ja-JP" altLang="en-US" dirty="0"/>
          </a:p>
        </p:txBody>
      </p:sp>
      <p:pic>
        <p:nvPicPr>
          <p:cNvPr id="2050" name="Picture 2" descr="https://og.github.com/atom-mark/atom-mark@1200x6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3822" y="4258087"/>
            <a:ext cx="3496266" cy="1834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6277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まとめ</a:t>
            </a:r>
          </a:p>
        </p:txBody>
      </p:sp>
      <p:sp>
        <p:nvSpPr>
          <p:cNvPr id="5" name="コンテンツ プレースホルダー 4"/>
          <p:cNvSpPr>
            <a:spLocks noGrp="1"/>
          </p:cNvSpPr>
          <p:nvPr>
            <p:ph idx="1"/>
          </p:nvPr>
        </p:nvSpPr>
        <p:spPr/>
        <p:txBody>
          <a:bodyPr/>
          <a:lstStyle/>
          <a:p>
            <a:r>
              <a:rPr lang="en-US" altLang="ja-JP" dirty="0"/>
              <a:t>Visual Studio Code </a:t>
            </a:r>
            <a:r>
              <a:rPr lang="ja-JP" altLang="en-US" dirty="0"/>
              <a:t>の拡張機能作成について取り上げました</a:t>
            </a:r>
            <a:endParaRPr lang="en-US" altLang="ja-JP" dirty="0"/>
          </a:p>
          <a:p>
            <a:pPr lvl="1"/>
            <a:r>
              <a:rPr kumimoji="1" lang="en-US" altLang="ja-JP" dirty="0"/>
              <a:t>Visual Studio Code</a:t>
            </a:r>
            <a:r>
              <a:rPr kumimoji="1" lang="ja-JP" altLang="en-US" dirty="0"/>
              <a:t>について</a:t>
            </a:r>
            <a:endParaRPr kumimoji="1" lang="en-US" altLang="ja-JP" dirty="0"/>
          </a:p>
          <a:p>
            <a:pPr lvl="1"/>
            <a:r>
              <a:rPr lang="ja-JP" altLang="en-US" dirty="0"/>
              <a:t>拡張機能の開発環境</a:t>
            </a:r>
            <a:endParaRPr lang="en-US" altLang="ja-JP" dirty="0"/>
          </a:p>
          <a:p>
            <a:pPr lvl="1"/>
            <a:r>
              <a:rPr kumimoji="1" lang="en-US" altLang="ja-JP" dirty="0"/>
              <a:t>Visual Studio Code API</a:t>
            </a:r>
            <a:r>
              <a:rPr kumimoji="1" lang="ja-JP" altLang="en-US"/>
              <a:t>の概観</a:t>
            </a:r>
            <a:endParaRPr kumimoji="1" lang="en-US" altLang="ja-JP" dirty="0"/>
          </a:p>
          <a:p>
            <a:pPr lvl="1"/>
            <a:r>
              <a:rPr kumimoji="1" lang="ja-JP" altLang="en-US" dirty="0"/>
              <a:t>拡張機能の作成～</a:t>
            </a:r>
            <a:r>
              <a:rPr kumimoji="1" lang="en-US" altLang="ja-JP" dirty="0" err="1"/>
              <a:t>MarketPlace</a:t>
            </a:r>
            <a:r>
              <a:rPr kumimoji="1" lang="ja-JP" altLang="en-US" dirty="0" err="1"/>
              <a:t>への</a:t>
            </a:r>
            <a:r>
              <a:rPr kumimoji="1" lang="ja-JP" altLang="en-US" dirty="0"/>
              <a:t>公開</a:t>
            </a:r>
          </a:p>
        </p:txBody>
      </p:sp>
    </p:spTree>
    <p:extLst>
      <p:ext uri="{BB962C8B-B14F-4D97-AF65-F5344CB8AC3E}">
        <p14:creationId xmlns:p14="http://schemas.microsoft.com/office/powerpoint/2010/main" val="6114985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コンテンツ プレースホルダー 2"/>
          <p:cNvSpPr>
            <a:spLocks noGrp="1"/>
          </p:cNvSpPr>
          <p:nvPr>
            <p:ph idx="1"/>
          </p:nvPr>
        </p:nvSpPr>
        <p:spPr/>
        <p:txBody>
          <a:bodyPr/>
          <a:lstStyle/>
          <a:p>
            <a:r>
              <a:rPr kumimoji="1" lang="en-US" altLang="ja-JP" dirty="0"/>
              <a:t>Visual Studio Code Docs</a:t>
            </a:r>
          </a:p>
          <a:p>
            <a:r>
              <a:rPr lang="en-US" altLang="ja-JP" dirty="0"/>
              <a:t>GitHub</a:t>
            </a:r>
            <a:r>
              <a:rPr lang="ja-JP" altLang="en-US" dirty="0"/>
              <a:t> </a:t>
            </a:r>
            <a:r>
              <a:rPr lang="en-US" altLang="ja-JP" dirty="0"/>
              <a:t>Repository</a:t>
            </a:r>
          </a:p>
          <a:p>
            <a:pPr lvl="1"/>
            <a:r>
              <a:rPr kumimoji="1" lang="en-US" altLang="ja-JP" dirty="0"/>
              <a:t>Electron</a:t>
            </a:r>
          </a:p>
          <a:p>
            <a:pPr lvl="1"/>
            <a:r>
              <a:rPr lang="en-US" altLang="ja-JP" dirty="0" err="1"/>
              <a:t>vscode</a:t>
            </a:r>
            <a:endParaRPr lang="en-US" altLang="ja-JP" dirty="0"/>
          </a:p>
          <a:p>
            <a:pPr lvl="1"/>
            <a:r>
              <a:rPr lang="en-US" altLang="ja-JP" dirty="0"/>
              <a:t>atom</a:t>
            </a:r>
            <a:endParaRPr kumimoji="1" lang="en-US" altLang="ja-JP" dirty="0"/>
          </a:p>
        </p:txBody>
      </p:sp>
    </p:spTree>
    <p:extLst>
      <p:ext uri="{BB962C8B-B14F-4D97-AF65-F5344CB8AC3E}">
        <p14:creationId xmlns:p14="http://schemas.microsoft.com/office/powerpoint/2010/main" val="15280519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ご清聴ありがとうございました</a:t>
            </a:r>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8157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拡張機能で</a:t>
            </a:r>
            <a:br>
              <a:rPr kumimoji="1" lang="en-US" altLang="ja-JP" dirty="0"/>
            </a:br>
            <a:r>
              <a:rPr kumimoji="1" lang="ja-JP" altLang="en-US" dirty="0"/>
              <a:t>出来ること</a:t>
            </a:r>
          </a:p>
        </p:txBody>
      </p:sp>
      <p:sp>
        <p:nvSpPr>
          <p:cNvPr id="5" name="コンテンツ プレースホルダー 4"/>
          <p:cNvSpPr>
            <a:spLocks noGrp="1"/>
          </p:cNvSpPr>
          <p:nvPr>
            <p:ph idx="1"/>
          </p:nvPr>
        </p:nvSpPr>
        <p:spPr/>
        <p:txBody>
          <a:bodyPr/>
          <a:lstStyle/>
          <a:p>
            <a:r>
              <a:rPr kumimoji="1" lang="ja-JP" altLang="en-US" dirty="0"/>
              <a:t>ファイルに別の内容のファイルを挿入する</a:t>
            </a:r>
            <a:endParaRPr kumimoji="1" lang="en-US" altLang="ja-JP" dirty="0"/>
          </a:p>
          <a:p>
            <a:pPr lvl="1"/>
            <a:r>
              <a:rPr lang="en-US" altLang="ja-JP" dirty="0" err="1"/>
              <a:t>Emacs</a:t>
            </a:r>
            <a:r>
              <a:rPr lang="en-US" altLang="ja-JP" dirty="0"/>
              <a:t> </a:t>
            </a:r>
            <a:r>
              <a:rPr lang="ja-JP" altLang="en-US" dirty="0"/>
              <a:t>の</a:t>
            </a:r>
            <a:r>
              <a:rPr lang="en-US" altLang="ja-JP" dirty="0"/>
              <a:t>Insert command</a:t>
            </a:r>
            <a:r>
              <a:rPr lang="ja-JP" altLang="en-US" dirty="0" err="1"/>
              <a:t>のような</a:t>
            </a:r>
            <a:r>
              <a:rPr lang="ja-JP" altLang="en-US" dirty="0"/>
              <a:t>もの</a:t>
            </a:r>
            <a:endParaRPr lang="en-US" altLang="ja-JP" dirty="0"/>
          </a:p>
          <a:p>
            <a:r>
              <a:rPr lang="en-US" altLang="ja-JP" dirty="0"/>
              <a:t>Visual Studio Code</a:t>
            </a:r>
            <a:r>
              <a:rPr lang="ja-JP" altLang="en-US" dirty="0"/>
              <a:t>で編集した</a:t>
            </a:r>
            <a:r>
              <a:rPr lang="en-US" altLang="ja-JP" dirty="0"/>
              <a:t>Markdown</a:t>
            </a:r>
            <a:r>
              <a:rPr lang="ja-JP" altLang="en-US" dirty="0"/>
              <a:t>ファイルを変換して</a:t>
            </a:r>
            <a:r>
              <a:rPr lang="en-US" altLang="ja-JP" dirty="0"/>
              <a:t>Evernote</a:t>
            </a:r>
            <a:r>
              <a:rPr lang="ja-JP" altLang="en-US" dirty="0"/>
              <a:t>に追加する</a:t>
            </a:r>
            <a:endParaRPr lang="en-US" altLang="ja-JP" dirty="0"/>
          </a:p>
          <a:p>
            <a:r>
              <a:rPr lang="ja-JP" altLang="en-US" dirty="0"/>
              <a:t>コーディング中にでてきたクラス・関数を</a:t>
            </a:r>
            <a:r>
              <a:rPr lang="en-US" altLang="ja-JP" dirty="0"/>
              <a:t>MSDN</a:t>
            </a:r>
            <a:r>
              <a:rPr lang="ja-JP" altLang="en-US" dirty="0"/>
              <a:t>で検索する</a:t>
            </a:r>
            <a:endParaRPr lang="en-US" altLang="ja-JP" dirty="0"/>
          </a:p>
          <a:p>
            <a:r>
              <a:rPr lang="ja-JP" altLang="en-US" dirty="0"/>
              <a:t>ワンライナーのコマンドを実行する</a:t>
            </a:r>
            <a:endParaRPr lang="en-US" altLang="ja-JP" dirty="0"/>
          </a:p>
          <a:p>
            <a:pPr lvl="1"/>
            <a:endParaRPr kumimoji="1" lang="ja-JP" altLang="en-US" dirty="0"/>
          </a:p>
        </p:txBody>
      </p:sp>
    </p:spTree>
    <p:extLst>
      <p:ext uri="{BB962C8B-B14F-4D97-AF65-F5344CB8AC3E}">
        <p14:creationId xmlns:p14="http://schemas.microsoft.com/office/powerpoint/2010/main" val="2616885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F369E0A8-3188-3B4B-88D0-02524689BAAA}"/>
              </a:ext>
            </a:extLst>
          </p:cNvPr>
          <p:cNvSpPr>
            <a:spLocks noGrp="1"/>
          </p:cNvSpPr>
          <p:nvPr>
            <p:ph type="title"/>
          </p:nvPr>
        </p:nvSpPr>
        <p:spPr/>
        <p:txBody>
          <a:bodyPr/>
          <a:lstStyle/>
          <a:p>
            <a:r>
              <a:rPr lang="ja-JP" altLang="en-US"/>
              <a:t>おすすめ拡張機能</a:t>
            </a:r>
            <a:br>
              <a:rPr lang="ja-JP" altLang="en-US"/>
            </a:br>
            <a:endParaRPr lang="ja-JP" altLang="en-US"/>
          </a:p>
        </p:txBody>
      </p:sp>
      <p:sp>
        <p:nvSpPr>
          <p:cNvPr id="3" name="コンテンツ プレースホルダー 2">
            <a:extLst>
              <a:ext uri="{FF2B5EF4-FFF2-40B4-BE49-F238E27FC236}">
                <a16:creationId xmlns:a16="http://schemas.microsoft.com/office/drawing/2014/main" id="{67D81EC6-F774-3A47-9410-E25B0B642D2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15684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5A20B46-2D76-3B49-B88B-E7073DE1C8F2}"/>
              </a:ext>
            </a:extLst>
          </p:cNvPr>
          <p:cNvSpPr>
            <a:spLocks noGrp="1"/>
          </p:cNvSpPr>
          <p:nvPr>
            <p:ph type="title"/>
          </p:nvPr>
        </p:nvSpPr>
        <p:spPr/>
        <p:txBody>
          <a:bodyPr/>
          <a:lstStyle/>
          <a:p>
            <a:r>
              <a:rPr lang="en-US" altLang="ja-JP" dirty="0" err="1"/>
              <a:t>Activitus</a:t>
            </a:r>
            <a:r>
              <a:rPr lang="en-US" altLang="ja-JP" dirty="0"/>
              <a:t> Bar</a:t>
            </a:r>
            <a:endParaRPr lang="ja-JP" altLang="en-US"/>
          </a:p>
        </p:txBody>
      </p:sp>
      <p:pic>
        <p:nvPicPr>
          <p:cNvPr id="12" name="コンテンツ プレースホルダー 11" descr="グラフィカル ユーザー インターフェイス, テキスト, アプリケーション, メール&#10;&#10;自動的に生成された説明">
            <a:extLst>
              <a:ext uri="{FF2B5EF4-FFF2-40B4-BE49-F238E27FC236}">
                <a16:creationId xmlns:a16="http://schemas.microsoft.com/office/drawing/2014/main" id="{5379A682-613C-3544-BCC6-A4D3605C9C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744228"/>
            <a:ext cx="7315200" cy="3360019"/>
          </a:xfrm>
        </p:spPr>
      </p:pic>
    </p:spTree>
    <p:extLst>
      <p:ext uri="{BB962C8B-B14F-4D97-AF65-F5344CB8AC3E}">
        <p14:creationId xmlns:p14="http://schemas.microsoft.com/office/powerpoint/2010/main" val="181288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41B9F77D-AB56-A24D-B57D-AF8A9231E9CB}"/>
              </a:ext>
            </a:extLst>
          </p:cNvPr>
          <p:cNvSpPr>
            <a:spLocks noGrp="1"/>
          </p:cNvSpPr>
          <p:nvPr>
            <p:ph type="title"/>
          </p:nvPr>
        </p:nvSpPr>
        <p:spPr/>
        <p:txBody>
          <a:bodyPr/>
          <a:lstStyle/>
          <a:p>
            <a:r>
              <a:rPr lang="en-US" altLang="ja-JP" dirty="0"/>
              <a:t>Bookmark</a:t>
            </a:r>
            <a:endParaRPr lang="ja-JP" altLang="en-US"/>
          </a:p>
        </p:txBody>
      </p:sp>
      <p:pic>
        <p:nvPicPr>
          <p:cNvPr id="12" name="コンテンツ プレースホルダー 11" descr="グラフィカル ユーザー インターフェイス, テキスト, アプリケーション&#10;&#10;自動的に生成された説明">
            <a:extLst>
              <a:ext uri="{FF2B5EF4-FFF2-40B4-BE49-F238E27FC236}">
                <a16:creationId xmlns:a16="http://schemas.microsoft.com/office/drawing/2014/main" id="{7D78B3B4-796B-1B4C-852B-8BD50D6779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095253"/>
            <a:ext cx="7315200" cy="4657969"/>
          </a:xfrm>
        </p:spPr>
      </p:pic>
    </p:spTree>
    <p:extLst>
      <p:ext uri="{BB962C8B-B14F-4D97-AF65-F5344CB8AC3E}">
        <p14:creationId xmlns:p14="http://schemas.microsoft.com/office/powerpoint/2010/main" val="72786040"/>
      </p:ext>
    </p:extLst>
  </p:cSld>
  <p:clrMapOvr>
    <a:masterClrMapping/>
  </p:clrMapOvr>
</p:sld>
</file>

<file path=ppt/theme/theme1.xml><?xml version="1.0" encoding="utf-8"?>
<a:theme xmlns:a="http://schemas.openxmlformats.org/drawingml/2006/main" name="フレーム">
  <a:themeElements>
    <a:clrScheme name="フレーム">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フレーム">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フレーム">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フレーム</Template>
  <TotalTime>5200</TotalTime>
  <Words>1055</Words>
  <Application>Microsoft Macintosh PowerPoint</Application>
  <PresentationFormat>ワイド画面</PresentationFormat>
  <Paragraphs>239</Paragraphs>
  <Slides>52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52</vt:i4>
      </vt:variant>
    </vt:vector>
  </HeadingPairs>
  <TitlesOfParts>
    <vt:vector size="56" baseType="lpstr">
      <vt:lpstr>ＭＳ ゴシック</vt:lpstr>
      <vt:lpstr>Corbel</vt:lpstr>
      <vt:lpstr>Wingdings 2</vt:lpstr>
      <vt:lpstr>フレーム</vt:lpstr>
      <vt:lpstr>Introduction to Visual Studio Code </vt:lpstr>
      <vt:lpstr>目次</vt:lpstr>
      <vt:lpstr>Visual Studio Codeとは</vt:lpstr>
      <vt:lpstr>Visual Studio Code</vt:lpstr>
      <vt:lpstr>AtomとCode</vt:lpstr>
      <vt:lpstr>拡張機能で 出来ること</vt:lpstr>
      <vt:lpstr>おすすめ拡張機能 </vt:lpstr>
      <vt:lpstr>Activitus Bar</vt:lpstr>
      <vt:lpstr>Bookmark</vt:lpstr>
      <vt:lpstr>Code Runner</vt:lpstr>
      <vt:lpstr>Peacock</vt:lpstr>
      <vt:lpstr>GitLens</vt:lpstr>
      <vt:lpstr>Docker</vt:lpstr>
      <vt:lpstr>Remote Development</vt:lpstr>
      <vt:lpstr>Intelephense</vt:lpstr>
      <vt:lpstr>Laravel Exension Pack</vt:lpstr>
      <vt:lpstr>Material Icon</vt:lpstr>
      <vt:lpstr>開発環境の準備</vt:lpstr>
      <vt:lpstr>Preparing</vt:lpstr>
      <vt:lpstr>Node.js</vt:lpstr>
      <vt:lpstr>Node.js (macOS)</vt:lpstr>
      <vt:lpstr>Node.js (WSL / Debian)</vt:lpstr>
      <vt:lpstr>Node.js (Windows)</vt:lpstr>
      <vt:lpstr>Yeoman code generator</vt:lpstr>
      <vt:lpstr>vsce</vt:lpstr>
      <vt:lpstr>グループ ポリシー</vt:lpstr>
      <vt:lpstr>Visual Studio Code API 概観</vt:lpstr>
      <vt:lpstr>Promise</vt:lpstr>
      <vt:lpstr>Disposables</vt:lpstr>
      <vt:lpstr>Namespace</vt:lpstr>
      <vt:lpstr>command</vt:lpstr>
      <vt:lpstr>window</vt:lpstr>
      <vt:lpstr>workspace</vt:lpstr>
      <vt:lpstr>拡張機能作成</vt:lpstr>
      <vt:lpstr>雛形の作成</vt:lpstr>
      <vt:lpstr>雛形の作成</vt:lpstr>
      <vt:lpstr>雛形の作成</vt:lpstr>
      <vt:lpstr>雛形の作成</vt:lpstr>
      <vt:lpstr>デバッグ</vt:lpstr>
      <vt:lpstr>テスト</vt:lpstr>
      <vt:lpstr>外部との連携</vt:lpstr>
      <vt:lpstr>設定ファイル</vt:lpstr>
      <vt:lpstr>パッケージ化</vt:lpstr>
      <vt:lpstr>公開するには</vt:lpstr>
      <vt:lpstr>下準備</vt:lpstr>
      <vt:lpstr>下準備</vt:lpstr>
      <vt:lpstr>下準備</vt:lpstr>
      <vt:lpstr>Package.json</vt:lpstr>
      <vt:lpstr>公開する</vt:lpstr>
      <vt:lpstr>まとめ</vt:lpstr>
      <vt:lpstr>参考文献</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速水達也</dc:creator>
  <cp:lastModifiedBy>キングプリンターズ スタッフ02</cp:lastModifiedBy>
  <cp:revision>217</cp:revision>
  <dcterms:created xsi:type="dcterms:W3CDTF">2016-10-30T06:47:26Z</dcterms:created>
  <dcterms:modified xsi:type="dcterms:W3CDTF">2022-03-31T06:47:32Z</dcterms:modified>
</cp:coreProperties>
</file>