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5" r:id="rId2"/>
    <p:sldId id="266" r:id="rId3"/>
    <p:sldId id="267" r:id="rId4"/>
    <p:sldId id="274" r:id="rId5"/>
    <p:sldId id="272" r:id="rId6"/>
    <p:sldId id="273" r:id="rId7"/>
    <p:sldId id="268" r:id="rId8"/>
    <p:sldId id="269" r:id="rId9"/>
    <p:sldId id="270" r:id="rId10"/>
    <p:sldId id="271" r:id="rId11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6537D-C38A-40C7-ADEC-DB9DD199EB9A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58FDC7-2281-4F27-A4CA-5C05E8789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880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D80347-1037-0A89-744D-94DAFCE66ABD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4E787C1-C9E9-D331-AF37-2E29F13C82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057" t="35555" r="39529" b="44377"/>
          <a:stretch>
            <a:fillRect/>
          </a:stretch>
        </p:blipFill>
        <p:spPr>
          <a:xfrm>
            <a:off x="1258618" y="61309"/>
            <a:ext cx="7187429" cy="6735383"/>
          </a:xfrm>
          <a:prstGeom prst="rect">
            <a:avLst/>
          </a:prstGeom>
          <a:noFill/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31411A5-36D9-96B9-6D9B-E5EA4CF3FFDB}"/>
              </a:ext>
            </a:extLst>
          </p:cNvPr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58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633CF-61B0-42EA-8BF4-B1B6FACFA73A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C1A48-6B57-4583-8262-A4EDD0FC18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17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384812F-8203-CB02-BC5A-E04DB140EC97}"/>
              </a:ext>
            </a:extLst>
          </p:cNvPr>
          <p:cNvSpPr/>
          <p:nvPr/>
        </p:nvSpPr>
        <p:spPr>
          <a:xfrm>
            <a:off x="273000" y="3160872"/>
            <a:ext cx="936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1A060D23-2D58-C52E-03D3-9D0286B0B9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79717" y="6523063"/>
            <a:ext cx="1543050" cy="294711"/>
          </a:xfrm>
        </p:spPr>
        <p:txBody>
          <a:bodyPr/>
          <a:lstStyle/>
          <a:p>
            <a:fld id="{76073987-A28E-4C28-B1B3-E6BA228E33FD}" type="slidenum">
              <a:rPr lang="ko-KR" altLang="en-US" smtClean="0">
                <a:solidFill>
                  <a:schemeClr val="bg1"/>
                </a:solidFill>
              </a:rPr>
              <a:t>1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911D485-20F3-FB95-A356-36A87FD94F39}"/>
              </a:ext>
            </a:extLst>
          </p:cNvPr>
          <p:cNvSpPr/>
          <p:nvPr/>
        </p:nvSpPr>
        <p:spPr>
          <a:xfrm>
            <a:off x="273000" y="6424028"/>
            <a:ext cx="9360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AAF6050-A541-6BE7-D6FE-776C4E81F30F}"/>
              </a:ext>
            </a:extLst>
          </p:cNvPr>
          <p:cNvGraphicFramePr>
            <a:graphicFrameLocks noGrp="1"/>
          </p:cNvGraphicFramePr>
          <p:nvPr/>
        </p:nvGraphicFramePr>
        <p:xfrm>
          <a:off x="691020" y="3340238"/>
          <a:ext cx="8523961" cy="2940424"/>
        </p:xfrm>
        <a:graphic>
          <a:graphicData uri="http://schemas.openxmlformats.org/drawingml/2006/table">
            <a:tbl>
              <a:tblPr/>
              <a:tblGrid>
                <a:gridCol w="1409978">
                  <a:extLst>
                    <a:ext uri="{9D8B030D-6E8A-4147-A177-3AD203B41FA5}">
                      <a16:colId xmlns:a16="http://schemas.microsoft.com/office/drawing/2014/main" val="3402567534"/>
                    </a:ext>
                  </a:extLst>
                </a:gridCol>
                <a:gridCol w="7113983">
                  <a:extLst>
                    <a:ext uri="{9D8B030D-6E8A-4147-A177-3AD203B41FA5}">
                      <a16:colId xmlns:a16="http://schemas.microsoft.com/office/drawing/2014/main" val="240104955"/>
                    </a:ext>
                  </a:extLst>
                </a:gridCol>
              </a:tblGrid>
              <a:tr h="73510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제정일</a:t>
                      </a:r>
                    </a:p>
                  </a:txBody>
                  <a:tcPr marL="6671" marR="6671" marT="667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-US" altLang="ko-KR" sz="16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 ‘25.07.15(</a:t>
                      </a:r>
                      <a:r>
                        <a:rPr lang="ko-KR" alt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</a:t>
                      </a:r>
                      <a:r>
                        <a:rPr lang="en-US" altLang="ko-KR" sz="16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6671" marR="6671" marT="667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81438"/>
                  </a:ext>
                </a:extLst>
              </a:tr>
              <a:tr h="73510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개정일</a:t>
                      </a:r>
                    </a:p>
                  </a:txBody>
                  <a:tcPr marL="6671" marR="6671" marT="667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-US" altLang="ko-KR" sz="16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 -</a:t>
                      </a:r>
                    </a:p>
                  </a:txBody>
                  <a:tcPr marL="6671" marR="6671" marT="667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783226"/>
                  </a:ext>
                </a:extLst>
              </a:tr>
              <a:tr h="73510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자료 버전</a:t>
                      </a:r>
                    </a:p>
                  </a:txBody>
                  <a:tcPr marL="6671" marR="6671" marT="667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-US" altLang="ko-KR" sz="1600" b="1">
                          <a:solidFill>
                            <a:schemeClr val="bg1"/>
                          </a:solidFill>
                          <a:latin typeface="+mn-ea"/>
                        </a:rPr>
                        <a:t> REV.001</a:t>
                      </a:r>
                      <a:endParaRPr lang="en-US" altLang="ko-KR" sz="1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71" marR="6671" marT="667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5637516"/>
                  </a:ext>
                </a:extLst>
              </a:tr>
              <a:tr h="73510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개정 내용</a:t>
                      </a:r>
                    </a:p>
                  </a:txBody>
                  <a:tcPr marL="6671" marR="6671" marT="667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00000"/>
                        </a:lnSpc>
                      </a:pPr>
                      <a:r>
                        <a:rPr lang="en-US" altLang="ko-KR" sz="1600" b="1">
                          <a:solidFill>
                            <a:schemeClr val="bg1"/>
                          </a:solidFill>
                          <a:latin typeface="+mn-ea"/>
                        </a:rPr>
                        <a:t> -</a:t>
                      </a:r>
                      <a:endParaRPr lang="en-US" altLang="ko-KR" sz="1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671" marR="6671" marT="6671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364661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51CF432C-5385-144E-4332-89D364E0E6C1}"/>
              </a:ext>
            </a:extLst>
          </p:cNvPr>
          <p:cNvSpPr/>
          <p:nvPr/>
        </p:nvSpPr>
        <p:spPr>
          <a:xfrm>
            <a:off x="273000" y="500169"/>
            <a:ext cx="9360000" cy="7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21B12-54D8-7637-787F-4BD6F8312D6B}"/>
              </a:ext>
            </a:extLst>
          </p:cNvPr>
          <p:cNvSpPr txBox="1"/>
          <p:nvPr/>
        </p:nvSpPr>
        <p:spPr>
          <a:xfrm>
            <a:off x="273000" y="678813"/>
            <a:ext cx="9349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>
                <a:solidFill>
                  <a:schemeClr val="bg1"/>
                </a:solidFill>
                <a:latin typeface="+mn-ea"/>
              </a:rPr>
              <a:t>존중노조 챗봇 </a:t>
            </a:r>
            <a:r>
              <a:rPr lang="en-US" altLang="ko-KR" sz="4800" b="1">
                <a:solidFill>
                  <a:schemeClr val="bg1"/>
                </a:solidFill>
                <a:latin typeface="+mn-ea"/>
              </a:rPr>
              <a:t>DATA BASE</a:t>
            </a:r>
            <a:endParaRPr lang="ko-KR" altLang="en-US" sz="480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6DE6C6-0FA8-7FBA-7853-8141000023A0}"/>
              </a:ext>
            </a:extLst>
          </p:cNvPr>
          <p:cNvSpPr/>
          <p:nvPr/>
        </p:nvSpPr>
        <p:spPr>
          <a:xfrm>
            <a:off x="273000" y="1558996"/>
            <a:ext cx="9360000" cy="21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E4422D-ECD9-5902-FB80-CEE5403FBD40}"/>
              </a:ext>
            </a:extLst>
          </p:cNvPr>
          <p:cNvSpPr txBox="1"/>
          <p:nvPr/>
        </p:nvSpPr>
        <p:spPr>
          <a:xfrm>
            <a:off x="273000" y="1918150"/>
            <a:ext cx="4937827" cy="1068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담 당 </a:t>
            </a:r>
            <a:r>
              <a:rPr lang="en-US" altLang="ko-KR" sz="1100" b="1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: </a:t>
            </a:r>
            <a:r>
              <a:rPr lang="ko-KR" altLang="en-US" sz="1100" b="1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존중노조 위원장 신훈식</a:t>
            </a:r>
            <a:endParaRPr lang="en-US" altLang="ko-KR" sz="1100" b="1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주 </a:t>
            </a:r>
            <a:r>
              <a:rPr lang="ko-KR" altLang="en-US" sz="1100" b="1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소 </a:t>
            </a:r>
            <a:r>
              <a:rPr lang="en-US" altLang="ko-KR" sz="1100" b="1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: </a:t>
            </a:r>
            <a:r>
              <a:rPr lang="ko-KR" altLang="en-US" sz="1100" b="1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수원시 영통구 매영로 </a:t>
            </a:r>
            <a:r>
              <a:rPr lang="en-US" altLang="ko-KR" sz="1100" b="1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159</a:t>
            </a:r>
            <a:r>
              <a:rPr lang="ko-KR" altLang="en-US" sz="1100" b="1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번길 </a:t>
            </a:r>
            <a:r>
              <a:rPr lang="en-US" altLang="ko-KR" sz="1100" b="1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19 </a:t>
            </a:r>
            <a:r>
              <a:rPr lang="ko-KR" altLang="en-US" sz="1100" b="1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광교 더 퍼스트 지식산업센터                                                      </a:t>
            </a:r>
            <a:endParaRPr lang="en-US" altLang="ko-KR" sz="1100" b="1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전 </a:t>
            </a:r>
            <a:r>
              <a:rPr lang="ko-KR" altLang="en-US" sz="1100" b="1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화 </a:t>
            </a:r>
            <a:r>
              <a:rPr lang="en-US" altLang="ko-KR" sz="1100" b="1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: 010-9496-6517</a:t>
            </a:r>
          </a:p>
          <a:p>
            <a:pPr>
              <a:lnSpc>
                <a:spcPct val="150000"/>
              </a:lnSpc>
            </a:pPr>
            <a:r>
              <a:rPr lang="ko-KR" altLang="en-US" sz="1100" b="1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이메일 </a:t>
            </a:r>
            <a:r>
              <a:rPr lang="en-US" altLang="ko-KR" sz="1100" b="1" dirty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: hoonsik.sin@samsung.com </a:t>
            </a:r>
            <a:endParaRPr lang="ko-KR" altLang="en-US" sz="1100" b="1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0F4141-16E3-7BDC-5916-C28EDCAD80CC}"/>
              </a:ext>
            </a:extLst>
          </p:cNvPr>
          <p:cNvSpPr txBox="1"/>
          <p:nvPr/>
        </p:nvSpPr>
        <p:spPr>
          <a:xfrm>
            <a:off x="7359041" y="1693292"/>
            <a:ext cx="2273959" cy="560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100" b="1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                2025.07.15(</a:t>
            </a:r>
            <a:r>
              <a:rPr lang="ko-KR" altLang="en-US" sz="1100" b="1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화</a:t>
            </a:r>
            <a:r>
              <a:rPr lang="en-US" altLang="ko-KR" sz="1100" b="1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ko-KR" altLang="en-US" sz="1100" b="1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              작성자 </a:t>
            </a:r>
            <a:r>
              <a:rPr lang="en-US" altLang="ko-KR" sz="1100" b="1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: </a:t>
            </a:r>
            <a:r>
              <a:rPr lang="ko-KR" altLang="en-US" sz="1100" b="1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신훈식</a:t>
            </a:r>
            <a:endParaRPr lang="en-US" altLang="ko-KR" sz="1100" b="1" dirty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1A35679-A994-B3B6-54CC-EBD1DE049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7" t="43549" r="8750" b="43551"/>
          <a:stretch>
            <a:fillRect/>
          </a:stretch>
        </p:blipFill>
        <p:spPr>
          <a:xfrm>
            <a:off x="7950602" y="1531246"/>
            <a:ext cx="1672165" cy="2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63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986E69-AE0F-C97E-56E5-68F2CE6BE52E}"/>
              </a:ext>
            </a:extLst>
          </p:cNvPr>
          <p:cNvSpPr/>
          <p:nvPr/>
        </p:nvSpPr>
        <p:spPr>
          <a:xfrm>
            <a:off x="273000" y="316042"/>
            <a:ext cx="936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12">
            <a:extLst>
              <a:ext uri="{FF2B5EF4-FFF2-40B4-BE49-F238E27FC236}">
                <a16:creationId xmlns:a16="http://schemas.microsoft.com/office/drawing/2014/main" id="{A4F4EC90-FEC8-1638-2756-6E607353D16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89950" y="6523063"/>
            <a:ext cx="1543050" cy="294711"/>
          </a:xfrm>
        </p:spPr>
        <p:txBody>
          <a:bodyPr/>
          <a:lstStyle/>
          <a:p>
            <a:fld id="{76073987-A28E-4C28-B1B3-E6BA228E33FD}" type="slidenum">
              <a:rPr lang="ko-KR" altLang="en-US" smtClean="0">
                <a:solidFill>
                  <a:schemeClr val="bg1"/>
                </a:solidFill>
              </a:rPr>
              <a:t>10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B6E333-BA6F-8C01-0A8D-0726140B49CC}"/>
              </a:ext>
            </a:extLst>
          </p:cNvPr>
          <p:cNvSpPr/>
          <p:nvPr/>
        </p:nvSpPr>
        <p:spPr>
          <a:xfrm>
            <a:off x="273000" y="6424028"/>
            <a:ext cx="9360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DDDFED-FAF2-B5EC-E95C-092FE17336A8}"/>
              </a:ext>
            </a:extLst>
          </p:cNvPr>
          <p:cNvSpPr txBox="1"/>
          <p:nvPr/>
        </p:nvSpPr>
        <p:spPr>
          <a:xfrm>
            <a:off x="273001" y="6009588"/>
            <a:ext cx="935999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>
                <a:solidFill>
                  <a:schemeClr val="bg1"/>
                </a:solidFill>
                <a:latin typeface="+mn-ea"/>
              </a:rPr>
              <a:t>- </a:t>
            </a:r>
            <a:r>
              <a:rPr lang="ko-KR" altLang="en-US" sz="1400" b="1">
                <a:solidFill>
                  <a:schemeClr val="bg1"/>
                </a:solidFill>
                <a:latin typeface="+mn-ea"/>
              </a:rPr>
              <a:t>이 상 </a:t>
            </a:r>
            <a:r>
              <a:rPr lang="en-US" altLang="ko-KR" sz="1400" b="1">
                <a:solidFill>
                  <a:schemeClr val="bg1"/>
                </a:solidFill>
                <a:latin typeface="+mn-ea"/>
              </a:rPr>
              <a:t>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9D24D-9836-CD76-214E-ABFCD0C3AD02}"/>
              </a:ext>
            </a:extLst>
          </p:cNvPr>
          <p:cNvSpPr txBox="1"/>
          <p:nvPr/>
        </p:nvSpPr>
        <p:spPr>
          <a:xfrm>
            <a:off x="272998" y="392001"/>
            <a:ext cx="9359999" cy="656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○ 제</a:t>
            </a:r>
            <a:r>
              <a:rPr lang="en-US" altLang="ko-KR" sz="1400" b="1">
                <a:solidFill>
                  <a:schemeClr val="bg1"/>
                </a:solidFill>
                <a:latin typeface="+mn-ea"/>
              </a:rPr>
              <a:t>.</a:t>
            </a:r>
            <a:r>
              <a:rPr lang="ko-KR" altLang="en-US" sz="1400" b="1">
                <a:solidFill>
                  <a:schemeClr val="bg1"/>
                </a:solidFill>
                <a:latin typeface="+mn-ea"/>
              </a:rPr>
              <a:t>개정 히스토리</a:t>
            </a:r>
            <a:endParaRPr lang="en-US" altLang="ko-KR" sz="1400" b="1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1.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존중노조 챗봇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DATA BASE REV.001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제정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(’25.070.15(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화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52647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986E69-AE0F-C97E-56E5-68F2CE6BE52E}"/>
              </a:ext>
            </a:extLst>
          </p:cNvPr>
          <p:cNvSpPr/>
          <p:nvPr/>
        </p:nvSpPr>
        <p:spPr>
          <a:xfrm>
            <a:off x="273000" y="316042"/>
            <a:ext cx="936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12">
            <a:extLst>
              <a:ext uri="{FF2B5EF4-FFF2-40B4-BE49-F238E27FC236}">
                <a16:creationId xmlns:a16="http://schemas.microsoft.com/office/drawing/2014/main" id="{A4F4EC90-FEC8-1638-2756-6E607353D16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89950" y="6523063"/>
            <a:ext cx="1543050" cy="294711"/>
          </a:xfrm>
        </p:spPr>
        <p:txBody>
          <a:bodyPr/>
          <a:lstStyle/>
          <a:p>
            <a:fld id="{76073987-A28E-4C28-B1B3-E6BA228E33FD}" type="slidenum">
              <a:rPr lang="ko-KR" altLang="en-US" smtClean="0">
                <a:solidFill>
                  <a:schemeClr val="bg1"/>
                </a:solidFill>
              </a:rPr>
              <a:t>2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B6E333-BA6F-8C01-0A8D-0726140B49CC}"/>
              </a:ext>
            </a:extLst>
          </p:cNvPr>
          <p:cNvSpPr/>
          <p:nvPr/>
        </p:nvSpPr>
        <p:spPr>
          <a:xfrm>
            <a:off x="273000" y="6424028"/>
            <a:ext cx="9360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9D24D-9836-CD76-214E-ABFCD0C3AD02}"/>
              </a:ext>
            </a:extLst>
          </p:cNvPr>
          <p:cNvSpPr txBox="1"/>
          <p:nvPr/>
        </p:nvSpPr>
        <p:spPr>
          <a:xfrm>
            <a:off x="272998" y="392001"/>
            <a:ext cx="9359999" cy="5919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○ </a:t>
            </a:r>
            <a:r>
              <a:rPr lang="en-US" altLang="ko-KR" sz="1400" b="1">
                <a:solidFill>
                  <a:schemeClr val="bg1"/>
                </a:solidFill>
                <a:latin typeface="+mn-ea"/>
              </a:rPr>
              <a:t>About </a:t>
            </a:r>
            <a:r>
              <a:rPr lang="ko-KR" altLang="en-US" sz="1400" b="1">
                <a:solidFill>
                  <a:schemeClr val="bg1"/>
                </a:solidFill>
                <a:latin typeface="+mn-ea"/>
              </a:rPr>
              <a:t>존중노조</a:t>
            </a:r>
            <a:br>
              <a:rPr lang="en-US" altLang="ko-KR" sz="1400" b="1">
                <a:solidFill>
                  <a:schemeClr val="bg1"/>
                </a:solidFill>
                <a:latin typeface="+mn-ea"/>
              </a:rPr>
            </a:br>
            <a:r>
              <a:rPr lang="en-US" altLang="ko-KR" sz="1200" b="1">
                <a:solidFill>
                  <a:schemeClr val="bg1"/>
                </a:solidFill>
                <a:latin typeface="+mn-ea"/>
              </a:rPr>
              <a:t>-.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노조 설립일은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‘24.01.22(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월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 입니다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-.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삼성전기 설립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51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년 만에 처음으로 설립된 노조입니다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-.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노조 집행부는 위원장 신훈식 프로와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회계감사 김보경 프로 입니다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노조 집행부는 노조 임원이라고도 합니다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-. ‘24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년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, ‘25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년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2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년 연속 무분규 임협 진행을 했습니다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 </a:t>
            </a:r>
            <a:endParaRPr lang="en-US" altLang="ko-KR" sz="1200" b="1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-.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조합원의 형태는 노조 설립 시 동행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비공개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공개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열정의 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4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개 형태였습니다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-. 25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년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07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월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01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일 화요일 부터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동행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권리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A,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권리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S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의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개 형태로 변경 하였습니다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-.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현재 조합원 수는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노조 집행부에게 문의 바랍니다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-.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조합비는 동행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= 0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원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권리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A = 1,000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원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권리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S = 7,000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원 입니다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-.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조합원의 혜택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모든 조합원의 기본 권리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모든 조합원은 존중노조 조합원으로서 차별없이 회사생활 불합리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직장내괴롭힘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등 </a:t>
            </a:r>
            <a:endParaRPr lang="en-US" altLang="ko-KR" sz="1200" b="1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                                      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모든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VOC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에 대해 존중 노조로 부터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도움 및 보호를 받을 수 있음</a:t>
            </a:r>
            <a:endParaRPr lang="en-US" altLang="ko-KR" sz="1200" b="1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                                      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노무사 법률 자문 지원 또한 차별없이 받을 수 있음</a:t>
            </a:r>
            <a:endParaRPr lang="en-US" altLang="ko-KR" sz="1200" b="1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                                      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비용 집행이 없는 복지 및 혜택은 받을 수 있음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예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: VIP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할인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-.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동행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 동행 조합원의 혜택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및 권리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조합비는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0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원이며 조합원의 기본 권리를 보장 받을 수 있습니다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-.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권리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A,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 권리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A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 조합원의 혜택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및 특별 권리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조합비는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1,000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원 이며 조의금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(5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만원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)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및 조의화환 지원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생일 때 음료 쿠폰</a:t>
            </a:r>
            <a:endParaRPr lang="en-US" altLang="ko-KR" sz="1200" b="1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                                                        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 지급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(3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천원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)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그 외 기본 권리 적용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됩니다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-.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권리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S,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 권리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S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 조합원의 혜택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및 특별 권리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조합비는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7,000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원 이며 조의금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(5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만원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)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및 조의화환 지원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생일 때 상품권 지급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(3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만원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                                             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그 외 기본 권리 적용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적용되며 모든 혜택의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순위 입니다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-.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조합원의 혜택은 지속적으로 보강해 나가겠습니다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-.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수원 노조 사무실은 수원시 영통구 매영로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159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번길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19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광교 더 퍼스트 지식산업센터 입니다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-.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부산 노조 사무실은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부산광역시 강서구 신호동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317-14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외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2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필지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신호동 경희빌딩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)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입니다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559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986E69-AE0F-C97E-56E5-68F2CE6BE52E}"/>
              </a:ext>
            </a:extLst>
          </p:cNvPr>
          <p:cNvSpPr/>
          <p:nvPr/>
        </p:nvSpPr>
        <p:spPr>
          <a:xfrm>
            <a:off x="273000" y="316042"/>
            <a:ext cx="936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12">
            <a:extLst>
              <a:ext uri="{FF2B5EF4-FFF2-40B4-BE49-F238E27FC236}">
                <a16:creationId xmlns:a16="http://schemas.microsoft.com/office/drawing/2014/main" id="{A4F4EC90-FEC8-1638-2756-6E607353D16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89950" y="6523063"/>
            <a:ext cx="1543050" cy="294711"/>
          </a:xfrm>
        </p:spPr>
        <p:txBody>
          <a:bodyPr/>
          <a:lstStyle/>
          <a:p>
            <a:fld id="{76073987-A28E-4C28-B1B3-E6BA228E33FD}" type="slidenum">
              <a:rPr lang="ko-KR" altLang="en-US" smtClean="0">
                <a:solidFill>
                  <a:schemeClr val="bg1"/>
                </a:solidFill>
              </a:rPr>
              <a:t>3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B6E333-BA6F-8C01-0A8D-0726140B49CC}"/>
              </a:ext>
            </a:extLst>
          </p:cNvPr>
          <p:cNvSpPr/>
          <p:nvPr/>
        </p:nvSpPr>
        <p:spPr>
          <a:xfrm>
            <a:off x="273000" y="6424028"/>
            <a:ext cx="9360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9D24D-9836-CD76-214E-ABFCD0C3AD02}"/>
              </a:ext>
            </a:extLst>
          </p:cNvPr>
          <p:cNvSpPr txBox="1"/>
          <p:nvPr/>
        </p:nvSpPr>
        <p:spPr>
          <a:xfrm>
            <a:off x="272998" y="392001"/>
            <a:ext cx="9359999" cy="6196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○ </a:t>
            </a:r>
            <a:r>
              <a:rPr lang="en-US" altLang="ko-KR" sz="1400" b="1">
                <a:solidFill>
                  <a:schemeClr val="bg1"/>
                </a:solidFill>
                <a:latin typeface="+mn-ea"/>
              </a:rPr>
              <a:t>About </a:t>
            </a:r>
            <a:r>
              <a:rPr lang="ko-KR" altLang="en-US" sz="1400" b="1">
                <a:solidFill>
                  <a:schemeClr val="bg1"/>
                </a:solidFill>
                <a:latin typeface="+mn-ea"/>
              </a:rPr>
              <a:t>존중노조</a:t>
            </a:r>
            <a:br>
              <a:rPr lang="en-US" altLang="ko-KR" sz="1400" b="1">
                <a:solidFill>
                  <a:schemeClr val="bg1"/>
                </a:solidFill>
                <a:latin typeface="+mn-ea"/>
              </a:rPr>
            </a:br>
            <a:r>
              <a:rPr lang="en-US" altLang="ko-KR" sz="1200" b="1">
                <a:solidFill>
                  <a:schemeClr val="bg1"/>
                </a:solidFill>
                <a:latin typeface="+mn-ea"/>
              </a:rPr>
              <a:t>-.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사업자 등록번호는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133-82-71927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입니다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-.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존중노종의 임단협 현황</a:t>
            </a:r>
            <a:endParaRPr lang="en-US" altLang="ko-KR" sz="1200" b="1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 . ’24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년 첫 임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단협 진행 완료</a:t>
            </a:r>
            <a:endParaRPr lang="en-US" altLang="ko-KR" sz="1200" b="1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 . ’25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년 임협 진행 완료</a:t>
            </a:r>
            <a:endParaRPr lang="en-US" altLang="ko-KR" sz="1200" b="1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-.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노조 활동의 구체적인 사항은 향후에 업데이트 예정입니다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-. [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세종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VOC]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수원 → 세종 및 부산 전배자 기숙사 입주 기간 불합리 개선       </a:t>
            </a:r>
            <a:endParaRPr lang="en-US" altLang="ko-KR" sz="1200" b="1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 :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기혼자 불합리한 입주기간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월세비 절감 효과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)  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-. [‘24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년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VOC] 4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조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교대 전환금 누락자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(47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명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)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구제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: '25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년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05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월부터 급여 반영 및 소급적용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평균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백만원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, max 5~6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백만원 소급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)   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-. [‘25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년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VOC]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자격증 수당 심사 시 불합리한 피플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G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개입 개선   </a:t>
            </a:r>
            <a:endParaRPr lang="en-US" altLang="ko-KR" sz="1200" b="1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-. [‘25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년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VOC]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세종 사업장 근무문화 개선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비자발적 제외시간 과입력 개선 진행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주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52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시간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)  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-. [’25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년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VOC]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부산 사업장 피플이 자율 출퇴근제도임에 불구하고 특정인의 이름을 거론하며 일찍 및 늦게 출근한다고</a:t>
            </a:r>
            <a:endParaRPr lang="en-US" altLang="ko-KR" sz="1200" b="1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                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현업 부서장에게 명단을 제공하였으나 노조측에 문제점 접수되어 시정함</a:t>
            </a:r>
            <a:endParaRPr lang="en-US" altLang="ko-KR" sz="1200" b="1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-. [‘25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년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VOC]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부산 사업장에서 마음건강 센터에서 주관하는 명상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상담 등을 필수 이수로 안내하고 있는 문제에 대해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VOC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접수됨</a:t>
            </a:r>
          </a:p>
          <a:p>
            <a:pPr>
              <a:lnSpc>
                <a:spcPct val="150000"/>
              </a:lnSpc>
            </a:pPr>
            <a:r>
              <a:rPr lang="ko-KR" altLang="en-US" sz="1200" b="1">
                <a:solidFill>
                  <a:schemeClr val="bg1"/>
                </a:solidFill>
                <a:latin typeface="+mn-ea"/>
              </a:rPr>
              <a:t>                   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해당 교육이 법정 필수 교육이 아님을 확인하고 사측에 공문으로 시정하였으며 피플팀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ER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그룹에서 조치함</a:t>
            </a:r>
            <a:endParaRPr lang="en-US" altLang="ko-KR" sz="1200" b="1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-. [‘25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년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임협결과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]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명절 근무자 격려금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일에서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4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일로 지급으로 개선</a:t>
            </a:r>
            <a:endParaRPr lang="en-US" altLang="ko-KR" sz="1200" b="1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-. [‘25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년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임협결과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]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출장 일일 식대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15,000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원로 상향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(’23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년까지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10,000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원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, ’24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년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12,000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원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-. [‘25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년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임협결과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]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월중휴무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08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월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01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일 도입</a:t>
            </a:r>
            <a:endParaRPr lang="en-US" altLang="ko-KR" sz="1200" b="1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-. [‘25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년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임협결과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]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고정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OT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를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17.7hr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에서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16.5hr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로 개선</a:t>
            </a:r>
            <a:endParaRPr lang="en-US" altLang="ko-KR" sz="1200" b="1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-. [‘25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년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임협결과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]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복지 포인트인 블루베리 포인트로 상품권 구매 확대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(5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월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, 11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월 각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2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회 집중 진행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-. [‘24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년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임협결과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]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선택적 근로시간제 필수 근무시간을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분을로 변경</a:t>
            </a:r>
            <a:endParaRPr lang="en-US" altLang="ko-KR" sz="1200" b="1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7208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986E69-AE0F-C97E-56E5-68F2CE6BE52E}"/>
              </a:ext>
            </a:extLst>
          </p:cNvPr>
          <p:cNvSpPr/>
          <p:nvPr/>
        </p:nvSpPr>
        <p:spPr>
          <a:xfrm>
            <a:off x="273000" y="316042"/>
            <a:ext cx="936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12">
            <a:extLst>
              <a:ext uri="{FF2B5EF4-FFF2-40B4-BE49-F238E27FC236}">
                <a16:creationId xmlns:a16="http://schemas.microsoft.com/office/drawing/2014/main" id="{A4F4EC90-FEC8-1638-2756-6E607353D16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89950" y="6523063"/>
            <a:ext cx="1543050" cy="294711"/>
          </a:xfrm>
        </p:spPr>
        <p:txBody>
          <a:bodyPr/>
          <a:lstStyle/>
          <a:p>
            <a:fld id="{76073987-A28E-4C28-B1B3-E6BA228E33FD}" type="slidenum">
              <a:rPr lang="ko-KR" altLang="en-US" smtClean="0">
                <a:solidFill>
                  <a:schemeClr val="bg1"/>
                </a:solidFill>
              </a:rPr>
              <a:t>4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B6E333-BA6F-8C01-0A8D-0726140B49CC}"/>
              </a:ext>
            </a:extLst>
          </p:cNvPr>
          <p:cNvSpPr/>
          <p:nvPr/>
        </p:nvSpPr>
        <p:spPr>
          <a:xfrm>
            <a:off x="273000" y="6424028"/>
            <a:ext cx="9360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9D24D-9836-CD76-214E-ABFCD0C3AD02}"/>
              </a:ext>
            </a:extLst>
          </p:cNvPr>
          <p:cNvSpPr txBox="1"/>
          <p:nvPr/>
        </p:nvSpPr>
        <p:spPr>
          <a:xfrm>
            <a:off x="272998" y="392001"/>
            <a:ext cx="9359999" cy="4257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○ </a:t>
            </a:r>
            <a:r>
              <a:rPr lang="en-US" altLang="ko-KR" sz="1400" b="1">
                <a:solidFill>
                  <a:schemeClr val="bg1"/>
                </a:solidFill>
                <a:latin typeface="+mn-ea"/>
              </a:rPr>
              <a:t>About </a:t>
            </a:r>
            <a:r>
              <a:rPr lang="ko-KR" altLang="en-US" sz="1400" b="1">
                <a:solidFill>
                  <a:schemeClr val="bg1"/>
                </a:solidFill>
                <a:latin typeface="+mn-ea"/>
              </a:rPr>
              <a:t>존중노조</a:t>
            </a:r>
            <a:br>
              <a:rPr lang="en-US" altLang="ko-KR" sz="1400" b="1">
                <a:solidFill>
                  <a:schemeClr val="bg1"/>
                </a:solidFill>
                <a:latin typeface="+mn-ea"/>
              </a:rPr>
            </a:br>
            <a:r>
              <a:rPr lang="en-US" altLang="ko-KR" sz="1200" b="1">
                <a:solidFill>
                  <a:schemeClr val="bg1"/>
                </a:solidFill>
                <a:latin typeface="+mn-ea"/>
              </a:rPr>
              <a:t>-. [‘25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년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VOC]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수웝 사업장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A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프로께서 계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繼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조모상 으로 본인 소속의 부서장에게 결재를 득한 후 조사휴가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일을 받았고</a:t>
            </a:r>
            <a:endParaRPr lang="en-US" altLang="ko-KR" sz="1200" b="1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                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연계하여 조의화환 등 물품을 복지 신청하여 사용하였습니다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                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그후 문제가 계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繼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조모상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 계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繼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)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계열  가족은 복지 지원이 되지 않는다며 회사는 휴가 및 조의물품 값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22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만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7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천원</a:t>
            </a:r>
            <a:endParaRPr lang="en-US" altLang="ko-KR" sz="1200" b="1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                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을 회입함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그 과정에 당사자에게 공문발송 및 내용증면 발송까지 함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당사자는 계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繼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)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계열  가족은 복지 지원이 </a:t>
            </a:r>
            <a:endParaRPr lang="en-US" altLang="ko-KR" sz="1200" b="1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                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되지 않는다 것을 알고 있지 못하였음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                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과거거에도 유사한 일이 발생 되었음을 노조에 신고가 접수되었습니다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                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많게는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년이 지난후에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2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백 여만원까지 회입을 당하는 경우도 있었습니다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                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이건 회사의 시스템에도 문제가 있다고 보여지는 상황입니다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                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특히 조사의 경우 선 집행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후 회입 조치는 당사자 입장에서는 결코 유쾌한</a:t>
            </a:r>
            <a:endParaRPr lang="en-US" altLang="ko-KR" sz="1200" b="1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           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     상항이 아님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과거부터 계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繼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)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계열의 가족은 지원하지 않고 있지만 기준에 대한 전파 및 집행 전 확인 작업 미비함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1200" b="1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                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삼성전자는 “가족관계 증명서”로 증빙하고 있지 않고 있음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 특히 조사의 경우 주고 나서 회입하는 일은 발생하지</a:t>
            </a:r>
            <a:endParaRPr lang="en-US" altLang="ko-KR" sz="1200" b="1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         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       않도록 사전 확인 절차가 반드시 필요하다 생각함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 사후 회입 행위는 복지의 본질을 흐트러 트리는 행위임</a:t>
            </a:r>
          </a:p>
          <a:p>
            <a:pPr>
              <a:lnSpc>
                <a:spcPct val="150000"/>
              </a:lnSpc>
            </a:pPr>
            <a:endParaRPr lang="en-US" altLang="ko-KR" sz="1200" b="1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200" b="1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1904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986E69-AE0F-C97E-56E5-68F2CE6BE52E}"/>
              </a:ext>
            </a:extLst>
          </p:cNvPr>
          <p:cNvSpPr/>
          <p:nvPr/>
        </p:nvSpPr>
        <p:spPr>
          <a:xfrm>
            <a:off x="273000" y="316042"/>
            <a:ext cx="936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12">
            <a:extLst>
              <a:ext uri="{FF2B5EF4-FFF2-40B4-BE49-F238E27FC236}">
                <a16:creationId xmlns:a16="http://schemas.microsoft.com/office/drawing/2014/main" id="{A4F4EC90-FEC8-1638-2756-6E607353D16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89950" y="6523063"/>
            <a:ext cx="1543050" cy="294711"/>
          </a:xfrm>
        </p:spPr>
        <p:txBody>
          <a:bodyPr/>
          <a:lstStyle/>
          <a:p>
            <a:fld id="{76073987-A28E-4C28-B1B3-E6BA228E33FD}" type="slidenum">
              <a:rPr lang="ko-KR" altLang="en-US" smtClean="0">
                <a:solidFill>
                  <a:schemeClr val="bg1"/>
                </a:solidFill>
              </a:rPr>
              <a:t>5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B6E333-BA6F-8C01-0A8D-0726140B49CC}"/>
              </a:ext>
            </a:extLst>
          </p:cNvPr>
          <p:cNvSpPr/>
          <p:nvPr/>
        </p:nvSpPr>
        <p:spPr>
          <a:xfrm>
            <a:off x="273000" y="6424028"/>
            <a:ext cx="9360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9D24D-9836-CD76-214E-ABFCD0C3AD02}"/>
              </a:ext>
            </a:extLst>
          </p:cNvPr>
          <p:cNvSpPr txBox="1"/>
          <p:nvPr/>
        </p:nvSpPr>
        <p:spPr>
          <a:xfrm>
            <a:off x="272998" y="392001"/>
            <a:ext cx="9359999" cy="5919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○ </a:t>
            </a:r>
            <a:r>
              <a:rPr lang="en-US" altLang="ko-KR" sz="1400" b="1">
                <a:solidFill>
                  <a:schemeClr val="bg1"/>
                </a:solidFill>
                <a:latin typeface="+mn-ea"/>
              </a:rPr>
              <a:t>About </a:t>
            </a:r>
            <a:r>
              <a:rPr lang="ko-KR" altLang="en-US" sz="1400" b="1">
                <a:solidFill>
                  <a:schemeClr val="bg1"/>
                </a:solidFill>
                <a:latin typeface="+mn-ea"/>
              </a:rPr>
              <a:t>통상임금 소송</a:t>
            </a:r>
            <a:br>
              <a:rPr lang="en-US" altLang="ko-KR" sz="1400" b="1">
                <a:solidFill>
                  <a:schemeClr val="bg1"/>
                </a:solidFill>
                <a:latin typeface="+mn-ea"/>
              </a:rPr>
            </a:br>
            <a:r>
              <a:rPr lang="en-US" altLang="ko-KR" sz="1200" b="1">
                <a:solidFill>
                  <a:schemeClr val="bg1"/>
                </a:solidFill>
                <a:latin typeface="+mn-ea"/>
              </a:rPr>
              <a:t>-.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목적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귀성 여비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추석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)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상여금의 통상임금 산입을 목적으로 한 소송이 이를 통상임금 반영하여 그동안 받지 못한</a:t>
            </a:r>
            <a:endParaRPr lang="en-US" altLang="ko-KR" sz="1200" b="1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       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잔특근비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휴일수당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야근비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고시외 수당 등을 재 산출하여 회사로 부터 돌려 받고자 함</a:t>
            </a:r>
            <a:endParaRPr lang="en-US" altLang="ko-KR" sz="1200" b="1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-.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통상임금 소송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TIME LINE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및 히스토리</a:t>
            </a:r>
            <a:endParaRPr lang="en-US" altLang="ko-KR" sz="1200" b="1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.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‘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24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년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02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월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26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일에 존중노조가 소송단 모집 시작하였습니다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          03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월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27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일에 삼성전기 존중노조의 소송에 대해서 소장 접수하였습니다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          04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월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04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일에 존중노조 원고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노측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측 소송대리인이 법원에 문서 제출 명령 신청하였습니다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          07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월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10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일에 법원이 삼성전기 피고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사측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측에 문서 제출 명령을 하였습니다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문서 종류는 취업규칙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임금지불 현황 등 입니다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</a:t>
            </a:r>
            <a:endParaRPr lang="en-US" altLang="ko-KR" sz="1200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          08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월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19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일에 삼성전기 피고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사측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측 소송대리인이 문서를 제출하였습니다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          12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월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19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일에 현대차 및 한화생명 노조의  통상임금 소송에 대해 대법원 전원 합의체로 통상임금 요건에서 고정성 제외 판결</a:t>
            </a:r>
            <a:endParaRPr lang="en-US" altLang="ko-KR" sz="1200" b="1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                          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하였습니다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노측 승소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다른 통상임금 소송에 영향력 클 것으로 생각합니다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 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‘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25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년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01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월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13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일에 기업은행 노조의 통상 임금 소송에 대법원이 파기환송 하였습니다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.(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노측의 사실상 승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          01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월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23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일에 세아베스틸 노조 다른 노조의 통상 임금 소송에 대법원이 전원 합의체로 파기환송 하였습니다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                           (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노측의 사실상 승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          03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월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13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일에 여주시 무기계약직 근로자의 통상 임금 소송에 대법원이 파기환송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노측의 사실상 승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ko-KR" altLang="en-US" sz="1200" b="1">
                <a:solidFill>
                  <a:schemeClr val="bg1"/>
                </a:solidFill>
                <a:latin typeface="+mn-ea"/>
              </a:rPr>
              <a:t>            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03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월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26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일에 삼성전기 존중노조의 통상임금 소송은 수원 지방법원에서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심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차변론 진행되었습니다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          05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월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20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일에 삼성전기 존중노조의 통상임금 소송은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심 소송 인지대를 완납 하였습니다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          05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월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21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일에 삼성전기 존중노조의 통상임금 소송은 수원 지방법원에서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심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2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차 변론 진행 하였습니다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          06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월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26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일에 전직 기아차 직원의 퇴직금에 반영되지 않은 통상임금 소송에 대법원이 원심에 대해 심리불속행 </a:t>
            </a:r>
            <a:endParaRPr lang="en-US" altLang="ko-KR" sz="1200" b="1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                          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기각 하였습니다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.(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추가 심리없이 원고승소 원심 확정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          </a:t>
            </a:r>
          </a:p>
        </p:txBody>
      </p:sp>
    </p:spTree>
    <p:extLst>
      <p:ext uri="{BB962C8B-B14F-4D97-AF65-F5344CB8AC3E}">
        <p14:creationId xmlns:p14="http://schemas.microsoft.com/office/powerpoint/2010/main" val="69152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986E69-AE0F-C97E-56E5-68F2CE6BE52E}"/>
              </a:ext>
            </a:extLst>
          </p:cNvPr>
          <p:cNvSpPr/>
          <p:nvPr/>
        </p:nvSpPr>
        <p:spPr>
          <a:xfrm>
            <a:off x="273000" y="316042"/>
            <a:ext cx="936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12">
            <a:extLst>
              <a:ext uri="{FF2B5EF4-FFF2-40B4-BE49-F238E27FC236}">
                <a16:creationId xmlns:a16="http://schemas.microsoft.com/office/drawing/2014/main" id="{A4F4EC90-FEC8-1638-2756-6E607353D16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89950" y="6523063"/>
            <a:ext cx="1543050" cy="294711"/>
          </a:xfrm>
        </p:spPr>
        <p:txBody>
          <a:bodyPr/>
          <a:lstStyle/>
          <a:p>
            <a:fld id="{76073987-A28E-4C28-B1B3-E6BA228E33FD}" type="slidenum">
              <a:rPr lang="ko-KR" altLang="en-US" smtClean="0">
                <a:solidFill>
                  <a:schemeClr val="bg1"/>
                </a:solidFill>
              </a:rPr>
              <a:t>6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B6E333-BA6F-8C01-0A8D-0726140B49CC}"/>
              </a:ext>
            </a:extLst>
          </p:cNvPr>
          <p:cNvSpPr/>
          <p:nvPr/>
        </p:nvSpPr>
        <p:spPr>
          <a:xfrm>
            <a:off x="273000" y="6424028"/>
            <a:ext cx="9360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9D24D-9836-CD76-214E-ABFCD0C3AD02}"/>
              </a:ext>
            </a:extLst>
          </p:cNvPr>
          <p:cNvSpPr txBox="1"/>
          <p:nvPr/>
        </p:nvSpPr>
        <p:spPr>
          <a:xfrm>
            <a:off x="272998" y="392001"/>
            <a:ext cx="9359999" cy="3749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○ </a:t>
            </a:r>
            <a:r>
              <a:rPr lang="en-US" altLang="ko-KR" sz="1400" b="1">
                <a:solidFill>
                  <a:schemeClr val="bg1"/>
                </a:solidFill>
                <a:latin typeface="+mn-ea"/>
              </a:rPr>
              <a:t>About </a:t>
            </a:r>
            <a:r>
              <a:rPr lang="ko-KR" altLang="en-US" sz="1400" b="1">
                <a:solidFill>
                  <a:schemeClr val="bg1"/>
                </a:solidFill>
                <a:latin typeface="+mn-ea"/>
              </a:rPr>
              <a:t>통상임금 소송</a:t>
            </a:r>
            <a:br>
              <a:rPr lang="en-US" altLang="ko-KR" sz="1400" b="1">
                <a:solidFill>
                  <a:schemeClr val="bg1"/>
                </a:solidFill>
                <a:latin typeface="+mn-ea"/>
              </a:rPr>
            </a:br>
            <a:r>
              <a:rPr lang="en-US" altLang="ko-KR" sz="1400" b="1">
                <a:solidFill>
                  <a:schemeClr val="bg1"/>
                </a:solidFill>
                <a:latin typeface="+mn-ea"/>
              </a:rPr>
              <a:t>           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07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월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09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일에 삼성화재 노조의 통상임금 소송에 서울고등법원은 통상임금 재산정 및 미지급 임금 지급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’ 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                           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항소심에서 기존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심 판결을 유지하며 삼성화재 노조의 손을 들어줬습니다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                           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본 소송은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’20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년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11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월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17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일에 삼성화재 노조가 삼성화재 사측을 상대로 △고정시간외수당 △교통비</a:t>
            </a:r>
            <a:endParaRPr lang="en-US" altLang="ko-KR" sz="1200" b="1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                          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 △식대보조비 △개인연금 회사지원금 △손해사정사 실무수당 △설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·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추석귀성 여비 등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6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가지 항목이</a:t>
            </a:r>
            <a:endParaRPr lang="en-US" altLang="ko-KR" sz="1200" b="1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                          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 통상임금에 해당하며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연장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·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야간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·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휴일 수당을 다시 산정해 달라는 취지의 소송을 제기한 소송입니다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         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           08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월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27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일에 삼성전기 존중노조의 통상임금 소송은 수원 지방법원에서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심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차 변론 진행 예정되어 있습니다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-.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삼성전기 존중노조의 통상임금 소송 중간 결론은</a:t>
            </a:r>
            <a:endParaRPr lang="en-US" altLang="ko-KR" sz="1200" b="1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’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24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년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12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월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19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일에 대법원 전원합의체로 기존의 통상임금 판단 기준에서 고정성 요건을 폐지하고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소정근로에 대한</a:t>
            </a:r>
            <a:endParaRPr lang="en-US" altLang="ko-KR" sz="1200" b="1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대가로서 정기적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일률적으로 지급되는 임금은 통상임금에 해당한다고 판단했습니다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그 후 다른 노조에서 진행한</a:t>
            </a:r>
            <a:endParaRPr lang="en-US" altLang="ko-KR" sz="1200" b="1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소송에서 노측에 유리한 결과가 계속 나오는 만큼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저희도 희망을 가져볼만합니다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-.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소송 진행 시 특이 사항은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’25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년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07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월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09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일의 삼성화재 노조의 소송에서 개인연금 항목이 승소에 포함되었다는 것은</a:t>
            </a:r>
            <a:endParaRPr lang="en-US" altLang="ko-KR" sz="1200" b="1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관심을 가져야 할 부분입니다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3204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986E69-AE0F-C97E-56E5-68F2CE6BE52E}"/>
              </a:ext>
            </a:extLst>
          </p:cNvPr>
          <p:cNvSpPr/>
          <p:nvPr/>
        </p:nvSpPr>
        <p:spPr>
          <a:xfrm>
            <a:off x="273000" y="316042"/>
            <a:ext cx="936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12">
            <a:extLst>
              <a:ext uri="{FF2B5EF4-FFF2-40B4-BE49-F238E27FC236}">
                <a16:creationId xmlns:a16="http://schemas.microsoft.com/office/drawing/2014/main" id="{A4F4EC90-FEC8-1638-2756-6E607353D16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89950" y="6523063"/>
            <a:ext cx="1543050" cy="294711"/>
          </a:xfrm>
        </p:spPr>
        <p:txBody>
          <a:bodyPr/>
          <a:lstStyle/>
          <a:p>
            <a:fld id="{76073987-A28E-4C28-B1B3-E6BA228E33FD}" type="slidenum">
              <a:rPr lang="ko-KR" altLang="en-US" smtClean="0">
                <a:solidFill>
                  <a:schemeClr val="bg1"/>
                </a:solidFill>
              </a:rPr>
              <a:t>7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B6E333-BA6F-8C01-0A8D-0726140B49CC}"/>
              </a:ext>
            </a:extLst>
          </p:cNvPr>
          <p:cNvSpPr/>
          <p:nvPr/>
        </p:nvSpPr>
        <p:spPr>
          <a:xfrm>
            <a:off x="273000" y="6424028"/>
            <a:ext cx="9360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9D24D-9836-CD76-214E-ABFCD0C3AD02}"/>
              </a:ext>
            </a:extLst>
          </p:cNvPr>
          <p:cNvSpPr txBox="1"/>
          <p:nvPr/>
        </p:nvSpPr>
        <p:spPr>
          <a:xfrm>
            <a:off x="272998" y="392001"/>
            <a:ext cx="9359999" cy="5365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○ </a:t>
            </a:r>
            <a:r>
              <a:rPr lang="en-US" altLang="ko-KR" sz="1400" b="1">
                <a:solidFill>
                  <a:schemeClr val="bg1"/>
                </a:solidFill>
                <a:latin typeface="+mn-ea"/>
              </a:rPr>
              <a:t>About </a:t>
            </a:r>
            <a:r>
              <a:rPr lang="ko-KR" altLang="en-US" sz="1400" b="1">
                <a:solidFill>
                  <a:schemeClr val="bg1"/>
                </a:solidFill>
                <a:latin typeface="+mn-ea"/>
              </a:rPr>
              <a:t>삼성전기</a:t>
            </a:r>
            <a:br>
              <a:rPr lang="en-US" altLang="ko-KR" sz="1400" b="1">
                <a:solidFill>
                  <a:schemeClr val="bg1"/>
                </a:solidFill>
                <a:latin typeface="+mn-ea"/>
              </a:rPr>
            </a:br>
            <a:r>
              <a:rPr lang="en-US" altLang="ko-KR" sz="1200" b="1">
                <a:solidFill>
                  <a:schemeClr val="bg1"/>
                </a:solidFill>
                <a:latin typeface="+mn-ea"/>
              </a:rPr>
              <a:t>-.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회사 창립일은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1973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년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11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월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01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일 입니다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-.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대표이사는 장덕현 사장</a:t>
            </a:r>
            <a:endParaRPr lang="en-US" altLang="ko-KR" sz="1200" b="1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. 2021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년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12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월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삼성그룹의 정기 사장단 인사에서 삼성전자 부사장이었던 장덕현 사장이 삼성전기의 새로운 대표이사 사장으로</a:t>
            </a:r>
            <a:endParaRPr lang="en-US" altLang="ko-KR" sz="1200" b="1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   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 승진 내정되었습니다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이후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2022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년 정기 주주총회 및 이사회를 거쳐 공식적으로 대표이사로 선임되었습니다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-.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삼성전기는 국내 약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12,000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명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해외 약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23,000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명</a:t>
            </a:r>
            <a:endParaRPr lang="en-US" altLang="ko-KR" sz="1200" b="1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.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국내는 수원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본사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),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세종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부산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3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개 사업장 있음</a:t>
            </a:r>
            <a:endParaRPr lang="en-US" altLang="ko-KR" sz="1200" b="1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.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해외 생산 법인은 중국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베트남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필리핀이 있고</a:t>
            </a:r>
            <a:endParaRPr lang="en-US" altLang="ko-KR" sz="1200" b="1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 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해외 판매 거점은 미주판매 본사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미국 산호세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(San Jose)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판매 사무소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샌디에이고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(San Diego),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피닉스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(Phoenix), 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  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디트로이트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(Detroit),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오스틴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(Austin)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등유럽판매 법인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독일 프랑크푸르트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(Frankfurt)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판매 사무소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뮌헨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(Munich),  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  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슈투트가르트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(Stuttgart),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헬싱키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(Helsinki,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핀란드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),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티미쇼아라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(Timișoara,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루마니아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)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등아시아중화권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선전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(Shenzhen), 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  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상하이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(Shanghai),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베이징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(Beijing),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타이베이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(Taipei,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대만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)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일본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도쿄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(Tokyo)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동남아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서남아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: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싱가포르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(Singapore), 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  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뉴델리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(New Delhi,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인도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),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벵갈루루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(Bengaluru,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인도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-.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삼성전기에는 한울림이라는 노사 협의회가 있습니다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.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한울림은 노사 협의회 입니다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-.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노조의 카운터 파트너로 본사 피플팀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ER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그룹 소속 인원이 대응 중 입니다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b="1">
                <a:solidFill>
                  <a:schemeClr val="bg1"/>
                </a:solidFill>
                <a:latin typeface="+mn-ea"/>
              </a:rPr>
              <a:t>  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피플팀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ER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그룹에 노조 카운터 파트너 조직의 파트리더가 공석이였는데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‘25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년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07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월에 파트리더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1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명이 합류 하였습니다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.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피플팀 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ER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그룹에 노조 카운터 파트너 구성원은 신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00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그룹장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김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00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파트리더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박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00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프로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이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00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프로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공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00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프로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00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프로</a:t>
            </a:r>
            <a:endParaRPr lang="en-US" altLang="ko-KR" sz="1200" b="1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b="1">
                <a:solidFill>
                  <a:schemeClr val="bg1"/>
                </a:solidFill>
                <a:latin typeface="+mn-ea"/>
              </a:rPr>
              <a:t>                                                                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오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00 </a:t>
            </a:r>
            <a:r>
              <a:rPr lang="ko-KR" altLang="en-US" sz="1200" b="1">
                <a:solidFill>
                  <a:schemeClr val="bg1"/>
                </a:solidFill>
                <a:latin typeface="+mn-ea"/>
              </a:rPr>
              <a:t>프로</a:t>
            </a:r>
            <a:r>
              <a:rPr lang="en-US" altLang="ko-KR" sz="1200" b="1">
                <a:solidFill>
                  <a:schemeClr val="bg1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701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986E69-AE0F-C97E-56E5-68F2CE6BE52E}"/>
              </a:ext>
            </a:extLst>
          </p:cNvPr>
          <p:cNvSpPr/>
          <p:nvPr/>
        </p:nvSpPr>
        <p:spPr>
          <a:xfrm>
            <a:off x="273000" y="316042"/>
            <a:ext cx="936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12">
            <a:extLst>
              <a:ext uri="{FF2B5EF4-FFF2-40B4-BE49-F238E27FC236}">
                <a16:creationId xmlns:a16="http://schemas.microsoft.com/office/drawing/2014/main" id="{A4F4EC90-FEC8-1638-2756-6E607353D16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89950" y="6523063"/>
            <a:ext cx="1543050" cy="294711"/>
          </a:xfrm>
        </p:spPr>
        <p:txBody>
          <a:bodyPr/>
          <a:lstStyle/>
          <a:p>
            <a:fld id="{76073987-A28E-4C28-B1B3-E6BA228E33FD}" type="slidenum">
              <a:rPr lang="ko-KR" altLang="en-US" smtClean="0">
                <a:solidFill>
                  <a:schemeClr val="bg1"/>
                </a:solidFill>
              </a:rPr>
              <a:t>8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B6E333-BA6F-8C01-0A8D-0726140B49CC}"/>
              </a:ext>
            </a:extLst>
          </p:cNvPr>
          <p:cNvSpPr/>
          <p:nvPr/>
        </p:nvSpPr>
        <p:spPr>
          <a:xfrm>
            <a:off x="273000" y="6424028"/>
            <a:ext cx="9360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9D24D-9836-CD76-214E-ABFCD0C3AD02}"/>
              </a:ext>
            </a:extLst>
          </p:cNvPr>
          <p:cNvSpPr txBox="1"/>
          <p:nvPr/>
        </p:nvSpPr>
        <p:spPr>
          <a:xfrm>
            <a:off x="272998" y="392001"/>
            <a:ext cx="935999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○ </a:t>
            </a:r>
            <a:r>
              <a:rPr lang="en-US" altLang="ko-KR" sz="1400" b="1">
                <a:solidFill>
                  <a:schemeClr val="bg1"/>
                </a:solidFill>
                <a:latin typeface="+mn-ea"/>
              </a:rPr>
              <a:t>About </a:t>
            </a:r>
            <a:r>
              <a:rPr lang="ko-KR" altLang="en-US" sz="1400" b="1">
                <a:solidFill>
                  <a:schemeClr val="bg1"/>
                </a:solidFill>
                <a:latin typeface="+mn-ea"/>
              </a:rPr>
              <a:t>삼성전기</a:t>
            </a:r>
            <a:endParaRPr lang="en-US" altLang="ko-KR" sz="1200" b="1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000A642-6BED-1E7F-5D91-748CCCE5B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830707"/>
              </p:ext>
            </p:extLst>
          </p:nvPr>
        </p:nvGraphicFramePr>
        <p:xfrm>
          <a:off x="415975" y="823493"/>
          <a:ext cx="8445500" cy="1263650"/>
        </p:xfrm>
        <a:graphic>
          <a:graphicData uri="http://schemas.openxmlformats.org/drawingml/2006/table">
            <a:tbl>
              <a:tblPr/>
              <a:tblGrid>
                <a:gridCol w="665000">
                  <a:extLst>
                    <a:ext uri="{9D8B030D-6E8A-4147-A177-3AD203B41FA5}">
                      <a16:colId xmlns:a16="http://schemas.microsoft.com/office/drawing/2014/main" val="3315378479"/>
                    </a:ext>
                  </a:extLst>
                </a:gridCol>
                <a:gridCol w="1795500">
                  <a:extLst>
                    <a:ext uri="{9D8B030D-6E8A-4147-A177-3AD203B41FA5}">
                      <a16:colId xmlns:a16="http://schemas.microsoft.com/office/drawing/2014/main" val="787197993"/>
                    </a:ext>
                  </a:extLst>
                </a:gridCol>
                <a:gridCol w="1197000">
                  <a:extLst>
                    <a:ext uri="{9D8B030D-6E8A-4147-A177-3AD203B41FA5}">
                      <a16:colId xmlns:a16="http://schemas.microsoft.com/office/drawing/2014/main" val="2050546518"/>
                    </a:ext>
                  </a:extLst>
                </a:gridCol>
                <a:gridCol w="1197000">
                  <a:extLst>
                    <a:ext uri="{9D8B030D-6E8A-4147-A177-3AD203B41FA5}">
                      <a16:colId xmlns:a16="http://schemas.microsoft.com/office/drawing/2014/main" val="1891609003"/>
                    </a:ext>
                  </a:extLst>
                </a:gridCol>
                <a:gridCol w="1197000">
                  <a:extLst>
                    <a:ext uri="{9D8B030D-6E8A-4147-A177-3AD203B41FA5}">
                      <a16:colId xmlns:a16="http://schemas.microsoft.com/office/drawing/2014/main" val="1558459578"/>
                    </a:ext>
                  </a:extLst>
                </a:gridCol>
                <a:gridCol w="1197000">
                  <a:extLst>
                    <a:ext uri="{9D8B030D-6E8A-4147-A177-3AD203B41FA5}">
                      <a16:colId xmlns:a16="http://schemas.microsoft.com/office/drawing/2014/main" val="3680237432"/>
                    </a:ext>
                  </a:extLst>
                </a:gridCol>
                <a:gridCol w="1197000">
                  <a:extLst>
                    <a:ext uri="{9D8B030D-6E8A-4147-A177-3AD203B41FA5}">
                      <a16:colId xmlns:a16="http://schemas.microsoft.com/office/drawing/2014/main" val="3424092559"/>
                    </a:ext>
                  </a:extLst>
                </a:gridCol>
              </a:tblGrid>
              <a:tr h="252730">
                <a:tc grid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삼성전기 임금인상율 </a:t>
                      </a:r>
                      <a:r>
                        <a:rPr lang="en-US" altLang="ko-KR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BASE-UP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'21</a:t>
                      </a:r>
                      <a:r>
                        <a:rPr lang="ko-KR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'22</a:t>
                      </a:r>
                      <a:r>
                        <a:rPr lang="ko-KR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'23</a:t>
                      </a:r>
                      <a:r>
                        <a:rPr lang="ko-KR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'24</a:t>
                      </a:r>
                      <a:r>
                        <a:rPr lang="ko-KR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'25</a:t>
                      </a:r>
                      <a:r>
                        <a:rPr lang="ko-KR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268478"/>
                  </a:ext>
                </a:extLst>
              </a:tr>
              <a:tr h="252730">
                <a:tc grid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존중노조 </a:t>
                      </a:r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BASE-UP </a:t>
                      </a:r>
                      <a:r>
                        <a:rPr lang="ko-KR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5944668"/>
                  </a:ext>
                </a:extLst>
              </a:tr>
              <a:tr h="252730">
                <a:tc rowSpan="3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BASE-UP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880142"/>
                  </a:ext>
                </a:extLst>
              </a:tr>
              <a:tr h="2527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성과인상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421214"/>
                  </a:ext>
                </a:extLst>
              </a:tr>
              <a:tr h="2527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TTL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968386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CEFDA9D-75D9-907A-8847-105951699F64}"/>
              </a:ext>
            </a:extLst>
          </p:cNvPr>
          <p:cNvGraphicFramePr>
            <a:graphicFrameLocks noGrp="1"/>
          </p:cNvGraphicFramePr>
          <p:nvPr/>
        </p:nvGraphicFramePr>
        <p:xfrm>
          <a:off x="415975" y="2296558"/>
          <a:ext cx="8445500" cy="1769110"/>
        </p:xfrm>
        <a:graphic>
          <a:graphicData uri="http://schemas.openxmlformats.org/drawingml/2006/table">
            <a:tbl>
              <a:tblPr/>
              <a:tblGrid>
                <a:gridCol w="665000">
                  <a:extLst>
                    <a:ext uri="{9D8B030D-6E8A-4147-A177-3AD203B41FA5}">
                      <a16:colId xmlns:a16="http://schemas.microsoft.com/office/drawing/2014/main" val="1646573727"/>
                    </a:ext>
                  </a:extLst>
                </a:gridCol>
                <a:gridCol w="1795500">
                  <a:extLst>
                    <a:ext uri="{9D8B030D-6E8A-4147-A177-3AD203B41FA5}">
                      <a16:colId xmlns:a16="http://schemas.microsoft.com/office/drawing/2014/main" val="2732665476"/>
                    </a:ext>
                  </a:extLst>
                </a:gridCol>
                <a:gridCol w="598500">
                  <a:extLst>
                    <a:ext uri="{9D8B030D-6E8A-4147-A177-3AD203B41FA5}">
                      <a16:colId xmlns:a16="http://schemas.microsoft.com/office/drawing/2014/main" val="1195042974"/>
                    </a:ext>
                  </a:extLst>
                </a:gridCol>
                <a:gridCol w="598500">
                  <a:extLst>
                    <a:ext uri="{9D8B030D-6E8A-4147-A177-3AD203B41FA5}">
                      <a16:colId xmlns:a16="http://schemas.microsoft.com/office/drawing/2014/main" val="4211960193"/>
                    </a:ext>
                  </a:extLst>
                </a:gridCol>
                <a:gridCol w="598500">
                  <a:extLst>
                    <a:ext uri="{9D8B030D-6E8A-4147-A177-3AD203B41FA5}">
                      <a16:colId xmlns:a16="http://schemas.microsoft.com/office/drawing/2014/main" val="2533987487"/>
                    </a:ext>
                  </a:extLst>
                </a:gridCol>
                <a:gridCol w="598500">
                  <a:extLst>
                    <a:ext uri="{9D8B030D-6E8A-4147-A177-3AD203B41FA5}">
                      <a16:colId xmlns:a16="http://schemas.microsoft.com/office/drawing/2014/main" val="750809401"/>
                    </a:ext>
                  </a:extLst>
                </a:gridCol>
                <a:gridCol w="598500">
                  <a:extLst>
                    <a:ext uri="{9D8B030D-6E8A-4147-A177-3AD203B41FA5}">
                      <a16:colId xmlns:a16="http://schemas.microsoft.com/office/drawing/2014/main" val="3570561410"/>
                    </a:ext>
                  </a:extLst>
                </a:gridCol>
                <a:gridCol w="598500">
                  <a:extLst>
                    <a:ext uri="{9D8B030D-6E8A-4147-A177-3AD203B41FA5}">
                      <a16:colId xmlns:a16="http://schemas.microsoft.com/office/drawing/2014/main" val="476044142"/>
                    </a:ext>
                  </a:extLst>
                </a:gridCol>
                <a:gridCol w="598500">
                  <a:extLst>
                    <a:ext uri="{9D8B030D-6E8A-4147-A177-3AD203B41FA5}">
                      <a16:colId xmlns:a16="http://schemas.microsoft.com/office/drawing/2014/main" val="2677216535"/>
                    </a:ext>
                  </a:extLst>
                </a:gridCol>
                <a:gridCol w="598500">
                  <a:extLst>
                    <a:ext uri="{9D8B030D-6E8A-4147-A177-3AD203B41FA5}">
                      <a16:colId xmlns:a16="http://schemas.microsoft.com/office/drawing/2014/main" val="687814417"/>
                    </a:ext>
                  </a:extLst>
                </a:gridCol>
                <a:gridCol w="598500">
                  <a:extLst>
                    <a:ext uri="{9D8B030D-6E8A-4147-A177-3AD203B41FA5}">
                      <a16:colId xmlns:a16="http://schemas.microsoft.com/office/drawing/2014/main" val="121653752"/>
                    </a:ext>
                  </a:extLst>
                </a:gridCol>
                <a:gridCol w="598500">
                  <a:extLst>
                    <a:ext uri="{9D8B030D-6E8A-4147-A177-3AD203B41FA5}">
                      <a16:colId xmlns:a16="http://schemas.microsoft.com/office/drawing/2014/main" val="2049312998"/>
                    </a:ext>
                  </a:extLst>
                </a:gridCol>
              </a:tblGrid>
              <a:tr h="252730">
                <a:tc rowSpan="2" grid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삼성전기 </a:t>
                      </a:r>
                      <a:r>
                        <a:rPr lang="en-US" altLang="ko-KR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TAI </a:t>
                      </a:r>
                      <a:r>
                        <a:rPr lang="ko-KR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지급율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'21</a:t>
                      </a:r>
                      <a:r>
                        <a:rPr lang="ko-KR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'22</a:t>
                      </a:r>
                      <a:r>
                        <a:rPr lang="ko-KR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'23</a:t>
                      </a:r>
                      <a:r>
                        <a:rPr lang="ko-KR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'24</a:t>
                      </a:r>
                      <a:r>
                        <a:rPr lang="ko-KR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'25</a:t>
                      </a:r>
                      <a:r>
                        <a:rPr lang="ko-KR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615840"/>
                  </a:ext>
                </a:extLst>
              </a:tr>
              <a:tr h="252730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267601"/>
                  </a:ext>
                </a:extLst>
              </a:tr>
              <a:tr h="252730">
                <a:tc grid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 </a:t>
                      </a:r>
                      <a:r>
                        <a:rPr lang="ko-KR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상한선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9106831"/>
                  </a:ext>
                </a:extLst>
              </a:tr>
              <a:tr h="252730">
                <a:tc rowSpan="4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5807822"/>
                  </a:ext>
                </a:extLst>
              </a:tr>
              <a:tr h="2527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89025"/>
                  </a:ext>
                </a:extLst>
              </a:tr>
              <a:tr h="2527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패키지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37.5%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789132"/>
                  </a:ext>
                </a:extLst>
              </a:tr>
              <a:tr h="2527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75.0%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930523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050D814-C0D7-5C92-3D76-484A8C139183}"/>
              </a:ext>
            </a:extLst>
          </p:cNvPr>
          <p:cNvGraphicFramePr>
            <a:graphicFrameLocks noGrp="1"/>
          </p:cNvGraphicFramePr>
          <p:nvPr/>
        </p:nvGraphicFramePr>
        <p:xfrm>
          <a:off x="415975" y="4344581"/>
          <a:ext cx="8445500" cy="1516380"/>
        </p:xfrm>
        <a:graphic>
          <a:graphicData uri="http://schemas.openxmlformats.org/drawingml/2006/table">
            <a:tbl>
              <a:tblPr/>
              <a:tblGrid>
                <a:gridCol w="665000">
                  <a:extLst>
                    <a:ext uri="{9D8B030D-6E8A-4147-A177-3AD203B41FA5}">
                      <a16:colId xmlns:a16="http://schemas.microsoft.com/office/drawing/2014/main" val="3127191807"/>
                    </a:ext>
                  </a:extLst>
                </a:gridCol>
                <a:gridCol w="1795500">
                  <a:extLst>
                    <a:ext uri="{9D8B030D-6E8A-4147-A177-3AD203B41FA5}">
                      <a16:colId xmlns:a16="http://schemas.microsoft.com/office/drawing/2014/main" val="3936755892"/>
                    </a:ext>
                  </a:extLst>
                </a:gridCol>
                <a:gridCol w="1197000">
                  <a:extLst>
                    <a:ext uri="{9D8B030D-6E8A-4147-A177-3AD203B41FA5}">
                      <a16:colId xmlns:a16="http://schemas.microsoft.com/office/drawing/2014/main" val="2201825355"/>
                    </a:ext>
                  </a:extLst>
                </a:gridCol>
                <a:gridCol w="1197000">
                  <a:extLst>
                    <a:ext uri="{9D8B030D-6E8A-4147-A177-3AD203B41FA5}">
                      <a16:colId xmlns:a16="http://schemas.microsoft.com/office/drawing/2014/main" val="1257049767"/>
                    </a:ext>
                  </a:extLst>
                </a:gridCol>
                <a:gridCol w="1197000">
                  <a:extLst>
                    <a:ext uri="{9D8B030D-6E8A-4147-A177-3AD203B41FA5}">
                      <a16:colId xmlns:a16="http://schemas.microsoft.com/office/drawing/2014/main" val="410834982"/>
                    </a:ext>
                  </a:extLst>
                </a:gridCol>
                <a:gridCol w="1197000">
                  <a:extLst>
                    <a:ext uri="{9D8B030D-6E8A-4147-A177-3AD203B41FA5}">
                      <a16:colId xmlns:a16="http://schemas.microsoft.com/office/drawing/2014/main" val="131782684"/>
                    </a:ext>
                  </a:extLst>
                </a:gridCol>
                <a:gridCol w="1197000">
                  <a:extLst>
                    <a:ext uri="{9D8B030D-6E8A-4147-A177-3AD203B41FA5}">
                      <a16:colId xmlns:a16="http://schemas.microsoft.com/office/drawing/2014/main" val="77743720"/>
                    </a:ext>
                  </a:extLst>
                </a:gridCol>
              </a:tblGrid>
              <a:tr h="252730">
                <a:tc grid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삼성전기 </a:t>
                      </a:r>
                      <a:r>
                        <a:rPr lang="en-US" altLang="ko-KR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OPI </a:t>
                      </a:r>
                      <a:r>
                        <a:rPr lang="ko-KR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지급율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'21</a:t>
                      </a:r>
                      <a:r>
                        <a:rPr lang="ko-KR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'22</a:t>
                      </a:r>
                      <a:r>
                        <a:rPr lang="ko-KR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'23</a:t>
                      </a:r>
                      <a:r>
                        <a:rPr lang="ko-KR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'24</a:t>
                      </a:r>
                      <a:r>
                        <a:rPr lang="ko-KR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'25</a:t>
                      </a:r>
                      <a:r>
                        <a:rPr lang="ko-KR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7689758"/>
                  </a:ext>
                </a:extLst>
              </a:tr>
              <a:tr h="252730">
                <a:tc grid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MAX </a:t>
                      </a:r>
                      <a:r>
                        <a:rPr lang="ko-KR" altLang="en-US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상한선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2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581972"/>
                  </a:ext>
                </a:extLst>
              </a:tr>
              <a:tr h="252730">
                <a:tc rowSpan="4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컴포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432745"/>
                  </a:ext>
                </a:extLst>
              </a:tr>
              <a:tr h="2527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8861234"/>
                  </a:ext>
                </a:extLst>
              </a:tr>
              <a:tr h="2527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패키지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0217728"/>
                  </a:ext>
                </a:extLst>
              </a:tr>
              <a:tr h="2527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970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735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986E69-AE0F-C97E-56E5-68F2CE6BE52E}"/>
              </a:ext>
            </a:extLst>
          </p:cNvPr>
          <p:cNvSpPr/>
          <p:nvPr/>
        </p:nvSpPr>
        <p:spPr>
          <a:xfrm>
            <a:off x="273000" y="316042"/>
            <a:ext cx="936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12">
            <a:extLst>
              <a:ext uri="{FF2B5EF4-FFF2-40B4-BE49-F238E27FC236}">
                <a16:creationId xmlns:a16="http://schemas.microsoft.com/office/drawing/2014/main" id="{A4F4EC90-FEC8-1638-2756-6E607353D16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089950" y="6523063"/>
            <a:ext cx="1543050" cy="294711"/>
          </a:xfrm>
        </p:spPr>
        <p:txBody>
          <a:bodyPr/>
          <a:lstStyle/>
          <a:p>
            <a:fld id="{76073987-A28E-4C28-B1B3-E6BA228E33FD}" type="slidenum">
              <a:rPr lang="ko-KR" altLang="en-US" smtClean="0">
                <a:solidFill>
                  <a:schemeClr val="bg1"/>
                </a:solidFill>
              </a:rPr>
              <a:t>9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B6E333-BA6F-8C01-0A8D-0726140B49CC}"/>
              </a:ext>
            </a:extLst>
          </p:cNvPr>
          <p:cNvSpPr/>
          <p:nvPr/>
        </p:nvSpPr>
        <p:spPr>
          <a:xfrm>
            <a:off x="273000" y="6424028"/>
            <a:ext cx="9360000" cy="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E9D24D-9836-CD76-214E-ABFCD0C3AD02}"/>
              </a:ext>
            </a:extLst>
          </p:cNvPr>
          <p:cNvSpPr txBox="1"/>
          <p:nvPr/>
        </p:nvSpPr>
        <p:spPr>
          <a:xfrm>
            <a:off x="272998" y="392001"/>
            <a:ext cx="9359999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○ </a:t>
            </a:r>
            <a:r>
              <a:rPr lang="en-US" altLang="ko-KR" sz="1400" b="1">
                <a:solidFill>
                  <a:schemeClr val="bg1"/>
                </a:solidFill>
                <a:latin typeface="+mn-ea"/>
              </a:rPr>
              <a:t>About </a:t>
            </a:r>
            <a:r>
              <a:rPr lang="ko-KR" altLang="en-US" sz="1400" b="1">
                <a:solidFill>
                  <a:schemeClr val="bg1"/>
                </a:solidFill>
                <a:latin typeface="+mn-ea"/>
              </a:rPr>
              <a:t>삼성전기</a:t>
            </a:r>
            <a:endParaRPr lang="en-US" altLang="ko-KR" sz="1200" b="1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41A115F-554C-CF35-3207-CF45062739A6}"/>
              </a:ext>
            </a:extLst>
          </p:cNvPr>
          <p:cNvGraphicFramePr>
            <a:graphicFrameLocks noGrp="1"/>
          </p:cNvGraphicFramePr>
          <p:nvPr/>
        </p:nvGraphicFramePr>
        <p:xfrm>
          <a:off x="528170" y="805845"/>
          <a:ext cx="6375402" cy="1257300"/>
        </p:xfrm>
        <a:graphic>
          <a:graphicData uri="http://schemas.openxmlformats.org/drawingml/2006/table">
            <a:tbl>
              <a:tblPr/>
              <a:tblGrid>
                <a:gridCol w="1361397">
                  <a:extLst>
                    <a:ext uri="{9D8B030D-6E8A-4147-A177-3AD203B41FA5}">
                      <a16:colId xmlns:a16="http://schemas.microsoft.com/office/drawing/2014/main" val="3222679661"/>
                    </a:ext>
                  </a:extLst>
                </a:gridCol>
                <a:gridCol w="1002801">
                  <a:extLst>
                    <a:ext uri="{9D8B030D-6E8A-4147-A177-3AD203B41FA5}">
                      <a16:colId xmlns:a16="http://schemas.microsoft.com/office/drawing/2014/main" val="3785490814"/>
                    </a:ext>
                  </a:extLst>
                </a:gridCol>
                <a:gridCol w="1002801">
                  <a:extLst>
                    <a:ext uri="{9D8B030D-6E8A-4147-A177-3AD203B41FA5}">
                      <a16:colId xmlns:a16="http://schemas.microsoft.com/office/drawing/2014/main" val="4292682456"/>
                    </a:ext>
                  </a:extLst>
                </a:gridCol>
                <a:gridCol w="1002801">
                  <a:extLst>
                    <a:ext uri="{9D8B030D-6E8A-4147-A177-3AD203B41FA5}">
                      <a16:colId xmlns:a16="http://schemas.microsoft.com/office/drawing/2014/main" val="4233357077"/>
                    </a:ext>
                  </a:extLst>
                </a:gridCol>
                <a:gridCol w="1002801">
                  <a:extLst>
                    <a:ext uri="{9D8B030D-6E8A-4147-A177-3AD203B41FA5}">
                      <a16:colId xmlns:a16="http://schemas.microsoft.com/office/drawing/2014/main" val="3956631536"/>
                    </a:ext>
                  </a:extLst>
                </a:gridCol>
                <a:gridCol w="1002801">
                  <a:extLst>
                    <a:ext uri="{9D8B030D-6E8A-4147-A177-3AD203B41FA5}">
                      <a16:colId xmlns:a16="http://schemas.microsoft.com/office/drawing/2014/main" val="446796766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삼성전기 매출액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2389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'21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25,478 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24,059 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25,478 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21,735 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96,750 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25967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'22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26,168 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24,736 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18,070 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25,272 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94,246 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28096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'23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20,218 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22,205 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18,438 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28,063 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88,924 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82783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'24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26,243 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25,801 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26,153 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24,923 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103,120 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14129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'25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27,386 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27,189 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미집계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미집계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54,575 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09854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2694CAA-0ED8-1836-6F40-85C0179D8EE9}"/>
              </a:ext>
            </a:extLst>
          </p:cNvPr>
          <p:cNvGraphicFramePr>
            <a:graphicFrameLocks noGrp="1"/>
          </p:cNvGraphicFramePr>
          <p:nvPr/>
        </p:nvGraphicFramePr>
        <p:xfrm>
          <a:off x="528170" y="2358018"/>
          <a:ext cx="6375402" cy="1257300"/>
        </p:xfrm>
        <a:graphic>
          <a:graphicData uri="http://schemas.openxmlformats.org/drawingml/2006/table">
            <a:tbl>
              <a:tblPr/>
              <a:tblGrid>
                <a:gridCol w="1361397">
                  <a:extLst>
                    <a:ext uri="{9D8B030D-6E8A-4147-A177-3AD203B41FA5}">
                      <a16:colId xmlns:a16="http://schemas.microsoft.com/office/drawing/2014/main" val="3575950798"/>
                    </a:ext>
                  </a:extLst>
                </a:gridCol>
                <a:gridCol w="1002801">
                  <a:extLst>
                    <a:ext uri="{9D8B030D-6E8A-4147-A177-3AD203B41FA5}">
                      <a16:colId xmlns:a16="http://schemas.microsoft.com/office/drawing/2014/main" val="2191968911"/>
                    </a:ext>
                  </a:extLst>
                </a:gridCol>
                <a:gridCol w="1002801">
                  <a:extLst>
                    <a:ext uri="{9D8B030D-6E8A-4147-A177-3AD203B41FA5}">
                      <a16:colId xmlns:a16="http://schemas.microsoft.com/office/drawing/2014/main" val="3113766114"/>
                    </a:ext>
                  </a:extLst>
                </a:gridCol>
                <a:gridCol w="1002801">
                  <a:extLst>
                    <a:ext uri="{9D8B030D-6E8A-4147-A177-3AD203B41FA5}">
                      <a16:colId xmlns:a16="http://schemas.microsoft.com/office/drawing/2014/main" val="3212697392"/>
                    </a:ext>
                  </a:extLst>
                </a:gridCol>
                <a:gridCol w="1002801">
                  <a:extLst>
                    <a:ext uri="{9D8B030D-6E8A-4147-A177-3AD203B41FA5}">
                      <a16:colId xmlns:a16="http://schemas.microsoft.com/office/drawing/2014/main" val="2075428269"/>
                    </a:ext>
                  </a:extLst>
                </a:gridCol>
                <a:gridCol w="1002801">
                  <a:extLst>
                    <a:ext uri="{9D8B030D-6E8A-4147-A177-3AD203B41FA5}">
                      <a16:colId xmlns:a16="http://schemas.microsoft.com/office/drawing/2014/main" val="103161871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삼성전기 영업이익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3069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'21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4,558 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3,581 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4,558 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2,172 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14,869 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0574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'22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4,105 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3,601 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3,231 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1,121 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12,058 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628776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'23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1,024 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1,673 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2,594 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1,315 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6,606 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31749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'24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1,803 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2,081 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2,249 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1,150 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7,283 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6250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'25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2,006 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2,098 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미집계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미집계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4,104 </a:t>
                      </a:r>
                      <a:r>
                        <a:rPr lang="ko-KR" altLang="en-US" sz="1100" b="1" i="0" u="none" strike="noStrike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억원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132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37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1192</TotalTime>
  <Words>2130</Words>
  <Application>Microsoft Office PowerPoint</Application>
  <PresentationFormat>A4 용지(210x297mm)</PresentationFormat>
  <Paragraphs>344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바탕체</vt:lpstr>
      <vt:lpstr>Arial</vt:lpstr>
      <vt:lpstr>Calibri</vt:lpstr>
      <vt:lpstr>Calibri Light</vt:lpstr>
      <vt:lpstr>Rockwell Extra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훈식 신</dc:creator>
  <cp:lastModifiedBy>훈식 신</cp:lastModifiedBy>
  <cp:revision>56</cp:revision>
  <dcterms:created xsi:type="dcterms:W3CDTF">2025-01-30T10:25:50Z</dcterms:created>
  <dcterms:modified xsi:type="dcterms:W3CDTF">2025-07-15T22:11:42Z</dcterms:modified>
</cp:coreProperties>
</file>