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4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74.xml" ContentType="application/vnd.openxmlformats-officedocument.presentationml.slide+xml"/>
  <Override PartName="/ppt/slides/slide62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48.xml.rels" ContentType="application/vnd.openxmlformats-package.relationships+xml"/>
  <Override PartName="/ppt/slides/_rels/slide60.xml.rels" ContentType="application/vnd.openxmlformats-package.relationships+xml"/>
  <Override PartName="/ppt/slides/_rels/slide18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46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56.xml.rels" ContentType="application/vnd.openxmlformats-package.relationships+xml"/>
  <Override PartName="/ppt/slides/_rels/slide2.xml.rels" ContentType="application/vnd.openxmlformats-package.relationships+xml"/>
  <Override PartName="/ppt/slides/_rels/slide44.xml.rels" ContentType="application/vnd.openxmlformats-package.relationships+xml"/>
  <Override PartName="/ppt/slides/_rels/slide55.xml.rels" ContentType="application/vnd.openxmlformats-package.relationships+xml"/>
  <Override PartName="/ppt/slides/_rels/slide43.xml.rels" ContentType="application/vnd.openxmlformats-package.relationships+xml"/>
  <Override PartName="/ppt/slides/_rels/slide54.xml.rels" ContentType="application/vnd.openxmlformats-package.relationships+xml"/>
  <Override PartName="/ppt/slides/_rels/slide42.xml.rels" ContentType="application/vnd.openxmlformats-package.relationships+xml"/>
  <Override PartName="/ppt/slides/_rels/slide16.xml.rels" ContentType="application/vnd.openxmlformats-package.relationships+xml"/>
  <Override PartName="/ppt/slides/_rels/slide53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15.xml.rels" ContentType="application/vnd.openxmlformats-package.relationships+xml"/>
  <Override PartName="/ppt/slides/_rels/slide52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14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61.xml.rels" ContentType="application/vnd.openxmlformats-package.relationships+xml"/>
  <Override PartName="/ppt/slides/_rels/slide19.xml.rels" ContentType="application/vnd.openxmlformats-package.relationships+xml"/>
  <Override PartName="/ppt/slides/_rels/slide74.xml.rels" ContentType="application/vnd.openxmlformats-package.relationships+xml"/>
  <Override PartName="/ppt/slides/_rels/slide62.xml.rels" ContentType="application/vnd.openxmlformats-package.relationships+xml"/>
  <Override PartName="/ppt/slides/_rels/slide73.xml.rels" ContentType="application/vnd.openxmlformats-package.relationships+xml"/>
  <Override PartName="/ppt/slides/_rels/slide72.xml.rels" ContentType="application/vnd.openxmlformats-package.relationships+xml"/>
  <Override PartName="/ppt/slides/_rels/slide71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69.xml.rels" ContentType="application/vnd.openxmlformats-package.relationships+xml"/>
  <Override PartName="/ppt/slides/_rels/slide32.xml.rels" ContentType="application/vnd.openxmlformats-package.relationships+xml"/>
  <Override PartName="/ppt/slides/_rels/slide70.xml.rels" ContentType="application/vnd.openxmlformats-package.relationships+xml"/>
  <Override PartName="/ppt/slides/_rels/slide28.xml.rels" ContentType="application/vnd.openxmlformats-package.relationships+xml"/>
  <Override PartName="/ppt/slides/_rels/slide68.xml.rels" ContentType="application/vnd.openxmlformats-package.relationships+xml"/>
  <Override PartName="/ppt/slides/_rels/slide31.xml.rels" ContentType="application/vnd.openxmlformats-package.relationships+xml"/>
  <Override PartName="/ppt/slides/_rels/slide67.xml.rels" ContentType="application/vnd.openxmlformats-package.relationships+xml"/>
  <Override PartName="/ppt/slides/_rels/slide30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27.xml.rels" ContentType="application/vnd.openxmlformats-package.relationships+xml"/>
  <Override PartName="/ppt/slides/_rels/slide64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63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57.xml.rels" ContentType="application/vnd.openxmlformats-package.relationships+xml"/>
  <Override PartName="/ppt/slides/_rels/slide11.xml.rels" ContentType="application/vnd.openxmlformats-package.relationships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31EE6-F7F4-4FC6-B32A-55F85977AC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5F3D4-2451-4F7A-B7C5-2BD12AFF9D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5430598-7757-45F6-AE5F-33A99260D55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유전체 분석 프로세스 정리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용어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7BAA9B-97DF-4A58-B906-51397657014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파일 형식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graphicFrame>
        <p:nvGraphicFramePr>
          <p:cNvPr id="109" name=""/>
          <p:cNvGraphicFramePr/>
          <p:nvPr/>
        </p:nvGraphicFramePr>
        <p:xfrm>
          <a:off x="1594440" y="1189800"/>
          <a:ext cx="8099640" cy="4176360"/>
        </p:xfrm>
        <a:graphic>
          <a:graphicData uri="http://schemas.openxmlformats.org/drawingml/2006/table">
            <a:tbl>
              <a:tblPr/>
              <a:tblGrid>
                <a:gridCol w="2025000"/>
                <a:gridCol w="2025000"/>
                <a:gridCol w="2025000"/>
                <a:gridCol w="2025000"/>
              </a:tblGrid>
              <a:tr h="4032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Format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 확장자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내용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사용처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8867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.cram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참조 유전체를 활용하여 압축한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BAM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BAM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파일을 더 효율적으로 압축한 형식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참조 유전체의 정보를 활용하여 데이터 중복을 최소화하기 때문에 저장 공간을 크게 절약할 수 있음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8867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VCF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.vcf, vcf.gz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유전체 변이 정보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참조 유전체와 비교했을 때 어떤 유전적 변이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예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돌연변이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가 있는지 기록한 파일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 파일은 이후 변이의 특성을 분석하고 주석을 다는 데 사용됨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6B8B1-0E99-4497-9787-038DE862F87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유전체 분석 프로세스 정리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분석 과정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16BFF5-2CCC-405B-AA7F-D19660E1DE8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58" lnSpcReduction="20000"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Step 1 – 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샘플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라이브러리 제작 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: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분석할 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샘플을 시퀀싱 장비가 읽을 수 있는 형태로 가공하는 물리적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화학적 준비 과정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추출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(DNA Extraction)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혈액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조직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타액 등 생물학적 샘플에서 세포벽과 세포막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핵막을 파괴한 뒤 단백질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RNA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등 분석에 불필요한 다른 분자들을 화학적으로 제거하고 순수한 고품질의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DNA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만 분리하여 정제하는 과정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추출된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DNA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의 순도와 양이 결과의 질을 결정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파편화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(DNA Fragmentation)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초음파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(sonication)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나 특정 효소를 이용하여 목표 크기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: 300~500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염기쌍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의 작은 조각으로 무작위적이고 균일하게 절단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라이브러리 제작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(Library Preparation) :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파편화된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조각들을 시퀀싱이 가능한 상태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즉 라이브러리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(Library)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로 만듬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조각의 양 끝을 다듬고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(end-repair),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한쪽 끝에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'A'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염기를 붙인 후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(A-tailing),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시퀀싱 장비가 인식하고 결합할 수 있는 짧은 인공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서열인 어댑터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(Adapter)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를 양 끝에 부착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(ligation). 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이 어댑터에는 여러 샘플을 한번에 시퀀싱하고 나중에 데이터를 분리할 수 있도록 해주는 고유 식별표인 인덱스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(Index)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또는 바코드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(Barcode)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가 포함될 수 있음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328F3-C6CB-440E-A91F-5549F22579C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811" lnSpcReduction="10000"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Step 2 – 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시퀀싱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: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라이브러리로 제작된 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조각의 염기서열을 직접 읽어내는 과정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클러스터 생성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(Cluster Generation)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준비된 라이브러리를 플로우 셀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(Flow Cell)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이라는 특수 코팅된 유리 슬라이드 표면에 주입하여 고정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고정된 각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조각을 그 자리에서 수백만 개로 복제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(bridge amplification)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하여 신호를 증폭시키는 클러스터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(Cluster)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라는 복제물 덩어리를 형성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이를 통해 다음 단계에서 각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조각의 형광 신호를 명확하게 감지 가능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SBS (Sequencing by Synthesis)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가닥이 복제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합성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되는 과정에서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한 번에 한 베이스씩 주형 가닥에 결합하는 뉴클레오타이드를 읽어내는 화학 반응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각 뉴클레오타이드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(A/T/C/G)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는 고유한 색의 형광 물질을 가지며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중합효소에 의해 결합될 때마다 고유한 빛을 방출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시퀀싱 장비의 고해상도 카메라가 상기한 빛을 매 사이클마다 촬영하여 염기서열을 순서대로 판독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C9A113-D3CE-4D91-A321-7384CA43CEDB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3 –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 분석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시퀀싱 장비에서 생성된 원본 데이터를 생물학적 의미가 있는 정보로 변환하는 컴퓨팅 분석 과정임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1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차 분석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베이스 콜링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(Base Calling)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시퀀싱 장비가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SBS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과정에서 촬영한 수많은 이미지 파일을 분석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각 클러스터의 사이클별 형광 신호를 염기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(A, T, C, G)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로 변환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각 염기가 얼마나 정확하게 판독되었는지에 대한 신뢰도 점수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(Quality Score, Phred Score)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함께 계산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결과를 염기서열과 품질 점수 정보를 담은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FASTQ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파일로 저장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BE5ECC-6C64-4E9E-B629-16E933FB557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3 –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 분석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시퀀싱 장비에서 생성된 원본 데이터를 생물학적 의미가 있는 정보로 변환하는 컴퓨팅 분석 과정임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2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차 분석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정렬 및 변이 검출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(Alignment &amp; Variant Calling)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1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차 분석으로 생성된 수억 개의 짧은 염기서열 조각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(read)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들을 인간 또는 해당 종의 참조 유전체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(Reference Genome)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지도에 정렬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(Alignment)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시켜 각 조각의 원래 위치를 찾는 과정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위 정렬 결과는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BAM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 형식으로 저장됨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정렬된 서열과 참조 유전체를 비교하여 염기서열의 차이점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즉 유전 변이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(SNP, Indel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등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통계적으로 찾아내는 변이 검출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(Variant Calling)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을 수행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위 결과를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VCF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파일로 생성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32B95C-7274-46F9-8C9E-1BCA9483C4B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726"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Step 3 – 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데이터 분석 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: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시퀀싱 장비에서 생성된 원본 데이터를 생물학적 의미가 있는 정보로 변환하는 컴퓨팅 분석 과정임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3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차 분석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주석 및 해석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(Annotation &amp; Interpretation)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2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차 분석에서 찾은 수많은 유전 변이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(VCF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파일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에 생물학적 의미를 부여하는 최종 단계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각 변이를 다음 기준에 따라 분류해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 기존의 대규모 데이터베이스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(dbSNP, ClinVar, gnomAD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를 이용해 정보를 추가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주석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Annotation). 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어떤 유전자에 위치하는지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단백질의 기능을 변화시키는지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특정 질병과 연관성이 이미 보고되었는지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인구 집단에서 얼마나 흔하게 나타나는 변이인지 등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이 주석 정보를 바탕으로 최종적으로 변이의 임상적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기능적 중요도를 해석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872B39-8E24-4526-AE75-C15B7246E947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18"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WGS OUTPUT : FASTA</a:t>
            </a: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파일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구조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fasta_file   ::= { fasta_entry }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fasta_entry  ::= header, sequence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header       ::= "&gt;", id, [ " ", description ], newline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서열 고유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ID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와 서열 설명 필요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sequence     ::= { sequence_line }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실제 염기서열 데이터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파싱 시 한 줄이 되어야 함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2CD8B7-C139-4828-AA1B-20E99DAE88E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726"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400" spc="-1" strike="noStrike">
                <a:solidFill>
                  <a:srgbClr val="050505"/>
                </a:solidFill>
                <a:latin typeface="Arial"/>
              </a:rPr>
              <a:t>예시</a:t>
            </a:r>
            <a:r>
              <a:rPr b="1" lang="en-US" sz="2400" spc="-1" strike="noStrike">
                <a:solidFill>
                  <a:srgbClr val="050505"/>
                </a:solidFill>
                <a:latin typeface="Arial"/>
              </a:rPr>
              <a:t>)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&gt;aroE_1 E. coli allele 1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AATCGATGATTTACGCCGCTTTGACGGCATTGCGATTGCTGGCGCAGTTGGTGCGCTG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ATTGATGCGATTGAACTGATTGGCGTATGCCGCTGATGCGATTGAACTGATTGGCGTA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&gt;adk_4 S. enterica allele 4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TTACGCCGCTTTGACGGCATTGCGATTGCTGGCGCAGTTGGTGCGCTGATTGATGCGA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TTGAACTGATTGGCGTATGCCGCTGATGCGATTGAACTGATTGGCGTATTACGCCGCT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&gt;fumC_1 E. coli allele 1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GGCGTATGCCGCTGATGCGATTGAACTGATTGGCGATTACGCCGCTTTGACGGCATTG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CGATTGCTGGCGCAGTTGGTGCGCTGATTGATGCGATTGAACTGATTGGCGTATGCCG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84220C-BBD0-402B-971C-53FC04124FA5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2. ARG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해석 정리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용어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65567-B749-489C-9D6D-318A947CDFF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308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 Biological background 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Reference Genome(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참조 게놈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특정 종의 표준화 유전체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염기서열로 분석 대상의 유전체 변이를 측정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위치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등급 결정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할때 쓰이는 기준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Polymerase Chain Reaction ( PCR,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중합효소연쇄반응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검출을 원하는 특정 표적 유전물질을 증폭하는 방법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시퀀싱용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양을 확보하고 특정 타깃 집중 분석 가능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Library Preparation/Ready (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라이브러리 준비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/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제작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DNA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를 시퀀싱 가능한 작은 조각과 어댑터가 부착된 형태로 만든 단계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De-multiplexing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다중분리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인덱스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바코드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로 혼합된 데이터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(reads)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를 각 샘플별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FASTQ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로 분리하여 서로 다른 샘플이 혼동되지 않도록 보장하는 과정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Sequencing by synthesis ( SBS ) : DNA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가 복제되면서 한 염기씩 읽어내는 시퀀싱 화학 반응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Read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리드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시퀀싱 기술로 생성된 매우 짧은 염기서열 조각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D557D6-8458-406C-8227-E70FF59C957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06" lnSpcReduction="2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 Biological background 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Antibiotic Resistance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항생제 내성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세균이 특정 항생제 효과에 저항하여 생존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증식하는 능력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Antibiotic Resistance Gene (ARG):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항생제 내성 능력을 부여하는 특정 유전자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분석의 핵심 목표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Horizontal Gene Transfer (HGT,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수평적 유전자 이동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세균 개체 간 유전 물질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특히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이 직접 전달되는 현상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내성 확산의 주요 원인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Mobile Genetic Elements (MGEs,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이동성 유전인자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플라스미드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(Plasmid),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트랜스포존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(Transposon)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등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를 운반하는 역할을 하는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조각들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Mechanism of Resistance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내성 기작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ARG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가 내성을 나타내는 방식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항생제 분해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배출 펌프 활성화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표적 변형 등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Super Bacteria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슈퍼 박테리아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여러 계열 항생제에 내성을 보이는 다제내성균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(Multi-Drug Resistant, MDR)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DC64B1-9A76-4771-BA78-1BC62A01016C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811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 Computational background 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Homology Search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상동성 검색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주어진 서열과 데이터베이스를 비교하여 기능적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진화적으로 연관 있는 서열을 찾는 과정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ARG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분석의 핵심 원리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BLAST (Basic Local Alignment Search Tool):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가장 널리 사용되는 상동성 검색 알고리즘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Hidden Markov Model (HMM):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서열의 특정 패턴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(domain, family)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을 통계적으로 모델링한 기법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 Database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항생제 내성 유전자 데이터베이스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분석의 기준이 되는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기지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(known)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의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서열 정보 모음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CARD (Comprehensive Antibiotic Resistance Database):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가장 널리 쓰이는 종합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데이터베이스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ResFinder: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후천적으로 획득되는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(acquired) ARG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식별에 초점을 맞춘 데이터베이스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NDARO (National Database of Antibiotic Resistant Organisms):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미국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NIH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에서 관리하는 임상적으로 중요한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정보 포함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Contig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콘티그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유전체 조립 과정에서 생성된 연속적인 염기서열 조각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FASTA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파일의 기본 구성 단위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Open Reading Frame (ORF,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해독 가능한 유전자 틀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DNA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서열에서 단백질로 번역될 가능성이 있는 후보 영역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5C2AE5-1E50-430E-AD19-A2F04CA4A187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65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(Analysis Preparation &amp; QC)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Genome Assembly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유전체 조립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짧은 시퀀싱 리드를 이어 붙여 긴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Contig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또는 전체 유전체 서열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(FASTA)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을 만드는 과정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이 결과물이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분석의 입력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Assembly Quality Metrics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조립 품질 지표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조립된 유전체의 품질 평가 지표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N50/L50, BUSCO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등이 있음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Gene Prediction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유전자 예측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FASTA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서열에서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ORF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를 찾아 유전자 후보 목록을 만드는 과정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대표 도구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Prodigal)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Database Curation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데이터베이스 큐레이션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공개 데이터베이스를 다운로드하고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특정 포맷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BLAST DB)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으로 변환하는 준비 과정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FC7092-6F7C-4A4E-9476-2CC0E341B17C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65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(Gene Detection &amp; Prediction)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Alignment Tool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정렬 도구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 :BWA‑MEM, Bowtie2, STAR, minimap2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등 원하는 정렬 속도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·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정확도 에 따라 선택할 수 있는 도구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Indexing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인덱싱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 : FASTA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를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BWA‑index, Bowtie2‑index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등으로 변환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빠른 정렬을 위한 사전 준비 단계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Sorting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정렬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 :  Read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를 좌표순으로 정렬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(BAM)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인덱스 파일 생성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변이 호출에 필요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Indexing BAM (BAM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인덱싱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 : .bai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파일 생성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빠른 임의 접근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IGV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시각화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8D274-0367-4761-853A-0BB1D0760170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66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18" lnSpcReduction="10000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(Variant Calling &amp; Annotation)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Resistance Profile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내성 프로파일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한 균주에서 식별된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의 전체 목록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Drug Class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약물 계열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ARG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가 내성을 부여하는 항생제의 종류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Beta-lactam, Tetracycline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등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Allele Variant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대립유전자 변이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동일 유전자의 약간 다른 서열 변이체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내성 수준이나 범위에 영향을 줄 수 있음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blaCTX-M-15 vs. blaCTX-M-14)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Detection Model / Confidence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탐색 모델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/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신뢰도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탐색 도구가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를 얼마나 확실하게 찾았는지 나타내는 등급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RGI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의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Perfect/Strict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모델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Genomic Context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유전체적 맥락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발견된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ARG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의 유전체 내 위치와 주변에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MGEs(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이동성 유전인자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가 함께 존재하는지 분석하는 것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전파 가능성 예측에 중요함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C89D62-03CF-4E4E-A63E-49F302C96D99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2. ARG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해석 정리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파일 형식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99242B-92F3-4FBB-9E12-95CFECD13C7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파일 형식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graphicFrame>
        <p:nvGraphicFramePr>
          <p:cNvPr id="141" name=""/>
          <p:cNvGraphicFramePr/>
          <p:nvPr/>
        </p:nvGraphicFramePr>
        <p:xfrm>
          <a:off x="1620000" y="1368000"/>
          <a:ext cx="8209440" cy="3660840"/>
        </p:xfrm>
        <a:graphic>
          <a:graphicData uri="http://schemas.openxmlformats.org/drawingml/2006/table">
            <a:tbl>
              <a:tblPr/>
              <a:tblGrid>
                <a:gridCol w="2052720"/>
                <a:gridCol w="2052720"/>
                <a:gridCol w="2052720"/>
                <a:gridCol w="2051640"/>
              </a:tblGrid>
              <a:tr h="3693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Format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 확장자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내용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사용처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3521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FASTA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.fa, .fna, .fasta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헤더와 염기서열로 구성된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조립 완료된 유전체 서열 정보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ARG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분석 파이프라인의 시작 입력 데이터로 사용됨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ABRicate, RGI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등 대부분의 분석 도구가 이 형식의 파일을 입력으로 받음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42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BLAST DB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.nhr, .nin, .nsq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등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FASTA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형식의 참조 서열을 빠른 검색을 위해 색인화한 바이너리 파일 셋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BLAST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프로그램이 상동성 검색 시 참조 데이터베이스로 사용함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972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GFF / GTF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.gff, .gtf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탭 기반 텍스트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유전체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(Contig)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내 유전자의 시작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끝 위치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가닥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(strand)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등 주석 정보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유전자 예측 도구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(Prodigal)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의 중간 결과물로 생성되며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유전자의 위치를 특정하는 데 사용됨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E79343-00BE-47E0-AAD2-B8EAB6467A73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파일 형식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graphicFrame>
        <p:nvGraphicFramePr>
          <p:cNvPr id="143" name=""/>
          <p:cNvGraphicFramePr/>
          <p:nvPr/>
        </p:nvGraphicFramePr>
        <p:xfrm>
          <a:off x="1620000" y="1368000"/>
          <a:ext cx="8209440" cy="3570840"/>
        </p:xfrm>
        <a:graphic>
          <a:graphicData uri="http://schemas.openxmlformats.org/drawingml/2006/table">
            <a:tbl>
              <a:tblPr/>
              <a:tblGrid>
                <a:gridCol w="2052720"/>
                <a:gridCol w="2052720"/>
                <a:gridCol w="2052720"/>
                <a:gridCol w="2051640"/>
              </a:tblGrid>
              <a:tr h="3099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Format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 확장자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내용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사용처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565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BLAST Tabular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.tsv, .txt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등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지정하기 나름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개 컬럼으로 구성된 탭 구분 텍스트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쿼리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참조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유사도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(%), E-value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등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BLAST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검색 결과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BLAST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검색의 원시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(raw)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결과물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스크립트로 파싱하여 신뢰도 높은 후보를 필터링하는 중간 분석 단계에서 사용됨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271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TSV / CSV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.nhr, .nin, .nsq </a:t>
                      </a: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등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탭 또는 쉼표로 구분된 표 형태의 텍스트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탐지된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ARG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이름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내성 정보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유사도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커버리지 등 최종 분석 결과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ABRicate, RGI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등 분석 도구의 최종 결과물임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사람이 읽거나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Excel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등에서 열어 결과를 확인하고 해석하는 데 사용됨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775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JSON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.gff, .gtf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Key-Value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쌍으로 구성된 구조화된 데이터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최종 분석 결과를 계층적으로 담고 있음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일부 최신 도구의 최종 결과물임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웹 기반 시각화 도구나 다른 프로그램과 데이터를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**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연동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(integration)**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할 때 주로 사용됨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7EC4B2-3B41-4C72-81DF-C3ED9EC7E901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2.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ARG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해석 정리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분석 과정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BBCB78-C18B-4F24-9641-F5B2A9A668F2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1 -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 입력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 및 참조 데이터베이스 준비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입력 데이터 확인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(Input Genome Validation)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분석의 시작점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WGS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데이터의 조립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(Assembly)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이 완료된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FASTA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형식의 유전체 서열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파일이 손상되지 않았는지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예상되는 유전체 크기와 유사한지 등 기본적인 품질을 확인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조립 품질이 낮으면 유전자가 누락되거나 깨져있을 가능성이 큼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89D1E5-1A72-4C29-ABE9-E65B7F2B19D5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1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 Computational background 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Sequencing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시퀀싱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DNA/RNA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를 작은 조각으로 파편화하고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각 조각의 염기열을 분석해 전체 염기열을 재구성하는 과정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FASTA :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유전체 염기서열 정보를 담고 있는 텍스트 기반의 파일 형식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염기서열 데이터 저장 및 공유에 사용됨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FASTQ :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시퀀싱 결과와 각 염기의 품질 점수를 함께 담고 있는 텍스트 기반의 파일 형식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시퀀싱 데이터 분석의 기초 자료로 사용됨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Alignment(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정렬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샘플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DNA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조각을 참조 게놈과 비교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가장 유사한 위치를 찾는 과정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SAM/BAM/CRAM :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정렬 결과를 텍스트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이진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압축 파일 형태로 저장한 파일 형태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93FB75-AB76-4B95-8174-D44FADC2908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1 -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 입력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 및 참조 데이터베이스 준비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참조 데이터베이스 준비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(Reference Database Preparation)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알려진 항생제 내성 유전자 서열이 담긴 표준 데이터베이스를 다운로드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대표적인 데이터 베이스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CARD, ResFinder, NDARO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등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각 데이터베이스 웹사이트에서 최신 버전의 유전자 서열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(FASTA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형식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을 다운로드함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다운로드한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FASTA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파일을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makeblastdb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와 같은 명령어를 사용해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BLAST DB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형식으로 변환함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텍스트 파일을 빠른 검색이 가능한 바이너리 색인 파일로 가공하여 분석 속도를 비약적으로 향상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32F80-1BF0-4608-8360-D08134D06A35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2 –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유전자 탐색 및 상동성 검색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(Gene Detection &amp; Homology Search)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유전체의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ARG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검출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유전자 예측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(Gene Prediction / ORF Calling)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FASTA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파일의 긴 염기서열 전체에서 단백질로 번역될 가능성이 있는 유전자 후보 영역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(ORF, Open Reading Frame)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들을 식별함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세균 유전체에서는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Prodigal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과 같은 전문 도구가 이 역할을 수행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결과물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GFF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-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각 유전자 후보의 위치 정보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FASTA  -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각 유전자 후보의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서열 정보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ABRicate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와 같은 일부 도구는 이 과정을 내장하고 있어 전체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Contig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서열을 직접 검색할 수도있음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00A42E-AA88-44B3-BC52-3D6193A182EB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2 –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유전자 탐색 및 상동성 검색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(Gene Detection &amp; Homology Search)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유전체의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ARG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검출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상동성 검색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(Homology Search)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Step 1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에서 준비한 참조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ARG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데이터베이스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Step 2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에서 예측된 유전자 서열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또는 전체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Contig)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을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BLAST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알고리즘을 이용해 비교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유전자 하나하나를 참조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DB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와 대조하여 얼마나 유사한지를 점수화하는 작업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결과물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BLAST Tabular(-outfmt 6)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형식의 원본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(raw)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결과 파일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848"/>
              </a:spcAft>
              <a:buNone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어떤 유전자가 어떤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ARG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와 얼마나 유사한지에 대한 모든 비교 정보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EDD451-16A8-48FD-BB36-C5AD55466DA3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66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835" lnSpcReduction="10000"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3 –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결과 필터링 및 최종 주석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(Filtering &amp; Final Annotation)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데이터를 정제하여 의미 있는 최종 결과를 도출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결과 필터링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(Hit Filtering)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BLAST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원본 결과에는 우연히 약간의 유사성만 보이는 무의미한 결과들이 다수 포함되어 있음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따라서 미리 설정된 엄격한 기준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(threshold)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을 적용하여 신뢰할 수 있는 결과만 선별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서열 유사도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(Sequence Identity)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보통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90%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이상 일치 기준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서열 커버리지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(Sequence Coverage)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참조 유전자 길이의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90%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이상이 정렬된 경우를 기준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E-value: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통계적 유의성이 높은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1e-10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이하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결과만 남김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ABRicate, RGI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와 같은 통합 분석 도구는 이러한 필터링 기준을 내장하고 있어 과정을 자동화함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F5BBA-6DB1-4A5C-B4B5-9103A4E54A36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2-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3 –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결과 필터링 및 최종 주석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(Filtering &amp; Final Annotation)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데이터를 정제하여 의미 있는 최종 결과를 도출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최종 주석 및 프로파일링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(Annotation &amp; Profiling)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엄격한 필터링을 통과한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ARG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후보 목록에 대해 최종적으로 생물학적 의미를 부여하고 보고서를 작성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각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ARG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에 대해 어떤 항생제 계열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(Drug Class)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에 내성을 갖는지 내성 기작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(Mechanism)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은 무엇인지 등의 상세 정보를 데이터베이스에서 가져와 추가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이 모든 정보를 종합하여 해당 균주가 가진 항생제 내성 유전자의 전체 목록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즉 내성 프로파일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(Resistance Profile)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을 담은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TSV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또는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CSV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형식의 최종 보고서 파일을 생성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E7989F-EF48-4FCC-A541-0282EFE6A2A9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3. MLST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해석 정리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용어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9F7231-E814-433E-93F9-0F5C8BB8E3F3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(Biological Background)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Housekeeping Gene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핵심 유전자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세포의 기본적인 생명 활동 유지에 필수적인 유전자로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진화 속도가 느려 계통 분류에 적합함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Locus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유전자좌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유전자자리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 :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	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유전체 상에서 특정 유전자가 위치하는 고유한 물리적 위치를 의미함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Allele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대립유전자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	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하나의 유전자좌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(Locus)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에서 발견되는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염기서열이 약간씩 다른 다양한 버전의 유전자를 의미함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B0A301-4E65-4E59-95EA-1F1EB9FD28BB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66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(Computational / Methodological Background)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MLST (Multi-Locus Sequence Typing) :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약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7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개의 핵심 유전자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(Housekeeping Gene)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서열을 분석하여 세균의 계통을 식별하고 분류하는 표준화된 계산 방법론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Scheme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스킴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 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특정 세균 종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(species)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을 분석하는 데 사용되는 핵심 유전자들의 정해진 조합 규칙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E. coli #1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스킴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Allelic Profile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대립유전자 프로파일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 :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한 균주가 가지는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스킴에 포함된 모든 유전자좌의 대립유전자 번호 조합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ST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를 결정하기 위한 중간 식별자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adk:4, fumC:1, ...)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2DF7F-6237-4CDF-836E-BE85DBF81535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(Computational / Methodological Background)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ST (Sequence Type,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시퀀스 타입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	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특정 대립유전자 프로파일에 부여되는 최종적인 분류 번호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 (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: ST-11)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균주의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'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신분증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'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과 같은 역할을 하는 계산 결과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PubMLST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	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전 세계 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MLST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스킴과 프로파일 데이터가 저장되고 관리되는 중앙 공공 데이터베이스이자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000" spc="-1" strike="noStrike">
                <a:solidFill>
                  <a:srgbClr val="050505"/>
                </a:solidFill>
                <a:latin typeface="Arial"/>
              </a:rPr>
              <a:t>분석에 필요한 데이터를 제공하는 자원</a:t>
            </a:r>
            <a:r>
              <a:rPr b="0" lang="en-US" sz="2000" spc="-1" strike="noStrike">
                <a:solidFill>
                  <a:srgbClr val="050505"/>
                </a:solidFill>
                <a:latin typeface="Arial"/>
              </a:rPr>
              <a:t>(resource).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F99D9F-674E-42BF-9197-38203874964B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3. MLST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해석 정리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파일 형식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8F8B03-5A6A-4D2D-B57B-F3ACE5AE5842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58" lnSpcReduction="2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 Data‑Quality &amp; Pre‑processing 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Quality Control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품질 검사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FASTQ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의 품질 점수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GC-batch, contamination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파악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Contamination :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시퀀싱 데이터 안에 원하는 유전체가 아닌 외부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DNA(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다른 종의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DNA,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적대균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플라스미드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어댑터 잔재 등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)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이 포함되는 현상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Trimming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트리밍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어탭터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낮은 품질 평가를 받은 염기를 제거하여 정렬 정확도와 변이 호출 신뢰도를 향상시킴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Duplicate Marking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중복 마킹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 PCR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또는 시퀀싱 중복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reads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를 표시하여 변이 빈도 왜곡 방지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Base‑Quality Recalibration ( BQSR,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염기서열점수 재보정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염기에 할당된 품질 점수의 정확도를 높여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검출된 변이가 우연이 아닌 실제 변이일 확률을 높이는 데 기여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Population Frequency (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인구빈도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주어진 모집단에서 특정 변이가 검출되는 유전체의 비율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이를 통해 흔한 변이인지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희귀한 변이인지 판단을 내릴 수 있음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 Terminology (Variant Calling &amp; Annotation)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참조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Minor Allele Frequency (MAF) 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Variant Frequency (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변이 빈도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)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081283-70B9-41CD-BB01-9AFCB237E11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파일 형식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graphicFrame>
        <p:nvGraphicFramePr>
          <p:cNvPr id="169" name=""/>
          <p:cNvGraphicFramePr/>
          <p:nvPr/>
        </p:nvGraphicFramePr>
        <p:xfrm>
          <a:off x="1620000" y="1368000"/>
          <a:ext cx="8209440" cy="3693600"/>
        </p:xfrm>
        <a:graphic>
          <a:graphicData uri="http://schemas.openxmlformats.org/drawingml/2006/table">
            <a:tbl>
              <a:tblPr/>
              <a:tblGrid>
                <a:gridCol w="2052720"/>
                <a:gridCol w="2052720"/>
                <a:gridCol w="2052720"/>
                <a:gridCol w="2051640"/>
              </a:tblGrid>
              <a:tr h="3099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Format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 확장자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	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내용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사용처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354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FASTA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.fa, .fna, .fasta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&gt;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헤더와 염기서열로 구성된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조립 완료된 유전체 서열 정보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MLST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분석 파이프라인의 시작 입력 데이터로 사용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 파일에서 핵심 유전자를 검색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565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Allele DB (FASTA)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.tfa, .fasta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특정 유전자좌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(locus)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에 대해 알려진 모든 대립유전자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(allele)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의 서열이 담긴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FASTA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PubMLST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에서 다운로드하며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입력 유전체의 유전자 서열과 비교하여 대립유전자 번호를 판별하는 데 사용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354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Profile DB (TSV/TXT)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.txt, .tsv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대립유전자 프로파일과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번호를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1:1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로 매핑해놓은 탭 구분 텍스트 파일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대립유전자 번호 조합을 조회하여 최종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를 결정하는 데 사용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565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TSV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.tsv, .txt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탭으로 구분된 텍스트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입력 파일명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스킴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ST,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대립유전자 프로파일 등 최종 분석 결과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tseemann/mlst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와 같은 분석 도구의 최종 결과물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 </a:t>
                      </a:r>
                      <a:r>
                        <a:rPr b="0" lang="zh-C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결과를 확인하고 기록하는 데 사용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C4D036-7E6D-431C-9DEF-5D1D21037801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3. MLST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해석 정리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분석 과정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11548-FFCE-425D-BDEB-8F4B325761C2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1 -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 입력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 및 참조 데이터베이스 준비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입력 데이터 확인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(Input Genome Validation)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분석의 시작점은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FASTA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형식의 조립된 유전체 서열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FASTA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파일로부터 분석에 필요한 핵심 유전자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(housekeeping gene)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들을 검색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C0288C-8FF1-4A80-AB23-8C8E19180344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1 -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 입력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 및 참조 데이터베이스 준비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 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유전체와 특정 균주를 식별하기 위한 표준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MLST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데이터베이스 준비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MLST 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스킴 및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DB 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준비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(MLST Scheme &amp; Database Preparation)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  <a:ea typeface="Noto Serif CJK JP:palt;Noto Serif CJK KR;Noto Serif CJK SC;Noto Serif CJK TC;Noto Serif CJK HK"/>
              </a:rPr>
              <a:t>스킴 식별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분석할 균주에 맞는 스킴을 결정함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(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예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Escherichia coli #1, Staphylococcus aureus #1).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BA4860-BE24-4D0E-B21E-C340CF036AAA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1 -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 입력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 및 참조 데이터베이스 준비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유전체와 특정 균주를 식별하기 위한 표준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MLST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데이터베이스 준비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MLST 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스킴 및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DB 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준비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(MLST Scheme &amp; Database Preparation)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  <a:ea typeface="Noto Serif CJK JP:palt;Noto Serif CJK KR;Noto Serif CJK SC;Noto Serif CJK TC;Noto Serif CJK HK"/>
              </a:rPr>
              <a:t>데이터베이스 다운로드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식별된 스킴에 해당하는 데이터베이스를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PubMLST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와 같은 중앙 저장소에서 다운로드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DB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에는 다음과 같은 정보가 포함됨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유전자좌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(locus)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에 대한 모든 알려진 대립유전자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(allele) 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서열 정보와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대립유전자 조합에 따른 프로파일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(profile) 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정보가 포함됨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tseemann/mlst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와 같은 도구는 이 과정을 자동화하여 필요한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DB</a:t>
            </a:r>
            <a:r>
              <a:rPr b="0" lang="zh-CN" sz="1400" spc="-1" strike="noStrike">
                <a:solidFill>
                  <a:srgbClr val="050505"/>
                </a:solidFill>
                <a:latin typeface="Noto Serif CJK JP:palt;Noto Serif CJK KR;Noto Serif CJK SC;Noto Serif CJK TC;Noto Serif CJK HK"/>
                <a:ea typeface="Noto Serif CJK JP:palt;Noto Serif CJK KR;Noto Serif CJK SC;Noto Serif CJK TC;Noto Serif CJK HK"/>
              </a:rPr>
              <a:t>를 자동으로 다운로드 및 구성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4B356B-5E65-4393-A411-D4A14BADF13C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66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2 –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대립유전자 식별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(Allele Identification)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유전체에서 스킴에 정의된 핵심 유전자들을 찾고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각각이 어떤 대립유전자 버전인지 판별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유전자좌 탐색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(Locus Search)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준비된 스킴에 명시된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7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개의 유전자좌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adk, fumC, gyrB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등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서열을 쿼리로 사용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입력된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FASTA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유전체 전체를 대상으로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BLAST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검색을 수행함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유전체 내에서 각 핵심 유전자의 정확한 위치와 서열을 찾음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6AC68A-3E4F-48DE-89EA-14AD74239D63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66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2 –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대립유전자 식별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(Allele Identification)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입력 유전체에서 스킴에 정의된 핵심 유전자들을 찾고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각각이 어떤 대립유전자 버전인지 판별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대립유전자 판별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(Allele Calling)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탐색된 각 유전자의 서열을 다운로드한 대립유전자 데이터베이스와 비교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데이터베이스에 있는 여러 대립유전자 버전 중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100%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일치하는 서열을 찾아 해당 대립유전자 번호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(allele number)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부여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adk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유전자는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4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번 대립유전자와 일치 →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adk-4.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만약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100%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일치하는 서열이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DB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에 없다면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새로운 대립유전자로 간주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5D84FE-1448-473F-ADF6-7B6F5CCD5972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66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3 – ST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결정 및 결과 보고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(ST Determination &amp; Reporting) :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식별된 대립유전자 조합을 바탕으로 최종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를 결정하고 결과를 정리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프로파일 매칭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(Profile Matching)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Step 2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에서 결정된 대립유전자 번호들의 조합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즉 대립유전자 프로파일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(allelic profile)(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adk:4, fumC:1, gyrB:2, ...)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을 스킴의 프로파일 데이터베이스와 비교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이 데이터베이스는 특정 대립유전자 조합과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ST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번호를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1:1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로 매핑해 놓은 테이블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이 테이블을 조회하여 해당 프로파일에 맞는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ST(Sequence Type)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번호를 최종적으로 결정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20723F-6E06-4187-AFC0-3E140B5F9273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3-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과정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66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Step 3 – ST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결정 및 결과 보고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(ST Determination &amp; Reporting) :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식별된 대립유전자 조합을 바탕으로 최종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ST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를 결정하고 결과를 정리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결과 보고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(Reporting)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분석 결과를 요약하여 보고함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최종 결과에는 다음 정보가 필수적으로 포함됨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입력 파일명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적용된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MLST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스킴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최종적으로 결정된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ST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번호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ST-11)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ST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결정의 근거가 된 대립유전자 프로파일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adk(4) fumC(1) gyrB(2) ...)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결과물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TSV -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tab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으로 구분된 텍스트 파일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64BF79-23C3-4F49-9FB9-437A475FFB7F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4. ARG,MLST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분석 툴 현황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9F3AEE-D2CC-443B-BE6B-DAE47DF7E3D9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300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 Alignment &amp; Indexing 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Alignment Tool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정렬 도구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:BWA‑MEM, Bowtie2, STAR, minimap2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 원하는 정렬 속도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·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정확도 에 따라 선택할 수 있는 도구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Indexing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인덱싱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FASTA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를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BWA‑index, Bowtie2‑index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등으로 변환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빠른 정렬을 위한 사전 준비 단계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Sorting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정렬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 Read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를 좌표순으로 정렬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(BAM)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인덱스 파일 생성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변이 호출에 필요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Indexing BAM (BAM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인덱싱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.bai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파일 생성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빠른 임의 접근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예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: IGV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시각화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0E727E-ABDD-43E8-B95A-738242D979D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4. ARG,MLST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툴 현황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모놀리식 소프트웨어</a:t>
            </a:r>
            <a:r>
              <a:rPr b="1" lang="en-US" sz="1800" spc="-1" strike="noStrike">
                <a:solidFill>
                  <a:srgbClr val="050505"/>
                </a:solidFill>
                <a:latin typeface="Arial"/>
              </a:rPr>
              <a:t>/</a:t>
            </a: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프레임워크에서 툴 체인으로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과거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단일 프레임워크 내부에서 염기서열 분석부터 해석까지 모두 진행함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GUI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위주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API/SDK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제공하는 모놀리식 소프트웨어가 주류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Ex ) CLC Genomics Workbench, Geneious, Vector NTI, Lasergene DNASTAR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등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Aft>
                <a:spcPts val="848"/>
              </a:spcAft>
              <a:buNone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173DF4-AB70-4450-BAA2-C2BF9B7F09E2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4. ARG,MLST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툴 현황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모놀리식 소프트웨어</a:t>
            </a:r>
            <a:r>
              <a:rPr b="1" lang="en-US" sz="1800" spc="-1" strike="noStrike">
                <a:solidFill>
                  <a:srgbClr val="050505"/>
                </a:solidFill>
                <a:latin typeface="Arial"/>
              </a:rPr>
              <a:t>/</a:t>
            </a: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프레임워크에서 툴 체인으로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현재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한 가지 작업을 수행하는 각각의 프로그램들이 텍스트 스트림 입출력을 표준화하여 연동함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Ex 1)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세균 게놈 특성 분석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프로세스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QC → Assembly → Annotation → Typing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사용 툴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FastQC → SPAdes → Prokka → mlst, abricate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Ex 2)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진핵생물 변이체 탐색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프로세스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Alignment → Processing → Calling → Annotation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사용 툴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BWA → Samtools, Picard → GATK → SnpEff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Ex 3) RNA-Seq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차등 발현 분석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프로세스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QC → Alignment → Quantification → Statistics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사용 툴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: FastQC → STAR → featureCounts → R (DESeq2)d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2641EB-C546-47C7-A55F-74934970F8F4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4. ARG,MLST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툴 현황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표준 소프트웨어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Torsten Seemann (Tseeman)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툴체인의 사실상의 표준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(de facto standard)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정립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Prokka: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세균 유전체의 유전자 구조를 빠르고 정확하게 예측하고 주석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(annotation)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을 달아주는 소프트웨어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유전체 조립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(assembly)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후 가장 먼저 수행하는 작업 중 하나로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거의 필수적으로 사용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Snippy: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유전체들의 단일 염기 변이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(SNP)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신속하게 찾아내고 핵심 유전체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(core genome)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분석하는 툴로 균주의 역학 조사나 진화 관계를 연구할 때 핵심적으로 활용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Roary: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여러 유전체들을 비교하여 판게놈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(pan-genome),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즉 해당 종이 가질 수 있는 유전자 전체 집합을 분석하는 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Abricate: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조립된 유전체 서열에서 항생제 내성 유전자나 독성 유전자가 있는지 빠르게 스크리닝하는 데 사용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824CC-68EE-4220-B314-A121C18BA9B4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4. ARG,MLST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툴 현황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표준 소프트웨어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BWA,SAMtools, 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Heng Li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시퀀싱 데이터 처리의 표준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BWA (Burrows-Wheeler Aligner):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짧은 시퀀싱 리드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(reads)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참조 유전체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(reference genome)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에 정렬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(align)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하는 가장 대표적인 도구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SAMtools: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정렬된 결과를 담는 표준 파일 형식인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SAM/BAM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파일을 다루기 위한 필수 유틸리티로 파일 정렬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인덱싱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통계 등 거의 모든 파이프라인에 필수적으로 포함됨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BE26BE-32A7-4156-8656-51E65A1358EF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4. ARG,MLST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툴 현황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표준 소프트웨어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GATK(Genome Analysis Toolkit) , Broad Institute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인간 유전체 및 변이 분석의 표준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인간 유전체의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SNP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이나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InDel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같은 유전 변이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(variant)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찾는 과정에서 표준 파이프라인으로 인정받는 툴킷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브로드 연구소가 제시하는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GATK Best Practices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는 전 세계 연구자들이 따르는 변이 분석의 가이드라인 역할을 함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임상 유전체 분석 분야에서는 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GATK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사용하지 않으면 신뢰도가 떨어짐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D7400F-CB4C-4AF6-9480-B2BF41CC7EC4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4. ARG,MLST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툴 현황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표준 소프트웨어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QIIME 2 , Rob Knight &amp; Greg Caporaso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메타게놈 분석의 표준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메타게놈 분석의 전 과정을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데이터 전처리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군집 분류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(OTU/ASV),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다양성 분석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통계 및 시각화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) 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포함하는 통합 분석 플랫폼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수많은 플러그인을 통해 분석을 확장할 수 있음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분석의 재현성을 보장하는 기능 때문에 마이크로바이옴 연구의 표준 플랫폼으로 여겨짐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C96C3-67FC-4F51-AEE6-FCBB1F8E5DA1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4. ARG,MLST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분석 툴 현황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표준 소프트웨어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DESeq2,EdgeR (Bioconductor R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패키지</a:t>
            </a:r>
            <a:r>
              <a:rPr b="1" lang="en-US" sz="1400" spc="-1" strike="noStrike">
                <a:solidFill>
                  <a:srgbClr val="050505"/>
                </a:solidFill>
                <a:latin typeface="Arial"/>
              </a:rPr>
              <a:t>) , EMBL : </a:t>
            </a:r>
            <a:r>
              <a:rPr b="1" lang="zh-CN" sz="1400" spc="-1" strike="noStrike">
                <a:solidFill>
                  <a:srgbClr val="050505"/>
                </a:solidFill>
                <a:latin typeface="Arial"/>
              </a:rPr>
              <a:t>전사체 분석의 표준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샘플 그룹 간에 유의미하게 발현량이 차이 나는 유전자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(Differentially Expressed Genes, DEG)</a:t>
            </a: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를 찾아내는 통계 분석에서 가장 널리 사용되는 도구들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400" spc="-1" strike="noStrike">
                <a:solidFill>
                  <a:srgbClr val="050505"/>
                </a:solidFill>
                <a:latin typeface="Arial"/>
              </a:rPr>
              <a:t>관련 분야의 논문에서 이 두 패키지 중 하나를 사용하는 것이 거의 표준</a:t>
            </a:r>
            <a:r>
              <a:rPr b="0" lang="en-US" sz="1400" spc="-1" strike="noStrike">
                <a:solidFill>
                  <a:srgbClr val="050505"/>
                </a:solidFill>
                <a:latin typeface="Arial"/>
              </a:rPr>
              <a:t>.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13D385-7956-4C21-8578-A61779B3B75E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5. (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공통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)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환경설정 및 툴 설정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DC993C-A70E-41DB-A15E-54E0C1D1BFC5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5. (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공통</a:t>
            </a: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)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환경설정 및 툴 설정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패키지 관리자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1800" spc="-1" strike="noStrike">
                <a:solidFill>
                  <a:srgbClr val="050505"/>
                </a:solidFill>
                <a:latin typeface="Arial"/>
              </a:rPr>
              <a:t>Conda</a:t>
            </a:r>
            <a:r>
              <a:rPr b="1" lang="en-US" sz="16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600" spc="-1" strike="noStrike">
                <a:solidFill>
                  <a:srgbClr val="050505"/>
                </a:solidFill>
                <a:latin typeface="Arial"/>
              </a:rPr>
              <a:t>의존성 및 환경 관리 시스템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Channel : </a:t>
            </a:r>
            <a:r>
              <a:rPr b="0" lang="zh-CN" sz="1600" spc="-1" strike="noStrike">
                <a:solidFill>
                  <a:srgbClr val="050505"/>
                </a:solidFill>
                <a:latin typeface="Arial"/>
              </a:rPr>
              <a:t>패키지 저장소 위치 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( </a:t>
            </a:r>
            <a:r>
              <a:rPr b="0" lang="zh-CN" sz="1600" spc="-1" strike="noStrike">
                <a:solidFill>
                  <a:srgbClr val="050505"/>
                </a:solidFill>
                <a:latin typeface="Arial"/>
              </a:rPr>
              <a:t>기본값 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default )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ex) conda-forge, r, pytorch 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Bioconda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600" spc="-1" strike="noStrike">
                <a:solidFill>
                  <a:srgbClr val="050505"/>
                </a:solidFill>
                <a:latin typeface="Arial"/>
              </a:rPr>
              <a:t>생물학 관련 라이브러리를 집중적으로 다루는 </a:t>
            </a:r>
            <a:r>
              <a:rPr b="0" lang="en-US" sz="1600" spc="-1" strike="noStrike">
                <a:solidFill>
                  <a:srgbClr val="050505"/>
                </a:solidFill>
                <a:latin typeface="Arial"/>
              </a:rPr>
              <a:t>Channel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096B26-906F-4801-AADB-393B9ABA4F0E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5. (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공통</a:t>
            </a: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)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환경설정 및 툴 설정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620000" y="1332000"/>
            <a:ext cx="8100000" cy="41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패키지 관리자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1800" spc="-1" strike="noStrike">
                <a:solidFill>
                  <a:srgbClr val="050505"/>
                </a:solidFill>
                <a:latin typeface="Arial"/>
              </a:rPr>
              <a:t>Conda 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인스톨러 종류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Miniconda :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최소한의 패키지만 사전 설치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Anaconda :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데이터 과학 분석도구 모음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아나콘다 네이게이터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: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환경설정을 위한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GUI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앱을 포함한 모든 기능을 설치하는 인스톨러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Miniforge : miniconda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지만 </a:t>
            </a: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conda-forge </a:t>
            </a:r>
            <a:r>
              <a:rPr b="0" lang="zh-CN" sz="1800" spc="-1" strike="noStrike">
                <a:solidFill>
                  <a:srgbClr val="050505"/>
                </a:solidFill>
                <a:latin typeface="Arial"/>
              </a:rPr>
              <a:t>채널을 위해 사전 설정되는 인스톨러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1" lang="en-US" sz="1800" spc="-1" strike="noStrike">
                <a:solidFill>
                  <a:srgbClr val="050505"/>
                </a:solidFill>
                <a:latin typeface="Arial"/>
              </a:rPr>
              <a:t>BioConda </a:t>
            </a: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채널의 경우 </a:t>
            </a:r>
            <a:r>
              <a:rPr b="1" lang="en-US" sz="1800" spc="-1" strike="noStrike">
                <a:solidFill>
                  <a:srgbClr val="050505"/>
                </a:solidFill>
                <a:latin typeface="Arial"/>
              </a:rPr>
              <a:t>conda-forge</a:t>
            </a: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의 패키지를 주로 사용함 </a:t>
            </a:r>
            <a:br>
              <a:rPr sz="1800"/>
            </a:br>
            <a:r>
              <a:rPr b="1" lang="en-US" sz="1800" spc="-1" strike="noStrike">
                <a:solidFill>
                  <a:srgbClr val="050505"/>
                </a:solidFill>
                <a:latin typeface="Arial"/>
              </a:rPr>
              <a:t>= miniforge </a:t>
            </a:r>
            <a:r>
              <a:rPr b="1" lang="zh-CN" sz="1800" spc="-1" strike="noStrike">
                <a:solidFill>
                  <a:srgbClr val="050505"/>
                </a:solidFill>
                <a:latin typeface="Arial"/>
              </a:rPr>
              <a:t>사용 권장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0FC4D4-B188-4A78-8478-8CB65F224CD2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용어 정리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304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50505"/>
                </a:solidFill>
                <a:latin typeface="Arial"/>
              </a:rPr>
              <a:t>Terminology (Variant Calling &amp; Annotation)</a:t>
            </a:r>
            <a:endParaRPr b="0" lang="en-US" sz="20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Variant Calling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변이 호출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:HaplotypeCaller, FreeBayes, DeepVariant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 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SNP,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인델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구조 변이를 검출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Variant Call Format (VCF) :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이 결과를 표준화된 텍스트 파일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Hard Filtering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하드 필터링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QUAL, DP, MQ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 수치 기준으로 필터링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신뢰성 낮은 변이 제거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Variant Annotation 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변이 주석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: VEP, SnpEff, ANNOVAR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 변이의 기능적 의미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(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유전자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등급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부여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Population Frequency(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인구집단 빈도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) gnomAD, 1000 Genomes 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등</a:t>
            </a: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,</a:t>
            </a:r>
            <a:r>
              <a:rPr b="0" lang="zh-CN" sz="2100" spc="-1" strike="noStrike">
                <a:solidFill>
                  <a:srgbClr val="050505"/>
                </a:solidFill>
                <a:latin typeface="Arial"/>
              </a:rPr>
              <a:t>흔한 변이와 드문 변이를 구분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1C7D50-B448-43D3-B68F-FB09F9EA361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5. (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공통</a:t>
            </a: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)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환경설정 및 툴 설정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환결설정 및 툴 설치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MiniForge </a:t>
            </a:r>
            <a:r>
              <a:rPr b="1" lang="zh-CN" sz="2200" spc="-1" strike="noStrike">
                <a:solidFill>
                  <a:srgbClr val="050505"/>
                </a:solidFill>
                <a:latin typeface="Arial"/>
              </a:rPr>
              <a:t>인스톨러 사용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, Conda</a:t>
            </a:r>
            <a:r>
              <a:rPr b="1" lang="zh-CN" sz="2200" spc="-1" strike="noStrike">
                <a:solidFill>
                  <a:srgbClr val="050505"/>
                </a:solidFill>
                <a:latin typeface="Arial"/>
              </a:rPr>
              <a:t>설치 </a:t>
            </a: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→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conda-forge, Bioconda </a:t>
            </a:r>
            <a:r>
              <a:rPr b="1" lang="zh-CN" sz="2200" spc="-1" strike="noStrike">
                <a:solidFill>
                  <a:srgbClr val="050505"/>
                </a:solidFill>
                <a:latin typeface="Arial"/>
              </a:rPr>
              <a:t>채널 추가</a:t>
            </a: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→ 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mlst, abricate </a:t>
            </a:r>
            <a:r>
              <a:rPr b="1" lang="zh-CN" sz="2200" spc="-1" strike="noStrike">
                <a:solidFill>
                  <a:srgbClr val="050505"/>
                </a:solidFill>
                <a:latin typeface="Arial"/>
              </a:rPr>
              <a:t>설치</a:t>
            </a: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FF338E-67BF-4BF8-9AC1-7FFAE4644FB2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5. (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공통</a:t>
            </a: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)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환경설정 및 툴 설정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환결설정 및 툴 설치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MiniForge </a:t>
            </a:r>
            <a:r>
              <a:rPr b="1" lang="zh-CN" sz="2200" spc="-1" strike="noStrike">
                <a:solidFill>
                  <a:srgbClr val="050505"/>
                </a:solidFill>
                <a:latin typeface="Arial"/>
              </a:rPr>
              <a:t>인스톨러 사용</a:t>
            </a: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, Conda</a:t>
            </a:r>
            <a:r>
              <a:rPr b="1" lang="zh-CN" sz="2200" spc="-1" strike="noStrike">
                <a:solidFill>
                  <a:srgbClr val="050505"/>
                </a:solidFill>
                <a:latin typeface="Arial"/>
              </a:rPr>
              <a:t>설치</a:t>
            </a: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0" lang="en-US" sz="1600" spc="-1" strike="noStrike">
                <a:solidFill>
                  <a:srgbClr val="050505"/>
                </a:solidFill>
                <a:latin typeface="Consolas"/>
              </a:rPr>
              <a:t>curl -L -O "https://github.com/conda-forge/miniforge/releases/latest/download/Miniforge3-$(uname)-$(uname -m).sh"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br>
              <a:rPr sz="1600"/>
            </a:br>
            <a:r>
              <a:rPr b="0" lang="en-US" sz="1600" spc="-1" strike="noStrike">
                <a:solidFill>
                  <a:srgbClr val="050505"/>
                </a:solidFill>
                <a:latin typeface="Consolas"/>
              </a:rPr>
              <a:t>bash Miniforge3-$(uname)-$(uname -m).sh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0" lang="en-US" sz="1600" spc="-1" strike="noStrike">
                <a:solidFill>
                  <a:srgbClr val="050505"/>
                </a:solidFill>
                <a:latin typeface="Consolas"/>
              </a:rPr>
              <a:t>conda init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EA168B-729E-4627-8A4C-7D2D723EA42D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5. (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공통</a:t>
            </a: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)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환경설정 및 툴 설정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환결설정 및 툴 설치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Conda </a:t>
            </a:r>
            <a:r>
              <a:rPr b="1" lang="zh-CN" sz="2200" spc="-1" strike="noStrike">
                <a:solidFill>
                  <a:srgbClr val="050505"/>
                </a:solidFill>
                <a:latin typeface="Arial"/>
              </a:rPr>
              <a:t>환경 초기화</a:t>
            </a: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0" lang="en-US" sz="1600" spc="-1" strike="noStrike">
                <a:solidFill>
                  <a:srgbClr val="050505"/>
                </a:solidFill>
                <a:latin typeface="Consolas"/>
              </a:rPr>
              <a:t>conda create -n local_bioinformatics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0" lang="en-US" sz="1600" spc="-1" strike="noStrike">
                <a:solidFill>
                  <a:srgbClr val="050505"/>
                </a:solidFill>
                <a:latin typeface="Consolas"/>
              </a:rPr>
              <a:t>conda activate local_bioinformatics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0" lang="en-US" sz="1600" spc="-1" strike="noStrike">
                <a:solidFill>
                  <a:srgbClr val="050505"/>
                </a:solidFill>
                <a:latin typeface="Consolas"/>
              </a:rPr>
              <a:t>conda config --add channels bioconda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0" lang="en-US" sz="1600" spc="-1" strike="noStrike">
                <a:solidFill>
                  <a:srgbClr val="050505"/>
                </a:solidFill>
                <a:latin typeface="Consolas"/>
              </a:rPr>
              <a:t>conda config --set channel_priority strict</a:t>
            </a: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2B8D5D-76C2-4BEF-89AB-7FE642B1451D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5. (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공통</a:t>
            </a: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)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환경설정 및 툴 설정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환결설정 및 툴 설치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50505"/>
                </a:solidFill>
                <a:latin typeface="Arial"/>
              </a:rPr>
              <a:t>mlst, abricate </a:t>
            </a:r>
            <a:r>
              <a:rPr b="1" lang="zh-CN" sz="2200" spc="-1" strike="noStrike">
                <a:solidFill>
                  <a:srgbClr val="050505"/>
                </a:solidFill>
                <a:latin typeface="Arial"/>
              </a:rPr>
              <a:t>설치</a:t>
            </a: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2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r>
              <a:rPr b="0" lang="en-US" sz="1400" spc="-1" strike="noStrike">
                <a:solidFill>
                  <a:srgbClr val="050505"/>
                </a:solidFill>
                <a:latin typeface="Courier New"/>
                <a:ea typeface="Courier New"/>
              </a:rPr>
              <a:t>conda install -c conda-forge -c bioconda -c defaults mlst</a:t>
            </a:r>
            <a:endParaRPr b="0" lang="en-US" sz="14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001F1E-D263-4D02-A118-455E54BDDD71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6. </a:t>
            </a:r>
            <a:r>
              <a:rPr b="1" lang="en-US" sz="2200" spc="-1" strike="noStrike">
                <a:solidFill>
                  <a:srgbClr val="000000"/>
                </a:solidFill>
                <a:latin typeface="Times New Roman"/>
              </a:rPr>
              <a:t>mlst </a:t>
            </a:r>
            <a:r>
              <a:rPr b="1" lang="zh-CN" sz="2200" spc="-1" strike="noStrike">
                <a:solidFill>
                  <a:srgbClr val="000000"/>
                </a:solidFill>
                <a:latin typeface="Times New Roman"/>
              </a:rPr>
              <a:t>사용예시</a:t>
            </a:r>
            <a:br>
              <a:rPr sz="3200"/>
            </a:b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A776EB-601F-4CEE-B478-702431C32C75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mlst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실행 샘플용 디렉토리 생성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mkdir mlst_demo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cd mlst_demo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C43FD5-676F-4039-B7BA-F69A6E11BA53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mlst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샘플 데이터 준비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wget -O ecoli_1.fna.gz ftp://ftp.ncbi.nlm.nih.gov/genomes/all/GCA/000/005/845/GCA_000005845.2_ASM584v2/GCA_000005845.2_ASM584v2_genomic.fna.gz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wget -O ecoli_2.fna.gz ftp://ftp.ncbi.nlm.nih.gov/genomes/all/GCA/000/026/345/GCA_000026345.1_ASM2634v1/GCA_000026345.1_ASM2634v1_genomic.fna.gz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gunzip *.fna.gz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45E58C-B406-4CFE-A7C2-E4627BC2F32C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mlst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분석 명령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#</a:t>
            </a:r>
            <a:r>
              <a:rPr b="0" lang="zh-CN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터미널 출력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mlst ecoli_1.fna ecoli_2.fna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#</a:t>
            </a:r>
            <a:r>
              <a:rPr b="0" lang="zh-CN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파일 </a:t>
            </a: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output </a:t>
            </a:r>
            <a:r>
              <a:rPr b="0" lang="zh-CN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이 필요할 시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mlst ecoli_1.fna ecoli_2.fna &gt; mlst_results.tsv 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49A501-83E5-4091-A1D0-2A0FE1ADE58C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mlst 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분석 결과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 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graphicFrame>
        <p:nvGraphicFramePr>
          <p:cNvPr id="226" name=""/>
          <p:cNvGraphicFramePr/>
          <p:nvPr/>
        </p:nvGraphicFramePr>
        <p:xfrm>
          <a:off x="2085840" y="3463920"/>
          <a:ext cx="7772040" cy="1415520"/>
        </p:xfrm>
        <a:graphic>
          <a:graphicData uri="http://schemas.openxmlformats.org/drawingml/2006/table">
            <a:tbl>
              <a:tblPr/>
              <a:tblGrid>
                <a:gridCol w="776520"/>
                <a:gridCol w="776520"/>
                <a:gridCol w="776520"/>
                <a:gridCol w="776520"/>
                <a:gridCol w="776520"/>
                <a:gridCol w="778320"/>
                <a:gridCol w="778320"/>
                <a:gridCol w="778320"/>
                <a:gridCol w="778320"/>
                <a:gridCol w="776520"/>
              </a:tblGrid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filename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scheme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adk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fumC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gyrB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icd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mdh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purA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ecoli_1.fna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ecoli_achtman_4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ecoli_2.fna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ecoli_achtman_4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7" name=""/>
          <p:cNvSpPr txBox="1"/>
          <p:nvPr/>
        </p:nvSpPr>
        <p:spPr>
          <a:xfrm>
            <a:off x="2057400" y="2113920"/>
            <a:ext cx="7543800" cy="8578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❯ 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cat -T mlst_results.tsv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ecoli_1.fna^Iecoli_achtman_4^I10^Iadk(10)^IfumC(11)^IgyrB(4)^Iicd(8)^Imdh(8)^IpurA(8)^IrecA(2)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ecoli_2.fna^Iecoli_achtman_4^I62^Iadk(28)^IfumC(33)^IgyrB(25)^Iicd(29)^Imdh(7)^IpurA(11)^IrecA(24)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CB3E3F-DCDE-43C9-9230-B3DC9BF6547E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7. abricate</a:t>
            </a:r>
            <a:r>
              <a:rPr b="1" lang="zh-CN" sz="2200" spc="-1" strike="noStrike">
                <a:solidFill>
                  <a:srgbClr val="000000"/>
                </a:solidFill>
                <a:latin typeface="Times New Roman"/>
              </a:rPr>
              <a:t>사용예시</a:t>
            </a:r>
            <a:br>
              <a:rPr sz="3200"/>
            </a:b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C06403-4B8D-48E5-AD01-A52959D30C71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Bio-informatics </a:t>
            </a: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툴 분석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1. </a:t>
            </a:r>
            <a:r>
              <a:rPr b="0" lang="zh-CN" sz="3200" spc="-1" strike="noStrike">
                <a:solidFill>
                  <a:srgbClr val="000000"/>
                </a:solidFill>
                <a:latin typeface="Times New Roman"/>
              </a:rPr>
              <a:t>유전체 분석 프로세스 정리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– 파일 형식 정리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552F86-051C-4754-BD16-10D2619235E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abricate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실행 샘플용 디렉토리 생성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mkdir abricate_demo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cd abricate_demo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14E3BD-30BF-491A-8FED-51B32A7C925D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abricate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샘플 데이터 준비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wget -O ecoli_1.fna.gz ftp://ftp.ncbi.nlm.nih.gov/genomes/all/GCA/000/005/845/GCA_000005845.2_ASM584v2/GCA_000005845.2_ASM584v2_genomic.fna.gz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wget -O ecoli_2.fna.gz ftp://ftp.ncbi.nlm.nih.gov/genomes/all/GCA/000/026/345/GCA_000026345.1_ASM2634v1/GCA_000026345.1_ASM2634v1_genomic.fna.gz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gunzip *.fna.gz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5210B1-9EC4-4CA3-BAA7-F30F3581B529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abricate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분석 명령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#</a:t>
            </a:r>
            <a:r>
              <a:rPr b="0" lang="zh-CN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터미널 출력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abricate ecoli_1.fna ecoli_2.fna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#</a:t>
            </a:r>
            <a:r>
              <a:rPr b="0" lang="zh-CN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파일 </a:t>
            </a: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output </a:t>
            </a:r>
            <a:r>
              <a:rPr b="0" lang="zh-CN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이 필요할 시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abricate ecoli_1.fna ecoli_2.fna &gt; amr_results.tsv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F3442B-B851-491D-87CE-9F84D04D7DE2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abricate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분석 결과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 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2057400" y="1828800"/>
            <a:ext cx="8229600" cy="2971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❯ 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cat -T amr_results.tsv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#FILE^ISEQUENCE^ISTART^IEND^ISTRAND^IGENE^ICOVERAGE^ICOVERAGE_MAP^IGAPS^I%COVERAGE^I%IDENTITY^IDATABASE^IACCESSION^IPRODUCT^IRESISTANCE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ecoli_1.fna^IU00096.3^I4377811^I4378944^I-^IblaEC^I1-1134/1134^I===============^I0/0^I100.00^I100.00^Incbi^ING_047494.1^IBlaEC family class C beta-lactamase^IBETA-LACTAM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ecoli_2.fna^ICU928164.2^I4817830^I4818963^I-^IblaEC-19^I1-1134/1134^I===============^I0/0^I100.00^I99.47^Incbi^ING_049084.1^Iclass C extended-spectrum beta-lactamase EC-19^ICEPHALOSPORIN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❯ </a:t>
            </a:r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cat amr_results.tsv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#FILE   SEQUENCE        START   END     STRAND  GENE    COVERAGE        COVERAGE_MAP    GAPS    %COVERAGE  %IDENTITY        DATABASE        ACCESSION       PRODUCT RESISTANCE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ecoli_1.fna     U00096.3        4377811 4378944 -       blaEC   1-1134/1134     =============== 0/0     100.00      100.00  ncbi    NG_047494.1     BlaEC family class C beta-lactamase     BETA-LACTAM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Consolas"/>
              </a:rPr>
              <a:t>ecoli_2.fna     CU928164.2      4817830 4818963 -       blaEC-19        1-1134/1134     =============== 0/0100.00   99.47   ncbi    NG_049084.1     class C extended-spectrum beta-lactamase EC-19  CEPHALOSPORIN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37DA7-2A56-4C0F-A81C-8A705FECF631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6. abricate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사용예시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88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zh-CN" sz="2100" spc="-1" strike="noStrike">
                <a:solidFill>
                  <a:srgbClr val="050505"/>
                </a:solidFill>
                <a:latin typeface="Arial"/>
              </a:rPr>
              <a:t>분석 결과 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500" spc="-1" strike="noStrike">
                <a:solidFill>
                  <a:srgbClr val="050505"/>
                </a:solidFill>
                <a:latin typeface="Courier New"/>
                <a:ea typeface="Courier New"/>
              </a:rPr>
              <a:t> 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0">
              <a:spcAft>
                <a:spcPts val="63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0">
              <a:spcAft>
                <a:spcPts val="422"/>
              </a:spcAft>
              <a:buNone/>
            </a:pPr>
            <a:endParaRPr b="0" lang="en-US" sz="1600" spc="-1" strike="noStrike">
              <a:solidFill>
                <a:srgbClr val="050505"/>
              </a:solidFill>
              <a:latin typeface="Arial"/>
            </a:endParaRPr>
          </a:p>
        </p:txBody>
      </p:sp>
      <p:graphicFrame>
        <p:nvGraphicFramePr>
          <p:cNvPr id="241" name=""/>
          <p:cNvGraphicFramePr/>
          <p:nvPr/>
        </p:nvGraphicFramePr>
        <p:xfrm>
          <a:off x="1905120" y="1892160"/>
          <a:ext cx="7590960" cy="1739880"/>
        </p:xfrm>
        <a:graphic>
          <a:graphicData uri="http://schemas.openxmlformats.org/drawingml/2006/table">
            <a:tbl>
              <a:tblPr/>
              <a:tblGrid>
                <a:gridCol w="1518120"/>
                <a:gridCol w="1518120"/>
                <a:gridCol w="1518120"/>
                <a:gridCol w="1518120"/>
                <a:gridCol w="1518840"/>
              </a:tblGrid>
              <a:tr h="2721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filename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GENE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IDENTITY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PRODUCT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RESISTANCE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717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ecoli_1.fna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blaEC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100.00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BlaEC family class C beta-lactamase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BETA-LACTAM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715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ecoli_2.fna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blaEC-19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99.47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class C extended-spectrum beta-lactamase EC-19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CEPHALOSPORIN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2" name=""/>
          <p:cNvGraphicFramePr/>
          <p:nvPr/>
        </p:nvGraphicFramePr>
        <p:xfrm>
          <a:off x="1743120" y="3695400"/>
          <a:ext cx="7905240" cy="1615320"/>
        </p:xfrm>
        <a:graphic>
          <a:graphicData uri="http://schemas.openxmlformats.org/drawingml/2006/table">
            <a:tbl>
              <a:tblPr/>
              <a:tblGrid>
                <a:gridCol w="1128960"/>
                <a:gridCol w="1128960"/>
                <a:gridCol w="1128960"/>
                <a:gridCol w="1128960"/>
                <a:gridCol w="1128960"/>
                <a:gridCol w="1128960"/>
                <a:gridCol w="1131840"/>
              </a:tblGrid>
              <a:tr h="216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filename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SEQUENCE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START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STRAND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ACCESSION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ecoli_1.fna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U00096.3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4377811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4378944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ncbi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NG_047494.1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ecoli_2.fna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CU928164.2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4817830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4818963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ncbi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NG_049084.1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Sheets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FD9798-EE28-41C5-A637-00939857A05F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파일 형식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graphicFrame>
        <p:nvGraphicFramePr>
          <p:cNvPr id="105" name=""/>
          <p:cNvGraphicFramePr/>
          <p:nvPr/>
        </p:nvGraphicFramePr>
        <p:xfrm>
          <a:off x="1594440" y="1189800"/>
          <a:ext cx="8099640" cy="4176360"/>
        </p:xfrm>
        <a:graphic>
          <a:graphicData uri="http://schemas.openxmlformats.org/drawingml/2006/table">
            <a:tbl>
              <a:tblPr/>
              <a:tblGrid>
                <a:gridCol w="2025000"/>
                <a:gridCol w="2025000"/>
                <a:gridCol w="2025000"/>
                <a:gridCol w="2025000"/>
              </a:tblGrid>
              <a:tr h="4032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Format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 확장자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내용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사용처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6275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Reference Genome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.fa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.fasta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전체 유전체 서열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모든 분석의 기준이 되는 완전한 유전체 서열 데이터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 서열에 맞춰서 실제 실험에서 얻은 짧은 서열 조각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(reads)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들을 정렬함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459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FASTQ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.fastq, .fq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염기 서열 조각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(Reads)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과 품질 점수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(Phred scores)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indent="0">
                        <a:buNone/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염기 서열 분석 장비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시퀀서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에서 나오는 원본 데이터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 파일에는 수많은 짧은 염기 서열 조각들과 각 염기의 정확도를 나타내는 점수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(Phred score)</a:t>
                      </a: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가 포함되어 있음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98FA79-2EDE-4E6F-83E0-2857074A5E1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50505"/>
                </a:solidFill>
                <a:latin typeface="Times New Roman"/>
              </a:rPr>
              <a:t>1-</a:t>
            </a:r>
            <a:r>
              <a:rPr b="0" lang="zh-CN" sz="3200" spc="-1" strike="noStrike">
                <a:solidFill>
                  <a:srgbClr val="050505"/>
                </a:solidFill>
                <a:latin typeface="Times New Roman"/>
              </a:rPr>
              <a:t>파일 형식 정리</a:t>
            </a:r>
            <a:endParaRPr b="0" lang="en-US" sz="3200" spc="-1" strike="noStrike">
              <a:solidFill>
                <a:srgbClr val="050505"/>
              </a:solidFill>
              <a:latin typeface="Times New Roman"/>
            </a:endParaRPr>
          </a:p>
        </p:txBody>
      </p:sp>
      <p:graphicFrame>
        <p:nvGraphicFramePr>
          <p:cNvPr id="107" name=""/>
          <p:cNvGraphicFramePr/>
          <p:nvPr/>
        </p:nvGraphicFramePr>
        <p:xfrm>
          <a:off x="1594440" y="1189800"/>
          <a:ext cx="8099640" cy="3139560"/>
        </p:xfrm>
        <a:graphic>
          <a:graphicData uri="http://schemas.openxmlformats.org/drawingml/2006/table">
            <a:tbl>
              <a:tblPr/>
              <a:tblGrid>
                <a:gridCol w="2025000"/>
                <a:gridCol w="2025000"/>
                <a:gridCol w="2025000"/>
                <a:gridCol w="2025000"/>
              </a:tblGrid>
              <a:tr h="4032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Format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 확장자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내용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1" lang="zh-CN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사용처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3683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.sam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텍스트 형태의 정렬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(Alignment) </a:t>
                      </a: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결과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염기 서열 조각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(reads)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을 참조 유전체에 정렬한 초기 결과 파일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아직 압축되지 않은 텍스트 파일이라 용량이 매우 큼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3683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.bam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이진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(Binary) </a:t>
                      </a: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형태의 정렬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(Alignment) </a:t>
                      </a: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결과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SAM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파일을 이진 형태로 압축한 파일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b="0" lang="zh-CN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데이터 처리 속도가 빠르고 용량이 작아 유전체 분석에서 가장 널리 사용되는 표준 형식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1F544-E96A-4BD8-85D1-7DDD189DF7B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2025-09-01T14:01:02Z</dcterms:created>
  <dc:creator/>
  <dc:description/>
  <dc:language>en-US</dc:language>
  <cp:lastModifiedBy/>
  <dcterms:modified xsi:type="dcterms:W3CDTF">2025-09-02T19:11:17Z</dcterms:modified>
  <cp:revision>239</cp:revision>
  <dc:subject/>
  <dc:title>DNA</dc:title>
</cp:coreProperties>
</file>