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62" r:id="rId5"/>
    <p:sldId id="263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079B3-FD88-4E90-9753-1DF50851A47E}" type="datetimeFigureOut">
              <a:rPr lang="en-IN" smtClean="0"/>
              <a:t>18-10-2025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9B78D-DDFD-4453-932F-DFC8AD0A5D4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672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079B3-FD88-4E90-9753-1DF50851A47E}" type="datetimeFigureOut">
              <a:rPr lang="en-IN" smtClean="0"/>
              <a:t>18-10-2025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9B78D-DDFD-4453-932F-DFC8AD0A5D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40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079B3-FD88-4E90-9753-1DF50851A47E}" type="datetimeFigureOut">
              <a:rPr lang="en-IN" smtClean="0"/>
              <a:t>18-10-2025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9B78D-DDFD-4453-932F-DFC8AD0A5D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839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079B3-FD88-4E90-9753-1DF50851A47E}" type="datetimeFigureOut">
              <a:rPr lang="en-IN" smtClean="0"/>
              <a:t>18-10-2025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9B78D-DDFD-4453-932F-DFC8AD0A5D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855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079B3-FD88-4E90-9753-1DF50851A47E}" type="datetimeFigureOut">
              <a:rPr lang="en-IN" smtClean="0"/>
              <a:t>18-10-2025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9B78D-DDFD-4453-932F-DFC8AD0A5D4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893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079B3-FD88-4E90-9753-1DF50851A47E}" type="datetimeFigureOut">
              <a:rPr lang="en-IN" smtClean="0"/>
              <a:t>18-10-2025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9B78D-DDFD-4453-932F-DFC8AD0A5D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957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079B3-FD88-4E90-9753-1DF50851A47E}" type="datetimeFigureOut">
              <a:rPr lang="en-IN" smtClean="0"/>
              <a:t>18-10-2025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9B78D-DDFD-4453-932F-DFC8AD0A5D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957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079B3-FD88-4E90-9753-1DF50851A47E}" type="datetimeFigureOut">
              <a:rPr lang="en-IN" smtClean="0"/>
              <a:t>18-10-2025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9B78D-DDFD-4453-932F-DFC8AD0A5D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760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079B3-FD88-4E90-9753-1DF50851A47E}" type="datetimeFigureOut">
              <a:rPr lang="en-IN" smtClean="0"/>
              <a:t>18-10-2025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9B78D-DDFD-4453-932F-DFC8AD0A5D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52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17079B3-FD88-4E90-9753-1DF50851A47E}" type="datetimeFigureOut">
              <a:rPr lang="en-IN" smtClean="0"/>
              <a:t>18-10-2025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09B78D-DDFD-4453-932F-DFC8AD0A5D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2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079B3-FD88-4E90-9753-1DF50851A47E}" type="datetimeFigureOut">
              <a:rPr lang="en-IN" smtClean="0"/>
              <a:t>18-10-2025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9B78D-DDFD-4453-932F-DFC8AD0A5D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864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17079B3-FD88-4E90-9753-1DF50851A47E}" type="datetimeFigureOut">
              <a:rPr lang="en-IN" smtClean="0"/>
              <a:t>18-10-2025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609B78D-DDFD-4453-932F-DFC8AD0A5D4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03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75869-2F6D-30A3-8146-26EC1B52C2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LAW CONNECT</a:t>
            </a:r>
            <a:endParaRPr lang="en-IN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66396F-12A5-18EF-541E-FE5AA301DC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                                                         Team Name : SPARK CODERS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0410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693851-45EF-1AF1-7E23-BDEE8FB6CBAD}"/>
              </a:ext>
            </a:extLst>
          </p:cNvPr>
          <p:cNvSpPr txBox="1"/>
          <p:nvPr/>
        </p:nvSpPr>
        <p:spPr>
          <a:xfrm>
            <a:off x="2615380" y="641244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LAW CONNECT</a:t>
            </a:r>
            <a:endParaRPr lang="en-IN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2FE108-98EC-F3EC-73E2-053B8B1B04F4}"/>
              </a:ext>
            </a:extLst>
          </p:cNvPr>
          <p:cNvSpPr txBox="1"/>
          <p:nvPr/>
        </p:nvSpPr>
        <p:spPr>
          <a:xfrm>
            <a:off x="373626" y="1472241"/>
            <a:ext cx="6096000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Solution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Connects citizens with </a:t>
            </a:r>
            <a:r>
              <a:rPr lang="en-US" b="1" dirty="0"/>
              <a:t>verified lawyers</a:t>
            </a:r>
            <a:r>
              <a:rPr lang="en-US" dirty="0"/>
              <a:t> for cases &amp; legal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 chatbot to </a:t>
            </a:r>
            <a:r>
              <a:rPr lang="en-US" b="1" dirty="0"/>
              <a:t>explain rights &amp; legal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Lawyers have </a:t>
            </a:r>
            <a:r>
              <a:rPr lang="en-US" b="1" dirty="0"/>
              <a:t>professional profiles &amp; networking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Case tracking dashboard</a:t>
            </a:r>
            <a:r>
              <a:rPr lang="en-US" dirty="0"/>
              <a:t> for real-time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Supports </a:t>
            </a:r>
            <a:r>
              <a:rPr lang="en-US" b="1" dirty="0"/>
              <a:t>court &amp; non-court services</a:t>
            </a:r>
            <a:r>
              <a:rPr lang="en-US" dirty="0"/>
              <a:t> (notary, agreements, contracts)</a:t>
            </a:r>
          </a:p>
          <a:p>
            <a:endParaRPr lang="en-US" sz="3200" u="sng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F2C3E8-EBE8-C980-329B-56E34FF94FA0}"/>
              </a:ext>
            </a:extLst>
          </p:cNvPr>
          <p:cNvSpPr txBox="1"/>
          <p:nvPr/>
        </p:nvSpPr>
        <p:spPr>
          <a:xfrm>
            <a:off x="373626" y="4061192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How It Solves the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Best-fit lawyer matching → reduces financial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Transparent </a:t>
            </a:r>
            <a:r>
              <a:rPr lang="en-IN" b="1" dirty="0"/>
              <a:t>ratings + professional credibility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Case updates &amp; </a:t>
            </a:r>
            <a:r>
              <a:rPr lang="en-IN" b="1" dirty="0"/>
              <a:t>peer-verified profiles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Educates citizens on rights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3CE581-F7A5-62DF-277F-3A9F091C8664}"/>
              </a:ext>
            </a:extLst>
          </p:cNvPr>
          <p:cNvSpPr txBox="1"/>
          <p:nvPr/>
        </p:nvSpPr>
        <p:spPr>
          <a:xfrm>
            <a:off x="6096000" y="3771763"/>
            <a:ext cx="6096000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Innovation &amp; Uniqueness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AI lawyer-matching system</a:t>
            </a:r>
            <a:r>
              <a:rPr lang="en-US" dirty="0"/>
              <a:t> + Professional Networking</a:t>
            </a:r>
          </a:p>
          <a:p>
            <a:r>
              <a:rPr lang="en-US" dirty="0"/>
              <a:t>      for lawyers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Timeline-style case tracking</a:t>
            </a:r>
            <a:r>
              <a:rPr lang="en-US" dirty="0"/>
              <a:t> (like delivery apps)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Multilingual &amp; accessible</a:t>
            </a:r>
            <a:r>
              <a:rPr lang="en-US" dirty="0"/>
              <a:t> for wider population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Historical Outcome Tracking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F795B4-750A-8F53-063F-4A1E1DAA6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7702" y="1472241"/>
            <a:ext cx="1621988" cy="182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77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E91A3D-E8D3-332D-AD9B-9FBA52FF950D}"/>
              </a:ext>
            </a:extLst>
          </p:cNvPr>
          <p:cNvSpPr txBox="1"/>
          <p:nvPr/>
        </p:nvSpPr>
        <p:spPr>
          <a:xfrm>
            <a:off x="363794" y="978766"/>
            <a:ext cx="6096000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Technologies to Be Used:</a:t>
            </a:r>
          </a:p>
          <a:p>
            <a:r>
              <a:rPr lang="en-IN" sz="2000" b="1" dirty="0"/>
              <a:t>Frontend (App &amp; Web):</a:t>
            </a: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Flutter  → cross-platform mobile apps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React.js → web dashboard</a:t>
            </a:r>
          </a:p>
          <a:p>
            <a:r>
              <a:rPr lang="en-IN" sz="2000" b="1" dirty="0"/>
              <a:t>Backend &amp; Database:</a:t>
            </a: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Node.js + Express → server-side logic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MongoDB / PostgreSQL → storing user, lawyer, and case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Firebase / AWS → push notifications &amp; authentication</a:t>
            </a:r>
          </a:p>
          <a:p>
            <a:r>
              <a:rPr lang="en-IN" sz="2000" b="1" dirty="0"/>
              <a:t>AI &amp; NLP:</a:t>
            </a: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GPT-based chatbot → legal queries, citizen guidance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AI lawyer matching → recommends suitable lawyers based on case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type, ratings, experience</a:t>
            </a:r>
          </a:p>
          <a:p>
            <a:r>
              <a:rPr lang="en-US" sz="2000" b="1" dirty="0"/>
              <a:t>Security &amp; Verification: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Encryption for sensitive documents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KYC verification for lawyers and user verification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HTTPS, JWT authentication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0D2E23-3774-15DC-66D2-53E8D05C3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195" y="1334729"/>
            <a:ext cx="4847302" cy="45818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A0CCB3-371B-A1D5-2C5B-2D834D4D8F04}"/>
              </a:ext>
            </a:extLst>
          </p:cNvPr>
          <p:cNvSpPr txBox="1"/>
          <p:nvPr/>
        </p:nvSpPr>
        <p:spPr>
          <a:xfrm>
            <a:off x="2290916" y="296805"/>
            <a:ext cx="74282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sz="44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</p:spTree>
    <p:extLst>
      <p:ext uri="{BB962C8B-B14F-4D97-AF65-F5344CB8AC3E}">
        <p14:creationId xmlns:p14="http://schemas.microsoft.com/office/powerpoint/2010/main" val="2313450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BBBFA1-EC04-0ADF-3585-3D6DC28DC6AE}"/>
              </a:ext>
            </a:extLst>
          </p:cNvPr>
          <p:cNvSpPr txBox="1"/>
          <p:nvPr/>
        </p:nvSpPr>
        <p:spPr>
          <a:xfrm>
            <a:off x="1818969" y="424934"/>
            <a:ext cx="87015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FEASIBILITY AND VIABILITY</a:t>
            </a:r>
            <a:endParaRPr lang="en-IN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923901-BE20-A973-A01C-FAE3CE3A9DBC}"/>
              </a:ext>
            </a:extLst>
          </p:cNvPr>
          <p:cNvSpPr txBox="1"/>
          <p:nvPr/>
        </p:nvSpPr>
        <p:spPr>
          <a:xfrm>
            <a:off x="501445" y="1298346"/>
            <a:ext cx="793463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Feasibility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/>
              <a:t>Technical:</a:t>
            </a:r>
            <a:r>
              <a:rPr lang="en-IN" sz="2000" dirty="0"/>
              <a:t> Mobile app with React Native/Flutter, database (Firebase/PostgreSQL), AI chatbot for legal guidance.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/>
              <a:t>Operational:</a:t>
            </a:r>
            <a:r>
              <a:rPr lang="en-IN" sz="2000" dirty="0"/>
              <a:t> Verified lawyers register; citizens submit cases digitally; case tracking end-to-end.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/>
              <a:t>Economic:</a:t>
            </a:r>
            <a:r>
              <a:rPr lang="en-IN" sz="2000" dirty="0"/>
              <a:t> Monetization via subscriptions, service fees, or premium AI guidance; high adoption potential in urban areas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D4185F4A-294D-B1A1-8516-1AE551D1367D}"/>
              </a:ext>
            </a:extLst>
          </p:cNvPr>
          <p:cNvSpPr txBox="1"/>
          <p:nvPr/>
        </p:nvSpPr>
        <p:spPr>
          <a:xfrm>
            <a:off x="501445" y="3745853"/>
            <a:ext cx="8185101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1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1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1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1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1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1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1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1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1" charset="-128"/>
                <a:cs typeface="+mn-cs"/>
              </a:defRPr>
            </a:lvl9pPr>
          </a:lstStyle>
          <a:p>
            <a:r>
              <a:rPr lang="en-US" sz="2400" b="1" dirty="0"/>
              <a:t>Potential Challenges &amp; Risks with Solutions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Lawyer Verification:</a:t>
            </a:r>
            <a:r>
              <a:rPr lang="en-US" sz="2000" dirty="0"/>
              <a:t> Check licenses &amp; ID.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/>
              <a:t>Data Privacy:</a:t>
            </a:r>
            <a:r>
              <a:rPr lang="en-IN" sz="2000" dirty="0"/>
              <a:t> Encryption &amp; compliance.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User Trust:</a:t>
            </a:r>
            <a:r>
              <a:rPr lang="en-US" sz="2000" dirty="0"/>
              <a:t> Ratings, reviews, trial consultations.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AI Accuracy:</a:t>
            </a:r>
            <a:r>
              <a:rPr lang="en-US" sz="2000" dirty="0"/>
              <a:t> Info only; updated knowledge base.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Scalability:</a:t>
            </a:r>
            <a:r>
              <a:rPr lang="en-IN" sz="2000" dirty="0"/>
              <a:t>Cloud hosting &amp; scalable backend.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Legal Compliance:</a:t>
            </a:r>
            <a:r>
              <a:rPr lang="en-US" sz="2000" dirty="0"/>
              <a:t> Follow local laws, collaborate with authorities.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3902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CB572E-0883-B0E3-270F-3D8CC5A7CAC1}"/>
              </a:ext>
            </a:extLst>
          </p:cNvPr>
          <p:cNvSpPr txBox="1"/>
          <p:nvPr/>
        </p:nvSpPr>
        <p:spPr>
          <a:xfrm>
            <a:off x="2762865" y="188960"/>
            <a:ext cx="80821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IMPACT AND BENEFITS</a:t>
            </a:r>
            <a:endParaRPr lang="en-IN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65A7B9-2D51-2851-0CED-21D7AF9840C4}"/>
              </a:ext>
            </a:extLst>
          </p:cNvPr>
          <p:cNvSpPr txBox="1"/>
          <p:nvPr/>
        </p:nvSpPr>
        <p:spPr>
          <a:xfrm>
            <a:off x="599769" y="1166842"/>
            <a:ext cx="1024521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Potential Impact on Target Audience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Citizens:</a:t>
            </a:r>
            <a:r>
              <a:rPr lang="en-US" sz="2400" dirty="0"/>
              <a:t> Easy access to verified, experienced lawyers; faster legal resolution; better-informed about rights.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Lawyers:</a:t>
            </a:r>
            <a:r>
              <a:rPr lang="en-US" sz="2400" dirty="0"/>
              <a:t> Access to genuine cases; showcase expertise; build client trust.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Society:</a:t>
            </a:r>
            <a:r>
              <a:rPr lang="en-US" sz="2400" dirty="0"/>
              <a:t> Increased legal awareness; reduced exploitation due to lack of proper legal guidance.</a:t>
            </a:r>
          </a:p>
          <a:p>
            <a:r>
              <a:rPr lang="en-US" sz="2400" b="1" dirty="0"/>
              <a:t>Benefits of the 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Social:</a:t>
            </a:r>
            <a:r>
              <a:rPr lang="en-US" sz="2400" dirty="0"/>
              <a:t> Empowers citizens, improves transparency, enhances trust in legal services.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Economic:</a:t>
            </a:r>
            <a:r>
              <a:rPr lang="en-US" sz="2400" dirty="0"/>
              <a:t> Saves time and money by connecting users with the right lawyers; potential revenue for lawyers.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Operational:</a:t>
            </a:r>
            <a:r>
              <a:rPr lang="en-US" sz="2400" dirty="0"/>
              <a:t> Streamlines case management and lawyer-client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2032825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35835-8462-8359-87A0-A641A73ED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RESEARCH  AND REFERENCES</a:t>
            </a: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566D45E-4BA3-0D6C-2962-71D29945C766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825625"/>
          <a:ext cx="11144471" cy="4754880"/>
        </p:xfrm>
        <a:graphic>
          <a:graphicData uri="http://schemas.openxmlformats.org/drawingml/2006/table">
            <a:tbl>
              <a:tblPr/>
              <a:tblGrid>
                <a:gridCol w="2914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6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3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1255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IN" b="1" dirty="0"/>
                        <a:t>Aspect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IN" b="1"/>
                        <a:t>Existing Websites / System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IN" b="1"/>
                        <a:t>Legal Buddy (Proposed App)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196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IN" b="1"/>
                        <a:t>Finding Lawyers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/>
                        <a:t>Websites: Basic info, no ratingsOffline: Manual search, unverified sources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/>
                        <a:t>Verified database with specialization, experience, ratings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196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IN" b="1"/>
                        <a:t>Case Guidance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/>
                        <a:t>Websites: Articles/FAQs, not personalizedOffline: Limited knowledge, costly consultations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IN"/>
                        <a:t>AI chatbot provides personalized legal guidance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196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IN" b="1"/>
                        <a:t>Case Tracking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/>
                        <a:t>Websites: Not supportedOffline: Follow-ups needed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/>
                        <a:t>Real-time case status for citizens and lawyers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2196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IN" b="1"/>
                        <a:t>Trust &amp; Transparency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/>
                        <a:t>Websites: No reviews or verificationOffline: Minimal info on lawyer performance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/>
                        <a:t>Ratings, reviews, verified profiles ensure trust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255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IN" b="1"/>
                        <a:t>Non-Court Legal Work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dirty="0"/>
                        <a:t>Websites: Limited </a:t>
                      </a:r>
                      <a:r>
                        <a:rPr lang="en-US" dirty="0" err="1"/>
                        <a:t>coverageOffline</a:t>
                      </a:r>
                      <a:r>
                        <a:rPr lang="en-US" dirty="0"/>
                        <a:t>: Hard to find lawyers for agreements/notary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US" dirty="0"/>
                        <a:t>Supports both court and non-court legal services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255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7149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117</TotalTime>
  <Words>556</Words>
  <Application>Microsoft Office PowerPoint</Application>
  <PresentationFormat>Widescreen</PresentationFormat>
  <Paragraphs>78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Retrospect</vt:lpstr>
      <vt:lpstr>LAW CONNECT</vt:lpstr>
      <vt:lpstr>PowerPoint Presentation</vt:lpstr>
      <vt:lpstr>PowerPoint Presentation</vt:lpstr>
      <vt:lpstr>PowerPoint Presentation</vt:lpstr>
      <vt:lpstr>PowerPoint Presentation</vt:lpstr>
      <vt:lpstr>RESEARCH  AND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Vadamodhulu Sasikala</dc:creator>
  <cp:lastModifiedBy>Vadamodhulu Sasikala</cp:lastModifiedBy>
  <cp:revision>2</cp:revision>
  <dcterms:created xsi:type="dcterms:W3CDTF">2025-10-18T11:01:31Z</dcterms:created>
  <dcterms:modified xsi:type="dcterms:W3CDTF">2025-10-18T12:58:45Z</dcterms:modified>
</cp:coreProperties>
</file>