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74" r:id="rId5"/>
    <p:sldId id="275" r:id="rId6"/>
    <p:sldId id="271" r:id="rId7"/>
    <p:sldId id="272" r:id="rId8"/>
    <p:sldId id="278" r:id="rId9"/>
    <p:sldId id="277" r:id="rId10"/>
    <p:sldId id="273" r:id="rId11"/>
    <p:sldId id="261" r:id="rId12"/>
    <p:sldId id="262" r:id="rId13"/>
    <p:sldId id="263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EB72-ED9D-446B-8694-BBCA735211AD}" type="datetimeFigureOut">
              <a:rPr lang="en-CA" smtClean="0"/>
              <a:t>2025-08-13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471F-E6D8-406A-BB99-D8A26B1AFF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086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EB72-ED9D-446B-8694-BBCA735211AD}" type="datetimeFigureOut">
              <a:rPr lang="en-CA" smtClean="0"/>
              <a:t>2025-08-13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471F-E6D8-406A-BB99-D8A26B1AFF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762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EB72-ED9D-446B-8694-BBCA735211AD}" type="datetimeFigureOut">
              <a:rPr lang="en-CA" smtClean="0"/>
              <a:t>2025-08-13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471F-E6D8-406A-BB99-D8A26B1AFF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080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EB72-ED9D-446B-8694-BBCA735211AD}" type="datetimeFigureOut">
              <a:rPr lang="en-CA" smtClean="0"/>
              <a:t>2025-08-13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471F-E6D8-406A-BB99-D8A26B1AFFA0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8801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EB72-ED9D-446B-8694-BBCA735211AD}" type="datetimeFigureOut">
              <a:rPr lang="en-CA" smtClean="0"/>
              <a:t>2025-08-13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471F-E6D8-406A-BB99-D8A26B1AFF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9385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EB72-ED9D-446B-8694-BBCA735211AD}" type="datetimeFigureOut">
              <a:rPr lang="en-CA" smtClean="0"/>
              <a:t>2025-08-13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471F-E6D8-406A-BB99-D8A26B1AFF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060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EB72-ED9D-446B-8694-BBCA735211AD}" type="datetimeFigureOut">
              <a:rPr lang="en-CA" smtClean="0"/>
              <a:t>2025-08-13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471F-E6D8-406A-BB99-D8A26B1AFF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1357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EB72-ED9D-446B-8694-BBCA735211AD}" type="datetimeFigureOut">
              <a:rPr lang="en-CA" smtClean="0"/>
              <a:t>2025-08-13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471F-E6D8-406A-BB99-D8A26B1AFF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5759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EB72-ED9D-446B-8694-BBCA735211AD}" type="datetimeFigureOut">
              <a:rPr lang="en-CA" smtClean="0"/>
              <a:t>2025-08-13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471F-E6D8-406A-BB99-D8A26B1AFF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901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EB72-ED9D-446B-8694-BBCA735211AD}" type="datetimeFigureOut">
              <a:rPr lang="en-CA" smtClean="0"/>
              <a:t>2025-08-13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471F-E6D8-406A-BB99-D8A26B1AFF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671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EB72-ED9D-446B-8694-BBCA735211AD}" type="datetimeFigureOut">
              <a:rPr lang="en-CA" smtClean="0"/>
              <a:t>2025-08-13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471F-E6D8-406A-BB99-D8A26B1AFF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350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EB72-ED9D-446B-8694-BBCA735211AD}" type="datetimeFigureOut">
              <a:rPr lang="en-CA" smtClean="0"/>
              <a:t>2025-08-13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471F-E6D8-406A-BB99-D8A26B1AFF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463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EB72-ED9D-446B-8694-BBCA735211AD}" type="datetimeFigureOut">
              <a:rPr lang="en-CA" smtClean="0"/>
              <a:t>2025-08-13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471F-E6D8-406A-BB99-D8A26B1AFF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589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EB72-ED9D-446B-8694-BBCA735211AD}" type="datetimeFigureOut">
              <a:rPr lang="en-CA" smtClean="0"/>
              <a:t>2025-08-13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471F-E6D8-406A-BB99-D8A26B1AFF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824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EB72-ED9D-446B-8694-BBCA735211AD}" type="datetimeFigureOut">
              <a:rPr lang="en-CA" smtClean="0"/>
              <a:t>2025-08-13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471F-E6D8-406A-BB99-D8A26B1AFF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852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EB72-ED9D-446B-8694-BBCA735211AD}" type="datetimeFigureOut">
              <a:rPr lang="en-CA" smtClean="0"/>
              <a:t>2025-08-13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471F-E6D8-406A-BB99-D8A26B1AFF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0764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EB72-ED9D-446B-8694-BBCA735211AD}" type="datetimeFigureOut">
              <a:rPr lang="en-CA" smtClean="0"/>
              <a:t>2025-08-13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471F-E6D8-406A-BB99-D8A26B1AFF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849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17EB72-ED9D-446B-8694-BBCA735211AD}" type="datetimeFigureOut">
              <a:rPr lang="en-CA" smtClean="0"/>
              <a:t>2025-08-13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2471F-E6D8-406A-BB99-D8A26B1AFF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75869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0442" y="1447802"/>
            <a:ext cx="6620968" cy="1213206"/>
          </a:xfrm>
        </p:spPr>
        <p:txBody>
          <a:bodyPr>
            <a:normAutofit fontScale="90000"/>
          </a:bodyPr>
          <a:lstStyle/>
          <a:p>
            <a:r>
              <a:rPr dirty="0"/>
              <a:t>Sustainable AI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0442" y="3164441"/>
            <a:ext cx="6620968" cy="1746606"/>
          </a:xfrm>
        </p:spPr>
        <p:txBody>
          <a:bodyPr>
            <a:normAutofit/>
          </a:bodyPr>
          <a:lstStyle/>
          <a:p>
            <a:r>
              <a:rPr dirty="0"/>
              <a:t>Energy-Efficient Prompt &amp; Context Engineering</a:t>
            </a:r>
          </a:p>
          <a:p>
            <a:r>
              <a:rPr dirty="0"/>
              <a:t>CSCN8010 – Foundations of Machine Learning Frameworks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40AC-48C2-B495-4071-A50517295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710" y="452718"/>
            <a:ext cx="8174580" cy="5526842"/>
          </a:xfrm>
        </p:spPr>
        <p:txBody>
          <a:bodyPr>
            <a:normAutofit fontScale="90000"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altLang="en-US" sz="2800" dirty="0">
                <a:latin typeface="Century Gothic (Headings)"/>
              </a:rPr>
              <a:t>Prompt Optimizer: Eco-efficient Rephrasing</a:t>
            </a:r>
            <a:br>
              <a:rPr lang="en-US" altLang="en-US" sz="2800" dirty="0">
                <a:latin typeface="Century Gothic (Headings)"/>
              </a:rPr>
            </a:br>
            <a:br>
              <a:rPr lang="en-US" altLang="en-US" sz="2800" dirty="0">
                <a:latin typeface="Century Gothic (Headings)"/>
              </a:rPr>
            </a:br>
            <a:br>
              <a:rPr lang="en-US" altLang="en-US" sz="2400" dirty="0">
                <a:latin typeface="Century Gothic (Headings)"/>
              </a:rPr>
            </a:br>
            <a:r>
              <a:rPr lang="en-US" altLang="en-US" sz="2400" b="1" dirty="0">
                <a:latin typeface="Century Gothic (Headings)"/>
              </a:rPr>
              <a:t>Purpose</a:t>
            </a:r>
            <a:r>
              <a:rPr lang="en-US" altLang="en-US" sz="2400" dirty="0">
                <a:latin typeface="Century Gothic (Headings)"/>
              </a:rPr>
              <a:t>: Suggests alternative prompts that maintain meaning but reduce computational load.</a:t>
            </a:r>
            <a:br>
              <a:rPr lang="en-US" altLang="en-US" sz="2400" dirty="0">
                <a:latin typeface="Century Gothic (Headings)"/>
              </a:rPr>
            </a:br>
            <a:br>
              <a:rPr lang="en-US" altLang="en-US" sz="2400" dirty="0">
                <a:latin typeface="Century Gothic (Headings)"/>
              </a:rPr>
            </a:br>
            <a:r>
              <a:rPr lang="en-US" altLang="en-US" sz="2400" b="1" dirty="0">
                <a:latin typeface="Century Gothic (Headings)"/>
              </a:rPr>
              <a:t>Techniques Used</a:t>
            </a:r>
            <a:r>
              <a:rPr lang="en-US" altLang="en-US" sz="2400" dirty="0">
                <a:latin typeface="Century Gothic (Headings)"/>
              </a:rPr>
              <a:t>:</a:t>
            </a:r>
            <a:br>
              <a:rPr lang="en-US" altLang="en-US" sz="2400" dirty="0">
                <a:latin typeface="Century Gothic (Headings)"/>
              </a:rPr>
            </a:br>
            <a:r>
              <a:rPr lang="en-US" altLang="en-US" sz="2400" b="1" dirty="0" err="1">
                <a:latin typeface="Century Gothic (Headings)"/>
              </a:rPr>
              <a:t>SentenceTransformer</a:t>
            </a:r>
            <a:r>
              <a:rPr lang="en-US" altLang="en-US" sz="2400" dirty="0">
                <a:latin typeface="Century Gothic (Headings)"/>
              </a:rPr>
              <a:t> (all-MiniLM-L6-v2) for semantic similarity — ensures the optimized prompt is close in meaning to the original.</a:t>
            </a:r>
            <a:br>
              <a:rPr lang="en-US" altLang="en-US" sz="2400" dirty="0">
                <a:latin typeface="Century Gothic (Headings)"/>
              </a:rPr>
            </a:br>
            <a:r>
              <a:rPr lang="en-US" altLang="en-US" sz="2400" b="1" dirty="0">
                <a:latin typeface="Century Gothic (Headings)"/>
              </a:rPr>
              <a:t>T5 </a:t>
            </a:r>
            <a:r>
              <a:rPr lang="en-US" altLang="en-US" sz="2400" b="1">
                <a:latin typeface="Century Gothic (Headings)"/>
              </a:rPr>
              <a:t>Paraphraser</a:t>
            </a:r>
            <a:r>
              <a:rPr lang="en-US" altLang="en-US" sz="2400">
                <a:latin typeface="Century Gothic (Headings)"/>
              </a:rPr>
              <a:t> from </a:t>
            </a:r>
            <a:r>
              <a:rPr lang="en-US" altLang="en-US" sz="2400" dirty="0">
                <a:latin typeface="Century Gothic (Headings)"/>
              </a:rPr>
              <a:t>Hugging Face to generate low-token paraphrases.</a:t>
            </a:r>
            <a:br>
              <a:rPr lang="en-US" altLang="en-US" sz="2400" dirty="0">
                <a:latin typeface="Century Gothic (Headings)"/>
              </a:rPr>
            </a:br>
            <a:br>
              <a:rPr lang="en-US" altLang="en-US" sz="2400" dirty="0">
                <a:latin typeface="Century Gothic (Headings)"/>
              </a:rPr>
            </a:br>
            <a:r>
              <a:rPr lang="en-US" altLang="en-US" sz="2400" b="1" dirty="0">
                <a:latin typeface="Century Gothic (Headings)"/>
              </a:rPr>
              <a:t>Goal</a:t>
            </a:r>
            <a:r>
              <a:rPr lang="en-US" altLang="en-US" sz="2400" dirty="0">
                <a:latin typeface="Century Gothic (Headings)"/>
              </a:rPr>
              <a:t>: Reduce token count and complexity → lower energy usage without losing meaning.</a:t>
            </a:r>
            <a:br>
              <a:rPr lang="en-US" altLang="en-US" sz="2800" dirty="0">
                <a:latin typeface="Century Gothic (Headings)"/>
              </a:rPr>
            </a:br>
            <a:endParaRPr lang="en-IN" sz="2800" dirty="0">
              <a:latin typeface="Century Gothic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351075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and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Dataset: CSV file with prompts, model config, energy data</a:t>
            </a:r>
          </a:p>
          <a:p>
            <a:pPr marL="0" indent="0">
              <a:buNone/>
            </a:pPr>
            <a:r>
              <a:rPr dirty="0"/>
              <a:t>Features:</a:t>
            </a:r>
          </a:p>
          <a:p>
            <a:r>
              <a:rPr dirty="0"/>
              <a:t>Token count</a:t>
            </a:r>
          </a:p>
          <a:p>
            <a:r>
              <a:rPr dirty="0"/>
              <a:t>Readability score</a:t>
            </a:r>
          </a:p>
          <a:p>
            <a:r>
              <a:rPr dirty="0"/>
              <a:t>Sentence complexity</a:t>
            </a:r>
          </a:p>
          <a:p>
            <a:r>
              <a:rPr dirty="0"/>
              <a:t>Prompt length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Feature engineering from NLP metrics</a:t>
            </a:r>
          </a:p>
          <a:p>
            <a:r>
              <a:rPr lang="en-IN" dirty="0"/>
              <a:t> </a:t>
            </a:r>
            <a:r>
              <a:rPr dirty="0"/>
              <a:t>Train regression models (Random Fores</a:t>
            </a:r>
            <a:r>
              <a:rPr lang="en-IN" dirty="0"/>
              <a:t>t</a:t>
            </a:r>
            <a:r>
              <a:rPr dirty="0"/>
              <a:t>)</a:t>
            </a:r>
          </a:p>
          <a:p>
            <a:r>
              <a:rPr lang="en-IN" dirty="0"/>
              <a:t> </a:t>
            </a:r>
            <a:r>
              <a:rPr dirty="0"/>
              <a:t>Evaluate using MAE, RMSE, R²</a:t>
            </a:r>
          </a:p>
          <a:p>
            <a:r>
              <a:rPr lang="en-IN" dirty="0"/>
              <a:t> </a:t>
            </a:r>
            <a:r>
              <a:rPr dirty="0"/>
              <a:t>Save and integrate model into backend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Streamlit GUI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700" y="1602770"/>
            <a:ext cx="7545738" cy="464563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The </a:t>
            </a:r>
            <a:r>
              <a:rPr lang="en-IN" dirty="0" err="1"/>
              <a:t>Streamlit</a:t>
            </a:r>
            <a:r>
              <a:rPr lang="en-IN" dirty="0"/>
              <a:t> GUI provides:</a:t>
            </a:r>
          </a:p>
          <a:p>
            <a:r>
              <a:rPr lang="en-IN" dirty="0"/>
              <a:t> Prompt input box for user queries</a:t>
            </a:r>
          </a:p>
          <a:p>
            <a:r>
              <a:rPr lang="en-IN" dirty="0"/>
              <a:t> Real-time NLP analysis: token count, readability score</a:t>
            </a:r>
          </a:p>
          <a:p>
            <a:r>
              <a:rPr lang="en-IN" dirty="0"/>
              <a:t> Energy prediction chart with model outputs</a:t>
            </a:r>
          </a:p>
          <a:p>
            <a:r>
              <a:rPr lang="en-IN" dirty="0"/>
              <a:t> Anomaly alert if predicted energy exceeds threshold</a:t>
            </a:r>
          </a:p>
          <a:p>
            <a:r>
              <a:rPr lang="en-IN" dirty="0"/>
              <a:t> Clean, mobile-friendly interface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project demonstrates how AI systems can be engineered</a:t>
            </a:r>
            <a:r>
              <a:rPr lang="en-IN" dirty="0"/>
              <a:t> </a:t>
            </a:r>
            <a:r>
              <a:rPr dirty="0"/>
              <a:t>to be energy-efficient and transparent using ML and NLP.</a:t>
            </a:r>
          </a:p>
          <a:p>
            <a:r>
              <a:rPr dirty="0" err="1"/>
              <a:t>Thi</a:t>
            </a:r>
            <a:r>
              <a:rPr lang="en-IN" dirty="0"/>
              <a:t>s approach </a:t>
            </a:r>
            <a:r>
              <a:rPr lang="en-US" dirty="0"/>
              <a:t>enables transparency in AI prompt energy usage.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dirty="0"/>
              <a:t>The project focuses on designing a transparent </a:t>
            </a:r>
            <a:r>
              <a:rPr lang="en-IN" dirty="0"/>
              <a:t>	</a:t>
            </a:r>
            <a:r>
              <a:rPr dirty="0"/>
              <a:t>and sustainable AI system by:</a:t>
            </a:r>
          </a:p>
          <a:p>
            <a:pPr algn="just"/>
            <a:r>
              <a:rPr dirty="0"/>
              <a:t>Monitoring and reporting energy consumption of LLM prompts.</a:t>
            </a:r>
          </a:p>
          <a:p>
            <a:pPr algn="just"/>
            <a:r>
              <a:rPr dirty="0"/>
              <a:t>Optimizing prompts for lower energy usage without compromising performance.</a:t>
            </a:r>
          </a:p>
          <a:p>
            <a:pPr algn="just"/>
            <a:r>
              <a:rPr dirty="0"/>
              <a:t>Encouraging eco-conscious development and deployment practices.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700" y="1500028"/>
            <a:ext cx="7484093" cy="4748379"/>
          </a:xfrm>
        </p:spPr>
        <p:txBody>
          <a:bodyPr/>
          <a:lstStyle/>
          <a:p>
            <a:r>
              <a:rPr dirty="0"/>
              <a:t>Build a tool that estimates energy usage of AI prompts.</a:t>
            </a:r>
          </a:p>
          <a:p>
            <a:r>
              <a:rPr dirty="0"/>
              <a:t>Create a recommendation system for optimizing prompts.</a:t>
            </a:r>
          </a:p>
          <a:p>
            <a:r>
              <a:rPr dirty="0"/>
              <a:t>Analyze and report prompt complexity and token count.</a:t>
            </a:r>
          </a:p>
          <a:p>
            <a:r>
              <a:rPr dirty="0"/>
              <a:t> Design an interactive </a:t>
            </a:r>
            <a:r>
              <a:rPr dirty="0" err="1"/>
              <a:t>Streamlit</a:t>
            </a:r>
            <a:r>
              <a:rPr dirty="0"/>
              <a:t> GUI for usability.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F5E70-30AF-8337-CBD2-6CC69215E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710" y="84668"/>
            <a:ext cx="7055380" cy="104986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3F32FD-B327-B244-D4F7-133C9CDE4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-184934"/>
            <a:ext cx="9144000" cy="7042934"/>
          </a:xfr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7290AA0F-B9D0-6182-83E3-A4055D587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0723" y="501134"/>
            <a:ext cx="107529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1C2ACCF-DBDB-AD72-CD75-AD7285DAD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0723" y="6463784"/>
            <a:ext cx="107529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842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System 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The architecture includes:</a:t>
            </a:r>
          </a:p>
          <a:p>
            <a:r>
              <a:rPr lang="en-IN" dirty="0"/>
              <a:t>Input Module: Accepts user prompts and context</a:t>
            </a:r>
          </a:p>
          <a:p>
            <a:r>
              <a:rPr lang="en-IN" dirty="0"/>
              <a:t>Feature Extraction: Token count, complexity, embeddings</a:t>
            </a:r>
          </a:p>
          <a:p>
            <a:r>
              <a:rPr lang="en-IN" dirty="0"/>
              <a:t>Energy Prediction: RF/NN models estimate consumption</a:t>
            </a:r>
          </a:p>
          <a:p>
            <a:r>
              <a:rPr lang="en-IN" dirty="0"/>
              <a:t>Prompt Optimization: Embedding-based semantic refinement</a:t>
            </a:r>
          </a:p>
          <a:p>
            <a:r>
              <a:rPr lang="en-IN" dirty="0"/>
              <a:t>Output Module: </a:t>
            </a:r>
            <a:r>
              <a:rPr lang="en-IN" dirty="0" err="1"/>
              <a:t>Streamlit</a:t>
            </a:r>
            <a:r>
              <a:rPr lang="en-IN" dirty="0"/>
              <a:t> GUI displaying results and graphs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14064-6204-A299-02E7-C020E1301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710" y="452719"/>
            <a:ext cx="8012018" cy="1037035"/>
          </a:xfrm>
        </p:spPr>
        <p:txBody>
          <a:bodyPr>
            <a:normAutofit fontScale="90000"/>
          </a:bodyPr>
          <a:lstStyle/>
          <a:p>
            <a:r>
              <a:rPr lang="en-US" dirty="0"/>
              <a:t>NLP Preprocessing: Tokenizer, Readability, Complexity</a:t>
            </a:r>
            <a:br>
              <a:rPr lang="en-US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E59F85-91CE-B0D3-EBA1-042FD76AC9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51088" y="71219"/>
            <a:ext cx="7832202" cy="9587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latin typeface="Century Gothic (Headings)"/>
                <a:cs typeface="Arial" panose="020B0604020202020204" pitchFamily="34" charset="0"/>
              </a:rPr>
              <a:t>Purpose: </a:t>
            </a:r>
            <a:r>
              <a:rPr lang="en-US" altLang="en-US" sz="1800" dirty="0">
                <a:latin typeface="Century Gothic (Headings)"/>
                <a:cs typeface="Arial" panose="020B0604020202020204" pitchFamily="34" charset="0"/>
              </a:rPr>
              <a:t>Converts raw text prompts into measurable numerical features for downstream analysis.</a:t>
            </a:r>
          </a:p>
          <a:p>
            <a:pPr marL="0" indent="0">
              <a:buNone/>
            </a:pPr>
            <a:r>
              <a:rPr lang="en-US" sz="1800" b="1" dirty="0"/>
              <a:t>Tokenizer</a:t>
            </a:r>
            <a:r>
              <a:rPr lang="en-US" sz="1800" dirty="0"/>
              <a:t>:</a:t>
            </a:r>
          </a:p>
          <a:p>
            <a:r>
              <a:rPr lang="en-US" sz="1800" dirty="0"/>
              <a:t>Uses </a:t>
            </a:r>
            <a:r>
              <a:rPr lang="en-US" sz="1800" b="1" dirty="0"/>
              <a:t>Hugging Face Tokenizers</a:t>
            </a:r>
            <a:r>
              <a:rPr lang="en-US" sz="1800" dirty="0"/>
              <a:t> to split the prompt into tokens.</a:t>
            </a:r>
          </a:p>
          <a:p>
            <a:r>
              <a:rPr lang="en-US" sz="1800" dirty="0"/>
              <a:t>Token count is critical because larger token sizes generally require more computation and energy during inference.</a:t>
            </a:r>
          </a:p>
          <a:p>
            <a:pPr marL="0" indent="0">
              <a:buNone/>
            </a:pPr>
            <a:r>
              <a:rPr lang="en-IN" sz="1800" b="1" dirty="0"/>
              <a:t>Readability &amp; Complexity</a:t>
            </a:r>
            <a:r>
              <a:rPr lang="en-IN" sz="1800" dirty="0"/>
              <a:t>:</a:t>
            </a:r>
          </a:p>
          <a:p>
            <a:r>
              <a:rPr lang="en-IN" sz="1800" dirty="0"/>
              <a:t>Uses libraries like </a:t>
            </a:r>
            <a:r>
              <a:rPr lang="en-IN" sz="1800" b="1" dirty="0" err="1"/>
              <a:t>textstat</a:t>
            </a:r>
            <a:r>
              <a:rPr lang="en-IN" sz="1800" dirty="0"/>
              <a:t> to calculate readability scores </a:t>
            </a:r>
          </a:p>
          <a:p>
            <a:r>
              <a:rPr lang="en-IN" sz="1800" dirty="0"/>
              <a:t>Complexity score captures linguistic difficulty — more complex prompts often demand more computation from the model.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97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1C84A-7789-4C80-5AF5-E9AA69028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Energy Predictor: ML Model for Estimating Power Usage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F8896-DB21-1DA6-3A36-630F8E164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Purpose</a:t>
            </a:r>
            <a:r>
              <a:rPr lang="en-IN" dirty="0"/>
              <a:t>: Predicts the expected energy consumption (in kWh) of running the prompt on a chosen AI model.</a:t>
            </a:r>
          </a:p>
          <a:p>
            <a:r>
              <a:rPr lang="en-IN" b="1" dirty="0"/>
              <a:t>Models Used</a:t>
            </a:r>
            <a:r>
              <a:rPr lang="en-IN" dirty="0"/>
              <a:t>:</a:t>
            </a:r>
          </a:p>
          <a:p>
            <a:pPr lvl="1"/>
            <a:r>
              <a:rPr lang="en-IN" b="1" dirty="0"/>
              <a:t>Random Forest Regressor</a:t>
            </a:r>
            <a:r>
              <a:rPr lang="en-IN" dirty="0"/>
              <a:t> (Scikit-learn) for non-linear feature relationships.</a:t>
            </a:r>
          </a:p>
          <a:p>
            <a:pPr lvl="1"/>
            <a:r>
              <a:rPr lang="en-IN" b="1" dirty="0"/>
              <a:t>Neural Network</a:t>
            </a:r>
            <a:r>
              <a:rPr lang="en-IN" dirty="0"/>
              <a:t> (</a:t>
            </a:r>
            <a:r>
              <a:rPr lang="en-IN" dirty="0" err="1"/>
              <a:t>PyTorch</a:t>
            </a:r>
            <a:r>
              <a:rPr lang="en-IN" dirty="0"/>
              <a:t> or TensorFlow/</a:t>
            </a:r>
            <a:r>
              <a:rPr lang="en-IN" dirty="0" err="1"/>
              <a:t>Keras</a:t>
            </a:r>
            <a:r>
              <a:rPr lang="en-IN" dirty="0"/>
              <a:t>) for learning complex interactions between features.</a:t>
            </a:r>
          </a:p>
          <a:p>
            <a:r>
              <a:rPr lang="en-IN" b="1" dirty="0"/>
              <a:t>Input Features</a:t>
            </a:r>
            <a:r>
              <a:rPr lang="en-IN" dirty="0"/>
              <a:t>: token count, complexity score, model parameters (layers, FLOPs/hour, etc.).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3527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8FAB-AFB5-FF12-D3AF-8405175E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710" y="0"/>
            <a:ext cx="7055380" cy="609594"/>
          </a:xfrm>
        </p:spPr>
        <p:txBody>
          <a:bodyPr>
            <a:normAutofit fontScale="90000"/>
          </a:bodyPr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1BD3C-A9C6-E0B7-EE72-DBD97324F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12F5DA-0EB5-85CC-E994-DAAA93092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710" y="727092"/>
            <a:ext cx="7284230" cy="593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61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E495-C98D-E455-4729-EBDC855A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FAA0A-5194-9F86-A5EE-619540FEC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306" y="1458930"/>
            <a:ext cx="8599469" cy="4789476"/>
          </a:xfrm>
        </p:spPr>
        <p:txBody>
          <a:bodyPr/>
          <a:lstStyle/>
          <a:p>
            <a:r>
              <a:rPr lang="en-IN" dirty="0"/>
              <a:t>Algorithm: Isolation Forest</a:t>
            </a:r>
          </a:p>
          <a:p>
            <a:r>
              <a:rPr lang="en-IN" dirty="0"/>
              <a:t> Input Features: Token count, complexity score, predicted energy usage</a:t>
            </a:r>
          </a:p>
          <a:p>
            <a:r>
              <a:rPr lang="en-IN" dirty="0"/>
              <a:t>Purpose: Detect unusual energy consumption patterns in AI prompts</a:t>
            </a:r>
          </a:p>
          <a:p>
            <a:r>
              <a:rPr lang="en-IN" dirty="0"/>
              <a:t>Workflow:</a:t>
            </a:r>
          </a:p>
          <a:p>
            <a:pPr marL="0" indent="0">
              <a:buNone/>
            </a:pPr>
            <a:r>
              <a:rPr lang="en-IN" dirty="0"/>
              <a:t>   1. Preprocess user input data</a:t>
            </a:r>
          </a:p>
          <a:p>
            <a:pPr marL="0" indent="0">
              <a:buNone/>
            </a:pPr>
            <a:r>
              <a:rPr lang="en-IN" dirty="0"/>
              <a:t>   2. Apply trained Isolation Forest model</a:t>
            </a:r>
          </a:p>
          <a:p>
            <a:pPr marL="0" indent="0">
              <a:buNone/>
            </a:pPr>
            <a:r>
              <a:rPr lang="en-IN" dirty="0"/>
              <a:t>   3. Flag anomalies for review</a:t>
            </a:r>
          </a:p>
        </p:txBody>
      </p:sp>
    </p:spTree>
    <p:extLst>
      <p:ext uri="{BB962C8B-B14F-4D97-AF65-F5344CB8AC3E}">
        <p14:creationId xmlns:p14="http://schemas.microsoft.com/office/powerpoint/2010/main" val="31971899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569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Century Gothic (Headings)</vt:lpstr>
      <vt:lpstr>Wingdings 3</vt:lpstr>
      <vt:lpstr>Ion</vt:lpstr>
      <vt:lpstr>Sustainable AI Project</vt:lpstr>
      <vt:lpstr>Introduction</vt:lpstr>
      <vt:lpstr>Project Objectives</vt:lpstr>
      <vt:lpstr>PowerPoint Presentation</vt:lpstr>
      <vt:lpstr>System Architecture Overview</vt:lpstr>
      <vt:lpstr>NLP Preprocessing: Tokenizer, Readability, Complexity </vt:lpstr>
      <vt:lpstr>Energy Predictor: ML Model for Estimating Power Usage </vt:lpstr>
      <vt:lpstr>Results</vt:lpstr>
      <vt:lpstr>Anomaly Detection</vt:lpstr>
      <vt:lpstr>Prompt Optimizer: Eco-efficient Rephrasing   Purpose: Suggests alternative prompts that maintain meaning but reduce computational load.  Techniques Used: SentenceTransformer (all-MiniLM-L6-v2) for semantic similarity — ensures the optimized prompt is close in meaning to the original. T5 Paraphraser from Hugging Face to generate low-token paraphrases.  Goal: Reduce token count and complexity → lower energy usage without losing meaning. </vt:lpstr>
      <vt:lpstr>Dataset and Features</vt:lpstr>
      <vt:lpstr>Model Development</vt:lpstr>
      <vt:lpstr>Streamlit GUI Overview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Shiranth Stephen Sahaya Anbu Anitha</dc:creator>
  <cp:lastModifiedBy>Shiranth Stephen Sahaya Anbu Anitha</cp:lastModifiedBy>
  <cp:revision>1</cp:revision>
  <dcterms:created xsi:type="dcterms:W3CDTF">2025-08-13T15:00:21Z</dcterms:created>
  <dcterms:modified xsi:type="dcterms:W3CDTF">2025-08-13T15:01:43Z</dcterms:modified>
</cp:coreProperties>
</file>