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4"/>
  </p:notes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87" r:id="rId14"/>
    <p:sldId id="267" r:id="rId15"/>
    <p:sldId id="284" r:id="rId16"/>
    <p:sldId id="268" r:id="rId17"/>
    <p:sldId id="270" r:id="rId18"/>
    <p:sldId id="272" r:id="rId19"/>
    <p:sldId id="271" r:id="rId20"/>
    <p:sldId id="273" r:id="rId21"/>
    <p:sldId id="274" r:id="rId22"/>
    <p:sldId id="276" r:id="rId23"/>
    <p:sldId id="275" r:id="rId24"/>
    <p:sldId id="277" r:id="rId25"/>
    <p:sldId id="278" r:id="rId26"/>
    <p:sldId id="279" r:id="rId27"/>
    <p:sldId id="280" r:id="rId28"/>
    <p:sldId id="281" r:id="rId29"/>
    <p:sldId id="285" r:id="rId30"/>
    <p:sldId id="282" r:id="rId31"/>
    <p:sldId id="283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E39077-6436-4400-BD0E-0CE16D7F9DB6}">
          <p14:sldIdLst>
            <p14:sldId id="256"/>
            <p14:sldId id="258"/>
            <p14:sldId id="26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86"/>
            <p14:sldId id="287"/>
            <p14:sldId id="267"/>
            <p14:sldId id="284"/>
            <p14:sldId id="268"/>
          </p14:sldIdLst>
        </p14:section>
        <p14:section name="Characteristics" id="{0E0FB3A5-A9B4-4B76-839B-1E6CE193ED1A}">
          <p14:sldIdLst>
            <p14:sldId id="270"/>
            <p14:sldId id="272"/>
            <p14:sldId id="271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5"/>
            <p14:sldId id="282"/>
            <p14:sldId id="283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0" autoAdjust="0"/>
    <p:restoredTop sz="72079" autoAdjust="0"/>
  </p:normalViewPr>
  <p:slideViewPr>
    <p:cSldViewPr snapToGrid="0">
      <p:cViewPr varScale="1">
        <p:scale>
          <a:sx n="50" d="100"/>
          <a:sy n="50" d="100"/>
        </p:scale>
        <p:origin x="15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D9D64-D8CC-4E09-95AD-CC84463F0C88}" type="doc">
      <dgm:prSet loTypeId="urn:microsoft.com/office/officeart/2005/8/layout/vList6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2EE0FB-D1D7-4D67-BDE1-ABF9BD222836}">
      <dgm:prSet phldrT="[Text]"/>
      <dgm:spPr/>
      <dgm:t>
        <a:bodyPr/>
        <a:lstStyle/>
        <a:p>
          <a:r>
            <a:rPr lang="en-US" dirty="0"/>
            <a:t>Modeling Actions</a:t>
          </a:r>
        </a:p>
      </dgm:t>
    </dgm:pt>
    <dgm:pt modelId="{356FAC03-76F6-4F54-8FB6-2E04CB5ABDE4}" type="parTrans" cxnId="{A661AC42-4442-4CDE-9C25-8CD95DEE7A59}">
      <dgm:prSet/>
      <dgm:spPr/>
      <dgm:t>
        <a:bodyPr/>
        <a:lstStyle/>
        <a:p>
          <a:endParaRPr lang="en-US"/>
        </a:p>
      </dgm:t>
    </dgm:pt>
    <dgm:pt modelId="{F90AC084-DA0F-4A84-A04F-B0FFA8124B99}" type="sibTrans" cxnId="{A661AC42-4442-4CDE-9C25-8CD95DEE7A59}">
      <dgm:prSet/>
      <dgm:spPr/>
      <dgm:t>
        <a:bodyPr/>
        <a:lstStyle/>
        <a:p>
          <a:endParaRPr lang="en-US"/>
        </a:p>
      </dgm:t>
    </dgm:pt>
    <dgm:pt modelId="{06998284-2BCB-4823-BA6F-B26653F28D2B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DEB69020-B74C-40D1-92AA-E1C029DEAFF1}" type="parTrans" cxnId="{29B68804-F570-45D8-BCD8-C4366E227E8B}">
      <dgm:prSet/>
      <dgm:spPr/>
      <dgm:t>
        <a:bodyPr/>
        <a:lstStyle/>
        <a:p>
          <a:endParaRPr lang="en-US"/>
        </a:p>
      </dgm:t>
    </dgm:pt>
    <dgm:pt modelId="{06256A7B-4175-4CC6-A182-5A0B15A1BF09}" type="sibTrans" cxnId="{29B68804-F570-45D8-BCD8-C4366E227E8B}">
      <dgm:prSet/>
      <dgm:spPr/>
      <dgm:t>
        <a:bodyPr/>
        <a:lstStyle/>
        <a:p>
          <a:endParaRPr lang="en-US"/>
        </a:p>
      </dgm:t>
    </dgm:pt>
    <dgm:pt modelId="{2B5BC173-44FB-4097-A7AA-D67A5D289C71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E2A0EEF0-5284-4040-BE6A-064D3B544D95}" type="parTrans" cxnId="{FBB65F2D-2016-4633-B30E-61C19907D550}">
      <dgm:prSet/>
      <dgm:spPr/>
      <dgm:t>
        <a:bodyPr/>
        <a:lstStyle/>
        <a:p>
          <a:endParaRPr lang="en-US"/>
        </a:p>
      </dgm:t>
    </dgm:pt>
    <dgm:pt modelId="{D0759D2D-1E18-4E98-9E19-60ACEDF917C6}" type="sibTrans" cxnId="{FBB65F2D-2016-4633-B30E-61C19907D550}">
      <dgm:prSet/>
      <dgm:spPr/>
      <dgm:t>
        <a:bodyPr/>
        <a:lstStyle/>
        <a:p>
          <a:endParaRPr lang="en-US"/>
        </a:p>
      </dgm:t>
    </dgm:pt>
    <dgm:pt modelId="{2052289A-5EEC-4084-8955-24DE946B50EC}" type="pres">
      <dgm:prSet presAssocID="{872D9D64-D8CC-4E09-95AD-CC84463F0C8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FED71AA-E714-4147-8468-8814BE58B041}" type="pres">
      <dgm:prSet presAssocID="{852EE0FB-D1D7-4D67-BDE1-ABF9BD222836}" presName="linNode" presStyleCnt="0"/>
      <dgm:spPr/>
    </dgm:pt>
    <dgm:pt modelId="{C8FB5873-ADA8-4ED8-A464-68B368AC884B}" type="pres">
      <dgm:prSet presAssocID="{852EE0FB-D1D7-4D67-BDE1-ABF9BD222836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F70CA-D014-46CA-9B20-63B268AB6DC9}" type="pres">
      <dgm:prSet presAssocID="{852EE0FB-D1D7-4D67-BDE1-ABF9BD222836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68804-F570-45D8-BCD8-C4366E227E8B}" srcId="{852EE0FB-D1D7-4D67-BDE1-ABF9BD222836}" destId="{06998284-2BCB-4823-BA6F-B26653F28D2B}" srcOrd="0" destOrd="0" parTransId="{DEB69020-B74C-40D1-92AA-E1C029DEAFF1}" sibTransId="{06256A7B-4175-4CC6-A182-5A0B15A1BF09}"/>
    <dgm:cxn modelId="{A661AC42-4442-4CDE-9C25-8CD95DEE7A59}" srcId="{872D9D64-D8CC-4E09-95AD-CC84463F0C88}" destId="{852EE0FB-D1D7-4D67-BDE1-ABF9BD222836}" srcOrd="0" destOrd="0" parTransId="{356FAC03-76F6-4F54-8FB6-2E04CB5ABDE4}" sibTransId="{F90AC084-DA0F-4A84-A04F-B0FFA8124B99}"/>
    <dgm:cxn modelId="{FBB65F2D-2016-4633-B30E-61C19907D550}" srcId="{852EE0FB-D1D7-4D67-BDE1-ABF9BD222836}" destId="{2B5BC173-44FB-4097-A7AA-D67A5D289C71}" srcOrd="1" destOrd="0" parTransId="{E2A0EEF0-5284-4040-BE6A-064D3B544D95}" sibTransId="{D0759D2D-1E18-4E98-9E19-60ACEDF917C6}"/>
    <dgm:cxn modelId="{AE5A53A5-8D47-47BA-8198-F20C58096FFF}" type="presOf" srcId="{872D9D64-D8CC-4E09-95AD-CC84463F0C88}" destId="{2052289A-5EEC-4084-8955-24DE946B50EC}" srcOrd="0" destOrd="0" presId="urn:microsoft.com/office/officeart/2005/8/layout/vList6"/>
    <dgm:cxn modelId="{1F32BA05-5C28-4773-B7B1-E1F1A5678111}" type="presOf" srcId="{2B5BC173-44FB-4097-A7AA-D67A5D289C71}" destId="{942F70CA-D014-46CA-9B20-63B268AB6DC9}" srcOrd="0" destOrd="1" presId="urn:microsoft.com/office/officeart/2005/8/layout/vList6"/>
    <dgm:cxn modelId="{3B50D744-549A-41A8-9069-57539578E713}" type="presOf" srcId="{852EE0FB-D1D7-4D67-BDE1-ABF9BD222836}" destId="{C8FB5873-ADA8-4ED8-A464-68B368AC884B}" srcOrd="0" destOrd="0" presId="urn:microsoft.com/office/officeart/2005/8/layout/vList6"/>
    <dgm:cxn modelId="{5FDF43FE-1C91-41A8-8BD0-25D1181A929E}" type="presOf" srcId="{06998284-2BCB-4823-BA6F-B26653F28D2B}" destId="{942F70CA-D014-46CA-9B20-63B268AB6DC9}" srcOrd="0" destOrd="0" presId="urn:microsoft.com/office/officeart/2005/8/layout/vList6"/>
    <dgm:cxn modelId="{DA20489F-9DEC-4EEA-A424-BECAE3B5841B}" type="presParOf" srcId="{2052289A-5EEC-4084-8955-24DE946B50EC}" destId="{7FED71AA-E714-4147-8468-8814BE58B041}" srcOrd="0" destOrd="0" presId="urn:microsoft.com/office/officeart/2005/8/layout/vList6"/>
    <dgm:cxn modelId="{F9C01714-AF89-4985-9167-D764DF2967E2}" type="presParOf" srcId="{7FED71AA-E714-4147-8468-8814BE58B041}" destId="{C8FB5873-ADA8-4ED8-A464-68B368AC884B}" srcOrd="0" destOrd="0" presId="urn:microsoft.com/office/officeart/2005/8/layout/vList6"/>
    <dgm:cxn modelId="{5AC83131-5900-458F-A762-77D3BA1F563A}" type="presParOf" srcId="{7FED71AA-E714-4147-8468-8814BE58B041}" destId="{942F70CA-D014-46CA-9B20-63B268AB6DC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F70CA-D014-46CA-9B20-63B268AB6DC9}">
      <dsp:nvSpPr>
        <dsp:cNvPr id="0" name=""/>
        <dsp:cNvSpPr/>
      </dsp:nvSpPr>
      <dsp:spPr>
        <a:xfrm>
          <a:off x="2230323" y="0"/>
          <a:ext cx="3345484" cy="248682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115" tIns="31115" rIns="31115" bIns="31115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900" kern="1200" dirty="0"/>
            <a:t>Analysis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900" kern="1200" dirty="0"/>
            <a:t>Design</a:t>
          </a:r>
        </a:p>
      </dsp:txBody>
      <dsp:txXfrm>
        <a:off x="2230323" y="310854"/>
        <a:ext cx="2412924" cy="1865121"/>
      </dsp:txXfrm>
    </dsp:sp>
    <dsp:sp modelId="{C8FB5873-ADA8-4ED8-A464-68B368AC884B}">
      <dsp:nvSpPr>
        <dsp:cNvPr id="0" name=""/>
        <dsp:cNvSpPr/>
      </dsp:nvSpPr>
      <dsp:spPr>
        <a:xfrm>
          <a:off x="0" y="0"/>
          <a:ext cx="2230323" cy="24868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Modeling Actions</a:t>
          </a:r>
        </a:p>
      </dsp:txBody>
      <dsp:txXfrm>
        <a:off x="108875" y="108875"/>
        <a:ext cx="2012573" cy="226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9EB08-BC36-49CF-A534-CE01466F17F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061B1-0569-445E-86B6-0FD470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Web services, are not Web applications, but they can be part of one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sites without software components, such as static HTML pages, are not Web applications 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An 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of this would be displaying the menu of the day on the mobile devices of all users entering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restaurant between 11 am and 2 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 For this type of system it is </a:t>
            </a:r>
            <a:r>
              <a:rPr lang="en-US" b="1" dirty="0"/>
              <a:t>important to take into account the limitations of mobile devices </a:t>
            </a:r>
            <a:r>
              <a:rPr lang="en-US" b="0" dirty="0"/>
              <a:t>(bandwidth, screen size, memory, immaturity of software, etc.) and </a:t>
            </a:r>
            <a:r>
              <a:rPr lang="en-US" b="1" dirty="0"/>
              <a:t>the context in which the Web application is currently being used</a:t>
            </a:r>
            <a:r>
              <a:rPr lang="en-US" b="0" dirty="0"/>
              <a:t>. Based on this dynamic adjustments according to the users’ situation can be made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near future where ubiquitous applications will dominate the 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5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goal of the Semantic Web is to present information on the Web not merely for humans, but also in a machine-readable form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77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12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A stakeholder is anyone who has a stake in the successful outcome of the project—business</a:t>
            </a:r>
          </a:p>
          <a:p>
            <a:r>
              <a:rPr lang="en-GB" dirty="0"/>
              <a:t>managers, end users, Web engineers, support people, and the like. </a:t>
            </a:r>
          </a:p>
          <a:p>
            <a:endParaRPr lang="en-GB" dirty="0"/>
          </a:p>
          <a:p>
            <a:r>
              <a:rPr lang="en-GB" dirty="0"/>
              <a:t>2  The phrases process, process model, and process framework are also used in this context.</a:t>
            </a:r>
          </a:p>
          <a:p>
            <a:r>
              <a:rPr lang="en-GB" dirty="0"/>
              <a:t>3  An incremental plan assumes that the WebApp is to be delivered in a series of “increments” that</a:t>
            </a:r>
          </a:p>
          <a:p>
            <a:r>
              <a:rPr lang="en-GB" dirty="0"/>
              <a:t>provide successively more robust sets of requirements with each delivery.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86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 plans to some extent, but the scope of planning activities varies among people involved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Web engineer </a:t>
            </a:r>
          </a:p>
          <a:p>
            <a:pPr marL="1143000" lvl="2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day-to-day work—planning, </a:t>
            </a:r>
          </a:p>
          <a:p>
            <a:pPr marL="1143000" lvl="2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monitoring, and </a:t>
            </a:r>
          </a:p>
          <a:p>
            <a:pPr marL="1143000" lvl="2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controlling technical tasks. </a:t>
            </a:r>
          </a:p>
          <a:p>
            <a:pPr marL="685800" lvl="1" indent="-228600"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team leader plans, </a:t>
            </a:r>
          </a:p>
          <a:p>
            <a:pPr marL="1143000" lvl="2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monitors, and coordinates the combined work of a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team. </a:t>
            </a:r>
          </a:p>
          <a:p>
            <a:pPr marL="685800" lvl="1" indent="-228600"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stakeholders </a:t>
            </a:r>
          </a:p>
          <a:p>
            <a:pPr marL="1143000" lvl="2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little interest in the details of the planning activity, </a:t>
            </a:r>
          </a:p>
          <a:p>
            <a:pPr marL="1143000" lvl="2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are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interested in the outcome. </a:t>
            </a:r>
          </a:p>
          <a:p>
            <a:pPr marL="228600" indent="-228600"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increments are delivered over a time span that rarely exceeds 6 weeks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“Do we really need to spend time planning a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effort?</a:t>
            </a:r>
          </a:p>
          <a:p>
            <a:pPr marL="228600" lvl="0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increment is simple functions are straightforward), </a:t>
            </a:r>
          </a:p>
          <a:p>
            <a:pPr marL="685800" lvl="1" indent="-228600"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planning will take very little time.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increment is complex in planning will require greater effort</a:t>
            </a:r>
          </a:p>
          <a:p>
            <a:pPr marL="685800" lvl="1" indent="-228600"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Regardless of the characteristics of the increment, you must plan.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E6BC-537D-4E69-888A-23272A69705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2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not necessarily sufficient for the planning activity. </a:t>
            </a:r>
          </a:p>
          <a:p>
            <a:pPr marL="228600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elaboration is needed</a:t>
            </a:r>
          </a:p>
          <a:p>
            <a:pPr marL="228600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May</a:t>
            </a:r>
          </a:p>
          <a:p>
            <a:pPr marL="685800" lvl="1" indent="-228600"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 with planning and worry about the elaboration during the modeling activity, </a:t>
            </a:r>
          </a:p>
          <a:p>
            <a:pPr marL="685800" lvl="1" indent="-228600"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a bit of elaboration now, so that planning can be more reliable,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a complete elaboration to be sure you really understand this increment.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E6BC-537D-4E69-888A-23272A69705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8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 programming </a:t>
            </a:r>
          </a:p>
          <a:p>
            <a:pPr marL="228600" indent="-228600">
              <a:buAutoNum type="arabicPeriod"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walkthrough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E6BC-537D-4E69-888A-23272A69705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4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team guidelines should be established.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encompass what is expected of each person, how problems are to be dealt with, and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mechanisms exist for improving the effectiveness of the team as the project proceeds.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leadership is a must.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team leader must lead by example and by contact and must exhibit a level of enthusiasm that gets other team members to “sign up” psychologically for the work that confronts them.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 for individual talents is critical.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everyone is good at everything. The best teams make use of individual strengths. The best team leaders allow individuals the freedom to run with a good idea.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member of the team should commit.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protagonist in Kidder’s book calls this “signing up.”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easy to get started, but it’s very hard to sustain momentum.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teams never let an “insurmountable” problem stop them. Team members develop a “good enough” solution and proceed, hoping that the momentum of forward progress may lead to an even better solution later in the project.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E6BC-537D-4E69-888A-23272A69705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4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to encourage technical people to produce to their best ability. This can be accomplished by providing incentives for high performance and imposing consequences for poor performance.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Organization.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to mold existing processes (or invent new ones) that will enable the initial concept to be translated into a final product.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Ideas or innovation.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to encourage people to create and feel creative even when they must work within bounds established for a particular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E6BC-537D-4E69-888A-23272A69705E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Workflow-based applications are transaction-based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higher level of development requires the previous development of a less complex category.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Exception : </a:t>
            </a:r>
            <a:r>
              <a:rPr lang="en-US" b="1" baseline="0" dirty="0"/>
              <a:t> </a:t>
            </a:r>
            <a:r>
              <a:rPr lang="en-US" b="0" baseline="0" dirty="0"/>
              <a:t>S</a:t>
            </a:r>
            <a:r>
              <a:rPr lang="en-US" dirty="0"/>
              <a:t>ome of the categories (e.g. the portal-oriented applications) are historically rather recent while having a lower degree of 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application can be started in any of these categories and later expanded to increasing degrees of 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Newer categories are generally more complex, but this does not mean they can fully replace the older generation.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applications can typically be assigned to several categories at 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21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people risks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team currently has no one with XML experience (technology related)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specific stakeholder has been uncooperative when information is requested (communication related)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product risks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 that could impact the tight delivery time of the increment is discovered only after construction has commenced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major content object is outdated and may require substantial modification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process risks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 much process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associated with developing a complete analysis model may be too time consuming and will cause a delay in design and construction activities.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E6BC-537D-4E69-888A-23272A69705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sites requiring </a:t>
            </a:r>
            <a:r>
              <a:rPr lang="en-US" b="1" dirty="0"/>
              <a:t>frequent changes </a:t>
            </a:r>
            <a:r>
              <a:rPr lang="en-US" dirty="0"/>
              <a:t>or for sites with </a:t>
            </a:r>
            <a:r>
              <a:rPr lang="en-US" b="1" dirty="0"/>
              <a:t>huge numbers of pages </a:t>
            </a:r>
            <a:r>
              <a:rPr lang="en-US" dirty="0"/>
              <a:t>this is a significant </a:t>
            </a:r>
            <a:r>
              <a:rPr lang="en-US" b="1" dirty="0"/>
              <a:t>cost factor </a:t>
            </a:r>
            <a:r>
              <a:rPr lang="en-US" dirty="0"/>
              <a:t>and often results in </a:t>
            </a:r>
            <a:r>
              <a:rPr lang="en-US" b="1" dirty="0"/>
              <a:t>outdated information.</a:t>
            </a:r>
            <a:r>
              <a:rPr lang="en-US" dirty="0"/>
              <a:t> Additionally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Danger of inconsistencies</a:t>
            </a:r>
            <a:r>
              <a:rPr lang="en-US" dirty="0"/>
              <a:t> : some content is frequently represented redundantly on several Web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easy </a:t>
            </a:r>
            <a:r>
              <a:rPr lang="en-US" dirty="0" err="1"/>
              <a:t>acces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Short response time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:  the pages are already stored on the Web server.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Example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: Static homepages, webcasts, and simple web presences for small businesses belong in this category.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9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Web applications emerged, offering a first, simple, form of interactivity by means of forms, radio buttons and selection menus.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pages and links to other pages are generated dynamically according to user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more interactivity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baseline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0" dirty="0"/>
              <a:t>not only interacting with the application in a read-only manner, but also by performing updates on the underlying content.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Data Driven :</a:t>
            </a:r>
            <a:r>
              <a:rPr lang="en-US" dirty="0"/>
              <a:t> prerequisite for this are database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6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handling of workflows :</a:t>
            </a:r>
            <a:r>
              <a:rPr lang="en-US" b="0" dirty="0"/>
              <a:t>  companies, public authorities, and private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Interoperability :</a:t>
            </a:r>
            <a:r>
              <a:rPr lang="en-US" b="0" dirty="0"/>
              <a:t> A driving force for this is the availability of appropriate Web services to guarantee interoperability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Challenges :</a:t>
            </a:r>
            <a:r>
              <a:rPr lang="en-US" b="0" dirty="0"/>
              <a:t> The complexity of the services in question, the autonomy of the participating companies and the necessity for the workflows to be robust and flexible are the main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groupware</a:t>
            </a:r>
            <a:r>
              <a:rPr lang="en-US" dirty="0"/>
              <a:t> employed especially for co-operation purposes in unstructured operations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support shared information and workspaces </a:t>
            </a:r>
            <a:r>
              <a:rPr lang="en-US" dirty="0"/>
              <a:t>in order to generate, edit, and manage shared information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They are also used to keep logs of many small entries and edits (as in Weblogs), to mediate meetings or make decisions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Business portals</a:t>
            </a:r>
            <a:r>
              <a:rPr lang="en-US" b="0" dirty="0"/>
              <a:t> give employees</a:t>
            </a:r>
            <a:r>
              <a:rPr lang="bn-BD" b="0" dirty="0"/>
              <a:t> </a:t>
            </a:r>
            <a:r>
              <a:rPr lang="en-US" b="0" dirty="0"/>
              <a:t>and/or business partners focused access to different sources of information and services through</a:t>
            </a:r>
            <a:r>
              <a:rPr lang="bn-BD" b="0" dirty="0"/>
              <a:t> </a:t>
            </a:r>
            <a:r>
              <a:rPr lang="en-US" b="0" dirty="0"/>
              <a:t>an intranet or extranet.</a:t>
            </a:r>
            <a:endParaRPr lang="bn-BD" b="0" dirty="0"/>
          </a:p>
          <a:p>
            <a:pPr marL="0" indent="0">
              <a:buFont typeface="Arial" panose="020B0604020202020204" pitchFamily="34" charset="0"/>
              <a:buNone/>
            </a:pPr>
            <a:endParaRPr lang="bn-BD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Marketplace portals</a:t>
            </a:r>
            <a:r>
              <a:rPr lang="en-US" b="0" dirty="0"/>
              <a:t> are divided into </a:t>
            </a:r>
            <a:r>
              <a:rPr lang="en-US" b="1" dirty="0"/>
              <a:t>horizontal </a:t>
            </a:r>
            <a:r>
              <a:rPr lang="en-US" b="0" dirty="0"/>
              <a:t>and </a:t>
            </a:r>
            <a:r>
              <a:rPr lang="en-US" b="1" dirty="0"/>
              <a:t>vertical </a:t>
            </a:r>
            <a:r>
              <a:rPr lang="en-US" b="0" dirty="0"/>
              <a:t>market</a:t>
            </a:r>
            <a:r>
              <a:rPr lang="bn-BD" b="0" dirty="0"/>
              <a:t>  </a:t>
            </a:r>
            <a:r>
              <a:rPr lang="en-US" b="0" dirty="0"/>
              <a:t>places. </a:t>
            </a:r>
            <a:endParaRPr lang="bn-BD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bn-BD" b="0" baseline="0" dirty="0"/>
              <a:t>         </a:t>
            </a:r>
            <a:r>
              <a:rPr lang="en-US" b="1" dirty="0"/>
              <a:t>Horizontal marketplaces</a:t>
            </a:r>
            <a:r>
              <a:rPr lang="en-US" b="0" dirty="0"/>
              <a:t> operate on the b2c</a:t>
            </a:r>
            <a:r>
              <a:rPr lang="bn-BD" b="0" dirty="0"/>
              <a:t> </a:t>
            </a:r>
            <a:r>
              <a:rPr lang="en-US" b="0" dirty="0"/>
              <a:t>and</a:t>
            </a:r>
            <a:r>
              <a:rPr lang="bn-BD" b="0" dirty="0"/>
              <a:t> </a:t>
            </a:r>
            <a:r>
              <a:rPr lang="en-US" b="0" dirty="0"/>
              <a:t>b2b selling their products to companies from other sectors.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         </a:t>
            </a:r>
            <a:r>
              <a:rPr lang="en-US" b="1" dirty="0"/>
              <a:t>Vertical marketplaces:</a:t>
            </a:r>
            <a:r>
              <a:rPr lang="en-US" b="0" dirty="0"/>
              <a:t> companies from a single sector,  suppliers on one side and manufacturing companies on the other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         </a:t>
            </a:r>
            <a:r>
              <a:rPr lang="en-US" b="1" dirty="0"/>
              <a:t>Community portals </a:t>
            </a:r>
            <a:r>
              <a:rPr lang="en-US" b="0" dirty="0"/>
              <a:t>are directed at specific target groups (young people) try to create customer loyalty through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user interaction or to provide individual offers through appropriate user management (one-to-one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marketing).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9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9C9F-1BA5-4815-A8FE-7819114C999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Web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77138"/>
            <a:ext cx="6858000" cy="1655762"/>
          </a:xfrm>
        </p:spPr>
        <p:txBody>
          <a:bodyPr/>
          <a:lstStyle/>
          <a:p>
            <a:r>
              <a:rPr lang="en-US" dirty="0"/>
              <a:t>Chapter -1</a:t>
            </a:r>
          </a:p>
        </p:txBody>
      </p:sp>
    </p:spTree>
    <p:extLst>
      <p:ext uri="{BB962C8B-B14F-4D97-AF65-F5344CB8AC3E}">
        <p14:creationId xmlns:p14="http://schemas.microsoft.com/office/powerpoint/2010/main" val="31600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b="1" dirty="0"/>
              <a:t>Social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Find Related objects of interest</a:t>
            </a:r>
          </a:p>
          <a:p>
            <a:r>
              <a:rPr lang="en-US" dirty="0"/>
              <a:t>Find people with similar interests</a:t>
            </a:r>
          </a:p>
          <a:p>
            <a:r>
              <a:rPr lang="en-US" dirty="0"/>
              <a:t>people provide their identity to a community of others with similar interests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blogs</a:t>
            </a:r>
          </a:p>
          <a:p>
            <a:r>
              <a:rPr lang="en-US" dirty="0"/>
              <a:t>Friendster</a:t>
            </a:r>
          </a:p>
          <a:p>
            <a:r>
              <a:rPr lang="en-US" dirty="0"/>
              <a:t>Facebook</a:t>
            </a:r>
          </a:p>
          <a:p>
            <a:r>
              <a:rPr lang="en-US" dirty="0" err="1"/>
              <a:t>Quora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884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438333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Effort and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7255"/>
            <a:ext cx="7886700" cy="3828226"/>
          </a:xfrm>
        </p:spPr>
        <p:txBody>
          <a:bodyPr>
            <a:normAutofit fontScale="92500" lnSpcReduction="10000"/>
          </a:bodyPr>
          <a:lstStyle/>
          <a:p>
            <a:r>
              <a:rPr lang="en-US" sz="2925" b="1" i="1" dirty="0"/>
              <a:t>Product-process table</a:t>
            </a:r>
          </a:p>
          <a:p>
            <a:pPr lvl="1"/>
            <a:r>
              <a:rPr lang="en-US" dirty="0"/>
              <a:t>all </a:t>
            </a:r>
            <a:r>
              <a:rPr lang="en-US" dirty="0"/>
              <a:t>major </a:t>
            </a:r>
            <a:r>
              <a:rPr lang="en-US" dirty="0" err="1"/>
              <a:t>WebE</a:t>
            </a:r>
            <a:r>
              <a:rPr lang="en-US" dirty="0"/>
              <a:t> actions are listed in the </a:t>
            </a:r>
            <a:r>
              <a:rPr lang="en-US" dirty="0"/>
              <a:t>first </a:t>
            </a:r>
            <a:r>
              <a:rPr lang="en-US" dirty="0"/>
              <a:t>column of the table.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 </a:t>
            </a:r>
            <a:r>
              <a:rPr lang="en-US" dirty="0"/>
              <a:t>major </a:t>
            </a:r>
            <a:r>
              <a:rPr lang="en-US" dirty="0"/>
              <a:t>content objects </a:t>
            </a:r>
            <a:r>
              <a:rPr lang="en-US" dirty="0"/>
              <a:t>and functions for an increment are listed in the </a:t>
            </a:r>
            <a:r>
              <a:rPr lang="en-US" dirty="0"/>
              <a:t>first </a:t>
            </a:r>
            <a:r>
              <a:rPr lang="en-US" dirty="0"/>
              <a:t>row.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Team members estimate </a:t>
            </a:r>
            <a:r>
              <a:rPr lang="en-US" dirty="0"/>
              <a:t>the amount of effort (in person-days) required to perform the </a:t>
            </a:r>
            <a:r>
              <a:rPr lang="en-US" dirty="0" err="1"/>
              <a:t>WebE</a:t>
            </a:r>
            <a:r>
              <a:rPr lang="en-US" dirty="0"/>
              <a:t> </a:t>
            </a:r>
            <a:r>
              <a:rPr lang="en-US" dirty="0"/>
              <a:t>action for </a:t>
            </a:r>
            <a:r>
              <a:rPr lang="en-US" dirty="0"/>
              <a:t>each content object and function.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438333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Effort and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82078"/>
            <a:ext cx="6084277" cy="40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04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Managing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5370"/>
            <a:ext cx="7886700" cy="38546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b="1" dirty="0"/>
              <a:t>Portal-oriented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2280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Central hubs to access web</a:t>
            </a:r>
          </a:p>
          <a:p>
            <a:r>
              <a:rPr lang="en-US" dirty="0"/>
              <a:t>Provides single point of access to separate, potentially heterogeneous sources of information</a:t>
            </a:r>
            <a:endParaRPr lang="bn-BD" dirty="0"/>
          </a:p>
          <a:p>
            <a:r>
              <a:rPr lang="en-US" dirty="0"/>
              <a:t>specialized portals</a:t>
            </a:r>
            <a:endParaRPr lang="bn-BD" dirty="0"/>
          </a:p>
          <a:p>
            <a:pPr lvl="1"/>
            <a:r>
              <a:rPr lang="en-US" dirty="0"/>
              <a:t>business portals</a:t>
            </a:r>
            <a:endParaRPr lang="bn-BD" dirty="0"/>
          </a:p>
          <a:p>
            <a:pPr lvl="1"/>
            <a:r>
              <a:rPr lang="en-US" dirty="0"/>
              <a:t>marketplace portals</a:t>
            </a:r>
            <a:endParaRPr lang="bn-BD" dirty="0"/>
          </a:p>
          <a:p>
            <a:pPr lvl="1"/>
            <a:r>
              <a:rPr lang="en-US" dirty="0"/>
              <a:t>community portals</a:t>
            </a:r>
            <a:endParaRPr lang="bn-BD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8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FA0E-E267-4B95-838D-122245BD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192"/>
            <a:ext cx="8515350" cy="916497"/>
          </a:xfrm>
        </p:spPr>
        <p:txBody>
          <a:bodyPr/>
          <a:lstStyle/>
          <a:p>
            <a:r>
              <a:rPr lang="en-US" dirty="0"/>
              <a:t>Yahoo!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6F28-CB48-474B-AF41-436BC417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4BDDD-3984-4EC1-A7F1-72ADCBF2E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" t="-5324" r="-2078" b="16614"/>
          <a:stretch/>
        </p:blipFill>
        <p:spPr>
          <a:xfrm>
            <a:off x="2481834" y="93155"/>
            <a:ext cx="6455040" cy="60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60E8-6651-4D7C-BE8B-6D11A6B6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E013-0640-4C23-9304-E3B4A0E8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CA0F8-78E7-4C19-9FC8-EE5965FD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1" y="2287571"/>
            <a:ext cx="8471617" cy="13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1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b="1" dirty="0"/>
              <a:t>Ubiquitous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2280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Customized services anytime anywhere and for any device</a:t>
            </a:r>
          </a:p>
          <a:p>
            <a:r>
              <a:rPr lang="en-US" dirty="0"/>
              <a:t>personalization (dynamic adjustments according to the users’ situation )</a:t>
            </a:r>
          </a:p>
          <a:p>
            <a:r>
              <a:rPr lang="en-US" dirty="0"/>
              <a:t>location-aware services</a:t>
            </a:r>
            <a:endParaRPr lang="bn-BD" dirty="0"/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Limitations Of Mobile devices </a:t>
            </a:r>
          </a:p>
          <a:p>
            <a:pPr lvl="1"/>
            <a:r>
              <a:rPr lang="en-US" dirty="0"/>
              <a:t>The context</a:t>
            </a:r>
          </a:p>
        </p:txBody>
      </p:sp>
    </p:spTree>
    <p:extLst>
      <p:ext uri="{BB962C8B-B14F-4D97-AF65-F5344CB8AC3E}">
        <p14:creationId xmlns:p14="http://schemas.microsoft.com/office/powerpoint/2010/main" val="169158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576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Ubiquitous Web App </a:t>
            </a:r>
            <a:r>
              <a:rPr lang="en-US" sz="3600" dirty="0"/>
              <a:t>(Google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7" y="1508255"/>
            <a:ext cx="8032305" cy="498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8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2783"/>
          </a:xfrm>
        </p:spPr>
        <p:txBody>
          <a:bodyPr>
            <a:normAutofit/>
          </a:bodyPr>
          <a:lstStyle/>
          <a:p>
            <a:r>
              <a:rPr lang="en-US" b="1" dirty="0"/>
              <a:t>Semantic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7910"/>
            <a:ext cx="7886700" cy="3272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Presenting information on the Web not only for humans, but also in a machine-readable form</a:t>
            </a:r>
          </a:p>
          <a:p>
            <a:r>
              <a:rPr lang="en-US" dirty="0"/>
              <a:t>Facilitate knowledge management on the Web</a:t>
            </a:r>
          </a:p>
          <a:p>
            <a:r>
              <a:rPr lang="en-US" dirty="0"/>
              <a:t>Content syndication</a:t>
            </a:r>
          </a:p>
          <a:p>
            <a:r>
              <a:rPr lang="en-US" dirty="0"/>
              <a:t>Locating new relevant knowledge, e.g. by means of recommender systems</a:t>
            </a:r>
          </a:p>
          <a:p>
            <a:r>
              <a:rPr lang="en-US" dirty="0"/>
              <a:t>Supports more ubiquitous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6125" y="4643920"/>
            <a:ext cx="3811749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SELECT  </a:t>
            </a:r>
          </a:p>
          <a:p>
            <a:r>
              <a:rPr lang="en-US" dirty="0"/>
              <a:t>	price, spec, photo  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Internet 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	</a:t>
            </a:r>
            <a:r>
              <a:rPr lang="en-US" dirty="0" err="1"/>
              <a:t>product_name</a:t>
            </a:r>
            <a:r>
              <a:rPr lang="en-US" dirty="0"/>
              <a:t>  LIKE ‘</a:t>
            </a:r>
            <a:r>
              <a:rPr lang="en-US" dirty="0" err="1"/>
              <a:t>iphone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2789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Characteristics of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2229"/>
            <a:ext cx="7886700" cy="4674734"/>
          </a:xfrm>
        </p:spPr>
        <p:txBody>
          <a:bodyPr>
            <a:normAutofit/>
          </a:bodyPr>
          <a:lstStyle/>
          <a:p>
            <a:r>
              <a:rPr lang="en-US" sz="2400" dirty="0"/>
              <a:t>Web applications differ from traditional, non-Web-based applications in a variety of features worth looking into</a:t>
            </a:r>
          </a:p>
          <a:p>
            <a:r>
              <a:rPr lang="en-US" sz="2400" dirty="0"/>
              <a:t>Characteristics and arranged along 4 dimensions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Evolution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7680" y="2938872"/>
            <a:ext cx="4015011" cy="29394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8984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9537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 err="1"/>
              <a:t>hypertextual</a:t>
            </a:r>
            <a:r>
              <a:rPr lang="en-US" dirty="0"/>
              <a:t> structure (navigational structure)</a:t>
            </a:r>
          </a:p>
          <a:p>
            <a:pPr lvl="1"/>
            <a:r>
              <a:rPr lang="en-US" dirty="0"/>
              <a:t>presentation (the user interface)</a:t>
            </a:r>
          </a:p>
        </p:txBody>
      </p:sp>
    </p:spTree>
    <p:extLst>
      <p:ext uri="{BB962C8B-B14F-4D97-AF65-F5344CB8AC3E}">
        <p14:creationId xmlns:p14="http://schemas.microsoft.com/office/powerpoint/2010/main" val="259444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543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Content </a:t>
            </a:r>
          </a:p>
          <a:p>
            <a:pPr lvl="1"/>
            <a:r>
              <a:rPr lang="en-US" dirty="0"/>
              <a:t>Content is equally important as the Web application</a:t>
            </a:r>
          </a:p>
          <a:p>
            <a:pPr lvl="1"/>
            <a:r>
              <a:rPr lang="en-US" dirty="0"/>
              <a:t>Web application developers : programmers and authors</a:t>
            </a:r>
          </a:p>
          <a:p>
            <a:pPr lvl="1"/>
            <a:r>
              <a:rPr lang="en-US" dirty="0"/>
              <a:t>provided as tables, text, graphics, animations, audio, or video</a:t>
            </a:r>
          </a:p>
          <a:p>
            <a:pPr lvl="1"/>
            <a:r>
              <a:rPr lang="en-US" dirty="0"/>
              <a:t>Targeted to certain user groups</a:t>
            </a:r>
          </a:p>
          <a:p>
            <a:pPr lvl="1"/>
            <a:r>
              <a:rPr lang="en-US" dirty="0"/>
              <a:t>Content Quality</a:t>
            </a:r>
          </a:p>
          <a:p>
            <a:pPr lvl="2"/>
            <a:r>
              <a:rPr lang="en-US" dirty="0"/>
              <a:t>Update frequency</a:t>
            </a:r>
          </a:p>
          <a:p>
            <a:pPr lvl="2"/>
            <a:r>
              <a:rPr lang="en-US" dirty="0"/>
              <a:t>exact, consistent and reliable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6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info medium to Application medium</a:t>
            </a:r>
          </a:p>
          <a:p>
            <a:r>
              <a:rPr lang="en-US" dirty="0"/>
              <a:t>Web applications today are full-fledged, complex software systems</a:t>
            </a:r>
          </a:p>
          <a:p>
            <a:r>
              <a:rPr lang="en-US" dirty="0"/>
              <a:t>Technologies and standards are used as a development platform and as a user platform at the same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719637"/>
            <a:ext cx="7886700" cy="10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4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543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Hyper-text</a:t>
            </a:r>
          </a:p>
          <a:p>
            <a:pPr lvl="1"/>
            <a:r>
              <a:rPr lang="en-US" dirty="0"/>
              <a:t>a basis for the structuring and presentation of information</a:t>
            </a:r>
          </a:p>
          <a:p>
            <a:pPr lvl="1"/>
            <a:r>
              <a:rPr lang="en-US" dirty="0"/>
              <a:t>Non linear</a:t>
            </a:r>
          </a:p>
          <a:p>
            <a:pPr lvl="1"/>
            <a:r>
              <a:rPr lang="en-US" dirty="0"/>
              <a:t>Basic elements</a:t>
            </a:r>
          </a:p>
          <a:p>
            <a:pPr lvl="2"/>
            <a:r>
              <a:rPr lang="en-US" b="1" dirty="0"/>
              <a:t>Nodes :</a:t>
            </a:r>
            <a:r>
              <a:rPr lang="en-US" dirty="0"/>
              <a:t> uniquely identifiable info unit</a:t>
            </a:r>
          </a:p>
          <a:p>
            <a:pPr lvl="2"/>
            <a:r>
              <a:rPr lang="en-US" b="1" dirty="0"/>
              <a:t>Links :</a:t>
            </a:r>
            <a:r>
              <a:rPr lang="en-US" dirty="0"/>
              <a:t> path form one node to another</a:t>
            </a:r>
          </a:p>
          <a:p>
            <a:pPr lvl="2"/>
            <a:r>
              <a:rPr lang="en-US" dirty="0"/>
              <a:t>Anchor : </a:t>
            </a:r>
          </a:p>
          <a:p>
            <a:pPr lvl="1"/>
            <a:r>
              <a:rPr lang="en-US" dirty="0"/>
              <a:t>Problem:</a:t>
            </a:r>
          </a:p>
          <a:p>
            <a:pPr lvl="2"/>
            <a:r>
              <a:rPr lang="en-US" dirty="0"/>
              <a:t>Disorientation: lose ones focus while browsing</a:t>
            </a:r>
          </a:p>
          <a:p>
            <a:pPr lvl="2"/>
            <a:r>
              <a:rPr lang="en-US" dirty="0"/>
              <a:t>cognitive overload :  overwhelmed by the amount of info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1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Presentation</a:t>
            </a:r>
          </a:p>
          <a:p>
            <a:pPr marL="457200" lvl="1" indent="0">
              <a:buNone/>
            </a:pPr>
            <a:r>
              <a:rPr lang="en-US" dirty="0"/>
              <a:t>Two special features of Web applications at the presentation level</a:t>
            </a:r>
          </a:p>
          <a:p>
            <a:pPr lvl="1"/>
            <a:r>
              <a:rPr lang="en-US" b="1" dirty="0"/>
              <a:t>Aesthetics</a:t>
            </a:r>
          </a:p>
          <a:p>
            <a:pPr lvl="2"/>
            <a:r>
              <a:rPr lang="en-US" dirty="0"/>
              <a:t>Look-and-feel</a:t>
            </a:r>
          </a:p>
          <a:p>
            <a:pPr lvl="2"/>
            <a:r>
              <a:rPr lang="en-US" dirty="0"/>
              <a:t>Visual presentation of web pages</a:t>
            </a:r>
          </a:p>
          <a:p>
            <a:pPr lvl="2"/>
            <a:r>
              <a:rPr lang="en-US" dirty="0"/>
              <a:t>often determines success or failure</a:t>
            </a:r>
          </a:p>
          <a:p>
            <a:pPr lvl="1"/>
            <a:r>
              <a:rPr lang="en-US" b="1" dirty="0"/>
              <a:t>self-explanation</a:t>
            </a:r>
          </a:p>
          <a:p>
            <a:pPr lvl="2"/>
            <a:r>
              <a:rPr lang="en-US" dirty="0"/>
              <a:t>should be possible to use without documentation.</a:t>
            </a:r>
          </a:p>
          <a:p>
            <a:pPr lvl="2"/>
            <a:r>
              <a:rPr lang="en-US" dirty="0"/>
              <a:t>interaction behavior must be consistent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7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Heterogeneous usages</a:t>
            </a:r>
          </a:p>
          <a:p>
            <a:r>
              <a:rPr lang="en-US" dirty="0"/>
              <a:t>Users vary in numbers and cultural background</a:t>
            </a:r>
          </a:p>
          <a:p>
            <a:r>
              <a:rPr lang="en-US" dirty="0"/>
              <a:t>devices have differing hardware and software characteristics</a:t>
            </a:r>
          </a:p>
          <a:p>
            <a:r>
              <a:rPr lang="en-US" dirty="0"/>
              <a:t>The usage of Web applications is characterized by the necessity to continuously adapt to specific usage situations, so-called contexts</a:t>
            </a:r>
          </a:p>
        </p:txBody>
      </p:sp>
    </p:spTree>
    <p:extLst>
      <p:ext uri="{BB962C8B-B14F-4D97-AF65-F5344CB8AC3E}">
        <p14:creationId xmlns:p14="http://schemas.microsoft.com/office/powerpoint/2010/main" val="355127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Social Context: Users</a:t>
            </a:r>
          </a:p>
          <a:p>
            <a:r>
              <a:rPr lang="en-US" dirty="0"/>
              <a:t>Technical Context: Network and Devices</a:t>
            </a:r>
          </a:p>
          <a:p>
            <a:r>
              <a:rPr lang="en-US" dirty="0"/>
              <a:t>Natural Context: Location and Time</a:t>
            </a:r>
          </a:p>
        </p:txBody>
      </p:sp>
    </p:spTree>
    <p:extLst>
      <p:ext uri="{BB962C8B-B14F-4D97-AF65-F5344CB8AC3E}">
        <p14:creationId xmlns:p14="http://schemas.microsoft.com/office/powerpoint/2010/main" val="418910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8243"/>
          </a:xfrm>
        </p:spPr>
        <p:txBody>
          <a:bodyPr/>
          <a:lstStyle/>
          <a:p>
            <a:r>
              <a:rPr lang="en-US" dirty="0"/>
              <a:t>Social Context: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369"/>
            <a:ext cx="7886700" cy="4996657"/>
          </a:xfrm>
        </p:spPr>
        <p:txBody>
          <a:bodyPr>
            <a:normAutofit/>
          </a:bodyPr>
          <a:lstStyle/>
          <a:p>
            <a:r>
              <a:rPr lang="en-US" dirty="0"/>
              <a:t>Spontaneity: </a:t>
            </a:r>
          </a:p>
          <a:p>
            <a:pPr lvl="1"/>
            <a:r>
              <a:rPr lang="en-US" dirty="0"/>
              <a:t>user cannot be expected to be loyal</a:t>
            </a:r>
          </a:p>
          <a:p>
            <a:pPr lvl="1"/>
            <a:r>
              <a:rPr lang="en-US" dirty="0"/>
              <a:t>users will only use if it appears to bring them immediate advantage.</a:t>
            </a:r>
          </a:p>
          <a:p>
            <a:pPr lvl="1"/>
            <a:r>
              <a:rPr lang="en-US" dirty="0"/>
              <a:t>Unpredictable user load</a:t>
            </a:r>
          </a:p>
          <a:p>
            <a:pPr lvl="1"/>
            <a:r>
              <a:rPr lang="en-US" dirty="0"/>
              <a:t>Scalability is extremely important</a:t>
            </a:r>
          </a:p>
          <a:p>
            <a:r>
              <a:rPr lang="en-US" dirty="0" err="1"/>
              <a:t>Multiculturality</a:t>
            </a:r>
            <a:endParaRPr lang="en-US" dirty="0"/>
          </a:p>
          <a:p>
            <a:pPr lvl="1"/>
            <a:r>
              <a:rPr lang="en-US" dirty="0"/>
              <a:t>developed for different user groups </a:t>
            </a:r>
          </a:p>
          <a:p>
            <a:pPr lvl="1"/>
            <a:r>
              <a:rPr lang="en-US" dirty="0"/>
              <a:t>large and hardly foreseeable heterogeneities in terms of abilities, knowledge and preferences 			</a:t>
            </a:r>
          </a:p>
          <a:p>
            <a:pPr lvl="1"/>
            <a:r>
              <a:rPr lang="en-US" dirty="0"/>
              <a:t>Personalization is difficult</a:t>
            </a:r>
          </a:p>
          <a:p>
            <a:pPr lvl="1"/>
            <a:r>
              <a:rPr lang="en-US" dirty="0"/>
              <a:t>User context must be made a development stage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9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7247"/>
          </a:xfrm>
        </p:spPr>
        <p:txBody>
          <a:bodyPr>
            <a:normAutofit/>
          </a:bodyPr>
          <a:lstStyle/>
          <a:p>
            <a:r>
              <a:rPr lang="en-US" sz="3600" dirty="0"/>
              <a:t>Technical Context: Network and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2373"/>
            <a:ext cx="7886700" cy="5027653"/>
          </a:xfrm>
        </p:spPr>
        <p:txBody>
          <a:bodyPr>
            <a:normAutofit/>
          </a:bodyPr>
          <a:lstStyle/>
          <a:p>
            <a:r>
              <a:rPr lang="bn-BD" dirty="0" err="1"/>
              <a:t>Quality</a:t>
            </a:r>
            <a:r>
              <a:rPr lang="bn-BD" dirty="0"/>
              <a:t> of </a:t>
            </a:r>
            <a:r>
              <a:rPr lang="bn-BD" dirty="0" err="1"/>
              <a:t>Service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bandwidth, reliability, and varying stability of the connection are independent factors that must be considered to guarantee appropriate quality of service</a:t>
            </a:r>
          </a:p>
          <a:p>
            <a:pPr lvl="1"/>
            <a:endParaRPr lang="en-US" dirty="0"/>
          </a:p>
          <a:p>
            <a:r>
              <a:rPr lang="en-US" dirty="0"/>
              <a:t>Multi platform </a:t>
            </a:r>
            <a:r>
              <a:rPr lang="en-US" dirty="0" err="1"/>
              <a:t>delivary</a:t>
            </a:r>
            <a:endParaRPr lang="en-US" dirty="0"/>
          </a:p>
          <a:p>
            <a:pPr lvl="1"/>
            <a:r>
              <a:rPr lang="en-US" dirty="0"/>
              <a:t>offer services to devices with very different specifications (e.g. monitor size, memory capacity, installed software)</a:t>
            </a:r>
          </a:p>
          <a:p>
            <a:pPr lvl="1"/>
            <a:r>
              <a:rPr lang="en-US" dirty="0"/>
              <a:t>different browser</a:t>
            </a:r>
          </a:p>
          <a:p>
            <a:pPr lvl="1"/>
            <a:r>
              <a:rPr lang="en-US" dirty="0"/>
              <a:t>difficulties in creating a consistent user interface and in testing Web applications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7247"/>
          </a:xfrm>
        </p:spPr>
        <p:txBody>
          <a:bodyPr>
            <a:normAutofit/>
          </a:bodyPr>
          <a:lstStyle/>
          <a:p>
            <a:r>
              <a:rPr lang="en-US" sz="3600" dirty="0"/>
              <a:t>Natural Context: Location and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2373"/>
            <a:ext cx="7886700" cy="5027653"/>
          </a:xfrm>
        </p:spPr>
        <p:txBody>
          <a:bodyPr>
            <a:normAutofit/>
          </a:bodyPr>
          <a:lstStyle/>
          <a:p>
            <a:r>
              <a:rPr lang="en-US" dirty="0" err="1"/>
              <a:t>Globality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internationalization</a:t>
            </a:r>
          </a:p>
          <a:p>
            <a:pPr lvl="1"/>
            <a:r>
              <a:rPr lang="en-US" dirty="0"/>
              <a:t>location-aware services</a:t>
            </a:r>
          </a:p>
          <a:p>
            <a:pPr lvl="1"/>
            <a:r>
              <a:rPr lang="en-US" dirty="0"/>
              <a:t>security of Web applications (content restriction)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Immediately available</a:t>
            </a:r>
          </a:p>
          <a:p>
            <a:pPr lvl="1"/>
            <a:r>
              <a:rPr lang="en-US" dirty="0"/>
              <a:t>Permanent availability demand stability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8759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Development-related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The Development Team</a:t>
            </a:r>
          </a:p>
          <a:p>
            <a:r>
              <a:rPr lang="en-US" dirty="0"/>
              <a:t>Technical Infrastructure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10614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8759"/>
          </a:xfrm>
        </p:spPr>
        <p:txBody>
          <a:bodyPr>
            <a:normAutofit fontScale="90000"/>
          </a:bodyPr>
          <a:lstStyle/>
          <a:p>
            <a:r>
              <a:rPr lang="en-US" dirty="0"/>
              <a:t>The Development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9864"/>
            <a:ext cx="7886700" cy="4950162"/>
          </a:xfrm>
        </p:spPr>
        <p:txBody>
          <a:bodyPr>
            <a:normAutofit/>
          </a:bodyPr>
          <a:lstStyle/>
          <a:p>
            <a:r>
              <a:rPr lang="en-US" dirty="0"/>
              <a:t>Multidisciplinary</a:t>
            </a:r>
          </a:p>
        </p:txBody>
      </p:sp>
    </p:spTree>
    <p:extLst>
      <p:ext uri="{BB962C8B-B14F-4D97-AF65-F5344CB8AC3E}">
        <p14:creationId xmlns:p14="http://schemas.microsoft.com/office/powerpoint/2010/main" val="297972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SafeHomeAssured.com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Pressman </a:t>
            </a:r>
            <a:r>
              <a:rPr lang="en-US"/>
              <a:t>(page-4)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5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798" y="120001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Are </a:t>
            </a:r>
            <a:r>
              <a:rPr lang="en-US" sz="4800" dirty="0" err="1"/>
              <a:t>WebApps</a:t>
            </a:r>
            <a:r>
              <a:rPr lang="en-US" sz="4800" dirty="0"/>
              <a:t> Really </a:t>
            </a:r>
            <a:br>
              <a:rPr lang="en-US" sz="4800" dirty="0"/>
            </a:br>
            <a:r>
              <a:rPr lang="en-US" sz="4800" dirty="0"/>
              <a:t>Computer Software?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67798" y="42215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How they are different from </a:t>
            </a:r>
          </a:p>
          <a:p>
            <a:pPr algn="ctr"/>
            <a:r>
              <a:rPr lang="en-US" sz="2800" dirty="0"/>
              <a:t>conventional Software? </a:t>
            </a:r>
          </a:p>
        </p:txBody>
      </p:sp>
    </p:spTree>
    <p:extLst>
      <p:ext uri="{BB962C8B-B14F-4D97-AF65-F5344CB8AC3E}">
        <p14:creationId xmlns:p14="http://schemas.microsoft.com/office/powerpoint/2010/main" val="309846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14" y="259618"/>
            <a:ext cx="7886700" cy="637197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Attributes that distinguishes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5227"/>
            <a:ext cx="8198828" cy="553658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1">
            <a:noAutofit/>
          </a:bodyPr>
          <a:lstStyle/>
          <a:p>
            <a:r>
              <a:rPr lang="en-US" b="1" dirty="0"/>
              <a:t>Network intensiveness</a:t>
            </a:r>
          </a:p>
          <a:p>
            <a:r>
              <a:rPr lang="en-US" b="1" dirty="0"/>
              <a:t>Concurrency</a:t>
            </a:r>
          </a:p>
          <a:p>
            <a:r>
              <a:rPr lang="en-US" b="1" dirty="0"/>
              <a:t>Unpredictable load</a:t>
            </a:r>
          </a:p>
          <a:p>
            <a:r>
              <a:rPr lang="en-US" b="1" dirty="0"/>
              <a:t>Performance</a:t>
            </a:r>
          </a:p>
          <a:p>
            <a:r>
              <a:rPr lang="en-US" b="1" dirty="0"/>
              <a:t>Availability</a:t>
            </a:r>
          </a:p>
          <a:p>
            <a:r>
              <a:rPr lang="en-US" b="1" dirty="0"/>
              <a:t>Data driven</a:t>
            </a:r>
          </a:p>
          <a:p>
            <a:r>
              <a:rPr lang="en-US" b="1" dirty="0"/>
              <a:t>Content sensitive. </a:t>
            </a:r>
          </a:p>
          <a:p>
            <a:r>
              <a:rPr lang="en-US" b="1" dirty="0"/>
              <a:t>Continuous evolution</a:t>
            </a:r>
          </a:p>
          <a:p>
            <a:r>
              <a:rPr lang="en-US" b="1" dirty="0"/>
              <a:t>Immediacy. </a:t>
            </a:r>
          </a:p>
          <a:p>
            <a:r>
              <a:rPr lang="en-US" b="1" dirty="0"/>
              <a:t>Security</a:t>
            </a:r>
          </a:p>
          <a:p>
            <a:r>
              <a:rPr lang="en-US" b="1" dirty="0"/>
              <a:t>Aesthetics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15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WebE</a:t>
            </a:r>
            <a:r>
              <a:rPr lang="en-US" dirty="0"/>
              <a:t>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77138"/>
            <a:ext cx="6858000" cy="1655762"/>
          </a:xfrm>
        </p:spPr>
        <p:txBody>
          <a:bodyPr/>
          <a:lstStyle/>
          <a:p>
            <a:r>
              <a:rPr lang="en-US" dirty="0"/>
              <a:t>Chapter -2 (Pressman)</a:t>
            </a:r>
          </a:p>
        </p:txBody>
      </p:sp>
    </p:spTree>
    <p:extLst>
      <p:ext uri="{BB962C8B-B14F-4D97-AF65-F5344CB8AC3E}">
        <p14:creationId xmlns:p14="http://schemas.microsoft.com/office/powerpoint/2010/main" val="2780422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2653"/>
            <a:ext cx="7886700" cy="175940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“Web engineering proposes an </a:t>
            </a:r>
            <a:r>
              <a:rPr lang="en-US" sz="3600" i="1" u="sng" dirty="0"/>
              <a:t>agile</a:t>
            </a:r>
            <a:r>
              <a:rPr lang="en-US" sz="3600" dirty="0"/>
              <a:t>, yet disciplined </a:t>
            </a:r>
            <a:r>
              <a:rPr lang="en-US" sz="3600" i="1" u="sng" dirty="0"/>
              <a:t>framework</a:t>
            </a:r>
            <a:r>
              <a:rPr lang="en-US" sz="3600" dirty="0"/>
              <a:t> for building industry-quality </a:t>
            </a:r>
            <a:r>
              <a:rPr lang="en-US" sz="3600" dirty="0" err="1"/>
              <a:t>WebApps</a:t>
            </a:r>
            <a:r>
              <a:rPr lang="en-US" sz="36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695712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184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Agility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152" y="1193369"/>
            <a:ext cx="7886700" cy="4983594"/>
          </a:xfrm>
        </p:spPr>
        <p:txBody>
          <a:bodyPr>
            <a:normAutofit/>
          </a:bodyPr>
          <a:lstStyle/>
          <a:p>
            <a:r>
              <a:rPr lang="en-US" sz="3200" dirty="0"/>
              <a:t>An agile team is a active team able to appropriately </a:t>
            </a:r>
            <a:r>
              <a:rPr lang="en-US" sz="3200" u="sng" dirty="0"/>
              <a:t>respond to changes</a:t>
            </a:r>
            <a:r>
              <a:rPr lang="en-US" sz="3200" dirty="0"/>
              <a:t>.</a:t>
            </a:r>
          </a:p>
          <a:p>
            <a:pPr lvl="1"/>
            <a:r>
              <a:rPr lang="en-US" sz="2800" dirty="0"/>
              <a:t>Changes in the software being built, </a:t>
            </a:r>
          </a:p>
          <a:p>
            <a:pPr lvl="1"/>
            <a:r>
              <a:rPr lang="en-US" sz="2800" dirty="0"/>
              <a:t>changes to the team members, </a:t>
            </a:r>
          </a:p>
          <a:p>
            <a:pPr lvl="1"/>
            <a:r>
              <a:rPr lang="en-US" sz="2800" dirty="0"/>
              <a:t>changes because of new technology, </a:t>
            </a:r>
          </a:p>
          <a:p>
            <a:pPr lvl="1"/>
            <a:r>
              <a:rPr lang="en-US" sz="2800" dirty="0"/>
              <a:t>changes of all kinds that may have an impact on the product they build </a:t>
            </a:r>
          </a:p>
          <a:p>
            <a:pPr lvl="1"/>
            <a:r>
              <a:rPr lang="en-US" sz="2800" dirty="0"/>
              <a:t>or the project that creates the product.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4028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8302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What is a </a:t>
            </a:r>
            <a:r>
              <a:rPr lang="en-US" dirty="0" err="1"/>
              <a:t>WebE</a:t>
            </a:r>
            <a:r>
              <a:rPr lang="en-US" dirty="0"/>
              <a:t>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363"/>
            <a:ext cx="7886700" cy="4921600"/>
          </a:xfrm>
        </p:spPr>
        <p:txBody>
          <a:bodyPr>
            <a:normAutofit/>
          </a:bodyPr>
          <a:lstStyle/>
          <a:p>
            <a:r>
              <a:rPr lang="en-US" dirty="0"/>
              <a:t>~ is the </a:t>
            </a:r>
            <a:r>
              <a:rPr lang="en-US" u="sng" dirty="0"/>
              <a:t>foundation </a:t>
            </a:r>
            <a:r>
              <a:rPr lang="en-US" dirty="0"/>
              <a:t>for a complete Web engineering process </a:t>
            </a:r>
          </a:p>
          <a:p>
            <a:endParaRPr lang="en-US" sz="1600" dirty="0"/>
          </a:p>
          <a:p>
            <a:r>
              <a:rPr lang="en-US" dirty="0"/>
              <a:t>consist of  a </a:t>
            </a:r>
            <a:r>
              <a:rPr lang="en-US" u="sng" dirty="0"/>
              <a:t>small number of framework activities</a:t>
            </a:r>
          </a:p>
          <a:p>
            <a:endParaRPr lang="en-US" sz="1600" dirty="0"/>
          </a:p>
          <a:p>
            <a:r>
              <a:rPr lang="en-US" dirty="0"/>
              <a:t>applicable to all </a:t>
            </a:r>
            <a:r>
              <a:rPr lang="en-US" dirty="0" err="1"/>
              <a:t>WebApp</a:t>
            </a:r>
            <a:r>
              <a:rPr lang="en-US" dirty="0"/>
              <a:t> projects, regardless of their size or complexity. </a:t>
            </a:r>
          </a:p>
          <a:p>
            <a:endParaRPr lang="en-US" sz="1600" dirty="0"/>
          </a:p>
          <a:p>
            <a:r>
              <a:rPr lang="en-US" dirty="0"/>
              <a:t>In addition, the framework encompasses a set of </a:t>
            </a:r>
            <a:r>
              <a:rPr lang="en-US" u="sng" dirty="0"/>
              <a:t>umbrella activities </a:t>
            </a:r>
            <a:r>
              <a:rPr lang="en-US" dirty="0"/>
              <a:t>that are applicable across the entire </a:t>
            </a:r>
            <a:r>
              <a:rPr lang="en-US" dirty="0" err="1"/>
              <a:t>WebE</a:t>
            </a:r>
            <a:r>
              <a:rPr lang="en-US" dirty="0"/>
              <a:t> process.</a:t>
            </a:r>
          </a:p>
        </p:txBody>
      </p:sp>
    </p:spTree>
    <p:extLst>
      <p:ext uri="{BB962C8B-B14F-4D97-AF65-F5344CB8AC3E}">
        <p14:creationId xmlns:p14="http://schemas.microsoft.com/office/powerpoint/2010/main" val="896785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281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framework activities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9865"/>
            <a:ext cx="7886700" cy="5315918"/>
          </a:xfrm>
        </p:spPr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Involves heavy interaction and collaboration with the stakeholders</a:t>
            </a:r>
          </a:p>
          <a:p>
            <a:pPr lvl="1"/>
            <a:r>
              <a:rPr lang="en-US" dirty="0"/>
              <a:t>encompasses requirements gathering and other related activities.</a:t>
            </a:r>
          </a:p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Establishes an incremental plan for the </a:t>
            </a:r>
            <a:r>
              <a:rPr lang="en-US" dirty="0" err="1"/>
              <a:t>WebE</a:t>
            </a:r>
            <a:r>
              <a:rPr lang="en-US" dirty="0"/>
              <a:t> work</a:t>
            </a:r>
          </a:p>
          <a:p>
            <a:pPr lvl="1"/>
            <a:r>
              <a:rPr lang="en-US" dirty="0"/>
              <a:t>Describes</a:t>
            </a:r>
          </a:p>
          <a:p>
            <a:pPr lvl="2"/>
            <a:r>
              <a:rPr lang="en-US" dirty="0" err="1"/>
              <a:t>WebE</a:t>
            </a:r>
            <a:r>
              <a:rPr lang="en-US" dirty="0"/>
              <a:t> actions that will occur</a:t>
            </a:r>
          </a:p>
          <a:p>
            <a:pPr lvl="2"/>
            <a:r>
              <a:rPr lang="en-US" dirty="0"/>
              <a:t>technical tasks to be conducted</a:t>
            </a:r>
          </a:p>
          <a:p>
            <a:pPr lvl="2"/>
            <a:r>
              <a:rPr lang="en-US" dirty="0"/>
              <a:t>risks that are likely</a:t>
            </a:r>
          </a:p>
          <a:p>
            <a:pPr lvl="2"/>
            <a:r>
              <a:rPr lang="en-US" dirty="0"/>
              <a:t>Resource required</a:t>
            </a:r>
          </a:p>
          <a:p>
            <a:pPr lvl="2"/>
            <a:r>
              <a:rPr lang="en-US" dirty="0"/>
              <a:t>the work products to be produced, </a:t>
            </a:r>
          </a:p>
          <a:p>
            <a:pPr lvl="2"/>
            <a:r>
              <a:rPr lang="en-US" dirty="0"/>
              <a:t>work schedule.</a:t>
            </a:r>
          </a:p>
        </p:txBody>
      </p:sp>
    </p:spTree>
    <p:extLst>
      <p:ext uri="{BB962C8B-B14F-4D97-AF65-F5344CB8AC3E}">
        <p14:creationId xmlns:p14="http://schemas.microsoft.com/office/powerpoint/2010/main" val="1062112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6359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Generic </a:t>
            </a:r>
            <a:r>
              <a:rPr lang="en-US" dirty="0" err="1"/>
              <a:t>WebE</a:t>
            </a:r>
            <a:r>
              <a:rPr lang="en-US" dirty="0"/>
              <a:t> framework activities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9865"/>
            <a:ext cx="7886700" cy="53159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the creation of models that </a:t>
            </a:r>
            <a:r>
              <a:rPr lang="en-US" u="sng" dirty="0"/>
              <a:t>assist the developer and the customer to better understand </a:t>
            </a:r>
            <a:r>
              <a:rPr lang="en-US" u="sng" dirty="0" err="1"/>
              <a:t>WebApp</a:t>
            </a:r>
            <a:r>
              <a:rPr lang="en-US" u="sng" dirty="0"/>
              <a:t> requirements and the design </a:t>
            </a:r>
            <a:r>
              <a:rPr lang="en-US" dirty="0"/>
              <a:t>that will achieve those requirements.</a:t>
            </a:r>
          </a:p>
          <a:p>
            <a:pPr lvl="1"/>
            <a:endParaRPr lang="en-US" dirty="0"/>
          </a:p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the generation of HTML, XML, PHP, and similar code</a:t>
            </a:r>
          </a:p>
          <a:p>
            <a:pPr lvl="1"/>
            <a:r>
              <a:rPr lang="en-US" dirty="0"/>
              <a:t>testing mechanism that is required to uncover errors in the code.</a:t>
            </a:r>
          </a:p>
          <a:p>
            <a:pPr lvl="1"/>
            <a:endParaRPr lang="en-US" dirty="0"/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Delivers a </a:t>
            </a:r>
            <a:r>
              <a:rPr lang="en-US" u="sng" dirty="0" err="1"/>
              <a:t>WebApp</a:t>
            </a:r>
            <a:r>
              <a:rPr lang="en-US" u="sng" dirty="0"/>
              <a:t> increment</a:t>
            </a:r>
            <a:r>
              <a:rPr lang="en-US" dirty="0"/>
              <a:t> to the customer who valuates it and provides feedback based on the evaluation.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75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768" y="314324"/>
            <a:ext cx="4087276" cy="6191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451" y="1596325"/>
            <a:ext cx="3163558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Umbrella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risk management,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quality assurance,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269800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5769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dirty="0"/>
              <a:t>Agility principles adapted by </a:t>
            </a:r>
            <a:r>
              <a:rPr lang="en-US" sz="2800" dirty="0" err="1"/>
              <a:t>WebE</a:t>
            </a:r>
            <a:r>
              <a:rPr lang="en-US" sz="2800" dirty="0"/>
              <a:t> Framework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7146"/>
            <a:ext cx="7886700" cy="5045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highest priority is to satisfy the customer through early and continuous delivery of valuable software.</a:t>
            </a:r>
          </a:p>
          <a:p>
            <a:endParaRPr lang="en-US" dirty="0"/>
          </a:p>
          <a:p>
            <a:r>
              <a:rPr lang="en-US" dirty="0"/>
              <a:t>Welcome changing requirements, even late in development. </a:t>
            </a:r>
          </a:p>
          <a:p>
            <a:endParaRPr lang="en-US" dirty="0"/>
          </a:p>
          <a:p>
            <a:r>
              <a:rPr lang="en-US" dirty="0"/>
              <a:t>Deliver working software frequently, from a couple of weeks to a couple of months, with a preference to the shorter timescale.</a:t>
            </a:r>
          </a:p>
          <a:p>
            <a:endParaRPr lang="en-US" dirty="0"/>
          </a:p>
          <a:p>
            <a:r>
              <a:rPr lang="en-US" dirty="0"/>
              <a:t>Business people and developers must work together daily throughout the project.</a:t>
            </a:r>
          </a:p>
        </p:txBody>
      </p:sp>
    </p:spTree>
    <p:extLst>
      <p:ext uri="{BB962C8B-B14F-4D97-AF65-F5344CB8AC3E}">
        <p14:creationId xmlns:p14="http://schemas.microsoft.com/office/powerpoint/2010/main" val="290200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484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Categories of Web Applications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1000"/>
                    </a14:imgEffect>
                    <a14:imgEffect>
                      <a14:colorTemperature colorTemp="6505"/>
                    </a14:imgEffect>
                    <a14:imgEffect>
                      <a14:brightnessContrast contras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602" y="1155815"/>
            <a:ext cx="6528513" cy="5203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914508" y="1815737"/>
            <a:ext cx="2229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centric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Workflow-based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Portal-oriented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Ubiquitous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Semantic Web</a:t>
            </a:r>
          </a:p>
        </p:txBody>
      </p:sp>
    </p:spTree>
    <p:extLst>
      <p:ext uri="{BB962C8B-B14F-4D97-AF65-F5344CB8AC3E}">
        <p14:creationId xmlns:p14="http://schemas.microsoft.com/office/powerpoint/2010/main" val="4174326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0612"/>
            <a:ext cx="7886700" cy="59576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dirty="0"/>
              <a:t>Agility principles followed by </a:t>
            </a:r>
            <a:r>
              <a:rPr lang="en-US" sz="2800" dirty="0" err="1"/>
              <a:t>WebE</a:t>
            </a:r>
            <a:r>
              <a:rPr lang="en-US" sz="2800" dirty="0"/>
              <a:t>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0062"/>
            <a:ext cx="7886700" cy="50455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Build projects around </a:t>
            </a:r>
            <a:r>
              <a:rPr lang="en-US" u="sng" dirty="0"/>
              <a:t>motivated </a:t>
            </a:r>
            <a:r>
              <a:rPr lang="en-US" dirty="0"/>
              <a:t>individuals. Give them the </a:t>
            </a:r>
            <a:r>
              <a:rPr lang="en-US" u="sng" dirty="0"/>
              <a:t>environment and support</a:t>
            </a:r>
            <a:r>
              <a:rPr lang="en-US" dirty="0"/>
              <a:t> they need, and </a:t>
            </a:r>
            <a:r>
              <a:rPr lang="en-US" u="sng" dirty="0"/>
              <a:t>trust</a:t>
            </a:r>
            <a:r>
              <a:rPr lang="en-US" dirty="0"/>
              <a:t> them to get the job done.</a:t>
            </a:r>
          </a:p>
          <a:p>
            <a:endParaRPr lang="en-US" dirty="0"/>
          </a:p>
          <a:p>
            <a:r>
              <a:rPr lang="en-US" dirty="0"/>
              <a:t>The most efficient and effective method of conveying information to and within a development team is </a:t>
            </a:r>
            <a:r>
              <a:rPr lang="en-US" u="sng" dirty="0"/>
              <a:t>face-to-face conversation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Working software is the primary measure of progress.</a:t>
            </a:r>
          </a:p>
          <a:p>
            <a:endParaRPr lang="en-US" dirty="0"/>
          </a:p>
          <a:p>
            <a:r>
              <a:rPr lang="en-US" dirty="0"/>
              <a:t>The sponsors, developers, and users should be able to maintain a constant pace indefinitely.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595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Agility principles adaped by WebE Framework 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984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1661"/>
            <a:ext cx="7886700" cy="5045587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Continuous attention </a:t>
            </a:r>
            <a:r>
              <a:rPr lang="en-US" dirty="0"/>
              <a:t>to </a:t>
            </a:r>
            <a:r>
              <a:rPr lang="en-US" u="sng" dirty="0"/>
              <a:t>technical excellence </a:t>
            </a:r>
            <a:r>
              <a:rPr lang="en-US" dirty="0"/>
              <a:t>and </a:t>
            </a:r>
            <a:r>
              <a:rPr lang="en-US" u="sng" dirty="0"/>
              <a:t>good design</a:t>
            </a:r>
            <a:r>
              <a:rPr lang="en-US" dirty="0"/>
              <a:t> enhances agility.</a:t>
            </a:r>
          </a:p>
          <a:p>
            <a:endParaRPr lang="en-US" dirty="0"/>
          </a:p>
          <a:p>
            <a:r>
              <a:rPr lang="en-US" dirty="0"/>
              <a:t>Simplicity—the art of maximizing the amount of work not done—is essential.</a:t>
            </a:r>
          </a:p>
          <a:p>
            <a:endParaRPr lang="en-US" dirty="0"/>
          </a:p>
          <a:p>
            <a:r>
              <a:rPr lang="en-US" dirty="0"/>
              <a:t>The best architectures, requirements, and designs emerge from self organizing teams.</a:t>
            </a:r>
          </a:p>
          <a:p>
            <a:endParaRPr lang="en-US" dirty="0"/>
          </a:p>
          <a:p>
            <a:r>
              <a:rPr lang="en-US" dirty="0"/>
              <a:t>At regular intervals, the team reflects on how to become more effective, then tunes and adjusts its behavior accordingly.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1600" y="228158"/>
            <a:ext cx="7886700" cy="595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Agility principles adaped by WebE Framework 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8688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0080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Why Is </a:t>
            </a:r>
            <a:r>
              <a:rPr lang="en-US" sz="3600" dirty="0" err="1">
                <a:solidFill>
                  <a:schemeClr val="bg1"/>
                </a:solidFill>
              </a:rPr>
              <a:t>WebE</a:t>
            </a:r>
            <a:r>
              <a:rPr lang="en-US" sz="3600" dirty="0">
                <a:solidFill>
                  <a:schemeClr val="bg1"/>
                </a:solidFill>
              </a:rPr>
              <a:t> Process Agility So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9829"/>
            <a:ext cx="7886700" cy="4827134"/>
          </a:xfrm>
        </p:spPr>
        <p:txBody>
          <a:bodyPr/>
          <a:lstStyle/>
          <a:p>
            <a:r>
              <a:rPr lang="en-US" dirty="0"/>
              <a:t>The Internet changed software development’s top priority from </a:t>
            </a:r>
            <a:r>
              <a:rPr lang="en-US" b="1" dirty="0"/>
              <a:t>what</a:t>
            </a:r>
            <a:r>
              <a:rPr lang="en-US" dirty="0"/>
              <a:t> to </a:t>
            </a:r>
            <a:r>
              <a:rPr lang="en-US" b="1" dirty="0"/>
              <a:t>when</a:t>
            </a:r>
          </a:p>
          <a:p>
            <a:endParaRPr lang="en-US" dirty="0"/>
          </a:p>
          <a:p>
            <a:r>
              <a:rPr lang="en-US" dirty="0"/>
              <a:t>Reduced time-to-market has become the competitive edge for successful companies</a:t>
            </a:r>
          </a:p>
          <a:p>
            <a:endParaRPr lang="en-US" dirty="0"/>
          </a:p>
          <a:p>
            <a:r>
              <a:rPr lang="en-US" dirty="0"/>
              <a:t>reducing the development cycle is now one of software engineering’s most important missions</a:t>
            </a:r>
          </a:p>
        </p:txBody>
      </p:sp>
    </p:spTree>
    <p:extLst>
      <p:ext uri="{BB962C8B-B14F-4D97-AF65-F5344CB8AC3E}">
        <p14:creationId xmlns:p14="http://schemas.microsoft.com/office/powerpoint/2010/main" val="3747641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1845"/>
          </a:xfrm>
        </p:spPr>
        <p:txBody>
          <a:bodyPr>
            <a:normAutofit/>
          </a:bodyPr>
          <a:lstStyle/>
          <a:p>
            <a:r>
              <a:rPr lang="en-US" sz="3200" dirty="0" err="1"/>
              <a:t>WebE</a:t>
            </a:r>
            <a:r>
              <a:rPr lang="en-US" sz="3200" dirty="0"/>
              <a:t> Methods within the Process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Communication methods</a:t>
            </a:r>
          </a:p>
          <a:p>
            <a:pPr lvl="1"/>
            <a:r>
              <a:rPr lang="en-US" dirty="0"/>
              <a:t>Define the approach used to facilitate communication between Web engineers and all other </a:t>
            </a:r>
            <a:r>
              <a:rPr lang="en-US" dirty="0" err="1"/>
              <a:t>WebApp</a:t>
            </a:r>
            <a:r>
              <a:rPr lang="en-US" dirty="0"/>
              <a:t> stakeholders</a:t>
            </a:r>
          </a:p>
          <a:p>
            <a:pPr lvl="1"/>
            <a:r>
              <a:rPr lang="en-US" dirty="0"/>
              <a:t>particularly important during requirements gathering and whenever a </a:t>
            </a:r>
            <a:r>
              <a:rPr lang="en-US" dirty="0" err="1"/>
              <a:t>WebApp</a:t>
            </a:r>
            <a:r>
              <a:rPr lang="en-US" dirty="0"/>
              <a:t> increment is to be evaluated.</a:t>
            </a:r>
          </a:p>
          <a:p>
            <a:pPr lvl="1"/>
            <a:endParaRPr lang="en-US" dirty="0"/>
          </a:p>
          <a:p>
            <a:r>
              <a:rPr lang="en-US" dirty="0"/>
              <a:t>Requirements analysis methods</a:t>
            </a:r>
          </a:p>
          <a:p>
            <a:pPr marL="457200" lvl="1" indent="0">
              <a:buNone/>
            </a:pPr>
            <a:r>
              <a:rPr lang="en-US" dirty="0"/>
              <a:t>for understanding</a:t>
            </a:r>
          </a:p>
          <a:p>
            <a:pPr lvl="1"/>
            <a:r>
              <a:rPr lang="en-US" dirty="0"/>
              <a:t>the content to be delivered by a </a:t>
            </a:r>
            <a:r>
              <a:rPr lang="en-US" dirty="0" err="1"/>
              <a:t>WebApp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the functions to be provided for the end user, </a:t>
            </a:r>
          </a:p>
          <a:p>
            <a:pPr lvl="1"/>
            <a:r>
              <a:rPr lang="en-US" dirty="0"/>
              <a:t>and the modes of interaction that each class of user will require.</a:t>
            </a:r>
          </a:p>
        </p:txBody>
      </p:sp>
    </p:spTree>
    <p:extLst>
      <p:ext uri="{BB962C8B-B14F-4D97-AF65-F5344CB8AC3E}">
        <p14:creationId xmlns:p14="http://schemas.microsoft.com/office/powerpoint/2010/main" val="523641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1845"/>
          </a:xfrm>
        </p:spPr>
        <p:txBody>
          <a:bodyPr>
            <a:normAutofit/>
          </a:bodyPr>
          <a:lstStyle/>
          <a:p>
            <a:r>
              <a:rPr lang="en-US" sz="3200" dirty="0" err="1"/>
              <a:t>WebE</a:t>
            </a:r>
            <a:r>
              <a:rPr lang="en-US" sz="3200" dirty="0"/>
              <a:t> Methods within the Process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2115"/>
            <a:ext cx="7886700" cy="5001306"/>
          </a:xfrm>
        </p:spPr>
        <p:txBody>
          <a:bodyPr>
            <a:normAutofit fontScale="92500"/>
          </a:bodyPr>
          <a:lstStyle/>
          <a:p>
            <a:r>
              <a:rPr lang="en-US" dirty="0"/>
              <a:t>Design methods</a:t>
            </a:r>
          </a:p>
          <a:p>
            <a:pPr lvl="1"/>
            <a:r>
              <a:rPr lang="en-US" dirty="0"/>
              <a:t>Encompass a series of design techniques that address </a:t>
            </a:r>
          </a:p>
          <a:p>
            <a:pPr lvl="2"/>
            <a:r>
              <a:rPr lang="en-US" dirty="0" err="1"/>
              <a:t>WebApp</a:t>
            </a:r>
            <a:r>
              <a:rPr lang="en-US" dirty="0"/>
              <a:t> content, </a:t>
            </a:r>
          </a:p>
          <a:p>
            <a:pPr lvl="2"/>
            <a:r>
              <a:rPr lang="en-US" dirty="0"/>
              <a:t>application and information architecture, </a:t>
            </a:r>
          </a:p>
          <a:p>
            <a:pPr lvl="2"/>
            <a:r>
              <a:rPr lang="en-US" dirty="0"/>
              <a:t>interface design, and </a:t>
            </a:r>
          </a:p>
          <a:p>
            <a:pPr lvl="2"/>
            <a:r>
              <a:rPr lang="en-US" dirty="0"/>
              <a:t>navigation structure</a:t>
            </a:r>
          </a:p>
          <a:p>
            <a:r>
              <a:rPr lang="en-US" dirty="0"/>
              <a:t>Construction methods</a:t>
            </a:r>
          </a:p>
          <a:p>
            <a:pPr lvl="1"/>
            <a:r>
              <a:rPr lang="en-US" dirty="0"/>
              <a:t>Apply a broad set of languages, tools, and related technology to the creation of </a:t>
            </a:r>
            <a:r>
              <a:rPr lang="en-US" dirty="0" err="1"/>
              <a:t>WebApp</a:t>
            </a:r>
            <a:r>
              <a:rPr lang="en-US" dirty="0"/>
              <a:t> content and functionality.</a:t>
            </a:r>
          </a:p>
          <a:p>
            <a:r>
              <a:rPr lang="en-US" dirty="0"/>
              <a:t>Testing methods</a:t>
            </a:r>
          </a:p>
          <a:p>
            <a:pPr lvl="1"/>
            <a:r>
              <a:rPr lang="en-US" dirty="0"/>
              <a:t>wide array of testing techniques that address component-level and architectural issues, </a:t>
            </a:r>
            <a:r>
              <a:rPr lang="en-US" u="sng" dirty="0"/>
              <a:t>navigation testing</a:t>
            </a:r>
            <a:r>
              <a:rPr lang="en-US" dirty="0"/>
              <a:t>, </a:t>
            </a:r>
            <a:r>
              <a:rPr lang="en-US" u="sng" dirty="0"/>
              <a:t>usability testing</a:t>
            </a:r>
            <a:r>
              <a:rPr lang="en-US" dirty="0"/>
              <a:t>, </a:t>
            </a:r>
            <a:r>
              <a:rPr lang="en-US" u="sng" dirty="0"/>
              <a:t>security testing</a:t>
            </a:r>
            <a:r>
              <a:rPr lang="en-US" dirty="0"/>
              <a:t>, and </a:t>
            </a:r>
            <a:r>
              <a:rPr lang="en-US" u="sng" dirty="0"/>
              <a:t>configuration testing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5689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320"/>
          </a:xfrm>
        </p:spPr>
        <p:txBody>
          <a:bodyPr/>
          <a:lstStyle/>
          <a:p>
            <a:r>
              <a:rPr lang="en-US" dirty="0"/>
              <a:t>Web Engineering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5342"/>
            <a:ext cx="7886700" cy="55211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Take the time to understand business needs and product objectives, even if the details of the </a:t>
            </a:r>
            <a:r>
              <a:rPr lang="en-US" dirty="0" err="1"/>
              <a:t>WebApp</a:t>
            </a:r>
            <a:r>
              <a:rPr lang="en-US" dirty="0"/>
              <a:t> are vague.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how users will interact with the WebApp using a scenario-based approach.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project plan, even if it’s very brief.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Spend some time modeling what it is that you’re going to build.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94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320"/>
          </a:xfrm>
        </p:spPr>
        <p:txBody>
          <a:bodyPr>
            <a:normAutofit fontScale="90000"/>
          </a:bodyPr>
          <a:lstStyle/>
          <a:p>
            <a:r>
              <a:rPr lang="en-US" dirty="0"/>
              <a:t>Web Engineering Best Practices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5342"/>
            <a:ext cx="7886700" cy="55211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Review the models for consistency and quality. 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Use tools and technology that enable you to construct the system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as many reusable components as possible.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Don’t reinvent when you can </a:t>
            </a:r>
            <a:r>
              <a:rPr lang="en-US"/>
              <a:t>reuse.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Don’t rely on early users to debug the </a:t>
            </a:r>
            <a:r>
              <a:rPr lang="en-US" dirty="0" err="1"/>
              <a:t>WebApp</a:t>
            </a:r>
            <a:r>
              <a:rPr lang="en-US" dirty="0"/>
              <a:t>—design comprehensive tests and execute them before releasing the system.</a:t>
            </a:r>
          </a:p>
        </p:txBody>
      </p:sp>
    </p:spTree>
    <p:extLst>
      <p:ext uri="{BB962C8B-B14F-4D97-AF65-F5344CB8AC3E}">
        <p14:creationId xmlns:p14="http://schemas.microsoft.com/office/powerpoint/2010/main" val="1879871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22</a:t>
            </a:r>
          </a:p>
        </p:txBody>
      </p:sp>
    </p:spTree>
    <p:extLst>
      <p:ext uri="{BB962C8B-B14F-4D97-AF65-F5344CB8AC3E}">
        <p14:creationId xmlns:p14="http://schemas.microsoft.com/office/powerpoint/2010/main" val="244241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WEB ENGINEERING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973962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Realities encountered in most </a:t>
            </a:r>
            <a:r>
              <a:rPr lang="en-US" sz="2700" dirty="0" err="1"/>
              <a:t>WebApp</a:t>
            </a:r>
            <a:r>
              <a:rPr lang="en-US" sz="2700" dirty="0"/>
              <a:t>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evolve over time</a:t>
            </a:r>
          </a:p>
          <a:p>
            <a:r>
              <a:rPr lang="en-US" dirty="0"/>
              <a:t>Changes will occur frequently</a:t>
            </a:r>
          </a:p>
          <a:p>
            <a:r>
              <a:rPr lang="en-US" dirty="0"/>
              <a:t>Time lines are short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2261" y="4033266"/>
            <a:ext cx="67557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Because of these realities, </a:t>
            </a:r>
            <a:r>
              <a:rPr lang="en-US" dirty="0" err="1"/>
              <a:t>WebApps</a:t>
            </a:r>
            <a:r>
              <a:rPr lang="en-US" dirty="0"/>
              <a:t> are often delivered incrementally</a:t>
            </a:r>
          </a:p>
        </p:txBody>
      </p:sp>
    </p:spTree>
    <p:extLst>
      <p:ext uri="{BB962C8B-B14F-4D97-AF65-F5344CB8AC3E}">
        <p14:creationId xmlns:p14="http://schemas.microsoft.com/office/powerpoint/2010/main" val="253656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Document centric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46483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precursor to Web applications</a:t>
            </a:r>
          </a:p>
          <a:p>
            <a:r>
              <a:rPr lang="en-US" dirty="0"/>
              <a:t>stored on a Web server as static HTML docs and sent to the Web client in response to a request</a:t>
            </a:r>
          </a:p>
          <a:p>
            <a:r>
              <a:rPr lang="en-US" dirty="0"/>
              <a:t>updated manually</a:t>
            </a:r>
          </a:p>
          <a:p>
            <a:r>
              <a:rPr lang="en-US" dirty="0">
                <a:solidFill>
                  <a:srgbClr val="FF0000"/>
                </a:solidFill>
              </a:rPr>
              <a:t>often results in outdated information</a:t>
            </a:r>
          </a:p>
          <a:p>
            <a:r>
              <a:rPr lang="en-US" dirty="0">
                <a:solidFill>
                  <a:srgbClr val="FF0000"/>
                </a:solidFill>
              </a:rPr>
              <a:t>Danger of inconsistencies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simplicity and stability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Short response time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Static homepages, simple web presences for small businesses belong in this category.</a:t>
            </a:r>
          </a:p>
        </p:txBody>
      </p:sp>
    </p:spTree>
    <p:extLst>
      <p:ext uri="{BB962C8B-B14F-4D97-AF65-F5344CB8AC3E}">
        <p14:creationId xmlns:p14="http://schemas.microsoft.com/office/powerpoint/2010/main" val="1558666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4" y="1304959"/>
            <a:ext cx="2667236" cy="4053458"/>
          </a:xfrm>
        </p:spPr>
        <p:txBody>
          <a:bodyPr anchor="t">
            <a:normAutofit/>
          </a:bodyPr>
          <a:lstStyle/>
          <a:p>
            <a:r>
              <a:rPr lang="en-US" sz="3000" dirty="0"/>
              <a:t>Example: A </a:t>
            </a:r>
            <a:r>
              <a:rPr lang="en-US" sz="3000" dirty="0" err="1"/>
              <a:t>WebApp</a:t>
            </a:r>
            <a:r>
              <a:rPr lang="en-US" sz="3000" dirty="0"/>
              <a:t> delivered in four increments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248" y="1011757"/>
            <a:ext cx="4653599" cy="498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73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82" y="1527120"/>
            <a:ext cx="2124209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WebE</a:t>
            </a:r>
            <a:r>
              <a:rPr lang="en-US" dirty="0"/>
              <a:t> Process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291" y="1398448"/>
            <a:ext cx="5901743" cy="43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10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77874"/>
            <a:ext cx="7886700" cy="603504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the Framework Refined?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811"/>
            <a:ext cx="7886700" cy="35811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some cases, a framework activity is conducted informally. </a:t>
            </a:r>
          </a:p>
          <a:p>
            <a:r>
              <a:rPr lang="en-US" dirty="0"/>
              <a:t>In others, a distinct set of actions will be defined and conducted by team members.</a:t>
            </a:r>
          </a:p>
          <a:p>
            <a:r>
              <a:rPr lang="en-US" dirty="0"/>
              <a:t>Complex action may be further refined into a set of Web engineering tasks</a:t>
            </a:r>
          </a:p>
          <a:p>
            <a:r>
              <a:rPr lang="en-US" dirty="0"/>
              <a:t>Example: design</a:t>
            </a:r>
          </a:p>
          <a:p>
            <a:pPr lvl="1"/>
            <a:r>
              <a:rPr lang="en-US" dirty="0"/>
              <a:t>aesthetic design </a:t>
            </a:r>
          </a:p>
          <a:p>
            <a:pPr lvl="1"/>
            <a:r>
              <a:rPr lang="en-US" dirty="0"/>
              <a:t>content design </a:t>
            </a:r>
          </a:p>
          <a:p>
            <a:pPr lvl="1"/>
            <a:r>
              <a:rPr lang="en-US" dirty="0"/>
              <a:t>architecture design </a:t>
            </a:r>
          </a:p>
          <a:p>
            <a:pPr lvl="1"/>
            <a:r>
              <a:rPr lang="en-US" dirty="0"/>
              <a:t>navigation design and </a:t>
            </a:r>
          </a:p>
          <a:p>
            <a:pPr lvl="1"/>
            <a:r>
              <a:rPr lang="en-US" dirty="0"/>
              <a:t>component design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26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22268"/>
          </a:xfrm>
        </p:spPr>
        <p:txBody>
          <a:bodyPr>
            <a:normAutofit/>
          </a:bodyPr>
          <a:lstStyle/>
          <a:p>
            <a:r>
              <a:rPr lang="en-US" sz="2700" dirty="0"/>
              <a:t>How Should the Communication Activity Be Refined?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6319"/>
            <a:ext cx="7886700" cy="37366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Identify business stakeholders</a:t>
            </a:r>
          </a:p>
          <a:p>
            <a:r>
              <a:rPr lang="en-US" dirty="0"/>
              <a:t>Identify user categories</a:t>
            </a:r>
          </a:p>
          <a:p>
            <a:r>
              <a:rPr lang="en-US" dirty="0"/>
              <a:t>Formulate the business context</a:t>
            </a:r>
          </a:p>
          <a:p>
            <a:r>
              <a:rPr lang="en-US" dirty="0"/>
              <a:t>Define key business goals and objectives for the </a:t>
            </a:r>
            <a:r>
              <a:rPr lang="en-US" dirty="0" err="1"/>
              <a:t>WebApp</a:t>
            </a:r>
            <a:endParaRPr lang="en-US" dirty="0"/>
          </a:p>
          <a:p>
            <a:r>
              <a:rPr lang="en-US" dirty="0"/>
              <a:t>Identify the problem</a:t>
            </a:r>
          </a:p>
          <a:p>
            <a:r>
              <a:rPr lang="en-US" dirty="0"/>
              <a:t>Define informational and applicative goals</a:t>
            </a:r>
          </a:p>
          <a:p>
            <a:r>
              <a:rPr lang="en-US" dirty="0"/>
              <a:t>Gather requirements</a:t>
            </a:r>
          </a:p>
          <a:p>
            <a:r>
              <a:rPr lang="en-US" dirty="0"/>
              <a:t>Develop usage scenarios</a:t>
            </a:r>
          </a:p>
        </p:txBody>
      </p:sp>
      <p:pic>
        <p:nvPicPr>
          <p:cNvPr id="1026" name="Picture 2" descr="http://www.1stwebdesigner.com/wp-content/uploads/2011/03/dtop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09" y="3676651"/>
            <a:ext cx="3304485" cy="161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6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Planning : Tasks Required to Develop an Increment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activity provides you with a destination</a:t>
            </a:r>
          </a:p>
          <a:p>
            <a:r>
              <a:rPr lang="en-US" dirty="0"/>
              <a:t>Planning activity defines the route that you will take you toward the destination </a:t>
            </a:r>
          </a:p>
          <a:p>
            <a:r>
              <a:rPr lang="en-US" dirty="0"/>
              <a:t>Often defines the  way points that will ensure that you’re heading in the right direction and making step-by-step progress</a:t>
            </a:r>
          </a:p>
          <a:p>
            <a:r>
              <a:rPr lang="en-US" dirty="0"/>
              <a:t>Also defines the resources that will be required to achieve each way point and estimates the time that will be required to get there</a:t>
            </a:r>
          </a:p>
        </p:txBody>
      </p:sp>
    </p:spTree>
    <p:extLst>
      <p:ext uri="{BB962C8B-B14F-4D97-AF65-F5344CB8AC3E}">
        <p14:creationId xmlns:p14="http://schemas.microsoft.com/office/powerpoint/2010/main" val="3532560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491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Planning: tasks and related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8227"/>
            <a:ext cx="7886700" cy="36817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Refinement of the description of the </a:t>
            </a:r>
            <a:r>
              <a:rPr lang="en-US" dirty="0" err="1"/>
              <a:t>WebApp</a:t>
            </a:r>
            <a:r>
              <a:rPr lang="en-US" dirty="0"/>
              <a:t> increment to be delivered</a:t>
            </a:r>
          </a:p>
          <a:p>
            <a:r>
              <a:rPr lang="en-US" dirty="0"/>
              <a:t>Selection of  the </a:t>
            </a:r>
            <a:r>
              <a:rPr lang="en-US" dirty="0" err="1"/>
              <a:t>WebApp</a:t>
            </a:r>
            <a:r>
              <a:rPr lang="en-US" dirty="0"/>
              <a:t> increment to be delivered now</a:t>
            </a:r>
          </a:p>
          <a:p>
            <a:r>
              <a:rPr lang="en-US" dirty="0"/>
              <a:t>Estimation of  the effort and time required to deploy the increment.</a:t>
            </a:r>
          </a:p>
          <a:p>
            <a:r>
              <a:rPr lang="en-US" dirty="0"/>
              <a:t>Assessment of  risks associated with the delivery of the increment</a:t>
            </a:r>
          </a:p>
          <a:p>
            <a:r>
              <a:rPr lang="en-US" dirty="0"/>
              <a:t>Define the development schedule for the increment</a:t>
            </a:r>
          </a:p>
          <a:p>
            <a:r>
              <a:rPr lang="en-US" dirty="0"/>
              <a:t>Establish of </a:t>
            </a:r>
            <a:r>
              <a:rPr lang="en-US" b="1" dirty="0"/>
              <a:t>work products</a:t>
            </a:r>
            <a:r>
              <a:rPr lang="en-US" dirty="0"/>
              <a:t> to be produced as a consequence of each framework activity</a:t>
            </a:r>
          </a:p>
          <a:p>
            <a:r>
              <a:rPr lang="en-US" dirty="0"/>
              <a:t>Define your approach to change control</a:t>
            </a:r>
          </a:p>
          <a:p>
            <a:r>
              <a:rPr lang="en-US" dirty="0"/>
              <a:t>Establish your quality assurance approach</a:t>
            </a:r>
          </a:p>
        </p:txBody>
      </p:sp>
    </p:spTree>
    <p:extLst>
      <p:ext uri="{BB962C8B-B14F-4D97-AF65-F5344CB8AC3E}">
        <p14:creationId xmlns:p14="http://schemas.microsoft.com/office/powerpoint/2010/main" val="7294885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211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3947"/>
            <a:ext cx="7886700" cy="363602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What Is Modeling?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US" dirty="0"/>
              <a:t>Modeling is an activity that creates one or more </a:t>
            </a:r>
            <a:r>
              <a:rPr lang="en-US" b="1" dirty="0"/>
              <a:t>conceptual representations </a:t>
            </a:r>
            <a:r>
              <a:rPr lang="en-US" dirty="0"/>
              <a:t>of some aspect of the </a:t>
            </a:r>
            <a:r>
              <a:rPr lang="en-US" dirty="0" err="1"/>
              <a:t>WebApp</a:t>
            </a:r>
            <a:r>
              <a:rPr lang="en-US" dirty="0"/>
              <a:t> to be built.</a:t>
            </a:r>
          </a:p>
          <a:p>
            <a:pPr lvl="1">
              <a:buFont typeface="Calibri" panose="020F0502020204030204" pitchFamily="34" charset="0"/>
              <a:buChar char="—"/>
            </a:pPr>
            <a:endParaRPr lang="en-US" dirty="0"/>
          </a:p>
          <a:p>
            <a:r>
              <a:rPr lang="en-US" b="1" dirty="0"/>
              <a:t>conceptual representations</a:t>
            </a:r>
          </a:p>
          <a:p>
            <a:pPr lvl="1"/>
            <a:r>
              <a:rPr lang="en-US" dirty="0"/>
              <a:t>written documents, </a:t>
            </a:r>
          </a:p>
          <a:p>
            <a:pPr lvl="1"/>
            <a:r>
              <a:rPr lang="en-US" dirty="0"/>
              <a:t>sketches, </a:t>
            </a:r>
          </a:p>
          <a:p>
            <a:pPr lvl="1"/>
            <a:r>
              <a:rPr lang="en-US" dirty="0"/>
              <a:t>schematic diagrams, </a:t>
            </a:r>
          </a:p>
          <a:p>
            <a:pPr lvl="1"/>
            <a:r>
              <a:rPr lang="en-US" dirty="0"/>
              <a:t>graphical models, </a:t>
            </a:r>
          </a:p>
          <a:p>
            <a:pPr lvl="1"/>
            <a:r>
              <a:rPr lang="en-US" dirty="0"/>
              <a:t>written scenarios, </a:t>
            </a:r>
          </a:p>
          <a:p>
            <a:pPr lvl="1"/>
            <a:r>
              <a:rPr lang="en-US" dirty="0"/>
              <a:t>paper prototypes, </a:t>
            </a:r>
          </a:p>
          <a:p>
            <a:pPr lvl="1"/>
            <a:r>
              <a:rPr lang="en-US" dirty="0"/>
              <a:t>executable code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4175760" y="3280665"/>
          <a:ext cx="4181856" cy="1865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862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83087"/>
          </a:xfrm>
        </p:spPr>
        <p:txBody>
          <a:bodyPr>
            <a:normAutofit/>
          </a:bodyPr>
          <a:lstStyle/>
          <a:p>
            <a:r>
              <a:rPr lang="en-GB" sz="3000" dirty="0"/>
              <a:t>What Analysis Modelling Tasks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7848"/>
            <a:ext cx="7886700" cy="357212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Decide whether a requirements model is needed.</a:t>
            </a:r>
          </a:p>
          <a:p>
            <a:r>
              <a:rPr lang="en-US" dirty="0"/>
              <a:t>Represent WebApp content.</a:t>
            </a:r>
            <a:endParaRPr lang="en-GB" dirty="0"/>
          </a:p>
          <a:p>
            <a:r>
              <a:rPr lang="en-US" dirty="0"/>
              <a:t>Identify content relationships.</a:t>
            </a:r>
            <a:endParaRPr lang="en-GB" dirty="0"/>
          </a:p>
          <a:p>
            <a:r>
              <a:rPr lang="en-US" dirty="0"/>
              <a:t>Refine and extend user scenarios.</a:t>
            </a:r>
          </a:p>
          <a:p>
            <a:r>
              <a:rPr lang="en-US" dirty="0"/>
              <a:t>Review usage scenarios</a:t>
            </a:r>
          </a:p>
          <a:p>
            <a:r>
              <a:rPr lang="en-GB" dirty="0"/>
              <a:t>Create an interaction model for complex scenarios</a:t>
            </a:r>
            <a:endParaRPr lang="en-US" dirty="0"/>
          </a:p>
          <a:p>
            <a:r>
              <a:rPr lang="en-US" dirty="0"/>
              <a:t>Refine interface requirements.</a:t>
            </a:r>
          </a:p>
          <a:p>
            <a:r>
              <a:rPr lang="en-US" dirty="0"/>
              <a:t>Identify functions.</a:t>
            </a:r>
          </a:p>
          <a:p>
            <a:r>
              <a:rPr lang="en-US" dirty="0"/>
              <a:t>Define constraints and performance requirements.</a:t>
            </a:r>
          </a:p>
          <a:p>
            <a:r>
              <a:rPr lang="en-US" dirty="0"/>
              <a:t>Identify database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902921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EAEB-5ECD-4040-AF4F-ED3B5919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the Elements of a Design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377E-C091-427D-BF2F-A09EC18D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Interface design</a:t>
            </a:r>
          </a:p>
          <a:p>
            <a:r>
              <a:rPr lang="en-GB" dirty="0"/>
              <a:t>Aesthetic design</a:t>
            </a:r>
          </a:p>
          <a:p>
            <a:r>
              <a:rPr lang="en-GB" dirty="0"/>
              <a:t>Content design</a:t>
            </a:r>
          </a:p>
          <a:p>
            <a:r>
              <a:rPr lang="en-GB" dirty="0"/>
              <a:t>Navigation design</a:t>
            </a:r>
          </a:p>
          <a:p>
            <a:r>
              <a:rPr lang="en-GB" dirty="0"/>
              <a:t>Architecture design</a:t>
            </a:r>
          </a:p>
          <a:p>
            <a:r>
              <a:rPr lang="en-US"/>
              <a:t>Component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85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211050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Interactive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4648327"/>
          </a:xfrm>
        </p:spPr>
        <p:txBody>
          <a:bodyPr>
            <a:normAutofit/>
          </a:bodyPr>
          <a:lstStyle/>
          <a:p>
            <a:r>
              <a:rPr lang="en-US" dirty="0"/>
              <a:t>CGI  (Common Gateway Interface) and HTML forms based</a:t>
            </a:r>
          </a:p>
          <a:p>
            <a:pPr marL="171450" indent="-171450"/>
            <a:r>
              <a:rPr lang="en-US" dirty="0"/>
              <a:t>Dynamically generated Web pages and links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virtual exhibitions, </a:t>
            </a:r>
          </a:p>
          <a:p>
            <a:r>
              <a:rPr lang="en-US" dirty="0"/>
              <a:t>news sites, </a:t>
            </a:r>
          </a:p>
          <a:p>
            <a:r>
              <a:rPr lang="en-US" dirty="0"/>
              <a:t>timetable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746926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31412"/>
          </a:xfrm>
        </p:spPr>
        <p:txBody>
          <a:bodyPr>
            <a:normAutofit/>
          </a:bodyPr>
          <a:lstStyle/>
          <a:p>
            <a:r>
              <a:rPr lang="en-US" sz="2700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2507"/>
            <a:ext cx="4071366" cy="372746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provides the </a:t>
            </a:r>
            <a:r>
              <a:rPr lang="en-US" sz="1800" dirty="0" err="1"/>
              <a:t>WebE</a:t>
            </a:r>
            <a:r>
              <a:rPr lang="en-US" sz="1800" dirty="0"/>
              <a:t> team with an organized way of eliciting requirements from stakeholders.</a:t>
            </a:r>
          </a:p>
          <a:p>
            <a:r>
              <a:rPr lang="en-US" sz="1800" dirty="0"/>
              <a:t>serves as the entry point for the process flow</a:t>
            </a:r>
          </a:p>
          <a:p>
            <a:pPr marL="0" indent="0">
              <a:buNone/>
            </a:pPr>
            <a:r>
              <a:rPr lang="en-US" sz="1800" b="1" dirty="0"/>
              <a:t>Tasks: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ask and answer a set of fundamental questions about the WebApp and its business context (</a:t>
            </a:r>
            <a:r>
              <a:rPr lang="en-US" sz="1800" b="1" dirty="0"/>
              <a:t>formulation</a:t>
            </a:r>
            <a:r>
              <a:rPr lang="en-US" sz="1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elicit</a:t>
            </a:r>
            <a:r>
              <a:rPr lang="en-US" sz="1800" dirty="0"/>
              <a:t> requirements that will serve as the basis for all activities that follow, 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negotiate</a:t>
            </a:r>
            <a:r>
              <a:rPr lang="en-US" sz="1800" dirty="0"/>
              <a:t> needs against the realities of time, resources, and technology.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54" y="2418493"/>
            <a:ext cx="3402854" cy="25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31412"/>
          </a:xfrm>
        </p:spPr>
        <p:txBody>
          <a:bodyPr>
            <a:normAutofit/>
          </a:bodyPr>
          <a:lstStyle/>
          <a:p>
            <a:r>
              <a:rPr lang="en-US" sz="2700" dirty="0"/>
              <a:t>What Techniques Can You Use for Communication?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2507"/>
            <a:ext cx="7886700" cy="3727466"/>
          </a:xfrm>
        </p:spPr>
        <p:txBody>
          <a:bodyPr>
            <a:normAutofit/>
          </a:bodyPr>
          <a:lstStyle/>
          <a:p>
            <a:r>
              <a:rPr lang="en-US" sz="2400" dirty="0"/>
              <a:t>Traditional focus group</a:t>
            </a:r>
          </a:p>
          <a:p>
            <a:r>
              <a:rPr lang="en-US" sz="2400" dirty="0"/>
              <a:t>Electronic focus group</a:t>
            </a:r>
          </a:p>
          <a:p>
            <a:r>
              <a:rPr lang="en-US" sz="2400" dirty="0"/>
              <a:t>Iterative surveys</a:t>
            </a:r>
          </a:p>
          <a:p>
            <a:r>
              <a:rPr lang="en-US" sz="2400" dirty="0"/>
              <a:t>Exploratory survey</a:t>
            </a:r>
          </a:p>
          <a:p>
            <a:r>
              <a:rPr lang="en-US" sz="2400" dirty="0"/>
              <a:t>Scenario building</a:t>
            </a:r>
          </a:p>
        </p:txBody>
      </p:sp>
    </p:spTree>
    <p:extLst>
      <p:ext uri="{BB962C8B-B14F-4D97-AF65-F5344CB8AC3E}">
        <p14:creationId xmlns:p14="http://schemas.microsoft.com/office/powerpoint/2010/main" val="30683015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52913"/>
          </a:xfrm>
        </p:spPr>
        <p:txBody>
          <a:bodyPr>
            <a:normAutofit fontScale="90000"/>
          </a:bodyPr>
          <a:lstStyle/>
          <a:p>
            <a:r>
              <a:rPr lang="en-US" dirty="0"/>
              <a:t>Viewpoints differences of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4007"/>
            <a:ext cx="7886700" cy="389213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business managers</a:t>
            </a:r>
          </a:p>
          <a:p>
            <a:pPr lvl="1"/>
            <a:r>
              <a:rPr lang="en-US" sz="1500" dirty="0"/>
              <a:t>feature set that will result in sales growth and improved revenue for the company</a:t>
            </a:r>
            <a:endParaRPr lang="en-US" dirty="0"/>
          </a:p>
          <a:p>
            <a:r>
              <a:rPr lang="en-US" sz="1800" dirty="0"/>
              <a:t>marketing group</a:t>
            </a:r>
          </a:p>
          <a:p>
            <a:pPr lvl="1"/>
            <a:r>
              <a:rPr lang="en-US" sz="1500" dirty="0"/>
              <a:t>features that will excite the potential market, leading to new customers and increased sales</a:t>
            </a:r>
            <a:endParaRPr lang="en-US" dirty="0"/>
          </a:p>
          <a:p>
            <a:r>
              <a:rPr lang="en-US" sz="1800" dirty="0"/>
              <a:t>product manager</a:t>
            </a:r>
          </a:p>
          <a:p>
            <a:pPr lvl="1"/>
            <a:r>
              <a:rPr lang="en-US" sz="1500" dirty="0"/>
              <a:t>a WebApp that can be built within budget and that will be ready to meet defined market windows</a:t>
            </a:r>
            <a:endParaRPr lang="en-US" dirty="0"/>
          </a:p>
          <a:p>
            <a:r>
              <a:rPr lang="en-US" sz="1800" dirty="0"/>
              <a:t>End users</a:t>
            </a:r>
          </a:p>
          <a:p>
            <a:pPr lvl="1"/>
            <a:r>
              <a:rPr lang="en-US" sz="1500" dirty="0"/>
              <a:t>Features that are already familiar to them and that are easy to learn and use</a:t>
            </a:r>
            <a:endParaRPr lang="en-US" dirty="0"/>
          </a:p>
          <a:p>
            <a:r>
              <a:rPr lang="en-US" sz="1800" dirty="0"/>
              <a:t>Web engineers	</a:t>
            </a:r>
          </a:p>
          <a:p>
            <a:pPr lvl="1"/>
            <a:r>
              <a:rPr lang="en-US" sz="1500" dirty="0"/>
              <a:t>functions that are invisible to nontechnical stakeholders but that enable the infrastructure that supports more marketable features</a:t>
            </a:r>
            <a:endParaRPr lang="en-US" dirty="0"/>
          </a:p>
          <a:p>
            <a:r>
              <a:rPr lang="en-US" sz="1800" dirty="0"/>
              <a:t>Support engineers</a:t>
            </a:r>
          </a:p>
          <a:p>
            <a:pPr lvl="1"/>
            <a:r>
              <a:rPr lang="en-US" sz="1500" dirty="0"/>
              <a:t>the maintainability and extensibility of the WebApp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046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741140"/>
          </a:xfrm>
        </p:spPr>
        <p:txBody>
          <a:bodyPr>
            <a:normAutofit/>
          </a:bodyPr>
          <a:lstStyle/>
          <a:p>
            <a:r>
              <a:rPr lang="en-US" dirty="0"/>
              <a:t>What Questions Should We 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the main motivation (business need) for the WebApp?</a:t>
            </a:r>
          </a:p>
          <a:p>
            <a:r>
              <a:rPr lang="en-US" dirty="0"/>
              <a:t>2. What are the objectives that the WebApp must fulfill?</a:t>
            </a:r>
          </a:p>
          <a:p>
            <a:r>
              <a:rPr lang="en-US" dirty="0"/>
              <a:t>3. Who will use the WebApp?</a:t>
            </a:r>
          </a:p>
          <a:p>
            <a:endParaRPr lang="en-US" dirty="0"/>
          </a:p>
          <a:p>
            <a:r>
              <a:rPr lang="en-US" dirty="0"/>
              <a:t>See -&gt; page 50 </a:t>
            </a:r>
            <a:r>
              <a:rPr lang="en-US"/>
              <a:t>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121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requirements-gathering activity involving all stakeholders.</a:t>
            </a:r>
          </a:p>
          <a:p>
            <a:endParaRPr lang="en-US" dirty="0"/>
          </a:p>
          <a:p>
            <a:r>
              <a:rPr lang="en-US" dirty="0"/>
              <a:t>The intent is to describe the problem that the WebApp is to solve (along with basic requirements for the WebApp)</a:t>
            </a:r>
          </a:p>
          <a:p>
            <a:endParaRPr lang="en-US" dirty="0"/>
          </a:p>
          <a:p>
            <a:r>
              <a:rPr lang="en-US" dirty="0"/>
              <a:t>In addition, an attempt is made to identify areas of uncertainty and where potential changes will occur.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868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31412"/>
          </a:xfrm>
        </p:spPr>
        <p:txBody>
          <a:bodyPr>
            <a:noAutofit/>
          </a:bodyPr>
          <a:lstStyle/>
          <a:p>
            <a:r>
              <a:rPr lang="en-US" sz="2700" dirty="0"/>
              <a:t>basic guidelines for collaborative requirements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3091"/>
            <a:ext cx="7886700" cy="362688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meeting is conducted and attended by all stakeholders.</a:t>
            </a:r>
          </a:p>
          <a:p>
            <a:endParaRPr lang="en-US" dirty="0"/>
          </a:p>
          <a:p>
            <a:r>
              <a:rPr lang="en-US" dirty="0"/>
              <a:t>Rules for preparation and participation are established.</a:t>
            </a:r>
          </a:p>
          <a:p>
            <a:endParaRPr lang="en-US" dirty="0"/>
          </a:p>
          <a:p>
            <a:r>
              <a:rPr lang="en-US" dirty="0"/>
              <a:t>An agenda is suggested that is formal enough to cover all important points but informal enough to encourage the free flow of ideas.</a:t>
            </a:r>
          </a:p>
          <a:p>
            <a:endParaRPr lang="en-US" dirty="0"/>
          </a:p>
          <a:p>
            <a:r>
              <a:rPr lang="en-US" dirty="0"/>
              <a:t>A facilitator (can be a customer, a Web engineer, or an outsider) controls the meeting.</a:t>
            </a:r>
          </a:p>
          <a:p>
            <a:endParaRPr lang="en-US" dirty="0"/>
          </a:p>
          <a:p>
            <a:r>
              <a:rPr lang="en-US" dirty="0"/>
              <a:t>A definition mechanism (can be work sheets, flip charts, wall stickers, an electronic bulletin board, chat room, or virtual forum) is used</a:t>
            </a:r>
          </a:p>
        </p:txBody>
      </p:sp>
    </p:spTree>
    <p:extLst>
      <p:ext uri="{BB962C8B-B14F-4D97-AF65-F5344CB8AC3E}">
        <p14:creationId xmlns:p14="http://schemas.microsoft.com/office/powerpoint/2010/main" val="26513536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2226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Happens Before an Elicitation Session?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2819"/>
            <a:ext cx="7886700" cy="35171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a one-page </a:t>
            </a:r>
            <a:r>
              <a:rPr lang="en-US" b="1" dirty="0"/>
              <a:t>WebApp description</a:t>
            </a:r>
            <a:r>
              <a:rPr lang="en-US" dirty="0"/>
              <a:t> that will serve as the basis for requirements gathering.</a:t>
            </a:r>
          </a:p>
          <a:p>
            <a:endParaRPr lang="en-US" dirty="0"/>
          </a:p>
          <a:p>
            <a:r>
              <a:rPr lang="en-US" dirty="0"/>
              <a:t> A meeting place, time, and date are selected, and a meeting facilitator is chosen. </a:t>
            </a:r>
          </a:p>
          <a:p>
            <a:endParaRPr lang="en-US" dirty="0"/>
          </a:p>
          <a:p>
            <a:r>
              <a:rPr lang="en-US" dirty="0"/>
              <a:t>All stakeholders are invited to attend. </a:t>
            </a:r>
          </a:p>
          <a:p>
            <a:endParaRPr lang="en-US" dirty="0"/>
          </a:p>
          <a:p>
            <a:r>
              <a:rPr lang="en-US" dirty="0"/>
              <a:t>The WebApp description is distributed to all stakeholders at least 24 hours before the meeting time.</a:t>
            </a:r>
          </a:p>
        </p:txBody>
      </p:sp>
    </p:spTree>
    <p:extLst>
      <p:ext uri="{BB962C8B-B14F-4D97-AF65-F5344CB8AC3E}">
        <p14:creationId xmlns:p14="http://schemas.microsoft.com/office/powerpoint/2010/main" val="35039098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90" y="1131094"/>
            <a:ext cx="5324678" cy="46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068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5826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Stakeholders Prepare?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659"/>
            <a:ext cx="7886700" cy="36817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Ask Each stakeholder to review the WebApp description before the requirements gathering meeting and make a list of </a:t>
            </a:r>
            <a:r>
              <a:rPr lang="en-US" b="1" dirty="0"/>
              <a:t>“content </a:t>
            </a:r>
            <a:r>
              <a:rPr lang="en-US" b="1" dirty="0" err="1"/>
              <a:t>objects”</a:t>
            </a:r>
            <a:r>
              <a:rPr lang="en-US" dirty="0" err="1"/>
              <a:t>that</a:t>
            </a:r>
            <a:r>
              <a:rPr lang="en-US" dirty="0"/>
              <a:t> are: </a:t>
            </a:r>
          </a:p>
          <a:p>
            <a:endParaRPr lang="en-US" dirty="0"/>
          </a:p>
          <a:p>
            <a:pPr lvl="1" indent="-342900">
              <a:buFont typeface="+mj-lt"/>
              <a:buAutoNum type="arabicPeriod"/>
            </a:pPr>
            <a:r>
              <a:rPr lang="en-US" dirty="0"/>
              <a:t>part of the environment that surrounds the system,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produced by the system, and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used by the system to perform its functions</a:t>
            </a:r>
          </a:p>
          <a:p>
            <a:pPr lvl="1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lists are not expected to be exhaustive but are expected to reflect each person’s perception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449352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7941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10512"/>
            <a:ext cx="7018448" cy="40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5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Transactional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46483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more interactivity</a:t>
            </a:r>
          </a:p>
          <a:p>
            <a:pPr marL="171450" indent="-171450"/>
            <a:r>
              <a:rPr lang="en-US" dirty="0"/>
              <a:t>Data Driven</a:t>
            </a:r>
          </a:p>
          <a:p>
            <a:pPr marL="171450" indent="-171450"/>
            <a:r>
              <a:rPr lang="en-US" dirty="0"/>
              <a:t>Allow info. update by user</a:t>
            </a:r>
          </a:p>
          <a:p>
            <a:pPr marL="171450" indent="-171450"/>
            <a:r>
              <a:rPr lang="en-US" dirty="0"/>
              <a:t>efficient and consistent handling of the increasing amount of content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Online banking, </a:t>
            </a:r>
          </a:p>
          <a:p>
            <a:r>
              <a:rPr lang="en-US" dirty="0"/>
              <a:t>online shopping</a:t>
            </a:r>
          </a:p>
          <a:p>
            <a:r>
              <a:rPr lang="en-US" dirty="0"/>
              <a:t>booking systems</a:t>
            </a:r>
          </a:p>
          <a:p>
            <a:r>
              <a:rPr lang="en-US" dirty="0"/>
              <a:t>Hotel </a:t>
            </a:r>
            <a:r>
              <a:rPr lang="en-US" dirty="0" err="1"/>
              <a:t>website+room</a:t>
            </a:r>
            <a:r>
              <a:rPr lang="en-US" dirty="0"/>
              <a:t>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14756722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4225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96" y="1753266"/>
            <a:ext cx="7573518" cy="34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015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86276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What Tasks Are Performed During an Elicitation Session?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7371"/>
            <a:ext cx="7886700" cy="36726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b="1" dirty="0"/>
              <a:t>first topic of discussion :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justification for the new product—everyone should agree that the product is justified</a:t>
            </a:r>
          </a:p>
          <a:p>
            <a:r>
              <a:rPr lang="en-US" b="1" dirty="0"/>
              <a:t>Afterward:</a:t>
            </a:r>
            <a:r>
              <a:rPr lang="en-US" dirty="0"/>
              <a:t> the facilitator indicates that the group must accomplish four tasks:</a:t>
            </a:r>
          </a:p>
          <a:p>
            <a:pPr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Define user categories</a:t>
            </a:r>
            <a:r>
              <a:rPr lang="en-US" dirty="0"/>
              <a:t>, and develop descriptions for each category.</a:t>
            </a:r>
          </a:p>
          <a:p>
            <a:pPr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Refine content and functionality using the lists each person prepared.</a:t>
            </a:r>
          </a:p>
          <a:p>
            <a:pPr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Consider specific constraints and performance issues.</a:t>
            </a:r>
          </a:p>
          <a:p>
            <a:pPr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user scenarios for each user class.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0737" y="4797475"/>
            <a:ext cx="6608219" cy="7848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en-US" sz="1500" dirty="0"/>
              <a:t>Not all of these tasks are conducted within the time span of a single requirements </a:t>
            </a:r>
          </a:p>
          <a:p>
            <a:pPr algn="just"/>
            <a:r>
              <a:rPr lang="en-US" sz="1500" dirty="0"/>
              <a:t>gathering meeting, but all should be accomplished before the </a:t>
            </a:r>
            <a:r>
              <a:rPr lang="en-US" sz="1500" dirty="0" err="1"/>
              <a:t>WebE</a:t>
            </a:r>
            <a:r>
              <a:rPr lang="en-US" sz="1500" dirty="0"/>
              <a:t> process can </a:t>
            </a:r>
          </a:p>
          <a:p>
            <a:pPr algn="just"/>
            <a:r>
              <a:rPr lang="en-US" sz="1500" dirty="0"/>
              <a:t>proceed.</a:t>
            </a:r>
          </a:p>
        </p:txBody>
      </p:sp>
    </p:spTree>
    <p:extLst>
      <p:ext uri="{BB962C8B-B14F-4D97-AF65-F5344CB8AC3E}">
        <p14:creationId xmlns:p14="http://schemas.microsoft.com/office/powerpoint/2010/main" val="127156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22268"/>
          </a:xfrm>
        </p:spPr>
        <p:txBody>
          <a:bodyPr>
            <a:normAutofit/>
          </a:bodyPr>
          <a:lstStyle/>
          <a:p>
            <a:r>
              <a:rPr lang="en-US" sz="3000" dirty="0"/>
              <a:t>What Are the User Categories for the WebApp?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2235"/>
            <a:ext cx="7886700" cy="36177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 set of fundamental questions must be addressed to define a user category</a:t>
            </a:r>
          </a:p>
          <a:p>
            <a:pPr marL="0" indent="0"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What is the user’s overall objective when using the WebApp?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is the user’s background and sophistication level relative to the content and functionality of the WebApp?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will the user arrive at the WebApp?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generic WebApp characteristics does the user like and dislike?</a:t>
            </a:r>
          </a:p>
        </p:txBody>
      </p:sp>
    </p:spTree>
    <p:extLst>
      <p:ext uri="{BB962C8B-B14F-4D97-AF65-F5344CB8AC3E}">
        <p14:creationId xmlns:p14="http://schemas.microsoft.com/office/powerpoint/2010/main" val="40615944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1131094"/>
            <a:ext cx="8183880" cy="622268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How Are Content and Functional Requirements Identified?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0251"/>
            <a:ext cx="7886700" cy="3489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Review the list of </a:t>
            </a:r>
            <a:r>
              <a:rPr lang="en-US" b="1" dirty="0"/>
              <a:t>content object</a:t>
            </a:r>
            <a:r>
              <a:rPr lang="en-US" dirty="0"/>
              <a:t> and </a:t>
            </a:r>
            <a:r>
              <a:rPr lang="en-US" b="1" dirty="0" err="1"/>
              <a:t>webApp</a:t>
            </a:r>
            <a:r>
              <a:rPr lang="en-US" b="1" dirty="0"/>
              <a:t> function</a:t>
            </a:r>
            <a:r>
              <a:rPr lang="en-US" dirty="0"/>
              <a:t> prepared by the stakeholders</a:t>
            </a:r>
          </a:p>
          <a:p>
            <a:r>
              <a:rPr lang="en-US" dirty="0"/>
              <a:t>Combine into a single list with all redundancy removed and present it in the meeting for discussion (see </a:t>
            </a:r>
            <a:r>
              <a:rPr lang="en-US" sz="1500" dirty="0">
                <a:hlinkClick r:id="rId2" action="ppaction://hlinksldjump"/>
              </a:rPr>
              <a:t>How Do Stakeholders Prepare?</a:t>
            </a:r>
            <a:r>
              <a:rPr lang="en-US" dirty="0"/>
              <a:t>) </a:t>
            </a:r>
          </a:p>
          <a:p>
            <a:r>
              <a:rPr lang="en-US" dirty="0"/>
              <a:t>Allow No critique or Debate</a:t>
            </a:r>
          </a:p>
          <a:p>
            <a:r>
              <a:rPr lang="en-US" dirty="0"/>
              <a:t>Discuss</a:t>
            </a:r>
          </a:p>
          <a:p>
            <a:r>
              <a:rPr lang="en-US" dirty="0"/>
              <a:t>shorten, lengthen, or edit the list to properly reflect the WebApp to be developed</a:t>
            </a:r>
          </a:p>
          <a:p>
            <a:r>
              <a:rPr lang="en-US" dirty="0"/>
              <a:t>Set aside  the lists are for later action.</a:t>
            </a:r>
          </a:p>
        </p:txBody>
      </p:sp>
    </p:spTree>
    <p:extLst>
      <p:ext uri="{BB962C8B-B14F-4D97-AF65-F5344CB8AC3E}">
        <p14:creationId xmlns:p14="http://schemas.microsoft.com/office/powerpoint/2010/main" val="29384959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58260"/>
          </a:xfrm>
        </p:spPr>
        <p:txBody>
          <a:bodyPr>
            <a:normAutofit/>
          </a:bodyPr>
          <a:lstStyle/>
          <a:p>
            <a:r>
              <a:rPr lang="en-US" sz="2700" dirty="0"/>
              <a:t>How Are Constraints and Performance Issues Isolated?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811"/>
            <a:ext cx="7886700" cy="3581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Internal constraints</a:t>
            </a:r>
          </a:p>
          <a:p>
            <a:pPr lvl="1"/>
            <a:r>
              <a:rPr lang="en-US" dirty="0"/>
              <a:t>technical environment (in which the WebApp will reside)</a:t>
            </a:r>
          </a:p>
          <a:p>
            <a:pPr lvl="2"/>
            <a:r>
              <a:rPr lang="en-US" dirty="0"/>
              <a:t>specialized database protocols</a:t>
            </a:r>
          </a:p>
          <a:p>
            <a:pPr lvl="2"/>
            <a:r>
              <a:rPr lang="en-US" dirty="0"/>
              <a:t>the vagaries of different Web browsers</a:t>
            </a:r>
          </a:p>
          <a:p>
            <a:pPr lvl="2"/>
            <a:r>
              <a:rPr lang="en-US" dirty="0"/>
              <a:t>operating system characteristics, and </a:t>
            </a:r>
          </a:p>
          <a:p>
            <a:pPr lvl="2"/>
            <a:r>
              <a:rPr lang="en-US" dirty="0"/>
              <a:t>client-server issues</a:t>
            </a:r>
          </a:p>
          <a:p>
            <a:pPr lvl="1"/>
            <a:r>
              <a:rPr lang="en-US" dirty="0"/>
              <a:t>project environment (in which the WebApp will be built)</a:t>
            </a:r>
          </a:p>
          <a:p>
            <a:pPr lvl="2"/>
            <a:r>
              <a:rPr lang="en-US" dirty="0" err="1"/>
              <a:t>WebE</a:t>
            </a:r>
            <a:r>
              <a:rPr lang="en-US" dirty="0"/>
              <a:t> tools, </a:t>
            </a:r>
          </a:p>
          <a:p>
            <a:pPr lvl="2"/>
            <a:r>
              <a:rPr lang="en-US" dirty="0"/>
              <a:t>development hardware, </a:t>
            </a:r>
          </a:p>
          <a:p>
            <a:pPr lvl="2"/>
            <a:r>
              <a:rPr lang="en-US" dirty="0"/>
              <a:t>software standards, and </a:t>
            </a:r>
          </a:p>
          <a:p>
            <a:pPr lvl="2"/>
            <a:r>
              <a:rPr lang="en-US" dirty="0"/>
              <a:t>Staff skill levels with various </a:t>
            </a:r>
            <a:r>
              <a:rPr lang="en-US" dirty="0" err="1"/>
              <a:t>WebE</a:t>
            </a:r>
            <a:r>
              <a:rPr lang="en-US" dirty="0"/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29824707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58260"/>
          </a:xfrm>
        </p:spPr>
        <p:txBody>
          <a:bodyPr>
            <a:normAutofit/>
          </a:bodyPr>
          <a:lstStyle/>
          <a:p>
            <a:r>
              <a:rPr lang="en-US" sz="2700" dirty="0"/>
              <a:t>How Are Constraints and Performance Issues Isolated?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811"/>
            <a:ext cx="7886700" cy="3581162"/>
          </a:xfrm>
        </p:spPr>
        <p:txBody>
          <a:bodyPr/>
          <a:lstStyle/>
          <a:p>
            <a:r>
              <a:rPr lang="en-US" dirty="0"/>
              <a:t>External constraints</a:t>
            </a:r>
          </a:p>
          <a:p>
            <a:pPr lvl="1"/>
            <a:r>
              <a:rPr lang="en-US" dirty="0"/>
              <a:t>business and usage environment for the WebApp</a:t>
            </a:r>
          </a:p>
          <a:p>
            <a:pPr lvl="2"/>
            <a:r>
              <a:rPr lang="en-US" dirty="0"/>
              <a:t>Business rules, </a:t>
            </a:r>
          </a:p>
          <a:p>
            <a:pPr lvl="2"/>
            <a:r>
              <a:rPr lang="en-US" dirty="0"/>
              <a:t>end-user idiosyncrasies, </a:t>
            </a:r>
          </a:p>
          <a:p>
            <a:pPr lvl="2"/>
            <a:r>
              <a:rPr lang="en-US" dirty="0"/>
              <a:t>security demands, </a:t>
            </a:r>
          </a:p>
          <a:p>
            <a:pPr lvl="2"/>
            <a:r>
              <a:rPr lang="en-US" dirty="0"/>
              <a:t>privacy issues, </a:t>
            </a:r>
          </a:p>
          <a:p>
            <a:pPr lvl="2"/>
            <a:r>
              <a:rPr lang="en-US" dirty="0"/>
              <a:t>run-time performance, </a:t>
            </a:r>
          </a:p>
          <a:p>
            <a:pPr lvl="2"/>
            <a:r>
              <a:rPr lang="en-US" dirty="0"/>
              <a:t>interoperability requirements, </a:t>
            </a:r>
          </a:p>
          <a:p>
            <a:pPr lvl="2"/>
            <a:r>
              <a:rPr lang="en-US" dirty="0"/>
              <a:t>legal restrictions, </a:t>
            </a:r>
          </a:p>
          <a:p>
            <a:pPr lvl="2"/>
            <a:r>
              <a:rPr lang="en-US" dirty="0"/>
              <a:t>government </a:t>
            </a:r>
            <a:r>
              <a:rPr lang="en-US"/>
              <a:t>regulations 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150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01110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4229"/>
            <a:ext cx="7886700" cy="366574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cases are a widely used approach for the creation of user scenarios. Use cases describe how a specific user category (called an </a:t>
            </a:r>
            <a:r>
              <a:rPr lang="en-US" i="1" dirty="0"/>
              <a:t>actor</a:t>
            </a:r>
            <a:r>
              <a:rPr lang="en-US" dirty="0"/>
              <a:t>) will interact with the </a:t>
            </a:r>
            <a:r>
              <a:rPr lang="en-US" dirty="0" err="1"/>
              <a:t>WebApp</a:t>
            </a:r>
            <a:r>
              <a:rPr lang="en-US" dirty="0"/>
              <a:t> to accomplish a specific action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Use cases provide the detail necessary for effective planning and modeling activities.</a:t>
            </a:r>
          </a:p>
          <a:p>
            <a:pPr lvl="1"/>
            <a:r>
              <a:rPr lang="en-US" dirty="0"/>
              <a:t>Use cases help the developer to understand how users perceive their interaction with the </a:t>
            </a:r>
            <a:r>
              <a:rPr lang="en-US" dirty="0" err="1"/>
              <a:t>WebApp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cases help to compartmentalize Web engineering work because they</a:t>
            </a:r>
            <a:br>
              <a:rPr lang="en-US" dirty="0"/>
            </a:br>
            <a:r>
              <a:rPr lang="en-US" dirty="0"/>
              <a:t>can be organized into </a:t>
            </a:r>
            <a:r>
              <a:rPr lang="en-US" dirty="0" err="1"/>
              <a:t>WebApp</a:t>
            </a:r>
            <a:r>
              <a:rPr lang="en-US" dirty="0"/>
              <a:t> increments.</a:t>
            </a:r>
          </a:p>
          <a:p>
            <a:pPr lvl="1"/>
            <a:r>
              <a:rPr lang="en-US" dirty="0"/>
              <a:t>Use cases provide important guidance for those who must test the </a:t>
            </a:r>
            <a:r>
              <a:rPr lang="en-US" dirty="0" err="1"/>
              <a:t>WebApp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5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16" y="641952"/>
            <a:ext cx="5043153" cy="535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436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31412"/>
          </a:xfrm>
        </p:spPr>
        <p:txBody>
          <a:bodyPr>
            <a:normAutofit/>
          </a:bodyPr>
          <a:lstStyle/>
          <a:p>
            <a:r>
              <a:rPr lang="en-US" sz="2700" dirty="0"/>
              <a:t>During Communication Activity We defined Scope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2507"/>
            <a:ext cx="7646670" cy="39446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Scope </a:t>
            </a:r>
            <a:r>
              <a:rPr lang="en-US" sz="1800" dirty="0"/>
              <a:t>is </a:t>
            </a:r>
            <a:r>
              <a:rPr lang="en-US" sz="1800" dirty="0"/>
              <a:t>defined by answering </a:t>
            </a:r>
            <a:r>
              <a:rPr lang="en-US" sz="1800" dirty="0"/>
              <a:t>the following questions:</a:t>
            </a:r>
          </a:p>
          <a:p>
            <a:r>
              <a:rPr lang="en-US" sz="1800" b="1" dirty="0"/>
              <a:t>Context.</a:t>
            </a:r>
            <a:r>
              <a:rPr lang="en-US" sz="1800" dirty="0"/>
              <a:t> How does the </a:t>
            </a:r>
            <a:r>
              <a:rPr lang="en-US" sz="1800" dirty="0" err="1"/>
              <a:t>WebApp</a:t>
            </a:r>
            <a:r>
              <a:rPr lang="en-US" sz="1800" dirty="0"/>
              <a:t> </a:t>
            </a:r>
            <a:r>
              <a:rPr lang="en-US" sz="1800" dirty="0"/>
              <a:t>fit </a:t>
            </a:r>
            <a:r>
              <a:rPr lang="en-US" sz="1800" dirty="0"/>
              <a:t>into a business context, </a:t>
            </a:r>
            <a:r>
              <a:rPr lang="en-US" sz="1800" dirty="0"/>
              <a:t>and what </a:t>
            </a:r>
            <a:r>
              <a:rPr lang="en-US" sz="1800" dirty="0"/>
              <a:t>constraints are imposed as a result of the context</a:t>
            </a:r>
            <a:r>
              <a:rPr lang="en-US" sz="1800" dirty="0"/>
              <a:t>?</a:t>
            </a:r>
          </a:p>
          <a:p>
            <a:endParaRPr lang="en-US" sz="1350" dirty="0"/>
          </a:p>
          <a:p>
            <a:r>
              <a:rPr lang="en-US" sz="1800" b="1" dirty="0"/>
              <a:t>Information </a:t>
            </a:r>
            <a:r>
              <a:rPr lang="en-US" sz="1800" b="1" dirty="0"/>
              <a:t>objectives</a:t>
            </a:r>
            <a:r>
              <a:rPr lang="en-US" sz="1800" dirty="0"/>
              <a:t>. What customer-visible content </a:t>
            </a:r>
            <a:r>
              <a:rPr lang="en-US" sz="1800" dirty="0"/>
              <a:t>objects are </a:t>
            </a:r>
            <a:r>
              <a:rPr lang="en-US" sz="1800" dirty="0"/>
              <a:t>used and produced by the </a:t>
            </a:r>
            <a:r>
              <a:rPr lang="en-US" sz="1800" dirty="0" err="1"/>
              <a:t>WebApp</a:t>
            </a:r>
            <a:r>
              <a:rPr lang="en-US" sz="1800" dirty="0"/>
              <a:t> </a:t>
            </a:r>
            <a:r>
              <a:rPr lang="en-US" sz="1800" dirty="0"/>
              <a:t>increment?</a:t>
            </a:r>
          </a:p>
          <a:p>
            <a:endParaRPr lang="en-US" sz="900" b="1" dirty="0"/>
          </a:p>
          <a:p>
            <a:r>
              <a:rPr lang="en-US" sz="1800" b="1" dirty="0"/>
              <a:t>Functionality</a:t>
            </a:r>
            <a:r>
              <a:rPr lang="en-US" sz="1800" dirty="0"/>
              <a:t>. What functions are initiated by the end user or invoked internally by the </a:t>
            </a:r>
            <a:r>
              <a:rPr lang="en-US" sz="1800" dirty="0" err="1"/>
              <a:t>WebApp</a:t>
            </a:r>
            <a:r>
              <a:rPr lang="en-US" sz="1800" dirty="0"/>
              <a:t> to meet the requirements </a:t>
            </a:r>
            <a:r>
              <a:rPr lang="en-US" sz="1800" dirty="0" err="1"/>
              <a:t>defi</a:t>
            </a:r>
            <a:r>
              <a:rPr lang="en-US" sz="1800" dirty="0"/>
              <a:t> </a:t>
            </a:r>
            <a:r>
              <a:rPr lang="en-US" sz="1800" dirty="0"/>
              <a:t>ned in </a:t>
            </a:r>
            <a:r>
              <a:rPr lang="en-US" sz="1800" dirty="0"/>
              <a:t>usage scenarios?</a:t>
            </a:r>
          </a:p>
          <a:p>
            <a:endParaRPr lang="en-US" sz="900" b="1" dirty="0"/>
          </a:p>
          <a:p>
            <a:r>
              <a:rPr lang="en-US" sz="1800" b="1" dirty="0"/>
              <a:t>Constraints </a:t>
            </a:r>
            <a:r>
              <a:rPr lang="en-US" sz="1800" b="1" dirty="0"/>
              <a:t>and performance</a:t>
            </a:r>
            <a:r>
              <a:rPr lang="en-US" sz="1800" dirty="0"/>
              <a:t>. What technical and environmental constraints will impact the framework activities that follow? What special performance issues </a:t>
            </a:r>
            <a:r>
              <a:rPr lang="en-US" sz="1800" dirty="0"/>
              <a:t>will </a:t>
            </a:r>
            <a:r>
              <a:rPr lang="en-US" sz="1800" dirty="0"/>
              <a:t>require </a:t>
            </a:r>
            <a:r>
              <a:rPr lang="en-US" sz="1800" dirty="0"/>
              <a:t>design and </a:t>
            </a:r>
            <a:r>
              <a:rPr lang="en-US" sz="1800" dirty="0"/>
              <a:t>construction effort?</a:t>
            </a:r>
          </a:p>
        </p:txBody>
      </p:sp>
    </p:spTree>
    <p:extLst>
      <p:ext uri="{BB962C8B-B14F-4D97-AF65-F5344CB8AC3E}">
        <p14:creationId xmlns:p14="http://schemas.microsoft.com/office/powerpoint/2010/main" val="352359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Workflow-based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50807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handling of workflows within or between different entities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require a certain structuring of the automated processes and operations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complexity of the services</a:t>
            </a:r>
          </a:p>
          <a:p>
            <a:pPr lvl="1"/>
            <a:r>
              <a:rPr lang="en-US" dirty="0"/>
              <a:t>the autonomy of the participating companies</a:t>
            </a:r>
          </a:p>
          <a:p>
            <a:pPr lvl="1"/>
            <a:r>
              <a:rPr lang="en-US" dirty="0"/>
              <a:t>robust and flexible workflow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B2B solutions in e-commerce</a:t>
            </a:r>
          </a:p>
          <a:p>
            <a:r>
              <a:rPr lang="en-US" dirty="0"/>
              <a:t>e-government applications in the area of public administration</a:t>
            </a:r>
          </a:p>
          <a:p>
            <a:r>
              <a:rPr lang="en-US" dirty="0"/>
              <a:t>Web-based support of patient workflows in the health sector.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11149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31412"/>
          </a:xfrm>
        </p:spPr>
        <p:txBody>
          <a:bodyPr>
            <a:normAutofit/>
          </a:bodyPr>
          <a:lstStyle/>
          <a:p>
            <a:r>
              <a:rPr lang="en-US" sz="2100" dirty="0"/>
              <a:t>All communication work products are relevant to the planning activity</a:t>
            </a:r>
            <a:r>
              <a:rPr lang="en-US" sz="2100" dirty="0"/>
              <a:t>.</a:t>
            </a:r>
            <a:endParaRPr 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2527"/>
            <a:ext cx="7886700" cy="354101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Statement describing business motivation for the overall </a:t>
            </a:r>
            <a:r>
              <a:rPr lang="en-US" sz="2400" dirty="0" err="1"/>
              <a:t>WebApp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/>
              <a:t>Statement of overall objective for the </a:t>
            </a:r>
            <a:r>
              <a:rPr lang="en-US" sz="2400" dirty="0" err="1"/>
              <a:t>WebApp</a:t>
            </a:r>
            <a:endParaRPr lang="en-US" sz="2400" dirty="0"/>
          </a:p>
          <a:p>
            <a:r>
              <a:rPr lang="en-US" sz="2400" dirty="0"/>
              <a:t>List </a:t>
            </a:r>
            <a:r>
              <a:rPr lang="en-US" sz="2400" dirty="0"/>
              <a:t>of user categories</a:t>
            </a:r>
          </a:p>
          <a:p>
            <a:r>
              <a:rPr lang="en-US" sz="2400" dirty="0"/>
              <a:t>List </a:t>
            </a:r>
            <a:r>
              <a:rPr lang="en-US" sz="2400" dirty="0"/>
              <a:t>of informational goals for the </a:t>
            </a:r>
            <a:r>
              <a:rPr lang="en-US" sz="2400" dirty="0" err="1"/>
              <a:t>WebApp</a:t>
            </a:r>
            <a:r>
              <a:rPr lang="en-US" sz="2400" dirty="0"/>
              <a:t> increment to be planned</a:t>
            </a:r>
          </a:p>
          <a:p>
            <a:r>
              <a:rPr lang="en-US" sz="2400" dirty="0"/>
              <a:t>List </a:t>
            </a:r>
            <a:r>
              <a:rPr lang="en-US" sz="2400" dirty="0"/>
              <a:t>of applicative (functional) goals for the </a:t>
            </a:r>
            <a:r>
              <a:rPr lang="en-US" sz="2400" dirty="0" err="1"/>
              <a:t>WebApp</a:t>
            </a:r>
            <a:r>
              <a:rPr lang="en-US" sz="2400" dirty="0"/>
              <a:t> increment to be planned</a:t>
            </a:r>
          </a:p>
          <a:p>
            <a:r>
              <a:rPr lang="en-US" sz="2400" dirty="0"/>
              <a:t>Description </a:t>
            </a:r>
            <a:r>
              <a:rPr lang="en-US" sz="2400" dirty="0"/>
              <a:t>of the increment (the statement of scope)</a:t>
            </a:r>
          </a:p>
          <a:p>
            <a:r>
              <a:rPr lang="en-US" sz="2400" dirty="0"/>
              <a:t>List </a:t>
            </a:r>
            <a:r>
              <a:rPr lang="en-US" sz="2400" dirty="0"/>
              <a:t>of content objects for the increment</a:t>
            </a:r>
          </a:p>
          <a:p>
            <a:r>
              <a:rPr lang="en-US" sz="2400" dirty="0"/>
              <a:t>List </a:t>
            </a:r>
            <a:r>
              <a:rPr lang="en-US" sz="2400" dirty="0"/>
              <a:t>of functions for the increment</a:t>
            </a:r>
          </a:p>
          <a:p>
            <a:r>
              <a:rPr lang="en-US" sz="2400" dirty="0"/>
              <a:t>Set </a:t>
            </a:r>
            <a:r>
              <a:rPr lang="en-US" sz="2400" dirty="0"/>
              <a:t>of usage scenarios that describe how each user category will </a:t>
            </a:r>
            <a:r>
              <a:rPr lang="en-US" sz="2400" dirty="0"/>
              <a:t>interact with </a:t>
            </a:r>
            <a:r>
              <a:rPr lang="en-US" sz="2400" dirty="0"/>
              <a:t>the increment</a:t>
            </a:r>
          </a:p>
        </p:txBody>
      </p:sp>
    </p:spTree>
    <p:extLst>
      <p:ext uri="{BB962C8B-B14F-4D97-AF65-F5344CB8AC3E}">
        <p14:creationId xmlns:p14="http://schemas.microsoft.com/office/powerpoint/2010/main" val="9926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529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Gaps Still Exist in Your Understanding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4007"/>
            <a:ext cx="7886700" cy="3892131"/>
          </a:xfrm>
        </p:spPr>
        <p:txBody>
          <a:bodyPr>
            <a:normAutofit/>
          </a:bodyPr>
          <a:lstStyle/>
          <a:p>
            <a:endParaRPr lang="en-US" sz="2700" dirty="0"/>
          </a:p>
          <a:p>
            <a:r>
              <a:rPr lang="en-US" sz="2700" dirty="0"/>
              <a:t>You’ll </a:t>
            </a:r>
            <a:r>
              <a:rPr lang="en-US" sz="2700" dirty="0"/>
              <a:t>have to accept the fact that things remain a bit uncertain</a:t>
            </a:r>
            <a:r>
              <a:rPr lang="en-US" sz="2700" dirty="0"/>
              <a:t>,—</a:t>
            </a:r>
            <a:r>
              <a:rPr lang="en-US" sz="2700" dirty="0"/>
              <a:t>it’s one </a:t>
            </a:r>
            <a:r>
              <a:rPr lang="en-US" sz="2700" dirty="0"/>
              <a:t>of the </a:t>
            </a:r>
            <a:r>
              <a:rPr lang="en-US" sz="2700" dirty="0"/>
              <a:t>risks inherent in all engineering work. 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You’ll </a:t>
            </a:r>
            <a:r>
              <a:rPr lang="en-US" sz="2700" dirty="0"/>
              <a:t>have to </a:t>
            </a:r>
            <a:r>
              <a:rPr lang="en-US" sz="2700" dirty="0"/>
              <a:t>complete the </a:t>
            </a:r>
            <a:r>
              <a:rPr lang="en-US" sz="2700" dirty="0"/>
              <a:t>planning activity with imperfect information and move on.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1065697"/>
            <a:ext cx="2724150" cy="1277454"/>
          </a:xfrm>
        </p:spPr>
        <p:txBody>
          <a:bodyPr anchor="t">
            <a:normAutofit/>
          </a:bodyPr>
          <a:lstStyle/>
          <a:p>
            <a:r>
              <a:rPr lang="en-US" sz="2700" dirty="0"/>
              <a:t>What Actions and Tasks Are Required?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2470150"/>
            <a:ext cx="3130550" cy="5080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</a:t>
            </a:r>
            <a:r>
              <a:rPr lang="en-US" dirty="0" smtClean="0"/>
              <a:t>task table for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943792"/>
            <a:ext cx="4716463" cy="485121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5449" y="4057650"/>
            <a:ext cx="3130550" cy="14859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Scenario</a:t>
            </a:r>
          </a:p>
          <a:p>
            <a:r>
              <a:rPr lang="en-US" sz="1500" dirty="0"/>
              <a:t>Develop </a:t>
            </a:r>
            <a:r>
              <a:rPr lang="en-US" sz="1500" dirty="0"/>
              <a:t>a layout of the space to be </a:t>
            </a:r>
            <a:r>
              <a:rPr lang="en-US" sz="1500" dirty="0"/>
              <a:t>monitored. [page 72]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577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Work Products Will Be Produced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intermediate </a:t>
            </a:r>
            <a:r>
              <a:rPr lang="en-US" dirty="0"/>
              <a:t>work </a:t>
            </a:r>
            <a:r>
              <a:rPr lang="en-US" dirty="0" smtClean="0"/>
              <a:t>products </a:t>
            </a:r>
          </a:p>
          <a:p>
            <a:pPr lvl="1"/>
            <a:r>
              <a:rPr lang="en-US" dirty="0" smtClean="0"/>
              <a:t>modeling </a:t>
            </a:r>
            <a:r>
              <a:rPr lang="en-US" dirty="0"/>
              <a:t>representations, </a:t>
            </a:r>
            <a:endParaRPr lang="en-US" dirty="0" smtClean="0"/>
          </a:p>
          <a:p>
            <a:pPr lvl="1"/>
            <a:r>
              <a:rPr lang="en-US" dirty="0" smtClean="0"/>
              <a:t>interface </a:t>
            </a:r>
            <a:r>
              <a:rPr lang="en-US" dirty="0"/>
              <a:t>sketches, </a:t>
            </a:r>
            <a:endParaRPr lang="en-US" dirty="0" smtClean="0"/>
          </a:p>
          <a:p>
            <a:pPr lvl="1"/>
            <a:r>
              <a:rPr lang="en-US" dirty="0" smtClean="0"/>
              <a:t>navigation maps  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should </a:t>
            </a:r>
            <a:r>
              <a:rPr lang="en-US" dirty="0"/>
              <a:t>be kept to the minimum that is </a:t>
            </a:r>
            <a:r>
              <a:rPr lang="en-US" dirty="0" smtClean="0"/>
              <a:t>necessary to </a:t>
            </a:r>
            <a:r>
              <a:rPr lang="en-US" dirty="0"/>
              <a:t>provide appropriate guidance for the next framework action or task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1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31412"/>
          </a:xfrm>
        </p:spPr>
        <p:txBody>
          <a:bodyPr>
            <a:noAutofit/>
          </a:bodyPr>
          <a:lstStyle/>
          <a:p>
            <a:r>
              <a:rPr lang="en-US" sz="2700" dirty="0"/>
              <a:t>What Is the Appropriate Way to Assess Quality</a:t>
            </a:r>
            <a:r>
              <a:rPr lang="en-US" sz="2700" dirty="0"/>
              <a:t>?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3091"/>
            <a:ext cx="7886700" cy="362688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If a </a:t>
            </a:r>
            <a:r>
              <a:rPr lang="en-US" sz="1800" dirty="0" err="1"/>
              <a:t>WebE</a:t>
            </a:r>
            <a:r>
              <a:rPr lang="en-US" sz="1800" dirty="0"/>
              <a:t> team stresses quality </a:t>
            </a:r>
            <a:r>
              <a:rPr lang="en-US" sz="1800" dirty="0"/>
              <a:t>in all </a:t>
            </a:r>
            <a:r>
              <a:rPr lang="en-US" sz="1800" dirty="0"/>
              <a:t>framework activities, the team reduces the amount of rework that it must do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You </a:t>
            </a:r>
            <a:r>
              <a:rPr lang="en-US" sz="1800" dirty="0"/>
              <a:t>must explicitly define meaning of “</a:t>
            </a:r>
            <a:r>
              <a:rPr lang="en-US" sz="1800" dirty="0" err="1"/>
              <a:t>WebApp</a:t>
            </a:r>
            <a:r>
              <a:rPr lang="en-US" sz="1800" dirty="0"/>
              <a:t> quality” and </a:t>
            </a:r>
            <a:r>
              <a:rPr lang="en-US" sz="1800" dirty="0"/>
              <a:t>define </a:t>
            </a:r>
            <a:r>
              <a:rPr lang="en-US" sz="1800" dirty="0"/>
              <a:t>a </a:t>
            </a:r>
            <a:r>
              <a:rPr lang="en-US" sz="1800" dirty="0"/>
              <a:t>set of </a:t>
            </a:r>
            <a:r>
              <a:rPr lang="en-US" sz="1800" dirty="0"/>
              <a:t>tasks that will help ensure </a:t>
            </a:r>
            <a:r>
              <a:rPr lang="en-US" sz="1800" dirty="0"/>
              <a:t>high </a:t>
            </a:r>
            <a:r>
              <a:rPr lang="en-US" sz="1800" dirty="0"/>
              <a:t>quality</a:t>
            </a:r>
            <a:r>
              <a:rPr lang="en-US" dirty="0"/>
              <a:t/>
            </a:r>
            <a:br>
              <a:rPr lang="en-US" dirty="0"/>
            </a:br>
            <a:endParaRPr lang="en-US" sz="1500" dirty="0"/>
          </a:p>
          <a:p>
            <a:r>
              <a:rPr lang="en-US" sz="1800" dirty="0" err="1"/>
              <a:t>WebApp</a:t>
            </a:r>
            <a:r>
              <a:rPr lang="en-US" sz="1800" dirty="0"/>
              <a:t> </a:t>
            </a:r>
            <a:r>
              <a:rPr lang="en-US" sz="1800" dirty="0"/>
              <a:t>quality </a:t>
            </a:r>
            <a:endParaRPr lang="en-US" dirty="0" smtClean="0"/>
          </a:p>
          <a:p>
            <a:pPr lvl="1"/>
            <a:r>
              <a:rPr lang="en-US" dirty="0" smtClean="0"/>
              <a:t>completeness and accuracy </a:t>
            </a:r>
            <a:r>
              <a:rPr lang="en-US" dirty="0"/>
              <a:t>of the problem </a:t>
            </a:r>
            <a:r>
              <a:rPr lang="en-US" dirty="0" smtClean="0"/>
              <a:t>definition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commodity of the solution design, </a:t>
            </a:r>
            <a:endParaRPr lang="en-US" dirty="0" smtClean="0"/>
          </a:p>
          <a:p>
            <a:pPr lvl="1"/>
            <a:r>
              <a:rPr lang="en-US" dirty="0" smtClean="0"/>
              <a:t>the firmness </a:t>
            </a:r>
            <a:r>
              <a:rPr lang="en-US" dirty="0"/>
              <a:t>of construction,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overall degree </a:t>
            </a:r>
            <a:r>
              <a:rPr lang="en-US" dirty="0" smtClean="0"/>
              <a:t>of satisfaction to </a:t>
            </a:r>
            <a:r>
              <a:rPr lang="en-US" dirty="0"/>
              <a:t>which the </a:t>
            </a:r>
            <a:r>
              <a:rPr lang="en-US" dirty="0" err="1"/>
              <a:t>WebApp</a:t>
            </a:r>
            <a:r>
              <a:rPr lang="en-US" dirty="0"/>
              <a:t> </a:t>
            </a:r>
            <a:r>
              <a:rPr lang="en-US" dirty="0" smtClean="0"/>
              <a:t>increment meets the </a:t>
            </a:r>
            <a:r>
              <a:rPr lang="en-US" dirty="0"/>
              <a:t>needs of </a:t>
            </a:r>
            <a:r>
              <a:rPr lang="en-US" dirty="0" smtClean="0"/>
              <a:t>all 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58260"/>
          </a:xfrm>
        </p:spPr>
        <p:txBody>
          <a:bodyPr>
            <a:noAutofit/>
          </a:bodyPr>
          <a:lstStyle/>
          <a:p>
            <a:r>
              <a:rPr lang="en-US" sz="2700" dirty="0"/>
              <a:t>Why Don’t Teams Jell and What Can Be Done to Help</a:t>
            </a:r>
            <a:r>
              <a:rPr lang="en-US" sz="2700" dirty="0"/>
              <a:t>?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658"/>
            <a:ext cx="7886700" cy="386573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frenzied </a:t>
            </a:r>
            <a:r>
              <a:rPr lang="en-US" b="1" dirty="0"/>
              <a:t>work atmosphere </a:t>
            </a:r>
            <a:r>
              <a:rPr lang="en-US" dirty="0"/>
              <a:t>in which team members waste energy and </a:t>
            </a:r>
            <a:r>
              <a:rPr lang="en-US" dirty="0" smtClean="0"/>
              <a:t>lose focus </a:t>
            </a:r>
            <a:r>
              <a:rPr lang="en-US" dirty="0"/>
              <a:t>on the objectives of the work to be performed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High </a:t>
            </a:r>
            <a:r>
              <a:rPr lang="en-US" b="1" dirty="0"/>
              <a:t>frustration </a:t>
            </a:r>
            <a:r>
              <a:rPr lang="en-US" dirty="0"/>
              <a:t>caused by personal, business, or technological factors </a:t>
            </a:r>
            <a:r>
              <a:rPr lang="en-US" dirty="0" smtClean="0"/>
              <a:t>that causes </a:t>
            </a:r>
            <a:r>
              <a:rPr lang="en-US" dirty="0"/>
              <a:t>friction among team members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</a:t>
            </a:r>
            <a:r>
              <a:rPr lang="en-US" b="1" dirty="0"/>
              <a:t>Fragmented or poorly coordinated procedures</a:t>
            </a:r>
            <a:r>
              <a:rPr lang="en-US" dirty="0"/>
              <a:t>” or a poorly </a:t>
            </a:r>
            <a:r>
              <a:rPr lang="en-US" dirty="0" smtClean="0"/>
              <a:t>defined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or improperly chosen process model that becomes a roadblock to</a:t>
            </a:r>
            <a:br>
              <a:rPr lang="en-US" dirty="0"/>
            </a:br>
            <a:r>
              <a:rPr lang="en-US" dirty="0" smtClean="0"/>
              <a:t>accomplishment.</a:t>
            </a:r>
          </a:p>
          <a:p>
            <a:r>
              <a:rPr lang="en-US" b="1" dirty="0" smtClean="0"/>
              <a:t>Unclear definition </a:t>
            </a:r>
            <a:r>
              <a:rPr lang="en-US" b="1" dirty="0"/>
              <a:t>of roles </a:t>
            </a:r>
            <a:r>
              <a:rPr lang="en-US" dirty="0"/>
              <a:t>resulting in a lack of accountability and </a:t>
            </a:r>
            <a:r>
              <a:rPr lang="en-US" dirty="0" smtClean="0"/>
              <a:t>resultant finger-pointing.</a:t>
            </a:r>
          </a:p>
          <a:p>
            <a:r>
              <a:rPr lang="en-US" dirty="0" smtClean="0"/>
              <a:t>“</a:t>
            </a:r>
            <a:r>
              <a:rPr lang="en-US" b="1" dirty="0"/>
              <a:t>Continuous and repeated exposure to failure</a:t>
            </a:r>
            <a:r>
              <a:rPr lang="en-US" dirty="0"/>
              <a:t>” that leads to a loss of </a:t>
            </a:r>
            <a:r>
              <a:rPr lang="en-US" dirty="0" smtClean="0"/>
              <a:t>confidence </a:t>
            </a:r>
            <a:r>
              <a:rPr lang="en-US" dirty="0"/>
              <a:t>and a lowering of morale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222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 </a:t>
            </a:r>
            <a:r>
              <a:rPr lang="en-US" dirty="0" err="1" smtClean="0"/>
              <a:t>webE</a:t>
            </a:r>
            <a:r>
              <a:rPr lang="en-US" dirty="0" smtClean="0"/>
              <a:t> team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69224"/>
            <a:ext cx="7796132" cy="130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92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86276"/>
          </a:xfrm>
        </p:spPr>
        <p:txBody>
          <a:bodyPr>
            <a:normAutofit/>
          </a:bodyPr>
          <a:lstStyle/>
          <a:p>
            <a:r>
              <a:rPr lang="en-US" sz="2700" dirty="0" err="1"/>
              <a:t>WebE</a:t>
            </a:r>
            <a:r>
              <a:rPr lang="en-US" sz="2700" dirty="0"/>
              <a:t> teams should be </a:t>
            </a:r>
            <a:r>
              <a:rPr lang="en-US" sz="2700" i="1" dirty="0"/>
              <a:t>self-organizing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2428"/>
            <a:ext cx="7886700" cy="367260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self-organizing team has access to all information required to do the job</a:t>
            </a:r>
            <a:r>
              <a:rPr lang="en-US" dirty="0"/>
              <a:t>, </a:t>
            </a:r>
            <a:r>
              <a:rPr lang="en-US" dirty="0" smtClean="0"/>
              <a:t>thereby avoiding </a:t>
            </a:r>
            <a:r>
              <a:rPr lang="en-US" dirty="0"/>
              <a:t>a frenzied work environment </a:t>
            </a:r>
            <a:r>
              <a:rPr lang="en-US" dirty="0" smtClean="0"/>
              <a:t>in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self-organizing team has control over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that is employed,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work products that are produced,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work schedule that is </a:t>
            </a:r>
            <a:r>
              <a:rPr lang="en-US" dirty="0" smtClean="0"/>
              <a:t>defined</a:t>
            </a:r>
            <a:r>
              <a:rPr lang="en-US" dirty="0"/>
              <a:t>, </a:t>
            </a:r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quality and change management activities that are implemented. 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Therefore, the team avoids the frustration that occurs when there is a lack of control. </a:t>
            </a:r>
          </a:p>
        </p:txBody>
      </p:sp>
    </p:spTree>
    <p:extLst>
      <p:ext uri="{BB962C8B-B14F-4D97-AF65-F5344CB8AC3E}">
        <p14:creationId xmlns:p14="http://schemas.microsoft.com/office/powerpoint/2010/main" val="1201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86276"/>
          </a:xfrm>
        </p:spPr>
        <p:txBody>
          <a:bodyPr>
            <a:normAutofit/>
          </a:bodyPr>
          <a:lstStyle/>
          <a:p>
            <a:r>
              <a:rPr lang="en-US" sz="2700" dirty="0" err="1"/>
              <a:t>WebE</a:t>
            </a:r>
            <a:r>
              <a:rPr lang="en-US" sz="2700" dirty="0"/>
              <a:t> teams should be </a:t>
            </a:r>
            <a:r>
              <a:rPr lang="en-US" sz="2700" i="1" dirty="0"/>
              <a:t>self-organizing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2428"/>
            <a:ext cx="7886700" cy="367260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self organizing </a:t>
            </a:r>
            <a:r>
              <a:rPr lang="en-US" dirty="0"/>
              <a:t>team establishes its </a:t>
            </a:r>
            <a:r>
              <a:rPr lang="en-US" b="1" dirty="0"/>
              <a:t>own mechanisms for accountability </a:t>
            </a:r>
            <a:r>
              <a:rPr lang="en-US" dirty="0" smtClean="0"/>
              <a:t>and defines </a:t>
            </a:r>
            <a:r>
              <a:rPr lang="en-US" dirty="0"/>
              <a:t>a series of </a:t>
            </a:r>
            <a:r>
              <a:rPr lang="en-US" dirty="0" smtClean="0"/>
              <a:t>corrective approaches </a:t>
            </a:r>
            <a:r>
              <a:rPr lang="en-US" dirty="0"/>
              <a:t>when a member of the team fails to perform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 err="1"/>
              <a:t>WebE</a:t>
            </a:r>
            <a:r>
              <a:rPr lang="en-US" dirty="0"/>
              <a:t> team experiences small failures. The key to avoiding an atmosphere of failure is to </a:t>
            </a:r>
            <a:r>
              <a:rPr lang="en-US" b="1" dirty="0"/>
              <a:t>establish</a:t>
            </a:r>
            <a:r>
              <a:rPr lang="en-US" dirty="0"/>
              <a:t> </a:t>
            </a:r>
            <a:r>
              <a:rPr lang="en-US" b="1" dirty="0"/>
              <a:t>team-based techniques for feedback and </a:t>
            </a:r>
            <a:r>
              <a:rPr lang="en-US" b="1" dirty="0" smtClean="0"/>
              <a:t>problem solving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failure </a:t>
            </a:r>
            <a:r>
              <a:rPr lang="en-US" dirty="0"/>
              <a:t>by any member of the team must be viewed as a failure by the team itself. This leads to </a:t>
            </a:r>
            <a:r>
              <a:rPr lang="en-US" dirty="0" smtClean="0"/>
              <a:t>a</a:t>
            </a:r>
            <a:r>
              <a:rPr lang="en-US" b="1" dirty="0" smtClean="0"/>
              <a:t> </a:t>
            </a:r>
            <a:r>
              <a:rPr lang="en-US" b="1" dirty="0"/>
              <a:t>team-oriented approach to corrective action</a:t>
            </a:r>
            <a:r>
              <a:rPr lang="en-US" dirty="0" smtClean="0"/>
              <a:t>, rather </a:t>
            </a:r>
            <a:r>
              <a:rPr lang="en-US" dirty="0"/>
              <a:t>than the </a:t>
            </a:r>
            <a:r>
              <a:rPr lang="en-US" dirty="0" smtClean="0"/>
              <a:t>finger-pointing </a:t>
            </a:r>
            <a:r>
              <a:rPr lang="en-US" dirty="0"/>
              <a:t>and mistrust that grows rapidly on toxic </a:t>
            </a:r>
            <a:r>
              <a:rPr lang="en-US" dirty="0" smtClean="0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22268"/>
          </a:xfrm>
        </p:spPr>
        <p:txBody>
          <a:bodyPr>
            <a:normAutofit/>
          </a:bodyPr>
          <a:lstStyle/>
          <a:p>
            <a:r>
              <a:rPr lang="en-US" sz="3000" dirty="0"/>
              <a:t>How can a team manage itself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2235"/>
            <a:ext cx="7886700" cy="36177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team leader should be appointed to coordinate communication and work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assess </a:t>
            </a:r>
            <a:r>
              <a:rPr lang="en-US" dirty="0"/>
              <a:t>progress </a:t>
            </a:r>
            <a:r>
              <a:rPr lang="en-US" dirty="0" smtClean="0"/>
              <a:t>and problems </a:t>
            </a:r>
            <a:r>
              <a:rPr lang="en-US" dirty="0"/>
              <a:t>by conducting daily team meetings </a:t>
            </a:r>
            <a:r>
              <a:rPr lang="en-US" dirty="0" smtClean="0"/>
              <a:t>(15 to 20 </a:t>
            </a:r>
            <a:r>
              <a:rPr lang="en-US" dirty="0"/>
              <a:t>minutes) </a:t>
            </a:r>
            <a:r>
              <a:rPr lang="en-US" dirty="0" smtClean="0"/>
              <a:t>to </a:t>
            </a:r>
            <a:r>
              <a:rPr lang="en-US" dirty="0"/>
              <a:t>coordinate and synchronize </a:t>
            </a:r>
            <a:r>
              <a:rPr lang="en-US" dirty="0" smtClean="0"/>
              <a:t>the work </a:t>
            </a:r>
            <a:r>
              <a:rPr lang="en-US" dirty="0"/>
              <a:t>that must be accomplished for that day.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brief meetings </a:t>
            </a:r>
            <a:r>
              <a:rPr lang="en-US" dirty="0" smtClean="0"/>
              <a:t>address </a:t>
            </a:r>
            <a:r>
              <a:rPr lang="en-US" dirty="0"/>
              <a:t>four key questions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have we accomplished since the last meeting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needs to be accomplished before the next meeting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will each team member contribute to accomplishing what needs to </a:t>
            </a:r>
            <a:r>
              <a:rPr lang="en-US" dirty="0" smtClean="0"/>
              <a:t>be done?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roadblocks exist that have to be overcome?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Collaborative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Groupware</a:t>
            </a:r>
          </a:p>
          <a:p>
            <a:r>
              <a:rPr lang="en-US" dirty="0"/>
              <a:t>High degree of communication between the co-operating entities</a:t>
            </a:r>
          </a:p>
          <a:p>
            <a:r>
              <a:rPr lang="en-US" dirty="0"/>
              <a:t>support shared information and workspaces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Wiki</a:t>
            </a:r>
          </a:p>
          <a:p>
            <a:r>
              <a:rPr lang="en-US" dirty="0"/>
              <a:t>Google meet</a:t>
            </a:r>
          </a:p>
          <a:p>
            <a:r>
              <a:rPr lang="en-US" dirty="0"/>
              <a:t>E-learning platforms (google classroom)</a:t>
            </a:r>
          </a:p>
          <a:p>
            <a:r>
              <a:rPr lang="en-US" dirty="0"/>
              <a:t>Scheduling systems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36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1131094"/>
            <a:ext cx="8183880" cy="622268"/>
          </a:xfrm>
        </p:spPr>
        <p:txBody>
          <a:bodyPr>
            <a:normAutofit/>
          </a:bodyPr>
          <a:lstStyle/>
          <a:p>
            <a:r>
              <a:rPr lang="en-US" sz="2700" dirty="0"/>
              <a:t>How Do We Build a Successful Team</a:t>
            </a:r>
            <a:r>
              <a:rPr lang="en-US" sz="2700" dirty="0"/>
              <a:t>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0251"/>
            <a:ext cx="7886700" cy="34897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set of team guidelines should be </a:t>
            </a:r>
            <a:r>
              <a:rPr lang="en-US" dirty="0" smtClean="0"/>
              <a:t>established</a:t>
            </a:r>
          </a:p>
          <a:p>
            <a:r>
              <a:rPr lang="en-US" dirty="0"/>
              <a:t>Strong leadership is a must</a:t>
            </a:r>
            <a:r>
              <a:rPr lang="en-US" dirty="0" smtClean="0"/>
              <a:t>.</a:t>
            </a:r>
          </a:p>
          <a:p>
            <a:r>
              <a:rPr lang="en-US" dirty="0"/>
              <a:t>Respect for individual talents is critical. </a:t>
            </a:r>
            <a:endParaRPr lang="en-US" dirty="0" smtClean="0"/>
          </a:p>
          <a:p>
            <a:r>
              <a:rPr lang="en-US" dirty="0"/>
              <a:t>Every member of the team should commit</a:t>
            </a:r>
            <a:r>
              <a:rPr lang="en-US" dirty="0" smtClean="0"/>
              <a:t>.</a:t>
            </a:r>
          </a:p>
          <a:p>
            <a:r>
              <a:rPr lang="en-US" dirty="0"/>
              <a:t>It’s easy to get started, but it’s very hard to sustain momentum.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58260"/>
          </a:xfrm>
        </p:spPr>
        <p:txBody>
          <a:bodyPr>
            <a:normAutofit/>
          </a:bodyPr>
          <a:lstStyle/>
          <a:p>
            <a:r>
              <a:rPr lang="en-US" sz="2700" dirty="0"/>
              <a:t>Characteristics </a:t>
            </a:r>
            <a:r>
              <a:rPr lang="en-US" sz="2700" dirty="0"/>
              <a:t>of a Good Team </a:t>
            </a:r>
            <a:r>
              <a:rPr lang="en-US" sz="2700" dirty="0"/>
              <a:t>Leader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811"/>
            <a:ext cx="7886700" cy="358116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Motivation. </a:t>
            </a:r>
            <a:r>
              <a:rPr lang="en-US" dirty="0"/>
              <a:t>The ability to encourage technical people to produce to their</a:t>
            </a:r>
            <a:br>
              <a:rPr lang="en-US" dirty="0"/>
            </a:br>
            <a:r>
              <a:rPr lang="en-US" dirty="0"/>
              <a:t>best ability. This can be accomplished by providing incentives for high performance and imposing consequences for poor performance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Organization</a:t>
            </a:r>
            <a:r>
              <a:rPr lang="en-US" b="1" dirty="0"/>
              <a:t>. </a:t>
            </a:r>
            <a:r>
              <a:rPr lang="en-US" dirty="0"/>
              <a:t>The ability to mold existing processes (or invent new ones)</a:t>
            </a:r>
            <a:br>
              <a:rPr lang="en-US" dirty="0"/>
            </a:br>
            <a:r>
              <a:rPr lang="en-US" dirty="0"/>
              <a:t>that will enable the initial concept to be translated into a </a:t>
            </a:r>
            <a:r>
              <a:rPr lang="en-US" dirty="0" smtClean="0"/>
              <a:t>final </a:t>
            </a:r>
            <a:r>
              <a:rPr lang="en-US" dirty="0"/>
              <a:t>product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Ideas </a:t>
            </a:r>
            <a:r>
              <a:rPr lang="en-US" b="1" dirty="0"/>
              <a:t>or innovation. </a:t>
            </a:r>
            <a:r>
              <a:rPr lang="en-US" dirty="0"/>
              <a:t>The ability to encourage people to create and feel</a:t>
            </a:r>
            <a:br>
              <a:rPr lang="en-US" dirty="0"/>
            </a:br>
            <a:r>
              <a:rPr lang="en-US" dirty="0"/>
              <a:t>creative even when they must work within bounds established for a particular </a:t>
            </a:r>
            <a:r>
              <a:rPr lang="en-US" dirty="0" err="1"/>
              <a:t>WebApp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58260"/>
          </a:xfrm>
        </p:spPr>
        <p:txBody>
          <a:bodyPr>
            <a:normAutofit/>
          </a:bodyPr>
          <a:lstStyle/>
          <a:p>
            <a:r>
              <a:rPr lang="en-US" sz="2700" dirty="0"/>
              <a:t>Managing Risk 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811"/>
            <a:ext cx="7886700" cy="358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people risks</a:t>
            </a:r>
          </a:p>
          <a:p>
            <a:pPr lvl="1"/>
            <a:r>
              <a:rPr lang="en-US" dirty="0"/>
              <a:t>directly traced to some </a:t>
            </a:r>
            <a:r>
              <a:rPr lang="en-US" dirty="0" smtClean="0"/>
              <a:t>human action </a:t>
            </a:r>
            <a:r>
              <a:rPr lang="en-US" dirty="0"/>
              <a:t>or failing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product risks</a:t>
            </a:r>
          </a:p>
          <a:p>
            <a:pPr lvl="1"/>
            <a:r>
              <a:rPr lang="en-US" dirty="0"/>
              <a:t>can normally be traced to potential problems associated </a:t>
            </a:r>
            <a:r>
              <a:rPr lang="en-US" dirty="0" smtClean="0"/>
              <a:t>with </a:t>
            </a:r>
            <a:r>
              <a:rPr lang="en-US" dirty="0" err="1" smtClean="0"/>
              <a:t>WebApp</a:t>
            </a:r>
            <a:r>
              <a:rPr lang="en-US" dirty="0" smtClean="0"/>
              <a:t> </a:t>
            </a:r>
            <a:r>
              <a:rPr lang="en-US" dirty="0"/>
              <a:t>content, functions, constraints, or performance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process risks</a:t>
            </a:r>
          </a:p>
          <a:p>
            <a:pPr lvl="1"/>
            <a:r>
              <a:rPr lang="en-US" dirty="0"/>
              <a:t>problems that are tied to the framework actions and </a:t>
            </a:r>
            <a:r>
              <a:rPr lang="en-US" dirty="0" smtClean="0"/>
              <a:t>tasks that </a:t>
            </a:r>
            <a:r>
              <a:rPr lang="en-US" dirty="0"/>
              <a:t>have been chosen by the team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8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519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920939"/>
            <a:ext cx="2604407" cy="366693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/>
              <a:t>likelihood or probability that the risk will become a reality, 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/>
              <a:t>consequences of the problems associated with the risk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19" y="1131094"/>
            <a:ext cx="5266870" cy="45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can we avoid the risk altogether?</a:t>
            </a:r>
          </a:p>
          <a:p>
            <a:r>
              <a:rPr lang="en-US" dirty="0" smtClean="0"/>
              <a:t>What </a:t>
            </a:r>
            <a:r>
              <a:rPr lang="en-US" dirty="0"/>
              <a:t>factors can we monitor to determine whether the risk is </a:t>
            </a:r>
            <a:r>
              <a:rPr lang="en-US" dirty="0" smtClean="0"/>
              <a:t>becoming more </a:t>
            </a:r>
            <a:r>
              <a:rPr lang="en-US" dirty="0"/>
              <a:t>or less likely?</a:t>
            </a:r>
          </a:p>
          <a:p>
            <a:r>
              <a:rPr lang="en-US" dirty="0" smtClean="0"/>
              <a:t>Should </a:t>
            </a:r>
            <a:r>
              <a:rPr lang="en-US" dirty="0"/>
              <a:t>the risk become a reality, what are we going to do about it?</a:t>
            </a:r>
          </a:p>
        </p:txBody>
      </p:sp>
    </p:spTree>
    <p:extLst>
      <p:ext uri="{BB962C8B-B14F-4D97-AF65-F5344CB8AC3E}">
        <p14:creationId xmlns:p14="http://schemas.microsoft.com/office/powerpoint/2010/main" val="6080092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/>
              <a:t>WebApp</a:t>
            </a:r>
            <a:r>
              <a:rPr lang="en-US" i="1" dirty="0"/>
              <a:t> project scheduling </a:t>
            </a:r>
            <a:r>
              <a:rPr lang="en-US" dirty="0"/>
              <a:t>is an activity that allocates the estimated effort </a:t>
            </a:r>
            <a:r>
              <a:rPr lang="en-US" dirty="0" smtClean="0"/>
              <a:t>for specific </a:t>
            </a:r>
            <a:r>
              <a:rPr lang="en-US" dirty="0" err="1"/>
              <a:t>WebE</a:t>
            </a:r>
            <a:r>
              <a:rPr lang="en-US" dirty="0"/>
              <a:t> tasks across the planned time line (duration) for building an </a:t>
            </a:r>
            <a:r>
              <a:rPr lang="en-US" dirty="0" smtClean="0"/>
              <a:t>increment</a:t>
            </a:r>
          </a:p>
          <a:p>
            <a:endParaRPr lang="en-US" dirty="0"/>
          </a:p>
          <a:p>
            <a:r>
              <a:rPr lang="en-US" sz="2400" dirty="0"/>
              <a:t>A Macroscopic schedule </a:t>
            </a:r>
          </a:p>
          <a:p>
            <a:r>
              <a:rPr lang="en-US" sz="2400" dirty="0"/>
              <a:t>Incremental schedule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72" y="2017721"/>
            <a:ext cx="7237056" cy="360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3559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Macroscopic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52637"/>
            <a:ext cx="8020828" cy="730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identifies </a:t>
            </a:r>
            <a:r>
              <a:rPr lang="en-US" dirty="0"/>
              <a:t>all </a:t>
            </a:r>
            <a:r>
              <a:rPr lang="en-US" dirty="0" err="1"/>
              <a:t>WebApp</a:t>
            </a:r>
            <a:r>
              <a:rPr lang="en-US" dirty="0"/>
              <a:t> increments </a:t>
            </a:r>
            <a:r>
              <a:rPr lang="en-US" dirty="0" smtClean="0"/>
              <a:t>and projects </a:t>
            </a:r>
            <a:r>
              <a:rPr lang="en-US" dirty="0"/>
              <a:t>the dates on which each will be </a:t>
            </a:r>
            <a:r>
              <a:rPr lang="en-US" dirty="0" smtClean="0"/>
              <a:t>deployed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379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Incremental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6965"/>
            <a:ext cx="7886700" cy="365300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Expand each task into fine grained tasks. </a:t>
            </a:r>
          </a:p>
          <a:p>
            <a:endParaRPr lang="en-US" sz="975" dirty="0"/>
          </a:p>
          <a:p>
            <a:r>
              <a:rPr lang="en-US" i="1" dirty="0" smtClean="0"/>
              <a:t>Design </a:t>
            </a:r>
            <a:r>
              <a:rPr lang="en-US" i="1" dirty="0"/>
              <a:t>the interface </a:t>
            </a:r>
            <a:endParaRPr lang="en-US" i="1" dirty="0" smtClean="0"/>
          </a:p>
          <a:p>
            <a:pPr lvl="1"/>
            <a:r>
              <a:rPr lang="en-US" sz="1950" dirty="0"/>
              <a:t>Develop a sketch of the page layout for the space design page</a:t>
            </a:r>
            <a:r>
              <a:rPr lang="en-US" sz="1950" dirty="0"/>
              <a:t>.</a:t>
            </a:r>
          </a:p>
          <a:p>
            <a:pPr lvl="1"/>
            <a:r>
              <a:rPr lang="en-US" sz="1950" dirty="0"/>
              <a:t>Review </a:t>
            </a:r>
            <a:r>
              <a:rPr lang="en-US" sz="1950" dirty="0"/>
              <a:t>the layout with stakeholders</a:t>
            </a:r>
            <a:r>
              <a:rPr lang="en-US" sz="1950" dirty="0"/>
              <a:t>.</a:t>
            </a:r>
          </a:p>
          <a:p>
            <a:pPr lvl="1"/>
            <a:r>
              <a:rPr lang="en-US" sz="1950" dirty="0"/>
              <a:t>Design </a:t>
            </a:r>
            <a:r>
              <a:rPr lang="en-US" sz="1950" dirty="0"/>
              <a:t>the space layout navigation mechanisms</a:t>
            </a:r>
            <a:r>
              <a:rPr lang="en-US" sz="1950" dirty="0"/>
              <a:t>.</a:t>
            </a:r>
          </a:p>
          <a:p>
            <a:pPr lvl="1"/>
            <a:r>
              <a:rPr lang="en-US" sz="1950" dirty="0"/>
              <a:t>Design </a:t>
            </a:r>
            <a:r>
              <a:rPr lang="en-US" sz="1950" dirty="0"/>
              <a:t>the “drawing board” </a:t>
            </a:r>
            <a:r>
              <a:rPr lang="en-US" sz="1950" dirty="0"/>
              <a:t>layout</a:t>
            </a:r>
          </a:p>
          <a:p>
            <a:pPr lvl="1"/>
            <a:r>
              <a:rPr lang="en-US" sz="1950" dirty="0"/>
              <a:t>Develop </a:t>
            </a:r>
            <a:r>
              <a:rPr lang="en-US" sz="1950" dirty="0"/>
              <a:t>procedural details for the graphical wall layout function</a:t>
            </a:r>
            <a:r>
              <a:rPr lang="en-US" sz="1950" dirty="0"/>
              <a:t>.</a:t>
            </a:r>
          </a:p>
          <a:p>
            <a:pPr lvl="1"/>
            <a:r>
              <a:rPr lang="en-US" sz="1950" dirty="0"/>
              <a:t>Develop </a:t>
            </a:r>
            <a:r>
              <a:rPr lang="en-US" sz="1950" dirty="0"/>
              <a:t>procedural details for the wall length computation and display</a:t>
            </a:r>
            <a:br>
              <a:rPr lang="en-US" sz="1950" dirty="0"/>
            </a:br>
            <a:r>
              <a:rPr lang="en-US" sz="1950" dirty="0"/>
              <a:t>function</a:t>
            </a:r>
            <a:r>
              <a:rPr lang="en-US" sz="1950" dirty="0"/>
              <a:t>.</a:t>
            </a:r>
          </a:p>
          <a:p>
            <a:pPr lvl="1"/>
            <a:r>
              <a:rPr lang="en-US" sz="1950" dirty="0"/>
              <a:t>Develop </a:t>
            </a:r>
            <a:r>
              <a:rPr lang="en-US" sz="1950" dirty="0"/>
              <a:t>procedural details for the graphical window layout function</a:t>
            </a:r>
            <a:r>
              <a:rPr lang="en-US" sz="1950" dirty="0"/>
              <a:t>.</a:t>
            </a:r>
          </a:p>
          <a:p>
            <a:pPr lvl="1"/>
            <a:r>
              <a:rPr lang="en-US" sz="1950" dirty="0"/>
              <a:t>Develop </a:t>
            </a:r>
            <a:r>
              <a:rPr lang="en-US" sz="1950" dirty="0"/>
              <a:t>procedural details for the graphical door layout function</a:t>
            </a:r>
            <a:r>
              <a:rPr lang="en-US" sz="1950" dirty="0"/>
              <a:t>.</a:t>
            </a:r>
          </a:p>
          <a:p>
            <a:pPr lvl="1"/>
            <a:r>
              <a:rPr lang="en-US" sz="1950" dirty="0"/>
              <a:t>Design </a:t>
            </a:r>
            <a:r>
              <a:rPr lang="en-US" sz="1950" dirty="0"/>
              <a:t>mechanisms for selecting security system components (sensors,</a:t>
            </a:r>
            <a:br>
              <a:rPr lang="en-US" sz="1950" dirty="0"/>
            </a:br>
            <a:r>
              <a:rPr lang="en-US" sz="1950" dirty="0"/>
              <a:t>cameras, microphones, etc</a:t>
            </a:r>
            <a:r>
              <a:rPr lang="en-US" sz="1950" dirty="0"/>
              <a:t>.).</a:t>
            </a:r>
          </a:p>
          <a:p>
            <a:pPr lvl="1"/>
            <a:r>
              <a:rPr lang="en-US" sz="1950" dirty="0"/>
              <a:t>Develop </a:t>
            </a:r>
            <a:r>
              <a:rPr lang="en-US" sz="1950" dirty="0"/>
              <a:t>procedural details for the graphical layout of security system</a:t>
            </a:r>
            <a:br>
              <a:rPr lang="en-US" sz="1950" dirty="0"/>
            </a:br>
            <a:r>
              <a:rPr lang="en-US" sz="1950" dirty="0"/>
              <a:t>components</a:t>
            </a:r>
            <a:r>
              <a:rPr lang="en-US" sz="1950" dirty="0"/>
              <a:t>.</a:t>
            </a:r>
          </a:p>
          <a:p>
            <a:pPr lvl="1"/>
            <a:r>
              <a:rPr lang="en-US" sz="1950" dirty="0"/>
              <a:t>Conduct </a:t>
            </a:r>
            <a:r>
              <a:rPr lang="en-US" sz="1950" dirty="0"/>
              <a:t>pair walkthroughs as </a:t>
            </a:r>
            <a:r>
              <a:rPr lang="en-US" sz="1950" dirty="0"/>
              <a:t>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Effort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sz="2700" i="1" dirty="0"/>
              <a:t>usage </a:t>
            </a:r>
            <a:r>
              <a:rPr lang="en-US" sz="2700" i="1" dirty="0"/>
              <a:t>scenario–based </a:t>
            </a:r>
            <a:r>
              <a:rPr lang="en-US" sz="2700" i="1" dirty="0"/>
              <a:t>estimation</a:t>
            </a:r>
          </a:p>
          <a:p>
            <a:pPr lvl="1"/>
            <a:r>
              <a:rPr lang="en-US" dirty="0"/>
              <a:t>Examining the team’s </a:t>
            </a:r>
            <a:r>
              <a:rPr lang="en-US" dirty="0"/>
              <a:t>past history</a:t>
            </a:r>
            <a:r>
              <a:rPr lang="en-US" dirty="0"/>
              <a:t>,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establish </a:t>
            </a:r>
            <a:r>
              <a:rPr lang="en-US" dirty="0"/>
              <a:t>a value </a:t>
            </a:r>
            <a:r>
              <a:rPr lang="en-US" dirty="0" err="1"/>
              <a:t>E</a:t>
            </a:r>
            <a:r>
              <a:rPr lang="en-US" baseline="-25000" dirty="0" err="1"/>
              <a:t>avg</a:t>
            </a:r>
            <a:r>
              <a:rPr lang="en-US" dirty="0"/>
              <a:t>, </a:t>
            </a:r>
            <a:r>
              <a:rPr lang="en-US" dirty="0"/>
              <a:t> the </a:t>
            </a:r>
            <a:r>
              <a:rPr lang="en-US" dirty="0"/>
              <a:t>average effort (in person-days) required to deploy a usage </a:t>
            </a:r>
            <a:r>
              <a:rPr lang="en-US" dirty="0"/>
              <a:t>scenario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Roughly Calculate the complexity of the scenario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Effort and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68" y="2718747"/>
            <a:ext cx="8229065" cy="15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</TotalTime>
  <Words>5029</Words>
  <Application>Microsoft Office PowerPoint</Application>
  <PresentationFormat>On-screen Show (4:3)</PresentationFormat>
  <Paragraphs>773</Paragraphs>
  <Slides>102</Slides>
  <Notes>20</Notes>
  <HiddenSlides>12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7" baseType="lpstr">
      <vt:lpstr>Arial</vt:lpstr>
      <vt:lpstr>Calibri</vt:lpstr>
      <vt:lpstr>Calibri Light</vt:lpstr>
      <vt:lpstr>Vrinda</vt:lpstr>
      <vt:lpstr>Office Theme</vt:lpstr>
      <vt:lpstr>An introduction to Web Engineering</vt:lpstr>
      <vt:lpstr>Why web engineering?</vt:lpstr>
      <vt:lpstr>PowerPoint Presentation</vt:lpstr>
      <vt:lpstr>Categories of Web Applications</vt:lpstr>
      <vt:lpstr>Document centric Web application</vt:lpstr>
      <vt:lpstr>Interactive Web application</vt:lpstr>
      <vt:lpstr>Transactional Web application</vt:lpstr>
      <vt:lpstr>Workflow-based Web application</vt:lpstr>
      <vt:lpstr>Collaborative Web application</vt:lpstr>
      <vt:lpstr>Social Web application</vt:lpstr>
      <vt:lpstr>Portal-oriented Web application</vt:lpstr>
      <vt:lpstr>Yahoo!</vt:lpstr>
      <vt:lpstr>MSN</vt:lpstr>
      <vt:lpstr>Ubiquitous Web application</vt:lpstr>
      <vt:lpstr>Example of Ubiquitous Web App (Google Now)</vt:lpstr>
      <vt:lpstr>Semantic Web application</vt:lpstr>
      <vt:lpstr>Characteristics of Web Applications</vt:lpstr>
      <vt:lpstr>Characteristics of Web Applications</vt:lpstr>
      <vt:lpstr>Product-related Characteristics</vt:lpstr>
      <vt:lpstr>Product-related Characteristics</vt:lpstr>
      <vt:lpstr>Product-related Characteristics</vt:lpstr>
      <vt:lpstr>User-related Characteristics</vt:lpstr>
      <vt:lpstr>User-related Characteristics</vt:lpstr>
      <vt:lpstr>Social Context: Users</vt:lpstr>
      <vt:lpstr>Technical Context: Network and Devices</vt:lpstr>
      <vt:lpstr>Natural Context: Location and Time</vt:lpstr>
      <vt:lpstr>Development-related Characteristics</vt:lpstr>
      <vt:lpstr>The Development Team</vt:lpstr>
      <vt:lpstr>Case Study</vt:lpstr>
      <vt:lpstr>Are WebApps Really  Computer Software?</vt:lpstr>
      <vt:lpstr>Attributes that distinguishes them</vt:lpstr>
      <vt:lpstr>WebE Framework</vt:lpstr>
      <vt:lpstr>PowerPoint Presentation</vt:lpstr>
      <vt:lpstr>What does Agility means</vt:lpstr>
      <vt:lpstr>What is a WebE Framework?</vt:lpstr>
      <vt:lpstr>Generic WebE framework activities </vt:lpstr>
      <vt:lpstr>Generic WebE framework activities </vt:lpstr>
      <vt:lpstr>PowerPoint Presentation</vt:lpstr>
      <vt:lpstr>Agility principles adapted by WebE Framework user</vt:lpstr>
      <vt:lpstr>Agility principles followed by WebE Frameworks</vt:lpstr>
      <vt:lpstr>PowerPoint Presentation</vt:lpstr>
      <vt:lpstr>Why Is WebE Process Agility So Important?</vt:lpstr>
      <vt:lpstr>WebE Methods within the Process Framework</vt:lpstr>
      <vt:lpstr>WebE Methods within the Process Framework</vt:lpstr>
      <vt:lpstr>Web Engineering Best Practices</vt:lpstr>
      <vt:lpstr>Web Engineering Best Practices (Contd..)</vt:lpstr>
      <vt:lpstr>From book</vt:lpstr>
      <vt:lpstr>A WEB ENGINEERING PROCESS</vt:lpstr>
      <vt:lpstr>Realities encountered in most WebApp projects</vt:lpstr>
      <vt:lpstr>Example: A WebApp delivered in four increments</vt:lpstr>
      <vt:lpstr>WebE Process Framework</vt:lpstr>
      <vt:lpstr>How Is the Framework Refined?</vt:lpstr>
      <vt:lpstr>How Should the Communication Activity Be Refined?</vt:lpstr>
      <vt:lpstr>Planning : Tasks Required to Develop an Increment planning</vt:lpstr>
      <vt:lpstr>Planning: tasks and related questions</vt:lpstr>
      <vt:lpstr>Modeling</vt:lpstr>
      <vt:lpstr>What Analysis Modelling Tasks</vt:lpstr>
      <vt:lpstr>What Are the Elements of a Design Model</vt:lpstr>
      <vt:lpstr>Communication</vt:lpstr>
      <vt:lpstr>Communication</vt:lpstr>
      <vt:lpstr>What Techniques Can You Use for Communication?</vt:lpstr>
      <vt:lpstr>Viewpoints differences of stakeholders</vt:lpstr>
      <vt:lpstr>What Questions Should We Ask?</vt:lpstr>
      <vt:lpstr>Elicitation</vt:lpstr>
      <vt:lpstr>basic guidelines for collaborative requirements gathering</vt:lpstr>
      <vt:lpstr>What Happens Before an Elicitation Session?</vt:lpstr>
      <vt:lpstr>PowerPoint Presentation</vt:lpstr>
      <vt:lpstr>How Do Stakeholders Prepare?</vt:lpstr>
      <vt:lpstr>PowerPoint Presentation</vt:lpstr>
      <vt:lpstr>PowerPoint Presentation</vt:lpstr>
      <vt:lpstr>What Tasks Are Performed During an Elicitation Session?</vt:lpstr>
      <vt:lpstr>What Are the User Categories for the WebApp?</vt:lpstr>
      <vt:lpstr>How Are Content and Functional Requirements Identified?</vt:lpstr>
      <vt:lpstr>How Are Constraints and Performance Issues Isolated?</vt:lpstr>
      <vt:lpstr>How Are Constraints and Performance Issues Isolated?</vt:lpstr>
      <vt:lpstr>Use Cases</vt:lpstr>
      <vt:lpstr>PowerPoint Presentation</vt:lpstr>
      <vt:lpstr>Planning</vt:lpstr>
      <vt:lpstr>During Communication Activity We defined Scope</vt:lpstr>
      <vt:lpstr>All communication work products are relevant to the planning activity.</vt:lpstr>
      <vt:lpstr>What If Gaps Still Exist in Your Understanding?</vt:lpstr>
      <vt:lpstr>What Actions and Tasks Are Required?</vt:lpstr>
      <vt:lpstr>What Work Products Will Be Produced?</vt:lpstr>
      <vt:lpstr>What Is the Appropriate Way to Assess Quality?</vt:lpstr>
      <vt:lpstr>Why Don’t Teams Jell and What Can Be Done to Help?</vt:lpstr>
      <vt:lpstr>Building a webE team</vt:lpstr>
      <vt:lpstr>WebE teams should be self-organizing</vt:lpstr>
      <vt:lpstr>WebE teams should be self-organizing</vt:lpstr>
      <vt:lpstr>How can a team manage itself</vt:lpstr>
      <vt:lpstr>How Do We Build a Successful Team?</vt:lpstr>
      <vt:lpstr>Characteristics of a Good Team Leader</vt:lpstr>
      <vt:lpstr>Managing Risk </vt:lpstr>
      <vt:lpstr>Risk Evaluation</vt:lpstr>
      <vt:lpstr>Contingency Plans</vt:lpstr>
      <vt:lpstr>Developing Schedule</vt:lpstr>
      <vt:lpstr>Macroscopic Schedule</vt:lpstr>
      <vt:lpstr>Incremental Scheduling</vt:lpstr>
      <vt:lpstr>Estimating Effort and time</vt:lpstr>
      <vt:lpstr>Estimating Effort and time</vt:lpstr>
      <vt:lpstr>Estimating Effort and time</vt:lpstr>
      <vt:lpstr>Estimating Effort and time</vt:lpstr>
      <vt:lpstr>Managing 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Mahbubur Rahman</dc:creator>
  <cp:lastModifiedBy>SHITOL</cp:lastModifiedBy>
  <cp:revision>134</cp:revision>
  <dcterms:created xsi:type="dcterms:W3CDTF">2013-08-20T02:25:45Z</dcterms:created>
  <dcterms:modified xsi:type="dcterms:W3CDTF">2022-02-14T03:45:32Z</dcterms:modified>
</cp:coreProperties>
</file>