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69200" cy="10699750"/>
  <p:notesSz cx="75692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458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9391" y="228599"/>
            <a:ext cx="3025139" cy="8001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1028699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>
                <a:moveTo>
                  <a:pt x="0" y="0"/>
                </a:moveTo>
                <a:lnTo>
                  <a:pt x="6858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8883" y="10276966"/>
            <a:ext cx="175895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07885" y="10276966"/>
            <a:ext cx="62928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3717" y="174142"/>
            <a:ext cx="1938655" cy="464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25"/>
              </a:spcBef>
            </a:pP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ub</a:t>
            </a:r>
            <a:r>
              <a:rPr sz="1000" b="1" spc="-10" dirty="0">
                <a:latin typeface="Calibri"/>
                <a:cs typeface="Calibri"/>
              </a:rPr>
              <a:t>je</a:t>
            </a:r>
            <a:r>
              <a:rPr sz="1000" b="1" spc="-5" dirty="0">
                <a:latin typeface="Calibri"/>
                <a:cs typeface="Calibri"/>
              </a:rPr>
              <a:t>ct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Sy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-10" dirty="0">
                <a:latin typeface="Calibri"/>
                <a:cs typeface="Calibri"/>
              </a:rPr>
              <a:t>l</a:t>
            </a:r>
            <a:r>
              <a:rPr sz="1000" b="1" spc="-5" dirty="0">
                <a:latin typeface="Calibri"/>
                <a:cs typeface="Calibri"/>
              </a:rPr>
              <a:t>abus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05101258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Block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Chain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Technology-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1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883" y="1136650"/>
            <a:ext cx="117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Course: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9353" y="1136650"/>
            <a:ext cx="1146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Semester: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491" y="1577085"/>
            <a:ext cx="6947534" cy="597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100"/>
              </a:spcBef>
              <a:buSzPct val="95000"/>
              <a:buAutoNum type="arabicPeriod"/>
              <a:tabLst>
                <a:tab pos="207645" algn="l"/>
              </a:tabLst>
            </a:pPr>
            <a:r>
              <a:rPr sz="2000" spc="-5" dirty="0">
                <a:latin typeface="Calibri"/>
                <a:cs typeface="Calibri"/>
              </a:rPr>
              <a:t>Creating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Merkle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</a:t>
            </a: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000" b="1" spc="-5" dirty="0">
                <a:latin typeface="Calibri"/>
                <a:cs typeface="Calibri"/>
              </a:rPr>
              <a:t>OBJECTIVE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12700" marR="34925">
              <a:lnSpc>
                <a:spcPct val="95800"/>
              </a:lnSpc>
              <a:spcBef>
                <a:spcPts val="1525"/>
              </a:spcBef>
            </a:pPr>
            <a:r>
              <a:rPr sz="2000" spc="-5" dirty="0">
                <a:latin typeface="Times New Roman"/>
                <a:cs typeface="Times New Roman"/>
              </a:rPr>
              <a:t>we'll </a:t>
            </a:r>
            <a:r>
              <a:rPr sz="2000" dirty="0">
                <a:latin typeface="Times New Roman"/>
                <a:cs typeface="Times New Roman"/>
              </a:rPr>
              <a:t>use Python. A </a:t>
            </a:r>
            <a:r>
              <a:rPr sz="2000" spc="-5" dirty="0">
                <a:latin typeface="Times New Roman"/>
                <a:cs typeface="Times New Roman"/>
              </a:rPr>
              <a:t>Merkle tree </a:t>
            </a:r>
            <a:r>
              <a:rPr sz="2000" dirty="0">
                <a:latin typeface="Times New Roman"/>
                <a:cs typeface="Times New Roman"/>
              </a:rPr>
              <a:t>is a binary </a:t>
            </a:r>
            <a:r>
              <a:rPr sz="2000" spc="-5" dirty="0">
                <a:latin typeface="Times New Roman"/>
                <a:cs typeface="Times New Roman"/>
              </a:rPr>
              <a:t>tree </a:t>
            </a:r>
            <a:r>
              <a:rPr sz="2000" dirty="0">
                <a:latin typeface="Times New Roman"/>
                <a:cs typeface="Times New Roman"/>
              </a:rPr>
              <a:t>used in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cryptography,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node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hash </a:t>
            </a:r>
            <a:r>
              <a:rPr sz="2000" dirty="0">
                <a:latin typeface="Times New Roman"/>
                <a:cs typeface="Times New Roman"/>
              </a:rPr>
              <a:t>of 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block,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 each</a:t>
            </a:r>
            <a:r>
              <a:rPr sz="2000" spc="-5" dirty="0">
                <a:latin typeface="Times New Roman"/>
                <a:cs typeface="Times New Roman"/>
              </a:rPr>
              <a:t> non-leaf</a:t>
            </a:r>
            <a:r>
              <a:rPr sz="2000" dirty="0">
                <a:latin typeface="Times New Roman"/>
                <a:cs typeface="Times New Roman"/>
              </a:rPr>
              <a:t> node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children.</a:t>
            </a:r>
            <a:r>
              <a:rPr sz="2000" dirty="0">
                <a:latin typeface="Times New Roman"/>
                <a:cs typeface="Times New Roman"/>
              </a:rPr>
              <a:t> This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structure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often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blockchain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cryptographic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efficient</a:t>
            </a:r>
            <a:r>
              <a:rPr sz="2000" dirty="0">
                <a:latin typeface="Times New Roman"/>
                <a:cs typeface="Times New Roman"/>
              </a:rPr>
              <a:t> and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verification.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  <a:spcBef>
                <a:spcPts val="1300"/>
              </a:spcBef>
            </a:pPr>
            <a:r>
              <a:rPr sz="2000" spc="-5" dirty="0">
                <a:latin typeface="Times New Roman"/>
                <a:cs typeface="Times New Roman"/>
              </a:rPr>
              <a:t>Here’s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simple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approach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implement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Merkle</a:t>
            </a:r>
            <a:r>
              <a:rPr sz="2000" dirty="0">
                <a:latin typeface="Times New Roman"/>
                <a:cs typeface="Times New Roman"/>
              </a:rPr>
              <a:t> tree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Python.</a:t>
            </a:r>
            <a:endParaRPr sz="2000" dirty="0">
              <a:latin typeface="Times New Roman"/>
              <a:cs typeface="Times New Roman"/>
            </a:endParaRPr>
          </a:p>
          <a:p>
            <a:pPr marL="12700" marR="5080">
              <a:lnSpc>
                <a:spcPts val="2400"/>
              </a:lnSpc>
              <a:spcBef>
                <a:spcPts val="65"/>
              </a:spcBef>
            </a:pP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hashli</a:t>
            </a:r>
            <a:r>
              <a:rPr sz="2000" dirty="0">
                <a:latin typeface="Courier New"/>
                <a:cs typeface="Courier New"/>
              </a:rPr>
              <a:t>b</a:t>
            </a:r>
            <a:r>
              <a:rPr sz="2000" spc="-70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brary 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hes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nd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  of a </a:t>
            </a:r>
            <a:r>
              <a:rPr sz="2000" spc="-5" dirty="0">
                <a:latin typeface="Times New Roman"/>
                <a:cs typeface="Times New Roman"/>
              </a:rPr>
              <a:t>Merkle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dirty="0">
                <a:latin typeface="Times New Roman"/>
                <a:cs typeface="Times New Roman"/>
              </a:rPr>
              <a:t> be</a:t>
            </a:r>
            <a:r>
              <a:rPr sz="2000" spc="-5" dirty="0">
                <a:latin typeface="Times New Roman"/>
                <a:cs typeface="Times New Roman"/>
              </a:rPr>
              <a:t> built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iteratively.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000" b="1" dirty="0">
                <a:latin typeface="Times New Roman"/>
                <a:cs typeface="Times New Roman"/>
              </a:rPr>
              <a:t>Merkle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Tree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Python:</a:t>
            </a:r>
            <a:endParaRPr sz="200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2350"/>
              </a:lnSpc>
              <a:spcBef>
                <a:spcPts val="1270"/>
              </a:spcBef>
              <a:buFont typeface="Times New Roman"/>
              <a:buAutoNum type="arabicPeriod"/>
              <a:tabLst>
                <a:tab pos="470534" algn="l"/>
              </a:tabLst>
            </a:pPr>
            <a:r>
              <a:rPr sz="2000" b="1" dirty="0">
                <a:latin typeface="Times New Roman"/>
                <a:cs typeface="Times New Roman"/>
              </a:rPr>
              <a:t>Hash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Function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We'll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SHA-256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 </a:t>
            </a:r>
            <a:r>
              <a:rPr sz="2000" spc="-5" dirty="0">
                <a:latin typeface="Times New Roman"/>
                <a:cs typeface="Times New Roman"/>
              </a:rPr>
              <a:t>function.</a:t>
            </a:r>
            <a:endParaRPr sz="2000" dirty="0">
              <a:latin typeface="Times New Roman"/>
              <a:cs typeface="Times New Roman"/>
            </a:endParaRPr>
          </a:p>
          <a:p>
            <a:pPr marL="469900" lvl="1" indent="-229235">
              <a:lnSpc>
                <a:spcPts val="2305"/>
              </a:lnSpc>
              <a:buFont typeface="Times New Roman"/>
              <a:buAutoNum type="arabicPeriod"/>
              <a:tabLst>
                <a:tab pos="470534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Leaf </a:t>
            </a:r>
            <a:r>
              <a:rPr sz="2000" b="1" dirty="0">
                <a:latin typeface="Times New Roman"/>
                <a:cs typeface="Times New Roman"/>
              </a:rPr>
              <a:t>Nodes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leaves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blocks.</a:t>
            </a:r>
          </a:p>
          <a:p>
            <a:pPr marL="469900" marR="502920" lvl="1" indent="-229235">
              <a:lnSpc>
                <a:spcPts val="2290"/>
              </a:lnSpc>
              <a:spcBef>
                <a:spcPts val="120"/>
              </a:spcBef>
              <a:buFont typeface="Times New Roman"/>
              <a:buAutoNum type="arabicPeriod"/>
              <a:tabLst>
                <a:tab pos="470534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Internal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Nodes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internal</a:t>
            </a:r>
            <a:r>
              <a:rPr sz="2000" dirty="0">
                <a:latin typeface="Times New Roman"/>
                <a:cs typeface="Times New Roman"/>
              </a:rPr>
              <a:t> node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concatenation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children.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904" y="8840469"/>
            <a:ext cx="7030720" cy="138112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700"/>
              </a:lnSpc>
            </a:pPr>
            <a:r>
              <a:rPr sz="1600" spc="-5" dirty="0">
                <a:solidFill>
                  <a:srgbClr val="AE00DB"/>
                </a:solidFill>
                <a:latin typeface="Courier New"/>
                <a:cs typeface="Courier New"/>
              </a:rPr>
              <a:t>import</a:t>
            </a:r>
            <a:r>
              <a:rPr sz="1600" spc="-45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hashlib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ourier New"/>
              <a:cs typeface="Courier New"/>
            </a:endParaRPr>
          </a:p>
          <a:p>
            <a:pPr marL="17780" marR="1396365">
              <a:lnSpc>
                <a:spcPts val="1810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# Function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hash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given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string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(data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block) </a:t>
            </a:r>
            <a:r>
              <a:rPr sz="1600" spc="-944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def </a:t>
            </a:r>
            <a:r>
              <a:rPr sz="1600" spc="-5" dirty="0">
                <a:solidFill>
                  <a:srgbClr val="795E25"/>
                </a:solidFill>
                <a:latin typeface="Courier New"/>
                <a:cs typeface="Courier New"/>
              </a:rPr>
              <a:t>hash_data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F80"/>
                </a:solidFill>
                <a:latin typeface="Courier New"/>
                <a:cs typeface="Courier New"/>
              </a:rPr>
              <a:t>data</a:t>
            </a:r>
            <a:r>
              <a:rPr sz="1600" spc="-5" dirty="0">
                <a:latin typeface="Courier New"/>
                <a:cs typeface="Courier New"/>
              </a:rPr>
              <a:t>):</a:t>
            </a:r>
            <a:endParaRPr sz="1600">
              <a:latin typeface="Courier New"/>
              <a:cs typeface="Courier New"/>
            </a:endParaRPr>
          </a:p>
          <a:p>
            <a:pPr marL="17780" marR="1760220" indent="487680">
              <a:lnSpc>
                <a:spcPts val="1810"/>
              </a:lnSpc>
              <a:spcBef>
                <a:spcPts val="5"/>
              </a:spcBef>
            </a:pPr>
            <a:r>
              <a:rPr sz="1600" spc="-5" dirty="0">
                <a:solidFill>
                  <a:srgbClr val="AE00DB"/>
                </a:solidFill>
                <a:latin typeface="Courier New"/>
                <a:cs typeface="Courier New"/>
              </a:rPr>
              <a:t>return</a:t>
            </a:r>
            <a:r>
              <a:rPr sz="1600" spc="5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hashlib.sha256(data.encode(</a:t>
            </a:r>
            <a:r>
              <a:rPr sz="1600" spc="-5" dirty="0">
                <a:solidFill>
                  <a:srgbClr val="A21515"/>
                </a:solidFill>
                <a:latin typeface="Courier New"/>
                <a:cs typeface="Courier New"/>
              </a:rPr>
              <a:t>'utf- </a:t>
            </a:r>
            <a:r>
              <a:rPr sz="1600" spc="-944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21515"/>
                </a:solidFill>
                <a:latin typeface="Courier New"/>
                <a:cs typeface="Courier New"/>
              </a:rPr>
              <a:t>8'</a:t>
            </a:r>
            <a:r>
              <a:rPr sz="1600" spc="-5" dirty="0">
                <a:latin typeface="Courier New"/>
                <a:cs typeface="Courier New"/>
              </a:rPr>
              <a:t>)).hexdigest()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904" y="1054556"/>
            <a:ext cx="7030720" cy="6446520"/>
          </a:xfrm>
          <a:custGeom>
            <a:avLst/>
            <a:gdLst/>
            <a:ahLst/>
            <a:cxnLst/>
            <a:rect l="l" t="t" r="r" b="b"/>
            <a:pathLst>
              <a:path w="7030720" h="6446520">
                <a:moveTo>
                  <a:pt x="7030199" y="2301621"/>
                </a:moveTo>
                <a:lnTo>
                  <a:pt x="0" y="2301621"/>
                </a:lnTo>
                <a:lnTo>
                  <a:pt x="0" y="2532049"/>
                </a:lnTo>
                <a:lnTo>
                  <a:pt x="0" y="2762173"/>
                </a:lnTo>
                <a:lnTo>
                  <a:pt x="0" y="6445936"/>
                </a:lnTo>
                <a:lnTo>
                  <a:pt x="7030199" y="6445936"/>
                </a:lnTo>
                <a:lnTo>
                  <a:pt x="7030199" y="2532049"/>
                </a:lnTo>
                <a:lnTo>
                  <a:pt x="7030199" y="2301621"/>
                </a:lnTo>
                <a:close/>
              </a:path>
              <a:path w="7030720" h="6446520">
                <a:moveTo>
                  <a:pt x="7030199" y="0"/>
                </a:moveTo>
                <a:lnTo>
                  <a:pt x="0" y="0"/>
                </a:lnTo>
                <a:lnTo>
                  <a:pt x="0" y="230428"/>
                </a:lnTo>
                <a:lnTo>
                  <a:pt x="0" y="460552"/>
                </a:lnTo>
                <a:lnTo>
                  <a:pt x="0" y="2301544"/>
                </a:lnTo>
                <a:lnTo>
                  <a:pt x="7030199" y="2301544"/>
                </a:lnTo>
                <a:lnTo>
                  <a:pt x="7030199" y="230428"/>
                </a:lnTo>
                <a:lnTo>
                  <a:pt x="703019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63717" y="174142"/>
            <a:ext cx="1938655" cy="464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25"/>
              </a:spcBef>
            </a:pP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ub</a:t>
            </a:r>
            <a:r>
              <a:rPr sz="1000" b="1" spc="-10" dirty="0">
                <a:latin typeface="Calibri"/>
                <a:cs typeface="Calibri"/>
              </a:rPr>
              <a:t>je</a:t>
            </a:r>
            <a:r>
              <a:rPr sz="1000" b="1" spc="-5" dirty="0">
                <a:latin typeface="Calibri"/>
                <a:cs typeface="Calibri"/>
              </a:rPr>
              <a:t>ct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Sy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-10" dirty="0">
                <a:latin typeface="Calibri"/>
                <a:cs typeface="Calibri"/>
              </a:rPr>
              <a:t>l</a:t>
            </a:r>
            <a:r>
              <a:rPr sz="1000" b="1" spc="-5" dirty="0">
                <a:latin typeface="Calibri"/>
                <a:cs typeface="Calibri"/>
              </a:rPr>
              <a:t>abus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05101258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Block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Chain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Technology-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1244853"/>
            <a:ext cx="6974840" cy="62541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2685415">
              <a:lnSpc>
                <a:spcPts val="1810"/>
              </a:lnSpc>
              <a:spcBef>
                <a:spcPts val="245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# Function to build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a Merkle tree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def</a:t>
            </a:r>
            <a:r>
              <a:rPr sz="16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795E25"/>
                </a:solidFill>
                <a:latin typeface="Courier New"/>
                <a:cs typeface="Courier New"/>
              </a:rPr>
              <a:t>build_merkle_tree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000F80"/>
                </a:solidFill>
                <a:latin typeface="Courier New"/>
                <a:cs typeface="Courier New"/>
              </a:rPr>
              <a:t>data_blocks</a:t>
            </a:r>
            <a:r>
              <a:rPr sz="1600" spc="-5" dirty="0">
                <a:latin typeface="Courier New"/>
                <a:cs typeface="Courier New"/>
              </a:rPr>
              <a:t>):</a:t>
            </a:r>
            <a:endParaRPr sz="1600" dirty="0">
              <a:latin typeface="Courier New"/>
              <a:cs typeface="Courier New"/>
            </a:endParaRPr>
          </a:p>
          <a:p>
            <a:pPr marL="12700" marR="492125" indent="487680">
              <a:lnSpc>
                <a:spcPts val="1810"/>
              </a:lnSpc>
              <a:spcBef>
                <a:spcPts val="5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Step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1: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Hash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data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blocks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to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create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leaf </a:t>
            </a:r>
            <a:r>
              <a:rPr sz="1600" spc="-944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nodes</a:t>
            </a:r>
            <a:endParaRPr sz="1600" dirty="0">
              <a:latin typeface="Courier New"/>
              <a:cs typeface="Courier New"/>
            </a:endParaRPr>
          </a:p>
          <a:p>
            <a:pPr marL="500380">
              <a:lnSpc>
                <a:spcPts val="1770"/>
              </a:lnSpc>
            </a:pPr>
            <a:r>
              <a:rPr sz="1600" spc="-5" dirty="0">
                <a:latin typeface="Courier New"/>
                <a:cs typeface="Courier New"/>
              </a:rPr>
              <a:t>leaves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[hash_data(block)</a:t>
            </a:r>
            <a:r>
              <a:rPr sz="1600" spc="1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E00DB"/>
                </a:solidFill>
                <a:latin typeface="Courier New"/>
                <a:cs typeface="Courier New"/>
              </a:rPr>
              <a:t>for</a:t>
            </a:r>
            <a:r>
              <a:rPr sz="1600" spc="5" dirty="0">
                <a:solidFill>
                  <a:srgbClr val="AE00DB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block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600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data_blocks]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ourier New"/>
              <a:cs typeface="Courier New"/>
            </a:endParaRPr>
          </a:p>
          <a:p>
            <a:pPr marL="500380" marR="1223645">
              <a:lnSpc>
                <a:spcPts val="1810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# Step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2: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Build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Merkle tree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iteratively </a:t>
            </a:r>
            <a:r>
              <a:rPr sz="1600" spc="-944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E00DB"/>
                </a:solidFill>
                <a:latin typeface="Courier New"/>
                <a:cs typeface="Courier New"/>
              </a:rPr>
              <a:t>while </a:t>
            </a:r>
            <a:r>
              <a:rPr sz="1600" spc="-5" dirty="0">
                <a:solidFill>
                  <a:srgbClr val="795E25"/>
                </a:solidFill>
                <a:latin typeface="Courier New"/>
                <a:cs typeface="Courier New"/>
              </a:rPr>
              <a:t>len</a:t>
            </a:r>
            <a:r>
              <a:rPr sz="1600" spc="-5" dirty="0">
                <a:latin typeface="Courier New"/>
                <a:cs typeface="Courier New"/>
              </a:rPr>
              <a:t>(leaves)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&gt;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16644"/>
                </a:solidFill>
                <a:latin typeface="Courier New"/>
                <a:cs typeface="Courier New"/>
              </a:rPr>
              <a:t>1</a:t>
            </a:r>
            <a:r>
              <a:rPr sz="1600" spc="-5" dirty="0">
                <a:latin typeface="Courier New"/>
                <a:cs typeface="Courier New"/>
              </a:rPr>
              <a:t>:</a:t>
            </a:r>
            <a:endParaRPr sz="1600" dirty="0">
              <a:latin typeface="Courier New"/>
              <a:cs typeface="Courier New"/>
            </a:endParaRPr>
          </a:p>
          <a:p>
            <a:pPr marL="988060" marR="5080">
              <a:lnSpc>
                <a:spcPts val="1810"/>
              </a:lnSpc>
              <a:spcBef>
                <a:spcPts val="5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If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odd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number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of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leaves,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duplicate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last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one </a:t>
            </a:r>
            <a:r>
              <a:rPr sz="1600" spc="-944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E00DB"/>
                </a:solidFill>
                <a:latin typeface="Courier New"/>
                <a:cs typeface="Courier New"/>
              </a:rPr>
              <a:t>if </a:t>
            </a:r>
            <a:r>
              <a:rPr sz="1600" spc="-5" dirty="0">
                <a:solidFill>
                  <a:srgbClr val="795E25"/>
                </a:solidFill>
                <a:latin typeface="Courier New"/>
                <a:cs typeface="Courier New"/>
              </a:rPr>
              <a:t>len</a:t>
            </a:r>
            <a:r>
              <a:rPr sz="1600" spc="-5" dirty="0">
                <a:latin typeface="Courier New"/>
                <a:cs typeface="Courier New"/>
              </a:rPr>
              <a:t>(leaves)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%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16644"/>
                </a:solidFill>
                <a:latin typeface="Courier New"/>
                <a:cs typeface="Courier New"/>
              </a:rPr>
              <a:t>2</a:t>
            </a:r>
            <a:r>
              <a:rPr sz="1600" dirty="0">
                <a:solidFill>
                  <a:srgbClr val="116644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!=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16644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latin typeface="Courier New"/>
                <a:cs typeface="Courier New"/>
              </a:rPr>
              <a:t>:</a:t>
            </a:r>
            <a:endParaRPr sz="1600" dirty="0">
              <a:latin typeface="Courier New"/>
              <a:cs typeface="Courier New"/>
            </a:endParaRPr>
          </a:p>
          <a:p>
            <a:pPr marL="1475740">
              <a:lnSpc>
                <a:spcPts val="1775"/>
              </a:lnSpc>
            </a:pPr>
            <a:r>
              <a:rPr sz="1600" spc="-5" dirty="0">
                <a:latin typeface="Courier New"/>
                <a:cs typeface="Courier New"/>
              </a:rPr>
              <a:t>leaves.append(leaves[</a:t>
            </a:r>
            <a:r>
              <a:rPr sz="1600" spc="-5" dirty="0">
                <a:solidFill>
                  <a:srgbClr val="116644"/>
                </a:solidFill>
                <a:latin typeface="Courier New"/>
                <a:cs typeface="Courier New"/>
              </a:rPr>
              <a:t>-1</a:t>
            </a:r>
            <a:r>
              <a:rPr sz="1600" spc="-5" dirty="0">
                <a:latin typeface="Courier New"/>
                <a:cs typeface="Courier New"/>
              </a:rPr>
              <a:t>])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 dirty="0">
              <a:latin typeface="Courier New"/>
              <a:cs typeface="Courier New"/>
            </a:endParaRPr>
          </a:p>
          <a:p>
            <a:pPr marL="988060">
              <a:lnSpc>
                <a:spcPts val="1864"/>
              </a:lnSpc>
              <a:spcBef>
                <a:spcPts val="5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# Create the next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level of the tree</a:t>
            </a:r>
            <a:endParaRPr sz="1600" dirty="0">
              <a:latin typeface="Courier New"/>
              <a:cs typeface="Courier New"/>
            </a:endParaRPr>
          </a:p>
          <a:p>
            <a:pPr marL="12700" marR="368935" indent="975360">
              <a:lnSpc>
                <a:spcPts val="1810"/>
              </a:lnSpc>
              <a:spcBef>
                <a:spcPts val="95"/>
              </a:spcBef>
            </a:pPr>
            <a:r>
              <a:rPr sz="1600" spc="-5" dirty="0">
                <a:latin typeface="Courier New"/>
                <a:cs typeface="Courier New"/>
              </a:rPr>
              <a:t>leaves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[hash_data(leaves[i]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+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leaves[i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+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16644"/>
                </a:solidFill>
                <a:latin typeface="Courier New"/>
                <a:cs typeface="Courier New"/>
              </a:rPr>
              <a:t>1</a:t>
            </a:r>
            <a:r>
              <a:rPr sz="1600" spc="-5" dirty="0">
                <a:latin typeface="Courier New"/>
                <a:cs typeface="Courier New"/>
              </a:rPr>
              <a:t>])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E00DB"/>
                </a:solidFill>
                <a:latin typeface="Courier New"/>
                <a:cs typeface="Courier New"/>
              </a:rPr>
              <a:t>for </a:t>
            </a:r>
            <a:r>
              <a:rPr sz="1600" spc="-5" dirty="0">
                <a:latin typeface="Courier New"/>
                <a:cs typeface="Courier New"/>
              </a:rPr>
              <a:t>i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16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795E25"/>
                </a:solidFill>
                <a:latin typeface="Courier New"/>
                <a:cs typeface="Courier New"/>
              </a:rPr>
              <a:t>range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116644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795E25"/>
                </a:solidFill>
                <a:latin typeface="Courier New"/>
                <a:cs typeface="Courier New"/>
              </a:rPr>
              <a:t>len</a:t>
            </a:r>
            <a:r>
              <a:rPr sz="1600" spc="-5" dirty="0">
                <a:latin typeface="Courier New"/>
                <a:cs typeface="Courier New"/>
              </a:rPr>
              <a:t>(leaves),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16644"/>
                </a:solidFill>
                <a:latin typeface="Courier New"/>
                <a:cs typeface="Courier New"/>
              </a:rPr>
              <a:t>2</a:t>
            </a:r>
            <a:r>
              <a:rPr sz="1600" spc="-5" dirty="0">
                <a:latin typeface="Courier New"/>
                <a:cs typeface="Courier New"/>
              </a:rPr>
              <a:t>)]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ourier New"/>
              <a:cs typeface="Courier New"/>
            </a:endParaRPr>
          </a:p>
          <a:p>
            <a:pPr marL="500380" marR="2930525">
              <a:lnSpc>
                <a:spcPts val="1810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# The root of the Merkle tree </a:t>
            </a:r>
            <a:r>
              <a:rPr sz="1600" spc="-9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E00DB"/>
                </a:solidFill>
                <a:latin typeface="Courier New"/>
                <a:cs typeface="Courier New"/>
              </a:rPr>
              <a:t>return </a:t>
            </a:r>
            <a:r>
              <a:rPr sz="1600" spc="-5" dirty="0">
                <a:latin typeface="Courier New"/>
                <a:cs typeface="Courier New"/>
              </a:rPr>
              <a:t>leaves[</a:t>
            </a:r>
            <a:r>
              <a:rPr sz="1600" spc="-5" dirty="0">
                <a:solidFill>
                  <a:srgbClr val="116644"/>
                </a:solidFill>
                <a:latin typeface="Courier New"/>
                <a:cs typeface="Courier New"/>
              </a:rPr>
              <a:t>0</a:t>
            </a:r>
            <a:r>
              <a:rPr sz="1600" spc="-5" dirty="0">
                <a:latin typeface="Courier New"/>
                <a:cs typeface="Courier New"/>
              </a:rPr>
              <a:t>]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Courier New"/>
              <a:cs typeface="Courier New"/>
            </a:endParaRPr>
          </a:p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16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Example</a:t>
            </a:r>
            <a:r>
              <a:rPr sz="16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data</a:t>
            </a:r>
            <a:r>
              <a:rPr sz="16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blocks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64"/>
              </a:lnSpc>
            </a:pPr>
            <a:r>
              <a:rPr sz="1600" spc="-5" dirty="0">
                <a:latin typeface="Courier New"/>
                <a:cs typeface="Courier New"/>
              </a:rPr>
              <a:t>data_blocks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[</a:t>
            </a:r>
            <a:r>
              <a:rPr sz="1600" spc="-5" dirty="0">
                <a:solidFill>
                  <a:srgbClr val="A21515"/>
                </a:solidFill>
                <a:latin typeface="Courier New"/>
                <a:cs typeface="Courier New"/>
              </a:rPr>
              <a:t>"data1"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21515"/>
                </a:solidFill>
                <a:latin typeface="Courier New"/>
                <a:cs typeface="Courier New"/>
              </a:rPr>
              <a:t>"data2"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21515"/>
                </a:solidFill>
                <a:latin typeface="Courier New"/>
                <a:cs typeface="Courier New"/>
              </a:rPr>
              <a:t>"data3"</a:t>
            </a:r>
            <a:r>
              <a:rPr sz="1600" spc="-5" dirty="0">
                <a:latin typeface="Courier New"/>
                <a:cs typeface="Courier New"/>
              </a:rPr>
              <a:t>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21515"/>
                </a:solidFill>
                <a:latin typeface="Courier New"/>
                <a:cs typeface="Courier New"/>
              </a:rPr>
              <a:t>"data4"</a:t>
            </a:r>
            <a:r>
              <a:rPr sz="1600" spc="-5" dirty="0">
                <a:latin typeface="Courier New"/>
                <a:cs typeface="Courier New"/>
              </a:rPr>
              <a:t>]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ourier New"/>
              <a:cs typeface="Courier New"/>
            </a:endParaRPr>
          </a:p>
          <a:p>
            <a:pPr marL="12700">
              <a:lnSpc>
                <a:spcPts val="1864"/>
              </a:lnSpc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sz="1600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Build</a:t>
            </a:r>
            <a:r>
              <a:rPr sz="16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sz="16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Merkle</a:t>
            </a:r>
            <a:r>
              <a:rPr sz="1600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tree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ts val="1864"/>
              </a:lnSpc>
            </a:pPr>
            <a:r>
              <a:rPr sz="1600" spc="-5" dirty="0">
                <a:latin typeface="Courier New"/>
                <a:cs typeface="Courier New"/>
              </a:rPr>
              <a:t>merkle_root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=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build_merkle_tree(data_blocks)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ourier New"/>
              <a:cs typeface="Courier New"/>
            </a:endParaRPr>
          </a:p>
          <a:p>
            <a:pPr marL="12700" marR="2807970">
              <a:lnSpc>
                <a:spcPts val="1810"/>
              </a:lnSpc>
              <a:spcBef>
                <a:spcPts val="5"/>
              </a:spcBef>
            </a:pP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# Output the Merkle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urier New"/>
                <a:cs typeface="Courier New"/>
              </a:rPr>
              <a:t>root </a:t>
            </a:r>
            <a:r>
              <a:rPr sz="16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795E25"/>
                </a:solidFill>
                <a:latin typeface="Courier New"/>
                <a:cs typeface="Courier New"/>
              </a:rPr>
              <a:t>print</a:t>
            </a:r>
            <a:r>
              <a:rPr sz="1600" spc="-5" dirty="0">
                <a:latin typeface="Courier New"/>
                <a:cs typeface="Courier New"/>
              </a:rPr>
              <a:t>(</a:t>
            </a:r>
            <a:r>
              <a:rPr sz="1600" spc="-5" dirty="0">
                <a:solidFill>
                  <a:srgbClr val="A21515"/>
                </a:solidFill>
                <a:latin typeface="Courier New"/>
                <a:cs typeface="Courier New"/>
              </a:rPr>
              <a:t>"Merkle</a:t>
            </a:r>
            <a:r>
              <a:rPr sz="1600" spc="-1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21515"/>
                </a:solidFill>
                <a:latin typeface="Courier New"/>
                <a:cs typeface="Courier New"/>
              </a:rPr>
              <a:t>Root:"</a:t>
            </a:r>
            <a:r>
              <a:rPr sz="1600" spc="-5" dirty="0">
                <a:latin typeface="Courier New"/>
                <a:cs typeface="Courier New"/>
              </a:rPr>
              <a:t>, merkle_root)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904" y="7500492"/>
            <a:ext cx="7030720" cy="230504"/>
          </a:xfrm>
          <a:custGeom>
            <a:avLst/>
            <a:gdLst/>
            <a:ahLst/>
            <a:cxnLst/>
            <a:rect l="l" t="t" r="r" b="b"/>
            <a:pathLst>
              <a:path w="7030720" h="230504">
                <a:moveTo>
                  <a:pt x="7030211" y="0"/>
                </a:moveTo>
                <a:lnTo>
                  <a:pt x="0" y="0"/>
                </a:lnTo>
                <a:lnTo>
                  <a:pt x="0" y="230124"/>
                </a:lnTo>
                <a:lnTo>
                  <a:pt x="7030211" y="230124"/>
                </a:lnTo>
                <a:lnTo>
                  <a:pt x="7030211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0491" y="9907015"/>
            <a:ext cx="1438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Expla</a:t>
            </a:r>
            <a:r>
              <a:rPr sz="2000" b="1" spc="-1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at</a:t>
            </a:r>
            <a:r>
              <a:rPr sz="2000" b="1" spc="-1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on: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2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3717" y="174142"/>
            <a:ext cx="1938655" cy="464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25"/>
              </a:spcBef>
            </a:pP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ub</a:t>
            </a:r>
            <a:r>
              <a:rPr sz="1000" b="1" spc="-10" dirty="0">
                <a:latin typeface="Calibri"/>
                <a:cs typeface="Calibri"/>
              </a:rPr>
              <a:t>je</a:t>
            </a:r>
            <a:r>
              <a:rPr sz="1000" b="1" spc="-5" dirty="0">
                <a:latin typeface="Calibri"/>
                <a:cs typeface="Calibri"/>
              </a:rPr>
              <a:t>ct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Sy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-10" dirty="0">
                <a:latin typeface="Calibri"/>
                <a:cs typeface="Calibri"/>
              </a:rPr>
              <a:t>l</a:t>
            </a:r>
            <a:r>
              <a:rPr sz="1000" b="1" spc="-5" dirty="0">
                <a:latin typeface="Calibri"/>
                <a:cs typeface="Calibri"/>
              </a:rPr>
              <a:t>abus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05101258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Block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Chain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Technology-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091" y="1020825"/>
            <a:ext cx="6684645" cy="358647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0" marR="239395" indent="-229235">
              <a:lnSpc>
                <a:spcPts val="2290"/>
              </a:lnSpc>
              <a:spcBef>
                <a:spcPts val="270"/>
              </a:spcBef>
              <a:buFont typeface="Times New Roman"/>
              <a:buAutoNum type="arabicPeriod"/>
              <a:tabLst>
                <a:tab pos="241935" algn="l"/>
              </a:tabLst>
            </a:pPr>
            <a:r>
              <a:rPr sz="2000" b="1" dirty="0">
                <a:latin typeface="Times New Roman"/>
                <a:cs typeface="Times New Roman"/>
              </a:rPr>
              <a:t>hash_data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10" dirty="0">
                <a:latin typeface="Times New Roman"/>
                <a:cs typeface="Times New Roman"/>
              </a:rPr>
              <a:t>This</a:t>
            </a:r>
            <a:r>
              <a:rPr sz="2000" dirty="0">
                <a:latin typeface="Times New Roman"/>
                <a:cs typeface="Times New Roman"/>
              </a:rPr>
              <a:t> function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dirty="0">
                <a:latin typeface="Times New Roman"/>
                <a:cs typeface="Times New Roman"/>
              </a:rPr>
              <a:t> the </a:t>
            </a:r>
            <a:r>
              <a:rPr sz="2000" spc="-5" dirty="0">
                <a:latin typeface="Times New Roman"/>
                <a:cs typeface="Times New Roman"/>
              </a:rPr>
              <a:t>SHA-256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returns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hexadecimal</a:t>
            </a:r>
            <a:r>
              <a:rPr sz="2000" dirty="0">
                <a:latin typeface="Times New Roman"/>
                <a:cs typeface="Times New Roman"/>
              </a:rPr>
              <a:t> digest.</a:t>
            </a:r>
            <a:endParaRPr sz="2000">
              <a:latin typeface="Times New Roman"/>
              <a:cs typeface="Times New Roman"/>
            </a:endParaRPr>
          </a:p>
          <a:p>
            <a:pPr marL="241300" indent="-229235">
              <a:lnSpc>
                <a:spcPts val="2235"/>
              </a:lnSpc>
              <a:buFont typeface="Times New Roman"/>
              <a:buAutoNum type="arabicPeriod"/>
              <a:tabLst>
                <a:tab pos="241935" algn="l"/>
              </a:tabLst>
            </a:pPr>
            <a:r>
              <a:rPr sz="2000" b="1" dirty="0">
                <a:latin typeface="Times New Roman"/>
                <a:cs typeface="Times New Roman"/>
              </a:rPr>
              <a:t>build_merkle_tree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  <a:p>
            <a:pPr marL="698500" marR="415290" lvl="1" indent="-228600">
              <a:lnSpc>
                <a:spcPts val="2390"/>
              </a:lnSpc>
              <a:spcBef>
                <a:spcPts val="75"/>
              </a:spcBef>
              <a:buSzPct val="50000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Takes 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blocks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(like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"data1"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"data2"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etc.).</a:t>
            </a:r>
            <a:endParaRPr sz="200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175"/>
              </a:lnSpc>
              <a:buSzPct val="50000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2000" dirty="0">
                <a:latin typeface="Times New Roman"/>
                <a:cs typeface="Times New Roman"/>
              </a:rPr>
              <a:t>First,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hashes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dirty="0">
                <a:latin typeface="Times New Roman"/>
                <a:cs typeface="Times New Roman"/>
              </a:rPr>
              <a:t> data</a:t>
            </a:r>
            <a:r>
              <a:rPr sz="2000" spc="-5" dirty="0">
                <a:latin typeface="Times New Roman"/>
                <a:cs typeface="Times New Roman"/>
              </a:rPr>
              <a:t> block</a:t>
            </a:r>
            <a:r>
              <a:rPr sz="2000" dirty="0">
                <a:latin typeface="Times New Roman"/>
                <a:cs typeface="Times New Roman"/>
              </a:rPr>
              <a:t> to </a:t>
            </a:r>
            <a:r>
              <a:rPr sz="2000" spc="-5" dirty="0">
                <a:latin typeface="Times New Roman"/>
                <a:cs typeface="Times New Roman"/>
              </a:rPr>
              <a:t>create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nodes.</a:t>
            </a:r>
            <a:endParaRPr sz="2000">
              <a:latin typeface="Times New Roman"/>
              <a:cs typeface="Times New Roman"/>
            </a:endParaRPr>
          </a:p>
          <a:p>
            <a:pPr marL="698500" marR="251460" lvl="1" indent="-228600">
              <a:lnSpc>
                <a:spcPct val="95800"/>
              </a:lnSpc>
              <a:spcBef>
                <a:spcPts val="55"/>
              </a:spcBef>
              <a:buSzPct val="50000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2000" spc="-5" dirty="0">
                <a:latin typeface="Times New Roman"/>
                <a:cs typeface="Times New Roman"/>
              </a:rPr>
              <a:t>Then,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iteratively</a:t>
            </a:r>
            <a:r>
              <a:rPr sz="2000" dirty="0">
                <a:latin typeface="Times New Roman"/>
                <a:cs typeface="Times New Roman"/>
              </a:rPr>
              <a:t> combines </a:t>
            </a:r>
            <a:r>
              <a:rPr sz="2000" spc="-5" dirty="0">
                <a:latin typeface="Times New Roman"/>
                <a:cs typeface="Times New Roman"/>
              </a:rPr>
              <a:t>pairs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hashes, hashes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them,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reduces </a:t>
            </a:r>
            <a:r>
              <a:rPr sz="2000" spc="-5" dirty="0">
                <a:latin typeface="Times New Roman"/>
                <a:cs typeface="Times New Roman"/>
              </a:rPr>
              <a:t>the number </a:t>
            </a:r>
            <a:r>
              <a:rPr sz="2000" dirty="0">
                <a:latin typeface="Times New Roman"/>
                <a:cs typeface="Times New Roman"/>
              </a:rPr>
              <a:t>of nodes until only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node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remains,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Merkle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root.</a:t>
            </a:r>
            <a:endParaRPr sz="2000">
              <a:latin typeface="Times New Roman"/>
              <a:cs typeface="Times New Roman"/>
            </a:endParaRPr>
          </a:p>
          <a:p>
            <a:pPr marL="241300" indent="-229235">
              <a:lnSpc>
                <a:spcPts val="2285"/>
              </a:lnSpc>
              <a:buSzPct val="60000"/>
              <a:buFont typeface="Times New Roman"/>
              <a:buAutoNum type="arabicPeriod"/>
              <a:tabLst>
                <a:tab pos="241935" algn="l"/>
              </a:tabLst>
            </a:pPr>
            <a:r>
              <a:rPr sz="2000" b="1" dirty="0">
                <a:latin typeface="Times New Roman"/>
                <a:cs typeface="Times New Roman"/>
              </a:rPr>
              <a:t>merkle_root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algorithm,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variable</a:t>
            </a:r>
            <a:endParaRPr sz="2000">
              <a:latin typeface="Times New Roman"/>
              <a:cs typeface="Times New Roman"/>
            </a:endParaRPr>
          </a:p>
          <a:p>
            <a:pPr marL="241300" marR="5080">
              <a:lnSpc>
                <a:spcPts val="2400"/>
              </a:lnSpc>
              <a:spcBef>
                <a:spcPts val="60"/>
              </a:spcBef>
            </a:pPr>
            <a:r>
              <a:rPr sz="2000" spc="-5" dirty="0">
                <a:latin typeface="Courier New"/>
                <a:cs typeface="Courier New"/>
              </a:rPr>
              <a:t>merkle_root</a:t>
            </a:r>
            <a:r>
              <a:rPr sz="2000" spc="-700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Merkle </a:t>
            </a:r>
            <a:r>
              <a:rPr sz="2000" spc="-5" dirty="0">
                <a:latin typeface="Times New Roman"/>
                <a:cs typeface="Times New Roman"/>
              </a:rPr>
              <a:t>tree,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entire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structure</a:t>
            </a:r>
            <a:r>
              <a:rPr sz="1200" spc="-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6366128"/>
            <a:ext cx="810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91" y="6946391"/>
            <a:ext cx="6950964" cy="58191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3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3717" y="174142"/>
            <a:ext cx="1938655" cy="464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25"/>
              </a:spcBef>
            </a:pP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ub</a:t>
            </a:r>
            <a:r>
              <a:rPr sz="1000" b="1" spc="-10" dirty="0">
                <a:latin typeface="Calibri"/>
                <a:cs typeface="Calibri"/>
              </a:rPr>
              <a:t>je</a:t>
            </a:r>
            <a:r>
              <a:rPr sz="1000" b="1" spc="-5" dirty="0">
                <a:latin typeface="Calibri"/>
                <a:cs typeface="Calibri"/>
              </a:rPr>
              <a:t>ct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Sy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-10" dirty="0">
                <a:latin typeface="Calibri"/>
                <a:cs typeface="Calibri"/>
              </a:rPr>
              <a:t>l</a:t>
            </a:r>
            <a:r>
              <a:rPr sz="1000" b="1" spc="-5" dirty="0">
                <a:latin typeface="Calibri"/>
                <a:cs typeface="Calibri"/>
              </a:rPr>
              <a:t>abus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05101258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Block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Chain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Technology-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4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859891"/>
            <a:ext cx="6997065" cy="881380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000" b="1" dirty="0">
                <a:latin typeface="Times New Roman"/>
                <a:cs typeface="Times New Roman"/>
              </a:rPr>
              <a:t>What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Merkle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Root?</a:t>
            </a:r>
            <a:endParaRPr sz="2000">
              <a:latin typeface="Times New Roman"/>
              <a:cs typeface="Times New Roman"/>
            </a:endParaRPr>
          </a:p>
          <a:p>
            <a:pPr marL="12700" marR="231140">
              <a:lnSpc>
                <a:spcPts val="2300"/>
              </a:lnSpc>
              <a:spcBef>
                <a:spcPts val="1445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Merkle </a:t>
            </a:r>
            <a:r>
              <a:rPr sz="2000" b="1" spc="-5" dirty="0">
                <a:latin typeface="Times New Roman"/>
                <a:cs typeface="Times New Roman"/>
              </a:rPr>
              <a:t>root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topmost</a:t>
            </a:r>
            <a:r>
              <a:rPr sz="2000" dirty="0">
                <a:latin typeface="Times New Roman"/>
                <a:cs typeface="Times New Roman"/>
              </a:rPr>
              <a:t> hash 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b="1" spc="-5" dirty="0">
                <a:latin typeface="Times New Roman"/>
                <a:cs typeface="Times New Roman"/>
              </a:rPr>
              <a:t>Merkle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tree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binary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</a:t>
            </a:r>
            <a:r>
              <a:rPr sz="2000" spc="-5" dirty="0">
                <a:latin typeface="Times New Roman"/>
                <a:cs typeface="Times New Roman"/>
              </a:rPr>
              <a:t> used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cryptography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efficiently </a:t>
            </a:r>
            <a:r>
              <a:rPr sz="2000" dirty="0">
                <a:latin typeface="Times New Roman"/>
                <a:cs typeface="Times New Roman"/>
              </a:rPr>
              <a:t>verify 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integrity.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Merkle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469900" indent="-229235">
              <a:lnSpc>
                <a:spcPts val="2380"/>
              </a:lnSpc>
              <a:buSzPct val="500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Leaf</a:t>
            </a:r>
            <a:r>
              <a:rPr sz="2000" b="1" dirty="0">
                <a:latin typeface="Times New Roman"/>
                <a:cs typeface="Times New Roman"/>
              </a:rPr>
              <a:t> nodes </a:t>
            </a:r>
            <a:r>
              <a:rPr sz="2000" spc="-5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hash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actual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(like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380"/>
              </a:lnSpc>
            </a:pPr>
            <a:r>
              <a:rPr sz="2000" spc="-5" dirty="0">
                <a:latin typeface="Courier New"/>
                <a:cs typeface="Courier New"/>
              </a:rPr>
              <a:t>"data1"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"data2"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etc.).</a:t>
            </a:r>
            <a:endParaRPr sz="2000">
              <a:latin typeface="Times New Roman"/>
              <a:cs typeface="Times New Roman"/>
            </a:endParaRPr>
          </a:p>
          <a:p>
            <a:pPr marL="469900" indent="-229235">
              <a:lnSpc>
                <a:spcPts val="2350"/>
              </a:lnSpc>
              <a:buSzPct val="500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000" b="1" dirty="0">
                <a:latin typeface="Times New Roman"/>
                <a:cs typeface="Times New Roman"/>
              </a:rPr>
              <a:t>Non-leaf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nodes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hashes 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pairs 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child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nodes.</a:t>
            </a:r>
            <a:endParaRPr sz="2000">
              <a:latin typeface="Times New Roman"/>
              <a:cs typeface="Times New Roman"/>
            </a:endParaRPr>
          </a:p>
          <a:p>
            <a:pPr marL="469900" marR="5080" indent="-229235">
              <a:lnSpc>
                <a:spcPct val="95700"/>
              </a:lnSpc>
              <a:spcBef>
                <a:spcPts val="55"/>
              </a:spcBef>
              <a:buSzPct val="500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root </a:t>
            </a:r>
            <a:r>
              <a:rPr sz="2000" dirty="0">
                <a:latin typeface="Times New Roman"/>
                <a:cs typeface="Times New Roman"/>
              </a:rPr>
              <a:t>is the final </a:t>
            </a:r>
            <a:r>
              <a:rPr sz="2000" spc="-5" dirty="0">
                <a:latin typeface="Times New Roman"/>
                <a:cs typeface="Times New Roman"/>
              </a:rPr>
              <a:t>hash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represents </a:t>
            </a:r>
            <a:r>
              <a:rPr sz="2000" dirty="0">
                <a:latin typeface="Times New Roman"/>
                <a:cs typeface="Times New Roman"/>
              </a:rPr>
              <a:t>all the data in </a:t>
            </a:r>
            <a:r>
              <a:rPr sz="2000" spc="-5" dirty="0">
                <a:latin typeface="Times New Roman"/>
                <a:cs typeface="Times New Roman"/>
              </a:rPr>
              <a:t>the tree. </a:t>
            </a:r>
            <a:r>
              <a:rPr sz="2000" dirty="0">
                <a:latin typeface="Times New Roman"/>
                <a:cs typeface="Times New Roman"/>
              </a:rPr>
              <a:t> It </a:t>
            </a:r>
            <a:r>
              <a:rPr sz="2000" spc="-5" dirty="0">
                <a:latin typeface="Times New Roman"/>
                <a:cs typeface="Times New Roman"/>
              </a:rPr>
              <a:t>ensures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10" dirty="0">
                <a:latin typeface="Times New Roman"/>
                <a:cs typeface="Times New Roman"/>
              </a:rPr>
              <a:t>if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even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single </a:t>
            </a:r>
            <a:r>
              <a:rPr sz="2000" dirty="0">
                <a:latin typeface="Times New Roman"/>
                <a:cs typeface="Times New Roman"/>
              </a:rPr>
              <a:t>piece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data changes,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Merkle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 will </a:t>
            </a:r>
            <a:r>
              <a:rPr sz="2000" spc="-5" dirty="0">
                <a:latin typeface="Times New Roman"/>
                <a:cs typeface="Times New Roman"/>
              </a:rPr>
              <a:t>also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change, making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easy 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tampering.</a:t>
            </a:r>
            <a:endParaRPr sz="2000">
              <a:latin typeface="Times New Roman"/>
              <a:cs typeface="Times New Roman"/>
            </a:endParaRPr>
          </a:p>
          <a:p>
            <a:pPr marL="12700" marR="311150">
              <a:lnSpc>
                <a:spcPct val="95900"/>
              </a:lnSpc>
              <a:spcBef>
                <a:spcPts val="139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Merkle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typically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 blockchains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distributed </a:t>
            </a:r>
            <a:r>
              <a:rPr sz="2000" spc="-5" dirty="0">
                <a:latin typeface="Times New Roman"/>
                <a:cs typeface="Times New Roman"/>
              </a:rPr>
              <a:t>file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r>
              <a:rPr sz="2000" dirty="0">
                <a:latin typeface="Times New Roman"/>
                <a:cs typeface="Times New Roman"/>
              </a:rPr>
              <a:t> 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verify</a:t>
            </a:r>
            <a:r>
              <a:rPr sz="2000" dirty="0">
                <a:latin typeface="Times New Roman"/>
                <a:cs typeface="Times New Roman"/>
              </a:rPr>
              <a:t> data </a:t>
            </a:r>
            <a:r>
              <a:rPr sz="2000" spc="-5" dirty="0">
                <a:latin typeface="Times New Roman"/>
                <a:cs typeface="Times New Roman"/>
              </a:rPr>
              <a:t>integrity</a:t>
            </a:r>
            <a:r>
              <a:rPr sz="2000" dirty="0">
                <a:latin typeface="Times New Roman"/>
                <a:cs typeface="Times New Roman"/>
              </a:rPr>
              <a:t> without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 </a:t>
            </a:r>
            <a:r>
              <a:rPr sz="2000" spc="-5" dirty="0">
                <a:latin typeface="Times New Roman"/>
                <a:cs typeface="Times New Roman"/>
              </a:rPr>
              <a:t>every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piece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individually.</a:t>
            </a:r>
            <a:r>
              <a:rPr sz="2000" dirty="0">
                <a:latin typeface="Times New Roman"/>
                <a:cs typeface="Times New Roman"/>
              </a:rPr>
              <a:t> Instead,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</a:t>
            </a:r>
            <a:r>
              <a:rPr sz="2000" dirty="0">
                <a:latin typeface="Times New Roman"/>
                <a:cs typeface="Times New Roman"/>
              </a:rPr>
              <a:t> can</a:t>
            </a:r>
            <a:r>
              <a:rPr sz="2000" spc="-5" dirty="0">
                <a:latin typeface="Times New Roman"/>
                <a:cs typeface="Times New Roman"/>
              </a:rPr>
              <a:t> simply </a:t>
            </a:r>
            <a:r>
              <a:rPr sz="2000" dirty="0">
                <a:latin typeface="Times New Roman"/>
                <a:cs typeface="Times New Roman"/>
              </a:rPr>
              <a:t> check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Merkle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root,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dirty="0">
                <a:latin typeface="Times New Roman"/>
                <a:cs typeface="Times New Roman"/>
              </a:rPr>
              <a:t> confirm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whether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has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5" dirty="0">
                <a:latin typeface="Times New Roman"/>
                <a:cs typeface="Times New Roman"/>
              </a:rPr>
              <a:t> altered.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dirty="0">
                <a:latin typeface="Times New Roman"/>
                <a:cs typeface="Times New Roman"/>
              </a:rPr>
              <a:t>2.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How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This </a:t>
            </a:r>
            <a:r>
              <a:rPr sz="2000" b="1" dirty="0">
                <a:latin typeface="Times New Roman"/>
                <a:cs typeface="Times New Roman"/>
              </a:rPr>
              <a:t>Merkle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Root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Generated?</a:t>
            </a:r>
            <a:endParaRPr sz="2000">
              <a:latin typeface="Times New Roman"/>
              <a:cs typeface="Times New Roman"/>
            </a:endParaRPr>
          </a:p>
          <a:p>
            <a:pPr marL="12700" marR="240029">
              <a:lnSpc>
                <a:spcPts val="2300"/>
              </a:lnSpc>
              <a:spcBef>
                <a:spcPts val="1430"/>
              </a:spcBef>
            </a:pPr>
            <a:r>
              <a:rPr sz="2000" dirty="0">
                <a:latin typeface="Times New Roman"/>
                <a:cs typeface="Times New Roman"/>
              </a:rPr>
              <a:t>This particular Merkle root </a:t>
            </a:r>
            <a:r>
              <a:rPr sz="2000" spc="-5" dirty="0">
                <a:latin typeface="Times New Roman"/>
                <a:cs typeface="Times New Roman"/>
              </a:rPr>
              <a:t>was generated </a:t>
            </a:r>
            <a:r>
              <a:rPr sz="2000" dirty="0">
                <a:latin typeface="Times New Roman"/>
                <a:cs typeface="Times New Roman"/>
              </a:rPr>
              <a:t>from the </a:t>
            </a:r>
            <a:r>
              <a:rPr sz="2000" spc="-5" dirty="0">
                <a:latin typeface="Times New Roman"/>
                <a:cs typeface="Times New Roman"/>
              </a:rPr>
              <a:t>following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blocks:</a:t>
            </a:r>
            <a:endParaRPr sz="2000">
              <a:latin typeface="Times New Roman"/>
              <a:cs typeface="Times New Roman"/>
            </a:endParaRPr>
          </a:p>
          <a:p>
            <a:pPr marL="12700" marR="5604510">
              <a:lnSpc>
                <a:spcPts val="2270"/>
              </a:lnSpc>
              <a:spcBef>
                <a:spcPts val="1295"/>
              </a:spcBef>
            </a:pPr>
            <a:r>
              <a:rPr sz="2000" spc="-5" dirty="0">
                <a:latin typeface="Courier New"/>
                <a:cs typeface="Courier New"/>
              </a:rPr>
              <a:t>python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Copy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code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45"/>
              </a:lnSpc>
            </a:pPr>
            <a:r>
              <a:rPr sz="2000" spc="-5" dirty="0">
                <a:latin typeface="Courier New"/>
                <a:cs typeface="Courier New"/>
              </a:rPr>
              <a:t>data_blocks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["data1", "data2",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"data3",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335"/>
              </a:lnSpc>
            </a:pPr>
            <a:r>
              <a:rPr sz="2000" spc="-5" dirty="0">
                <a:latin typeface="Courier New"/>
                <a:cs typeface="Courier New"/>
              </a:rPr>
              <a:t>"data4"]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spc="-5" dirty="0">
                <a:latin typeface="Times New Roman"/>
                <a:cs typeface="Times New Roman"/>
              </a:rPr>
              <a:t>Here’s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high-level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explanation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how the </a:t>
            </a:r>
            <a:r>
              <a:rPr sz="2000" spc="-5" dirty="0">
                <a:latin typeface="Times New Roman"/>
                <a:cs typeface="Times New Roman"/>
              </a:rPr>
              <a:t>root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calculated: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3717" y="174142"/>
            <a:ext cx="1938655" cy="464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25"/>
              </a:spcBef>
            </a:pP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ub</a:t>
            </a:r>
            <a:r>
              <a:rPr sz="1000" b="1" spc="-10" dirty="0">
                <a:latin typeface="Calibri"/>
                <a:cs typeface="Calibri"/>
              </a:rPr>
              <a:t>je</a:t>
            </a:r>
            <a:r>
              <a:rPr sz="1000" b="1" spc="-5" dirty="0">
                <a:latin typeface="Calibri"/>
                <a:cs typeface="Calibri"/>
              </a:rPr>
              <a:t>ct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Sy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-10" dirty="0">
                <a:latin typeface="Calibri"/>
                <a:cs typeface="Calibri"/>
              </a:rPr>
              <a:t>l</a:t>
            </a:r>
            <a:r>
              <a:rPr sz="1000" b="1" spc="-5" dirty="0">
                <a:latin typeface="Calibri"/>
                <a:cs typeface="Calibri"/>
              </a:rPr>
              <a:t>abus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05101258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Block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Chain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Technology-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5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029969"/>
            <a:ext cx="6997065" cy="869886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469900" marR="49530" indent="-229235">
              <a:lnSpc>
                <a:spcPct val="97800"/>
              </a:lnSpc>
              <a:spcBef>
                <a:spcPts val="155"/>
              </a:spcBef>
              <a:buSzPct val="500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000" b="1" dirty="0">
                <a:latin typeface="Times New Roman"/>
                <a:cs typeface="Times New Roman"/>
              </a:rPr>
              <a:t>Hash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data </a:t>
            </a:r>
            <a:r>
              <a:rPr sz="2000" b="1" dirty="0">
                <a:latin typeface="Times New Roman"/>
                <a:cs typeface="Times New Roman"/>
              </a:rPr>
              <a:t>blocks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(like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"data1"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"data2"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SHA-256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leaf </a:t>
            </a:r>
            <a:r>
              <a:rPr sz="2000" dirty="0">
                <a:latin typeface="Times New Roman"/>
                <a:cs typeface="Times New Roman"/>
              </a:rPr>
              <a:t> nodes.</a:t>
            </a:r>
            <a:endParaRPr sz="2000">
              <a:latin typeface="Times New Roman"/>
              <a:cs typeface="Times New Roman"/>
            </a:endParaRPr>
          </a:p>
          <a:p>
            <a:pPr marL="469900" marR="322580" indent="-229235">
              <a:lnSpc>
                <a:spcPts val="2290"/>
              </a:lnSpc>
              <a:spcBef>
                <a:spcPts val="70"/>
              </a:spcBef>
              <a:buSzPct val="500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000" b="1" dirty="0">
                <a:latin typeface="Times New Roman"/>
                <a:cs typeface="Times New Roman"/>
              </a:rPr>
              <a:t>Pair the </a:t>
            </a:r>
            <a:r>
              <a:rPr sz="2000" b="1" spc="-5" dirty="0">
                <a:latin typeface="Times New Roman"/>
                <a:cs typeface="Times New Roman"/>
              </a:rPr>
              <a:t>hashes </a:t>
            </a:r>
            <a:r>
              <a:rPr sz="2000" b="1" dirty="0">
                <a:latin typeface="Times New Roman"/>
                <a:cs typeface="Times New Roman"/>
              </a:rPr>
              <a:t>and rehash</a:t>
            </a:r>
            <a:r>
              <a:rPr sz="2000" dirty="0">
                <a:latin typeface="Times New Roman"/>
                <a:cs typeface="Times New Roman"/>
              </a:rPr>
              <a:t>: The </a:t>
            </a:r>
            <a:r>
              <a:rPr sz="2000" spc="-5" dirty="0">
                <a:latin typeface="Times New Roman"/>
                <a:cs typeface="Times New Roman"/>
              </a:rPr>
              <a:t>hashes are </a:t>
            </a:r>
            <a:r>
              <a:rPr sz="2000" dirty="0">
                <a:latin typeface="Times New Roman"/>
                <a:cs typeface="Times New Roman"/>
              </a:rPr>
              <a:t>then paired 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concatenated </a:t>
            </a:r>
            <a:r>
              <a:rPr sz="2000" spc="-5" dirty="0">
                <a:latin typeface="Times New Roman"/>
                <a:cs typeface="Times New Roman"/>
              </a:rPr>
              <a:t>together</a:t>
            </a:r>
            <a:r>
              <a:rPr sz="2000" dirty="0">
                <a:latin typeface="Times New Roman"/>
                <a:cs typeface="Times New Roman"/>
              </a:rPr>
              <a:t> to </a:t>
            </a:r>
            <a:r>
              <a:rPr sz="2000" spc="-5" dirty="0">
                <a:latin typeface="Times New Roman"/>
                <a:cs typeface="Times New Roman"/>
              </a:rPr>
              <a:t>create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(non-leaf </a:t>
            </a:r>
            <a:r>
              <a:rPr sz="2000" spc="-5" dirty="0">
                <a:latin typeface="Times New Roman"/>
                <a:cs typeface="Times New Roman"/>
              </a:rPr>
              <a:t>nodes).</a:t>
            </a:r>
            <a:endParaRPr sz="2000">
              <a:latin typeface="Times New Roman"/>
              <a:cs typeface="Times New Roman"/>
            </a:endParaRPr>
          </a:p>
          <a:p>
            <a:pPr marL="469900" indent="-229235">
              <a:lnSpc>
                <a:spcPts val="2200"/>
              </a:lnSpc>
              <a:buSzPct val="500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000" b="1" dirty="0">
                <a:latin typeface="Times New Roman"/>
                <a:cs typeface="Times New Roman"/>
              </a:rPr>
              <a:t>Repeat </a:t>
            </a:r>
            <a:r>
              <a:rPr sz="2000" b="1" spc="-5" dirty="0">
                <a:latin typeface="Times New Roman"/>
                <a:cs typeface="Times New Roman"/>
              </a:rPr>
              <a:t>until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one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hash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remains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This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 continues</a:t>
            </a:r>
            <a:endParaRPr sz="2000">
              <a:latin typeface="Times New Roman"/>
              <a:cs typeface="Times New Roman"/>
            </a:endParaRPr>
          </a:p>
          <a:p>
            <a:pPr marL="469900" marR="92710">
              <a:lnSpc>
                <a:spcPts val="2290"/>
              </a:lnSpc>
              <a:spcBef>
                <a:spcPts val="120"/>
              </a:spcBef>
            </a:pPr>
            <a:r>
              <a:rPr sz="2000" spc="-5" dirty="0">
                <a:latin typeface="Times New Roman"/>
                <a:cs typeface="Times New Roman"/>
              </a:rPr>
              <a:t>iteratively,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nodes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 </a:t>
            </a:r>
            <a:r>
              <a:rPr sz="2000" spc="-5" dirty="0">
                <a:latin typeface="Times New Roman"/>
                <a:cs typeface="Times New Roman"/>
              </a:rPr>
              <a:t>hashed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together,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until 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 left —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Merkle </a:t>
            </a:r>
            <a:r>
              <a:rPr sz="2000" b="1" spc="-5" dirty="0">
                <a:latin typeface="Times New Roman"/>
                <a:cs typeface="Times New Roman"/>
              </a:rPr>
              <a:t>root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95700"/>
              </a:lnSpc>
              <a:spcBef>
                <a:spcPts val="1360"/>
              </a:spcBef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blocks,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hashed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SHA-256 </a:t>
            </a:r>
            <a:r>
              <a:rPr sz="2000" dirty="0">
                <a:latin typeface="Times New Roman"/>
                <a:cs typeface="Times New Roman"/>
              </a:rPr>
              <a:t> to form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leaves.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leaves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paired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hashed again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 </a:t>
            </a:r>
            <a:r>
              <a:rPr sz="2000" spc="-5" dirty="0">
                <a:latin typeface="Times New Roman"/>
                <a:cs typeface="Times New Roman"/>
              </a:rPr>
              <a:t>level,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on, </a:t>
            </a:r>
            <a:r>
              <a:rPr sz="2000" spc="-5" dirty="0">
                <a:latin typeface="Times New Roman"/>
                <a:cs typeface="Times New Roman"/>
              </a:rPr>
              <a:t>until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final</a:t>
            </a:r>
            <a:r>
              <a:rPr sz="2000" dirty="0">
                <a:latin typeface="Times New Roman"/>
                <a:cs typeface="Times New Roman"/>
              </a:rPr>
              <a:t> hash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Merkle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produced.</a:t>
            </a:r>
            <a:endParaRPr sz="200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1335"/>
              </a:spcBef>
              <a:buAutoNum type="arabicPeriod" startAt="3"/>
              <a:tabLst>
                <a:tab pos="2673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What Does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Merkle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Root </a:t>
            </a:r>
            <a:r>
              <a:rPr sz="2000" b="1" dirty="0">
                <a:latin typeface="Times New Roman"/>
                <a:cs typeface="Times New Roman"/>
              </a:rPr>
              <a:t>Mean?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value:</a:t>
            </a:r>
            <a:endParaRPr sz="2000">
              <a:latin typeface="Times New Roman"/>
              <a:cs typeface="Times New Roman"/>
            </a:endParaRPr>
          </a:p>
          <a:p>
            <a:pPr marL="12700" marR="117475">
              <a:lnSpc>
                <a:spcPts val="2270"/>
              </a:lnSpc>
              <a:spcBef>
                <a:spcPts val="1350"/>
              </a:spcBef>
            </a:pPr>
            <a:r>
              <a:rPr sz="2000" spc="-5" dirty="0">
                <a:latin typeface="Courier New"/>
                <a:cs typeface="Courier New"/>
              </a:rPr>
              <a:t>Copy code 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a6e15bfa380b21315a9612d12c3a23b6f9f89bb97b073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9a774d7a4fe3d8d2a49</a:t>
            </a:r>
            <a:endParaRPr sz="2000">
              <a:latin typeface="Courier New"/>
              <a:cs typeface="Courier New"/>
            </a:endParaRPr>
          </a:p>
          <a:p>
            <a:pPr marL="12700" marR="384810">
              <a:lnSpc>
                <a:spcPct val="95700"/>
              </a:lnSpc>
              <a:spcBef>
                <a:spcPts val="1450"/>
              </a:spcBef>
            </a:pP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final hash </a:t>
            </a:r>
            <a:r>
              <a:rPr sz="2000" dirty="0">
                <a:latin typeface="Times New Roman"/>
                <a:cs typeface="Times New Roman"/>
              </a:rPr>
              <a:t>that uniquely </a:t>
            </a:r>
            <a:r>
              <a:rPr sz="2000" spc="-5" dirty="0">
                <a:latin typeface="Times New Roman"/>
                <a:cs typeface="Times New Roman"/>
              </a:rPr>
              <a:t>represents </a:t>
            </a:r>
            <a:r>
              <a:rPr sz="2000" dirty="0">
                <a:latin typeface="Times New Roman"/>
                <a:cs typeface="Times New Roman"/>
              </a:rPr>
              <a:t>the entire set of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blocks.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 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64-character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hexadecimal</a:t>
            </a:r>
            <a:r>
              <a:rPr sz="2000" dirty="0">
                <a:latin typeface="Times New Roman"/>
                <a:cs typeface="Times New Roman"/>
              </a:rPr>
              <a:t> string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 SHA-256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serves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cryptographic fingerprint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469900" marR="326390" lvl="1" indent="-229235">
              <a:lnSpc>
                <a:spcPct val="95700"/>
              </a:lnSpc>
              <a:spcBef>
                <a:spcPts val="1400"/>
              </a:spcBef>
              <a:buSzPct val="500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000" b="1" dirty="0">
                <a:latin typeface="Times New Roman"/>
                <a:cs typeface="Times New Roman"/>
              </a:rPr>
              <a:t>Data </a:t>
            </a:r>
            <a:r>
              <a:rPr sz="2000" b="1" spc="-5" dirty="0">
                <a:latin typeface="Times New Roman"/>
                <a:cs typeface="Times New Roman"/>
              </a:rPr>
              <a:t>Integrity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data changes in any </a:t>
            </a:r>
            <a:r>
              <a:rPr sz="2000" spc="-5" dirty="0">
                <a:latin typeface="Times New Roman"/>
                <a:cs typeface="Times New Roman"/>
              </a:rPr>
              <a:t>way </a:t>
            </a:r>
            <a:r>
              <a:rPr sz="2000" dirty="0">
                <a:latin typeface="Times New Roman"/>
                <a:cs typeface="Times New Roman"/>
              </a:rPr>
              <a:t>(e.g., a </a:t>
            </a:r>
            <a:r>
              <a:rPr sz="2000" spc="-5" dirty="0">
                <a:latin typeface="Times New Roman"/>
                <a:cs typeface="Times New Roman"/>
              </a:rPr>
              <a:t>single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 in </a:t>
            </a:r>
            <a:r>
              <a:rPr sz="2000" spc="-5" dirty="0">
                <a:latin typeface="Times New Roman"/>
                <a:cs typeface="Times New Roman"/>
              </a:rPr>
              <a:t>any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blocks), the Merkle </a:t>
            </a:r>
            <a:r>
              <a:rPr sz="2000" dirty="0">
                <a:latin typeface="Times New Roman"/>
                <a:cs typeface="Times New Roman"/>
              </a:rPr>
              <a:t>root will change,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indicating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tampered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with.</a:t>
            </a:r>
            <a:endParaRPr sz="2000">
              <a:latin typeface="Times New Roman"/>
              <a:cs typeface="Times New Roman"/>
            </a:endParaRPr>
          </a:p>
          <a:p>
            <a:pPr marL="469900" marR="213360" lvl="1" indent="-229235">
              <a:lnSpc>
                <a:spcPts val="2300"/>
              </a:lnSpc>
              <a:spcBef>
                <a:spcPts val="65"/>
              </a:spcBef>
              <a:buSzPct val="500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000" b="1" dirty="0">
                <a:latin typeface="Times New Roman"/>
                <a:cs typeface="Times New Roman"/>
              </a:rPr>
              <a:t>Efficient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Verification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Instead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checking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dirty="0">
                <a:latin typeface="Times New Roman"/>
                <a:cs typeface="Times New Roman"/>
              </a:rPr>
              <a:t> piece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individually,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check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Merkle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root.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5" dirty="0">
                <a:latin typeface="Times New Roman"/>
                <a:cs typeface="Times New Roman"/>
              </a:rPr>
              <a:t> matches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235"/>
              </a:lnSpc>
            </a:pPr>
            <a:r>
              <a:rPr sz="2000" spc="-5" dirty="0">
                <a:latin typeface="Times New Roman"/>
                <a:cs typeface="Times New Roman"/>
              </a:rPr>
              <a:t>expected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Merkle</a:t>
            </a:r>
            <a:r>
              <a:rPr sz="2000" dirty="0">
                <a:latin typeface="Times New Roman"/>
                <a:cs typeface="Times New Roman"/>
              </a:rPr>
              <a:t> root,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you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be sure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hasn’t </a:t>
            </a:r>
            <a:r>
              <a:rPr sz="2000" spc="-5" dirty="0">
                <a:latin typeface="Times New Roman"/>
                <a:cs typeface="Times New Roman"/>
              </a:rPr>
              <a:t>changed.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3717" y="174142"/>
            <a:ext cx="1938655" cy="464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25"/>
              </a:spcBef>
            </a:pP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ub</a:t>
            </a:r>
            <a:r>
              <a:rPr sz="1000" b="1" spc="-10" dirty="0">
                <a:latin typeface="Calibri"/>
                <a:cs typeface="Calibri"/>
              </a:rPr>
              <a:t>je</a:t>
            </a:r>
            <a:r>
              <a:rPr sz="1000" b="1" spc="-5" dirty="0">
                <a:latin typeface="Calibri"/>
                <a:cs typeface="Calibri"/>
              </a:rPr>
              <a:t>ct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Sy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-10" dirty="0">
                <a:latin typeface="Calibri"/>
                <a:cs typeface="Calibri"/>
              </a:rPr>
              <a:t>l</a:t>
            </a:r>
            <a:r>
              <a:rPr sz="1000" b="1" spc="-5" dirty="0">
                <a:latin typeface="Calibri"/>
                <a:cs typeface="Calibri"/>
              </a:rPr>
              <a:t>abus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05101258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Block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Chain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Technology-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6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091" y="1020825"/>
            <a:ext cx="6765925" cy="10960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0" marR="5080">
              <a:lnSpc>
                <a:spcPts val="2290"/>
              </a:lnSpc>
              <a:spcBef>
                <a:spcPts val="270"/>
              </a:spcBef>
            </a:pPr>
            <a:r>
              <a:rPr sz="2000" dirty="0">
                <a:latin typeface="Times New Roman"/>
                <a:cs typeface="Times New Roman"/>
              </a:rPr>
              <a:t>This 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crucial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r>
              <a:rPr sz="2000" dirty="0">
                <a:latin typeface="Times New Roman"/>
                <a:cs typeface="Times New Roman"/>
              </a:rPr>
              <a:t> where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large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amounts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shared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validated, </a:t>
            </a:r>
            <a:r>
              <a:rPr sz="2000" spc="-5" dirty="0">
                <a:latin typeface="Times New Roman"/>
                <a:cs typeface="Times New Roman"/>
              </a:rPr>
              <a:t>such</a:t>
            </a:r>
            <a:r>
              <a:rPr sz="2000" dirty="0">
                <a:latin typeface="Times New Roman"/>
                <a:cs typeface="Times New Roman"/>
              </a:rPr>
              <a:t> as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blockchains.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000" b="1" dirty="0">
                <a:latin typeface="Times New Roman"/>
                <a:cs typeface="Times New Roman"/>
              </a:rPr>
              <a:t>4.</a:t>
            </a:r>
            <a:r>
              <a:rPr sz="2000" b="1" spc="-2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Practical</a:t>
            </a:r>
            <a:r>
              <a:rPr sz="2000" b="1" dirty="0">
                <a:latin typeface="Times New Roman"/>
                <a:cs typeface="Times New Roman"/>
              </a:rPr>
              <a:t> Use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Cases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 </a:t>
            </a:r>
            <a:r>
              <a:rPr sz="2000" b="1" spc="-5" dirty="0">
                <a:latin typeface="Times New Roman"/>
                <a:cs typeface="Times New Roman"/>
              </a:rPr>
              <a:t>Merkle</a:t>
            </a:r>
            <a:r>
              <a:rPr sz="2000" b="1" dirty="0">
                <a:latin typeface="Times New Roman"/>
                <a:cs typeface="Times New Roman"/>
              </a:rPr>
              <a:t> Roots: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3662298"/>
            <a:ext cx="6996430" cy="64173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69900" marR="85725" indent="-229235">
              <a:lnSpc>
                <a:spcPct val="95900"/>
              </a:lnSpc>
              <a:spcBef>
                <a:spcPts val="200"/>
              </a:spcBef>
              <a:buSzPct val="500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000" b="1" dirty="0">
                <a:latin typeface="Times New Roman"/>
                <a:cs typeface="Times New Roman"/>
              </a:rPr>
              <a:t>Blockchains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cryptocurrencies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Bitcoin</a:t>
            </a:r>
            <a:r>
              <a:rPr sz="2000" dirty="0">
                <a:latin typeface="Times New Roman"/>
                <a:cs typeface="Times New Roman"/>
              </a:rPr>
              <a:t> 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Ethereum,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Merkle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 </a:t>
            </a:r>
            <a:r>
              <a:rPr sz="2000" spc="-5" dirty="0">
                <a:latin typeface="Times New Roman"/>
                <a:cs typeface="Times New Roman"/>
              </a:rPr>
              <a:t>represents</a:t>
            </a:r>
            <a:r>
              <a:rPr sz="2000" dirty="0">
                <a:latin typeface="Times New Roman"/>
                <a:cs typeface="Times New Roman"/>
              </a:rPr>
              <a:t> a </a:t>
            </a:r>
            <a:r>
              <a:rPr sz="2000" spc="-5" dirty="0">
                <a:latin typeface="Times New Roman"/>
                <a:cs typeface="Times New Roman"/>
              </a:rPr>
              <a:t>block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transactions.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 included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block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header, </a:t>
            </a:r>
            <a:r>
              <a:rPr sz="2000" dirty="0">
                <a:latin typeface="Times New Roman"/>
                <a:cs typeface="Times New Roman"/>
              </a:rPr>
              <a:t>allowing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efficient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verification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block's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transactions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without having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recheck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every </a:t>
            </a:r>
            <a:r>
              <a:rPr sz="2000" dirty="0">
                <a:latin typeface="Times New Roman"/>
                <a:cs typeface="Times New Roman"/>
              </a:rPr>
              <a:t> single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transaction.</a:t>
            </a:r>
            <a:endParaRPr sz="2000">
              <a:latin typeface="Times New Roman"/>
              <a:cs typeface="Times New Roman"/>
            </a:endParaRPr>
          </a:p>
          <a:p>
            <a:pPr marL="469900" indent="-229235">
              <a:lnSpc>
                <a:spcPts val="2245"/>
              </a:lnSpc>
              <a:buSzPct val="500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000" b="1" dirty="0">
                <a:latin typeface="Times New Roman"/>
                <a:cs typeface="Times New Roman"/>
              </a:rPr>
              <a:t>Distributed </a:t>
            </a:r>
            <a:r>
              <a:rPr sz="2000" b="1" spc="-5" dirty="0">
                <a:latin typeface="Times New Roman"/>
                <a:cs typeface="Times New Roman"/>
              </a:rPr>
              <a:t>Systems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Merkle</a:t>
            </a:r>
            <a:r>
              <a:rPr sz="2000" dirty="0">
                <a:latin typeface="Times New Roman"/>
                <a:cs typeface="Times New Roman"/>
              </a:rPr>
              <a:t> trees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compare</a:t>
            </a:r>
            <a:endParaRPr sz="2000">
              <a:latin typeface="Times New Roman"/>
              <a:cs typeface="Times New Roman"/>
            </a:endParaRPr>
          </a:p>
          <a:p>
            <a:pPr marL="469900" marR="159385">
              <a:lnSpc>
                <a:spcPct val="95700"/>
              </a:lnSpc>
              <a:spcBef>
                <a:spcPts val="55"/>
              </a:spcBef>
            </a:pPr>
            <a:r>
              <a:rPr sz="2000" dirty="0">
                <a:latin typeface="Times New Roman"/>
                <a:cs typeface="Times New Roman"/>
              </a:rPr>
              <a:t>large sets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between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r>
              <a:rPr sz="2000" dirty="0">
                <a:latin typeface="Times New Roman"/>
                <a:cs typeface="Times New Roman"/>
              </a:rPr>
              <a:t> or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nodes.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Merkle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root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matches,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data</a:t>
            </a:r>
            <a:r>
              <a:rPr sz="2000" dirty="0">
                <a:latin typeface="Times New Roman"/>
                <a:cs typeface="Times New Roman"/>
              </a:rPr>
              <a:t> 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consistent.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5" dirty="0">
                <a:latin typeface="Times New Roman"/>
                <a:cs typeface="Times New Roman"/>
              </a:rPr>
              <a:t> indicates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differences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between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sets.</a:t>
            </a:r>
            <a:endParaRPr sz="2000">
              <a:latin typeface="Times New Roman"/>
              <a:cs typeface="Times New Roman"/>
            </a:endParaRPr>
          </a:p>
          <a:p>
            <a:pPr marL="469900" marR="93980" indent="-229235">
              <a:lnSpc>
                <a:spcPct val="95800"/>
              </a:lnSpc>
              <a:spcBef>
                <a:spcPts val="5"/>
              </a:spcBef>
              <a:buSzPct val="50000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Proof </a:t>
            </a:r>
            <a:r>
              <a:rPr sz="2000" b="1" dirty="0">
                <a:latin typeface="Times New Roman"/>
                <a:cs typeface="Times New Roman"/>
              </a:rPr>
              <a:t>of </a:t>
            </a:r>
            <a:r>
              <a:rPr sz="2000" b="1" spc="-5" dirty="0">
                <a:latin typeface="Times New Roman"/>
                <a:cs typeface="Times New Roman"/>
              </a:rPr>
              <a:t>Data </a:t>
            </a:r>
            <a:r>
              <a:rPr sz="2000" b="1" dirty="0">
                <a:latin typeface="Times New Roman"/>
                <a:cs typeface="Times New Roman"/>
              </a:rPr>
              <a:t>Integrity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You </a:t>
            </a:r>
            <a:r>
              <a:rPr sz="2000" dirty="0">
                <a:latin typeface="Times New Roman"/>
                <a:cs typeface="Times New Roman"/>
              </a:rPr>
              <a:t>can use </a:t>
            </a:r>
            <a:r>
              <a:rPr sz="2000" spc="-5" dirty="0">
                <a:latin typeface="Times New Roman"/>
                <a:cs typeface="Times New Roman"/>
              </a:rPr>
              <a:t>Merkle </a:t>
            </a:r>
            <a:r>
              <a:rPr sz="2000" dirty="0">
                <a:latin typeface="Times New Roman"/>
                <a:cs typeface="Times New Roman"/>
              </a:rPr>
              <a:t>proofs </a:t>
            </a:r>
            <a:r>
              <a:rPr sz="2000" spc="-5" dirty="0">
                <a:latin typeface="Times New Roman"/>
                <a:cs typeface="Times New Roman"/>
              </a:rPr>
              <a:t>(also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dirty="0">
                <a:latin typeface="Times New Roman"/>
                <a:cs typeface="Times New Roman"/>
              </a:rPr>
              <a:t>"Merkle proofs of </a:t>
            </a:r>
            <a:r>
              <a:rPr sz="2000" spc="-5" dirty="0">
                <a:latin typeface="Times New Roman"/>
                <a:cs typeface="Times New Roman"/>
              </a:rPr>
              <a:t>inclusion")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verify </a:t>
            </a:r>
            <a:r>
              <a:rPr sz="2000" dirty="0">
                <a:latin typeface="Times New Roman"/>
                <a:cs typeface="Times New Roman"/>
              </a:rPr>
              <a:t>that a specific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piece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data is </a:t>
            </a:r>
            <a:r>
              <a:rPr sz="2000" spc="-5" dirty="0">
                <a:latin typeface="Times New Roman"/>
                <a:cs typeface="Times New Roman"/>
              </a:rPr>
              <a:t>part </a:t>
            </a:r>
            <a:r>
              <a:rPr sz="2000" dirty="0">
                <a:latin typeface="Times New Roman"/>
                <a:cs typeface="Times New Roman"/>
              </a:rPr>
              <a:t>of a </a:t>
            </a:r>
            <a:r>
              <a:rPr sz="2000" spc="-5" dirty="0">
                <a:latin typeface="Times New Roman"/>
                <a:cs typeface="Times New Roman"/>
              </a:rPr>
              <a:t>dataset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comparing </a:t>
            </a:r>
            <a:r>
              <a:rPr sz="2000" dirty="0">
                <a:latin typeface="Times New Roman"/>
                <a:cs typeface="Times New Roman"/>
              </a:rPr>
              <a:t>the hashes in 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</a:t>
            </a:r>
            <a:r>
              <a:rPr sz="2000" spc="-5" dirty="0">
                <a:latin typeface="Times New Roman"/>
                <a:cs typeface="Times New Roman"/>
              </a:rPr>
              <a:t> 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showing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how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5" dirty="0">
                <a:latin typeface="Times New Roman"/>
                <a:cs typeface="Times New Roman"/>
              </a:rPr>
              <a:t> lead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dirty="0">
                <a:latin typeface="Times New Roman"/>
                <a:cs typeface="Times New Roman"/>
              </a:rPr>
              <a:t>5.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Hexadecimal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Representation: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  <a:spcBef>
                <a:spcPts val="137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Merkle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shown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hexadecimal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because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most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compact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represent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binary output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cryptographic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 </a:t>
            </a:r>
            <a:r>
              <a:rPr sz="2000" spc="-5" dirty="0">
                <a:latin typeface="Times New Roman"/>
                <a:cs typeface="Times New Roman"/>
              </a:rPr>
              <a:t>function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like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SHA-256. </a:t>
            </a:r>
            <a:r>
              <a:rPr sz="2000" dirty="0">
                <a:latin typeface="Times New Roman"/>
                <a:cs typeface="Times New Roman"/>
              </a:rPr>
              <a:t>Each pair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hexadecimal</a:t>
            </a:r>
            <a:r>
              <a:rPr sz="2000" dirty="0">
                <a:latin typeface="Times New Roman"/>
                <a:cs typeface="Times New Roman"/>
              </a:rPr>
              <a:t> characters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 8 </a:t>
            </a:r>
            <a:r>
              <a:rPr sz="2000" spc="-5" dirty="0">
                <a:latin typeface="Times New Roman"/>
                <a:cs typeface="Times New Roman"/>
              </a:rPr>
              <a:t>bits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</a:t>
            </a:r>
            <a:r>
              <a:rPr sz="2000" spc="-5" dirty="0">
                <a:latin typeface="Times New Roman"/>
                <a:cs typeface="Times New Roman"/>
              </a:rPr>
              <a:t> byte),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64-character </a:t>
            </a:r>
            <a:r>
              <a:rPr sz="2000" spc="-5" dirty="0">
                <a:latin typeface="Times New Roman"/>
                <a:cs typeface="Times New Roman"/>
              </a:rPr>
              <a:t>string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represents </a:t>
            </a:r>
            <a:r>
              <a:rPr sz="2000" dirty="0">
                <a:latin typeface="Times New Roman"/>
                <a:cs typeface="Times New Roman"/>
              </a:rPr>
              <a:t> 256 </a:t>
            </a:r>
            <a:r>
              <a:rPr sz="2000" spc="-5" dirty="0">
                <a:latin typeface="Times New Roman"/>
                <a:cs typeface="Times New Roman"/>
              </a:rPr>
              <a:t>bits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(32</a:t>
            </a:r>
            <a:r>
              <a:rPr sz="2000" dirty="0">
                <a:latin typeface="Times New Roman"/>
                <a:cs typeface="Times New Roman"/>
              </a:rPr>
              <a:t> bytes),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size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SHA-256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hash.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b="1" dirty="0">
                <a:latin typeface="Times New Roman"/>
                <a:cs typeface="Times New Roman"/>
              </a:rPr>
              <a:t>Summary: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3717" y="174142"/>
            <a:ext cx="1938655" cy="464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25"/>
              </a:spcBef>
            </a:pP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ub</a:t>
            </a:r>
            <a:r>
              <a:rPr sz="1000" b="1" spc="-10" dirty="0">
                <a:latin typeface="Calibri"/>
                <a:cs typeface="Calibri"/>
              </a:rPr>
              <a:t>je</a:t>
            </a:r>
            <a:r>
              <a:rPr sz="1000" b="1" spc="-5" dirty="0">
                <a:latin typeface="Calibri"/>
                <a:cs typeface="Calibri"/>
              </a:rPr>
              <a:t>ct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Sy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-10" dirty="0">
                <a:latin typeface="Calibri"/>
                <a:cs typeface="Calibri"/>
              </a:rPr>
              <a:t>l</a:t>
            </a:r>
            <a:r>
              <a:rPr sz="1000" b="1" spc="-5" dirty="0">
                <a:latin typeface="Calibri"/>
                <a:cs typeface="Calibri"/>
              </a:rPr>
              <a:t>abus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05101258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Block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Chain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Technology-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7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020825"/>
            <a:ext cx="6941820" cy="55575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35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Merkle </a:t>
            </a:r>
            <a:r>
              <a:rPr sz="2000" dirty="0">
                <a:latin typeface="Times New Roman"/>
                <a:cs typeface="Times New Roman"/>
              </a:rPr>
              <a:t>root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a6e15bfa380b21315a9612d12c3a23b6f9f89bb97b073 </a:t>
            </a:r>
            <a:r>
              <a:rPr sz="2000" spc="-119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9a774d7a4fe3d8d2a49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final </a:t>
            </a:r>
            <a:r>
              <a:rPr sz="2000" spc="-5" dirty="0">
                <a:latin typeface="Times New Roman"/>
                <a:cs typeface="Times New Roman"/>
              </a:rPr>
              <a:t>hash that </a:t>
            </a:r>
            <a:r>
              <a:rPr sz="2000" dirty="0">
                <a:latin typeface="Times New Roman"/>
                <a:cs typeface="Times New Roman"/>
              </a:rPr>
              <a:t>uniquely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 a set of data blocks (in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case, </a:t>
            </a:r>
            <a:r>
              <a:rPr sz="2000" spc="-5" dirty="0">
                <a:latin typeface="Courier New"/>
                <a:cs typeface="Courier New"/>
              </a:rPr>
              <a:t>"data1"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"data2"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"data3"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"data4"</a:t>
            </a:r>
            <a:r>
              <a:rPr sz="2000" spc="-5" dirty="0">
                <a:latin typeface="Times New Roman"/>
                <a:cs typeface="Times New Roman"/>
              </a:rPr>
              <a:t>).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efficient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secure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verification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entire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set's</a:t>
            </a:r>
            <a:r>
              <a:rPr sz="2000" dirty="0">
                <a:latin typeface="Times New Roman"/>
                <a:cs typeface="Times New Roman"/>
              </a:rPr>
              <a:t> integrity,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dirty="0">
                <a:latin typeface="Times New Roman"/>
                <a:cs typeface="Times New Roman"/>
              </a:rPr>
              <a:t> if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data is </a:t>
            </a:r>
            <a:r>
              <a:rPr sz="2000" spc="-5" dirty="0">
                <a:latin typeface="Times New Roman"/>
                <a:cs typeface="Times New Roman"/>
              </a:rPr>
              <a:t>modified, </a:t>
            </a:r>
            <a:r>
              <a:rPr sz="2000" dirty="0">
                <a:latin typeface="Times New Roman"/>
                <a:cs typeface="Times New Roman"/>
              </a:rPr>
              <a:t>the root will change, </a:t>
            </a:r>
            <a:r>
              <a:rPr sz="2000" spc="-5" dirty="0">
                <a:latin typeface="Times New Roman"/>
                <a:cs typeface="Times New Roman"/>
              </a:rPr>
              <a:t>making tampering </a:t>
            </a:r>
            <a:r>
              <a:rPr sz="2000" dirty="0">
                <a:latin typeface="Times New Roman"/>
                <a:cs typeface="Times New Roman"/>
              </a:rPr>
              <a:t> detectable.</a:t>
            </a:r>
            <a:endParaRPr sz="2000">
              <a:latin typeface="Times New Roman"/>
              <a:cs typeface="Times New Roman"/>
            </a:endParaRPr>
          </a:p>
          <a:p>
            <a:pPr marL="12700" marR="5051425" indent="31750">
              <a:lnSpc>
                <a:spcPts val="3840"/>
              </a:lnSpc>
              <a:spcBef>
                <a:spcPts val="295"/>
              </a:spcBef>
            </a:pPr>
            <a:r>
              <a:rPr sz="2000" dirty="0">
                <a:latin typeface="Calibri"/>
                <a:cs typeface="Calibri"/>
              </a:rPr>
              <a:t>Google </a:t>
            </a:r>
            <a:r>
              <a:rPr sz="2000" spc="-5" dirty="0">
                <a:latin typeface="Calibri"/>
                <a:cs typeface="Calibri"/>
              </a:rPr>
              <a:t>Colab.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Learning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outcome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95700"/>
              </a:lnSpc>
              <a:spcBef>
                <a:spcPts val="1275"/>
              </a:spcBef>
              <a:buFont typeface="Symbol"/>
              <a:buChar char=""/>
              <a:tabLst>
                <a:tab pos="257810" algn="l"/>
                <a:tab pos="258445" algn="l"/>
              </a:tabLst>
            </a:pPr>
            <a:r>
              <a:rPr sz="2000" spc="-5" dirty="0">
                <a:latin typeface="Times New Roman"/>
                <a:cs typeface="Times New Roman"/>
              </a:rPr>
              <a:t>Students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fundamental </a:t>
            </a:r>
            <a:r>
              <a:rPr sz="2000" spc="-5" dirty="0">
                <a:latin typeface="Times New Roman"/>
                <a:cs typeface="Times New Roman"/>
              </a:rPr>
              <a:t>structure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Merkle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trees,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binary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leaf node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hash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non-leaf </a:t>
            </a:r>
            <a:r>
              <a:rPr sz="2000" dirty="0">
                <a:latin typeface="Times New Roman"/>
                <a:cs typeface="Times New Roman"/>
              </a:rPr>
              <a:t>node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hash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child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nodes.</a:t>
            </a:r>
            <a:endParaRPr sz="2000">
              <a:latin typeface="Times New Roman"/>
              <a:cs typeface="Times New Roman"/>
            </a:endParaRPr>
          </a:p>
          <a:p>
            <a:pPr marL="12700" marR="462280">
              <a:lnSpc>
                <a:spcPts val="2300"/>
              </a:lnSpc>
              <a:spcBef>
                <a:spcPts val="1600"/>
              </a:spcBef>
              <a:buFont typeface="Symbol"/>
              <a:buChar char=""/>
              <a:tabLst>
                <a:tab pos="257810" algn="l"/>
                <a:tab pos="258445" algn="l"/>
              </a:tabLst>
            </a:pPr>
            <a:r>
              <a:rPr sz="2000" spc="-5" dirty="0">
                <a:latin typeface="Times New Roman"/>
                <a:cs typeface="Times New Roman"/>
              </a:rPr>
              <a:t>They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grasp how </a:t>
            </a:r>
            <a:r>
              <a:rPr sz="2000" spc="-5" dirty="0">
                <a:latin typeface="Times New Roman"/>
                <a:cs typeface="Times New Roman"/>
              </a:rPr>
              <a:t>Merkle</a:t>
            </a:r>
            <a:r>
              <a:rPr sz="2000" dirty="0">
                <a:latin typeface="Times New Roman"/>
                <a:cs typeface="Times New Roman"/>
              </a:rPr>
              <a:t> trees enable</a:t>
            </a:r>
            <a:r>
              <a:rPr sz="2000" spc="-5" dirty="0">
                <a:latin typeface="Times New Roman"/>
                <a:cs typeface="Times New Roman"/>
              </a:rPr>
              <a:t> efficient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secure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verification </a:t>
            </a:r>
            <a:r>
              <a:rPr sz="2000" dirty="0">
                <a:latin typeface="Times New Roman"/>
                <a:cs typeface="Times New Roman"/>
              </a:rPr>
              <a:t>of large datasets or transactions in </a:t>
            </a:r>
            <a:r>
              <a:rPr sz="2000" spc="-5" dirty="0">
                <a:latin typeface="Times New Roman"/>
                <a:cs typeface="Times New Roman"/>
              </a:rPr>
              <a:t>decentralized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1362</Words>
  <Application>Microsoft Office PowerPoint</Application>
  <PresentationFormat>Custom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RPT_SUB_Subject_SubjectSyllabus_V2</dc:title>
  <dc:creator>Lenovo</dc:creator>
  <cp:lastModifiedBy>Lenovo</cp:lastModifiedBy>
  <cp:revision>1</cp:revision>
  <dcterms:created xsi:type="dcterms:W3CDTF">2024-11-28T06:44:03Z</dcterms:created>
  <dcterms:modified xsi:type="dcterms:W3CDTF">2024-11-28T06:46:10Z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2024-11-27T00:00:00Z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2024-11-28T00:00:00Z</vt:filetime>
  </property>
</Properties>
</file>