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4" r:id="rId1"/>
  </p:sldMasterIdLst>
  <p:notesMasterIdLst>
    <p:notesMasterId r:id="rId33"/>
  </p:notesMasterIdLst>
  <p:handoutMasterIdLst>
    <p:handoutMasterId r:id="rId34"/>
  </p:handoutMasterIdLst>
  <p:sldIdLst>
    <p:sldId id="258" r:id="rId2"/>
    <p:sldId id="359" r:id="rId3"/>
    <p:sldId id="375" r:id="rId4"/>
    <p:sldId id="386" r:id="rId5"/>
    <p:sldId id="388" r:id="rId6"/>
    <p:sldId id="389" r:id="rId7"/>
    <p:sldId id="390" r:id="rId8"/>
    <p:sldId id="391" r:id="rId9"/>
    <p:sldId id="435" r:id="rId10"/>
    <p:sldId id="392" r:id="rId11"/>
    <p:sldId id="403" r:id="rId12"/>
    <p:sldId id="434" r:id="rId13"/>
    <p:sldId id="429" r:id="rId14"/>
    <p:sldId id="430" r:id="rId15"/>
    <p:sldId id="431" r:id="rId16"/>
    <p:sldId id="432" r:id="rId17"/>
    <p:sldId id="433" r:id="rId18"/>
    <p:sldId id="436" r:id="rId19"/>
    <p:sldId id="437" r:id="rId20"/>
    <p:sldId id="438" r:id="rId21"/>
    <p:sldId id="423" r:id="rId22"/>
    <p:sldId id="424" r:id="rId23"/>
    <p:sldId id="422" r:id="rId24"/>
    <p:sldId id="418" r:id="rId25"/>
    <p:sldId id="419" r:id="rId26"/>
    <p:sldId id="420" r:id="rId27"/>
    <p:sldId id="421" r:id="rId28"/>
    <p:sldId id="398" r:id="rId29"/>
    <p:sldId id="426" r:id="rId30"/>
    <p:sldId id="428" r:id="rId31"/>
    <p:sldId id="368" r:id="rId32"/>
  </p:sldIdLst>
  <p:sldSz cx="9509125" cy="6858000"/>
  <p:notesSz cx="1023302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9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unknown" initials="Vu" lastIdx="1" clrIdx="0">
    <p:extLst>
      <p:ext uri="{19B8F6BF-5375-455C-9EA6-DF929625EA0E}">
        <p15:presenceInfo xmlns:p15="http://schemas.microsoft.com/office/powerpoint/2012/main" userId="b24803ce0b937b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8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5529" autoAdjust="0"/>
  </p:normalViewPr>
  <p:slideViewPr>
    <p:cSldViewPr snapToGrid="0">
      <p:cViewPr varScale="1">
        <p:scale>
          <a:sx n="68" d="100"/>
          <a:sy n="68" d="100"/>
        </p:scale>
        <p:origin x="787" y="38"/>
      </p:cViewPr>
      <p:guideLst>
        <p:guide orient="horz" pos="2160"/>
        <p:guide pos="2995"/>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311" cy="355124"/>
          </a:xfrm>
          <a:prstGeom prst="rect">
            <a:avLst/>
          </a:prstGeom>
        </p:spPr>
        <p:txBody>
          <a:bodyPr vert="horz" lIns="99057" tIns="49528" rIns="99057" bIns="49528" rtlCol="0"/>
          <a:lstStyle>
            <a:lvl1pPr algn="l">
              <a:defRPr sz="1300"/>
            </a:lvl1pPr>
          </a:lstStyle>
          <a:p>
            <a:endParaRPr lang="en-IN"/>
          </a:p>
        </p:txBody>
      </p:sp>
      <p:sp>
        <p:nvSpPr>
          <p:cNvPr id="3" name="Date Placeholder 2"/>
          <p:cNvSpPr>
            <a:spLocks noGrp="1"/>
          </p:cNvSpPr>
          <p:nvPr>
            <p:ph type="dt" sz="quarter" idx="1"/>
          </p:nvPr>
        </p:nvSpPr>
        <p:spPr>
          <a:xfrm>
            <a:off x="5796346" y="0"/>
            <a:ext cx="4434311" cy="355124"/>
          </a:xfrm>
          <a:prstGeom prst="rect">
            <a:avLst/>
          </a:prstGeom>
        </p:spPr>
        <p:txBody>
          <a:bodyPr vert="horz" lIns="99057" tIns="49528" rIns="99057" bIns="49528" rtlCol="0"/>
          <a:lstStyle>
            <a:lvl1pPr algn="r">
              <a:defRPr sz="1300"/>
            </a:lvl1pPr>
          </a:lstStyle>
          <a:p>
            <a:fld id="{64D7E079-0B66-4D5B-84BD-5A1C383BB4B7}" type="datetime1">
              <a:rPr lang="en-US" smtClean="0"/>
              <a:t>12/9/2021</a:t>
            </a:fld>
            <a:endParaRPr lang="en-IN"/>
          </a:p>
        </p:txBody>
      </p:sp>
      <p:sp>
        <p:nvSpPr>
          <p:cNvPr id="4" name="Footer Placeholder 3"/>
          <p:cNvSpPr>
            <a:spLocks noGrp="1"/>
          </p:cNvSpPr>
          <p:nvPr>
            <p:ph type="ftr" sz="quarter" idx="2"/>
          </p:nvPr>
        </p:nvSpPr>
        <p:spPr>
          <a:xfrm>
            <a:off x="0" y="6746119"/>
            <a:ext cx="4434311" cy="355124"/>
          </a:xfrm>
          <a:prstGeom prst="rect">
            <a:avLst/>
          </a:prstGeom>
        </p:spPr>
        <p:txBody>
          <a:bodyPr vert="horz" lIns="99057" tIns="49528" rIns="99057" bIns="49528" rtlCol="0" anchor="b"/>
          <a:lstStyle>
            <a:lvl1pPr algn="l">
              <a:defRPr sz="1300"/>
            </a:lvl1pPr>
          </a:lstStyle>
          <a:p>
            <a:r>
              <a:rPr lang="en-IN"/>
              <a:t>Department</a:t>
            </a:r>
          </a:p>
        </p:txBody>
      </p:sp>
      <p:sp>
        <p:nvSpPr>
          <p:cNvPr id="5" name="Slide Number Placeholder 4"/>
          <p:cNvSpPr>
            <a:spLocks noGrp="1"/>
          </p:cNvSpPr>
          <p:nvPr>
            <p:ph type="sldNum" sz="quarter" idx="3"/>
          </p:nvPr>
        </p:nvSpPr>
        <p:spPr>
          <a:xfrm>
            <a:off x="5796346" y="6746119"/>
            <a:ext cx="4434311" cy="355124"/>
          </a:xfrm>
          <a:prstGeom prst="rect">
            <a:avLst/>
          </a:prstGeom>
        </p:spPr>
        <p:txBody>
          <a:bodyPr vert="horz" lIns="99057" tIns="49528" rIns="99057" bIns="49528" rtlCol="0" anchor="b"/>
          <a:lstStyle>
            <a:lvl1pPr algn="r">
              <a:defRPr sz="1300"/>
            </a:lvl1pPr>
          </a:lstStyle>
          <a:p>
            <a:fld id="{DDE87315-6AE6-438A-B08F-806F712BB680}" type="slidenum">
              <a:rPr lang="en-IN" smtClean="0"/>
              <a:t>‹#›</a:t>
            </a:fld>
            <a:endParaRPr lang="en-IN"/>
          </a:p>
        </p:txBody>
      </p:sp>
    </p:spTree>
    <p:extLst>
      <p:ext uri="{BB962C8B-B14F-4D97-AF65-F5344CB8AC3E}">
        <p14:creationId xmlns:p14="http://schemas.microsoft.com/office/powerpoint/2010/main" val="222003583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434311" cy="356357"/>
          </a:xfrm>
          <a:prstGeom prst="rect">
            <a:avLst/>
          </a:prstGeom>
        </p:spPr>
        <p:txBody>
          <a:bodyPr vert="horz" lIns="99057" tIns="49528" rIns="99057" bIns="49528" rtlCol="0"/>
          <a:lstStyle>
            <a:lvl1pPr algn="l">
              <a:defRPr sz="1300"/>
            </a:lvl1pPr>
          </a:lstStyle>
          <a:p>
            <a:endParaRPr lang="en-US"/>
          </a:p>
        </p:txBody>
      </p:sp>
      <p:sp>
        <p:nvSpPr>
          <p:cNvPr id="3" name="Date Placeholder 2"/>
          <p:cNvSpPr>
            <a:spLocks noGrp="1"/>
          </p:cNvSpPr>
          <p:nvPr>
            <p:ph type="dt" idx="1"/>
          </p:nvPr>
        </p:nvSpPr>
        <p:spPr>
          <a:xfrm>
            <a:off x="5796346" y="1"/>
            <a:ext cx="4434311" cy="356357"/>
          </a:xfrm>
          <a:prstGeom prst="rect">
            <a:avLst/>
          </a:prstGeom>
        </p:spPr>
        <p:txBody>
          <a:bodyPr vert="horz" lIns="99057" tIns="49528" rIns="99057" bIns="49528" rtlCol="0"/>
          <a:lstStyle>
            <a:lvl1pPr algn="r">
              <a:defRPr sz="1300"/>
            </a:lvl1pPr>
          </a:lstStyle>
          <a:p>
            <a:fld id="{E3A54535-524B-42AD-9E91-7FDD77753E5C}" type="datetime1">
              <a:rPr lang="en-US" smtClean="0"/>
              <a:t>12/9/2021</a:t>
            </a:fld>
            <a:endParaRPr lang="en-US"/>
          </a:p>
        </p:txBody>
      </p:sp>
      <p:sp>
        <p:nvSpPr>
          <p:cNvPr id="4" name="Slide Image Placeholder 3"/>
          <p:cNvSpPr>
            <a:spLocks noGrp="1" noRot="1" noChangeAspect="1"/>
          </p:cNvSpPr>
          <p:nvPr>
            <p:ph type="sldImg" idx="2"/>
          </p:nvPr>
        </p:nvSpPr>
        <p:spPr>
          <a:xfrm>
            <a:off x="3454400" y="887413"/>
            <a:ext cx="3324225" cy="2397125"/>
          </a:xfrm>
          <a:prstGeom prst="rect">
            <a:avLst/>
          </a:prstGeom>
          <a:noFill/>
          <a:ln w="12700">
            <a:solidFill>
              <a:prstClr val="black"/>
            </a:solidFill>
          </a:ln>
        </p:spPr>
        <p:txBody>
          <a:bodyPr vert="horz" lIns="99057" tIns="49528" rIns="99057" bIns="49528" rtlCol="0" anchor="ctr"/>
          <a:lstStyle/>
          <a:p>
            <a:endParaRPr lang="en-US"/>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434311" cy="356356"/>
          </a:xfrm>
          <a:prstGeom prst="rect">
            <a:avLst/>
          </a:prstGeom>
        </p:spPr>
        <p:txBody>
          <a:bodyPr vert="horz" lIns="99057" tIns="49528" rIns="99057" bIns="49528" rtlCol="0" anchor="b"/>
          <a:lstStyle>
            <a:lvl1pPr algn="l">
              <a:defRPr sz="1300"/>
            </a:lvl1pPr>
          </a:lstStyle>
          <a:p>
            <a:r>
              <a:rPr lang="en-US"/>
              <a:t>Department</a:t>
            </a:r>
          </a:p>
        </p:txBody>
      </p:sp>
      <p:sp>
        <p:nvSpPr>
          <p:cNvPr id="7" name="Slide Number Placeholder 6"/>
          <p:cNvSpPr>
            <a:spLocks noGrp="1"/>
          </p:cNvSpPr>
          <p:nvPr>
            <p:ph type="sldNum" sz="quarter" idx="5"/>
          </p:nvPr>
        </p:nvSpPr>
        <p:spPr>
          <a:xfrm>
            <a:off x="5796346" y="6746119"/>
            <a:ext cx="4434311" cy="356356"/>
          </a:xfrm>
          <a:prstGeom prst="rect">
            <a:avLst/>
          </a:prstGeom>
        </p:spPr>
        <p:txBody>
          <a:bodyPr vert="horz" lIns="99057" tIns="49528" rIns="99057" bIns="49528" rtlCol="0" anchor="b"/>
          <a:lstStyle>
            <a:lvl1pPr algn="r">
              <a:defRPr sz="1300"/>
            </a:lvl1pPr>
          </a:lstStyle>
          <a:p>
            <a:fld id="{9D457D27-5915-4C9D-827C-D28B15330ADB}" type="slidenum">
              <a:rPr lang="en-US" smtClean="0"/>
              <a:pPr/>
              <a:t>‹#›</a:t>
            </a:fld>
            <a:endParaRPr lang="en-US"/>
          </a:p>
        </p:txBody>
      </p:sp>
    </p:spTree>
    <p:extLst>
      <p:ext uri="{BB962C8B-B14F-4D97-AF65-F5344CB8AC3E}">
        <p14:creationId xmlns:p14="http://schemas.microsoft.com/office/powerpoint/2010/main" val="16286212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B4EBA8-6831-4F38-9E2C-853C4D622A12}" type="slidenum">
              <a:rPr lang="en-US" smtClean="0"/>
              <a:pPr/>
              <a:t>0</a:t>
            </a:fld>
            <a:endParaRPr lang="en-US"/>
          </a:p>
        </p:txBody>
      </p:sp>
      <p:sp>
        <p:nvSpPr>
          <p:cNvPr id="5" name="Date Placeholder 4">
            <a:extLst>
              <a:ext uri="{FF2B5EF4-FFF2-40B4-BE49-F238E27FC236}">
                <a16:creationId xmlns:a16="http://schemas.microsoft.com/office/drawing/2014/main" id="{20429912-811F-46DB-A4E5-2201E35B5D52}"/>
              </a:ext>
            </a:extLst>
          </p:cNvPr>
          <p:cNvSpPr>
            <a:spLocks noGrp="1"/>
          </p:cNvSpPr>
          <p:nvPr>
            <p:ph type="dt" idx="1"/>
          </p:nvPr>
        </p:nvSpPr>
        <p:spPr/>
        <p:txBody>
          <a:bodyPr/>
          <a:lstStyle/>
          <a:p>
            <a:fld id="{B60E9921-B522-4E69-98E5-B920E17642A7}" type="datetime1">
              <a:rPr lang="en-US" smtClean="0"/>
              <a:t>12/9/2021</a:t>
            </a:fld>
            <a:endParaRPr lang="en-US"/>
          </a:p>
        </p:txBody>
      </p:sp>
      <p:sp>
        <p:nvSpPr>
          <p:cNvPr id="6" name="Footer Placeholder 5">
            <a:extLst>
              <a:ext uri="{FF2B5EF4-FFF2-40B4-BE49-F238E27FC236}">
                <a16:creationId xmlns:a16="http://schemas.microsoft.com/office/drawing/2014/main" id="{B7181516-7A1E-4483-BB6C-E25378DACE01}"/>
              </a:ext>
            </a:extLst>
          </p:cNvPr>
          <p:cNvSpPr>
            <a:spLocks noGrp="1"/>
          </p:cNvSpPr>
          <p:nvPr>
            <p:ph type="ftr" sz="quarter" idx="4"/>
          </p:nvPr>
        </p:nvSpPr>
        <p:spPr/>
        <p:txBody>
          <a:bodyPr/>
          <a:lstStyle/>
          <a:p>
            <a:r>
              <a:rPr lang="en-US"/>
              <a:t>Department</a:t>
            </a:r>
          </a:p>
        </p:txBody>
      </p:sp>
    </p:spTree>
    <p:extLst>
      <p:ext uri="{BB962C8B-B14F-4D97-AF65-F5344CB8AC3E}">
        <p14:creationId xmlns:p14="http://schemas.microsoft.com/office/powerpoint/2010/main" val="381731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13185" y="1122363"/>
            <a:ext cx="8082756"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88641" y="3602038"/>
            <a:ext cx="713184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848D5F-5BAD-4173-A09B-0380A6898F38}" type="datetime1">
              <a:rPr lang="en-IN" smtClean="0"/>
              <a:t>09-12-2021</a:t>
            </a:fld>
            <a:endParaRPr lang="en-US" dirty="0"/>
          </a:p>
        </p:txBody>
      </p:sp>
      <p:sp>
        <p:nvSpPr>
          <p:cNvPr id="5" name="Footer Placeholder 4"/>
          <p:cNvSpPr>
            <a:spLocks noGrp="1"/>
          </p:cNvSpPr>
          <p:nvPr>
            <p:ph type="ftr" sz="quarter" idx="11"/>
          </p:nvPr>
        </p:nvSpPr>
        <p:spPr/>
        <p:txBody>
          <a:bodyPr/>
          <a:lstStyle/>
          <a:p>
            <a:r>
              <a:rPr lang="en-US"/>
              <a:t>Department of Mechatronics Enginnering </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79099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8EA96-0F07-414F-B604-E76EA8C00642}" type="datetime1">
              <a:rPr lang="en-IN" smtClean="0"/>
              <a:t>09-12-2021</a:t>
            </a:fld>
            <a:endParaRPr lang="en-US"/>
          </a:p>
        </p:txBody>
      </p:sp>
      <p:sp>
        <p:nvSpPr>
          <p:cNvPr id="5" name="Footer Placeholder 4"/>
          <p:cNvSpPr>
            <a:spLocks noGrp="1"/>
          </p:cNvSpPr>
          <p:nvPr>
            <p:ph type="ftr" sz="quarter" idx="11"/>
          </p:nvPr>
        </p:nvSpPr>
        <p:spPr/>
        <p:txBody>
          <a:bodyPr/>
          <a:lstStyle/>
          <a:p>
            <a:r>
              <a:rPr lang="en-US"/>
              <a:t>Department of Mechatronics Enginnering </a:t>
            </a:r>
          </a:p>
        </p:txBody>
      </p:sp>
      <p:sp>
        <p:nvSpPr>
          <p:cNvPr id="6" name="Slide Number Placeholder 5"/>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308346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968" y="365125"/>
            <a:ext cx="205040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53753" y="365125"/>
            <a:ext cx="6032351"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8FB28-358C-4F6A-810A-14D68A0C7DCE}" type="datetime1">
              <a:rPr lang="en-IN" smtClean="0"/>
              <a:t>09-12-2021</a:t>
            </a:fld>
            <a:endParaRPr lang="en-US"/>
          </a:p>
        </p:txBody>
      </p:sp>
      <p:sp>
        <p:nvSpPr>
          <p:cNvPr id="5" name="Footer Placeholder 4"/>
          <p:cNvSpPr>
            <a:spLocks noGrp="1"/>
          </p:cNvSpPr>
          <p:nvPr>
            <p:ph type="ftr" sz="quarter" idx="11"/>
          </p:nvPr>
        </p:nvSpPr>
        <p:spPr/>
        <p:txBody>
          <a:bodyPr/>
          <a:lstStyle/>
          <a:p>
            <a:r>
              <a:rPr lang="en-US"/>
              <a:t>Department of Mechatronics Enginnering </a:t>
            </a:r>
          </a:p>
        </p:txBody>
      </p:sp>
      <p:sp>
        <p:nvSpPr>
          <p:cNvPr id="6" name="Slide Number Placeholder 5"/>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396184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3752" y="6356353"/>
            <a:ext cx="2139553" cy="365125"/>
          </a:xfrm>
          <a:prstGeom prst="rect">
            <a:avLst/>
          </a:prstGeom>
        </p:spPr>
        <p:txBody>
          <a:bodyPr/>
          <a:lstStyle/>
          <a:p>
            <a:fld id="{88D3184A-5C49-4F45-BC03-2DC219AD2706}" type="datetime1">
              <a:rPr lang="en-IN" smtClean="0"/>
              <a:t>09-12-2021</a:t>
            </a:fld>
            <a:endParaRPr lang="en-US"/>
          </a:p>
        </p:txBody>
      </p:sp>
      <p:sp>
        <p:nvSpPr>
          <p:cNvPr id="5" name="Footer Placeholder 4"/>
          <p:cNvSpPr>
            <a:spLocks noGrp="1"/>
          </p:cNvSpPr>
          <p:nvPr>
            <p:ph type="ftr" sz="quarter" idx="11"/>
          </p:nvPr>
        </p:nvSpPr>
        <p:spPr>
          <a:xfrm>
            <a:off x="3149898" y="6356353"/>
            <a:ext cx="3209330" cy="365125"/>
          </a:xfrm>
          <a:prstGeom prst="rect">
            <a:avLst/>
          </a:prstGeom>
        </p:spPr>
        <p:txBody>
          <a:bodyPr/>
          <a:lstStyle/>
          <a:p>
            <a:r>
              <a:rPr lang="en-US"/>
              <a:t>Department of Mechatronics Enginnering </a:t>
            </a:r>
          </a:p>
        </p:txBody>
      </p:sp>
      <p:sp>
        <p:nvSpPr>
          <p:cNvPr id="6" name="Slide Number Placeholder 5"/>
          <p:cNvSpPr>
            <a:spLocks noGrp="1"/>
          </p:cNvSpPr>
          <p:nvPr>
            <p:ph type="sldNum" sz="quarter" idx="12"/>
          </p:nvPr>
        </p:nvSpPr>
        <p:spPr>
          <a:xfrm>
            <a:off x="6715820" y="6356353"/>
            <a:ext cx="2139553" cy="365125"/>
          </a:xfrm>
          <a:prstGeom prst="rect">
            <a:avLst/>
          </a:prstGeom>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279878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9E490-F44D-4468-A6A5-135540DA17C7}" type="datetime1">
              <a:rPr lang="en-IN" smtClean="0"/>
              <a:t>09-12-2021</a:t>
            </a:fld>
            <a:endParaRPr lang="en-US" dirty="0"/>
          </a:p>
        </p:txBody>
      </p:sp>
      <p:sp>
        <p:nvSpPr>
          <p:cNvPr id="5" name="Footer Placeholder 4"/>
          <p:cNvSpPr>
            <a:spLocks noGrp="1"/>
          </p:cNvSpPr>
          <p:nvPr>
            <p:ph type="ftr" sz="quarter" idx="11"/>
          </p:nvPr>
        </p:nvSpPr>
        <p:spPr/>
        <p:txBody>
          <a:bodyPr/>
          <a:lstStyle/>
          <a:p>
            <a:r>
              <a:rPr lang="en-US"/>
              <a:t>Department of Mechatronics Enginnering </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07644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8800" y="1709740"/>
            <a:ext cx="820162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48800" y="4589465"/>
            <a:ext cx="820162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5A5A3-0BA4-4178-AA0F-5347BB2DE669}" type="datetime1">
              <a:rPr lang="en-IN" smtClean="0"/>
              <a:t>09-12-2021</a:t>
            </a:fld>
            <a:endParaRPr lang="en-US"/>
          </a:p>
        </p:txBody>
      </p:sp>
      <p:sp>
        <p:nvSpPr>
          <p:cNvPr id="5" name="Footer Placeholder 4"/>
          <p:cNvSpPr>
            <a:spLocks noGrp="1"/>
          </p:cNvSpPr>
          <p:nvPr>
            <p:ph type="ftr" sz="quarter" idx="11"/>
          </p:nvPr>
        </p:nvSpPr>
        <p:spPr/>
        <p:txBody>
          <a:bodyPr/>
          <a:lstStyle/>
          <a:p>
            <a:r>
              <a:rPr lang="en-US"/>
              <a:t>Department of Mechatronics Enginnering </a:t>
            </a:r>
          </a:p>
        </p:txBody>
      </p:sp>
      <p:sp>
        <p:nvSpPr>
          <p:cNvPr id="6" name="Slide Number Placeholder 5"/>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2038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53752" y="1825625"/>
            <a:ext cx="404137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3995" y="1825625"/>
            <a:ext cx="404137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EFF8E3-D9B1-49F9-AB69-95E8D3558447}" type="datetime1">
              <a:rPr lang="en-IN" smtClean="0"/>
              <a:t>09-12-2021</a:t>
            </a:fld>
            <a:endParaRPr lang="en-US"/>
          </a:p>
        </p:txBody>
      </p:sp>
      <p:sp>
        <p:nvSpPr>
          <p:cNvPr id="6" name="Footer Placeholder 5"/>
          <p:cNvSpPr>
            <a:spLocks noGrp="1"/>
          </p:cNvSpPr>
          <p:nvPr>
            <p:ph type="ftr" sz="quarter" idx="11"/>
          </p:nvPr>
        </p:nvSpPr>
        <p:spPr/>
        <p:txBody>
          <a:bodyPr/>
          <a:lstStyle/>
          <a:p>
            <a:r>
              <a:rPr lang="en-US"/>
              <a:t>Department of Mechatronics Enginnering </a:t>
            </a:r>
          </a:p>
        </p:txBody>
      </p:sp>
      <p:sp>
        <p:nvSpPr>
          <p:cNvPr id="7" name="Slide Number Placeholder 6"/>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415452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4991" y="365127"/>
            <a:ext cx="820162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54992" y="1681163"/>
            <a:ext cx="402280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4992" y="2505075"/>
            <a:ext cx="402280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13995" y="1681163"/>
            <a:ext cx="40426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13995" y="2505075"/>
            <a:ext cx="40426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C2A40-0C8A-4A3D-A2C9-8BB76ACACA37}" type="datetime1">
              <a:rPr lang="en-IN" smtClean="0"/>
              <a:t>09-12-2021</a:t>
            </a:fld>
            <a:endParaRPr lang="en-US"/>
          </a:p>
        </p:txBody>
      </p:sp>
      <p:sp>
        <p:nvSpPr>
          <p:cNvPr id="8" name="Footer Placeholder 7"/>
          <p:cNvSpPr>
            <a:spLocks noGrp="1"/>
          </p:cNvSpPr>
          <p:nvPr>
            <p:ph type="ftr" sz="quarter" idx="11"/>
          </p:nvPr>
        </p:nvSpPr>
        <p:spPr/>
        <p:txBody>
          <a:bodyPr/>
          <a:lstStyle/>
          <a:p>
            <a:r>
              <a:rPr lang="en-US"/>
              <a:t>Department of Mechatronics Enginnering </a:t>
            </a:r>
          </a:p>
        </p:txBody>
      </p:sp>
      <p:sp>
        <p:nvSpPr>
          <p:cNvPr id="9" name="Slide Number Placeholder 8"/>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177011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D102C4-C2A4-49CD-9A8F-1F468EC2D4B7}" type="datetime1">
              <a:rPr lang="en-IN" smtClean="0"/>
              <a:t>09-12-2021</a:t>
            </a:fld>
            <a:endParaRPr lang="en-US"/>
          </a:p>
        </p:txBody>
      </p:sp>
      <p:sp>
        <p:nvSpPr>
          <p:cNvPr id="4" name="Footer Placeholder 3"/>
          <p:cNvSpPr>
            <a:spLocks noGrp="1"/>
          </p:cNvSpPr>
          <p:nvPr>
            <p:ph type="ftr" sz="quarter" idx="11"/>
          </p:nvPr>
        </p:nvSpPr>
        <p:spPr/>
        <p:txBody>
          <a:bodyPr/>
          <a:lstStyle/>
          <a:p>
            <a:r>
              <a:rPr lang="en-US"/>
              <a:t>Department of Mechatronics Enginnering </a:t>
            </a:r>
          </a:p>
        </p:txBody>
      </p:sp>
      <p:sp>
        <p:nvSpPr>
          <p:cNvPr id="5" name="Slide Number Placeholder 4"/>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256929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69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4991" y="457200"/>
            <a:ext cx="306694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042616" y="987427"/>
            <a:ext cx="481399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4991" y="2057400"/>
            <a:ext cx="306694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61B0A3-8B8A-4E19-AD4F-417C4F21FEA0}" type="datetime1">
              <a:rPr lang="en-IN" smtClean="0"/>
              <a:t>09-12-2021</a:t>
            </a:fld>
            <a:endParaRPr lang="en-US"/>
          </a:p>
        </p:txBody>
      </p:sp>
      <p:sp>
        <p:nvSpPr>
          <p:cNvPr id="6" name="Footer Placeholder 5"/>
          <p:cNvSpPr>
            <a:spLocks noGrp="1"/>
          </p:cNvSpPr>
          <p:nvPr>
            <p:ph type="ftr" sz="quarter" idx="11"/>
          </p:nvPr>
        </p:nvSpPr>
        <p:spPr/>
        <p:txBody>
          <a:bodyPr/>
          <a:lstStyle/>
          <a:p>
            <a:r>
              <a:rPr lang="en-US"/>
              <a:t>Department of Mechatronics Enginnering </a:t>
            </a:r>
          </a:p>
        </p:txBody>
      </p:sp>
      <p:sp>
        <p:nvSpPr>
          <p:cNvPr id="7" name="Slide Number Placeholder 6"/>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42086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4991" y="457200"/>
            <a:ext cx="3066940"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42616" y="987427"/>
            <a:ext cx="481399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4991" y="2057400"/>
            <a:ext cx="306694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BB25DB-4BDC-44A1-861C-A75E5D880962}" type="datetime1">
              <a:rPr lang="en-IN" smtClean="0"/>
              <a:t>09-12-2021</a:t>
            </a:fld>
            <a:endParaRPr lang="en-US"/>
          </a:p>
        </p:txBody>
      </p:sp>
      <p:sp>
        <p:nvSpPr>
          <p:cNvPr id="6" name="Footer Placeholder 5"/>
          <p:cNvSpPr>
            <a:spLocks noGrp="1"/>
          </p:cNvSpPr>
          <p:nvPr>
            <p:ph type="ftr" sz="quarter" idx="11"/>
          </p:nvPr>
        </p:nvSpPr>
        <p:spPr/>
        <p:txBody>
          <a:bodyPr/>
          <a:lstStyle/>
          <a:p>
            <a:r>
              <a:rPr lang="en-US"/>
              <a:t>Department of Mechatronics Enginnering </a:t>
            </a:r>
          </a:p>
        </p:txBody>
      </p:sp>
      <p:sp>
        <p:nvSpPr>
          <p:cNvPr id="7" name="Slide Number Placeholder 6"/>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200485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3753" y="365127"/>
            <a:ext cx="820162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53753" y="1825625"/>
            <a:ext cx="820162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3752" y="6356352"/>
            <a:ext cx="213955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C5A75-94BE-4EA3-9A80-A4E1706FF737}" type="datetime1">
              <a:rPr lang="en-IN" smtClean="0"/>
              <a:t>09-12-2021</a:t>
            </a:fld>
            <a:endParaRPr lang="en-US" dirty="0"/>
          </a:p>
        </p:txBody>
      </p:sp>
      <p:sp>
        <p:nvSpPr>
          <p:cNvPr id="5" name="Footer Placeholder 4"/>
          <p:cNvSpPr>
            <a:spLocks noGrp="1"/>
          </p:cNvSpPr>
          <p:nvPr>
            <p:ph type="ftr" sz="quarter" idx="3"/>
          </p:nvPr>
        </p:nvSpPr>
        <p:spPr>
          <a:xfrm>
            <a:off x="3149898" y="6356352"/>
            <a:ext cx="320933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Mechatronics Enginnering </a:t>
            </a:r>
            <a:endParaRPr lang="en-US" dirty="0"/>
          </a:p>
        </p:txBody>
      </p:sp>
      <p:sp>
        <p:nvSpPr>
          <p:cNvPr id="6" name="Slide Number Placeholder 5"/>
          <p:cNvSpPr>
            <a:spLocks noGrp="1"/>
          </p:cNvSpPr>
          <p:nvPr>
            <p:ph type="sldNum" sz="quarter" idx="4"/>
          </p:nvPr>
        </p:nvSpPr>
        <p:spPr>
          <a:xfrm>
            <a:off x="6715820" y="6356352"/>
            <a:ext cx="21395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pic>
        <p:nvPicPr>
          <p:cNvPr id="7" name="Picture 6" descr="logo (1).jpg"/>
          <p:cNvPicPr>
            <a:picLocks noChangeAspect="1"/>
          </p:cNvPicPr>
          <p:nvPr userDrawn="1"/>
        </p:nvPicPr>
        <p:blipFill>
          <a:blip r:embed="rId14" cstate="print"/>
          <a:srcRect l="1323" t="3889" r="80155"/>
          <a:stretch>
            <a:fillRect/>
          </a:stretch>
        </p:blipFill>
        <p:spPr>
          <a:xfrm>
            <a:off x="1" y="1"/>
            <a:ext cx="492198" cy="1043188"/>
          </a:xfrm>
          <a:prstGeom prst="rect">
            <a:avLst/>
          </a:prstGeom>
        </p:spPr>
      </p:pic>
      <p:sp>
        <p:nvSpPr>
          <p:cNvPr id="8" name="Rectangle 7"/>
          <p:cNvSpPr/>
          <p:nvPr userDrawn="1"/>
        </p:nvSpPr>
        <p:spPr>
          <a:xfrm>
            <a:off x="492199" y="4"/>
            <a:ext cx="9016927" cy="10560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4" dirty="0">
                <a:effectLst>
                  <a:outerShdw blurRad="38100" dist="38100" dir="2700000" algn="tl">
                    <a:srgbClr val="000000">
                      <a:alpha val="43137"/>
                    </a:srgbClr>
                  </a:outerShdw>
                </a:effectLst>
                <a:latin typeface="Times New Roman" pitchFamily="18" charset="0"/>
                <a:cs typeface="Times New Roman" pitchFamily="18" charset="0"/>
              </a:rPr>
              <a:t>	</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r>
              <a:rPr lang="en-US" sz="2496" b="0" cap="none" spc="0" dirty="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CHANDIGARH</a:t>
            </a:r>
            <a:r>
              <a:rPr lang="en-US" sz="2496" b="0" cap="none" spc="0" baseline="0" dirty="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 UNIVERSITY </a:t>
            </a:r>
            <a:endParaRPr lang="en-US" sz="2496"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Rectangle 8"/>
          <p:cNvSpPr/>
          <p:nvPr userDrawn="1"/>
        </p:nvSpPr>
        <p:spPr>
          <a:xfrm>
            <a:off x="0" y="6478075"/>
            <a:ext cx="9509125" cy="3799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4" dirty="0">
                <a:effectLst>
                  <a:outerShdw blurRad="38100" dist="38100" dir="2700000" algn="tl">
                    <a:srgbClr val="000000">
                      <a:alpha val="43137"/>
                    </a:srgbClr>
                  </a:outerShdw>
                </a:effectLst>
                <a:latin typeface="Times New Roman" pitchFamily="18" charset="0"/>
                <a:cs typeface="Times New Roman" pitchFamily="18" charset="0"/>
              </a:rPr>
              <a:t>                                                                           Department</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r>
              <a:rPr lang="en-US" sz="1404" dirty="0">
                <a:effectLst>
                  <a:outerShdw blurRad="38100" dist="38100" dir="2700000" algn="tl">
                    <a:srgbClr val="000000">
                      <a:alpha val="43137"/>
                    </a:srgbClr>
                  </a:outerShdw>
                </a:effectLst>
                <a:latin typeface="Times New Roman" pitchFamily="18" charset="0"/>
                <a:cs typeface="Times New Roman" pitchFamily="18" charset="0"/>
              </a:rPr>
              <a:t>of Mechanical Engineering</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endParaRPr lang="en-US" sz="1404"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66022978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49"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1.microchip.com/downloads/en/DeviceDoc/ATmega48A-PA-88A-PA-168A-PA-328-P-DS-DS40002061A.pdf"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arduino.cc/en/Main/ArduinoBoardUno" TargetMode="External"/><Relationship Id="rId2" Type="http://schemas.openxmlformats.org/officeDocument/2006/relationships/hyperlink" Target="http://www.droboticsonlin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020762" y="1889126"/>
            <a:ext cx="7772400" cy="19208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GB" dirty="0">
              <a:solidFill>
                <a:srgbClr val="92D050"/>
              </a:solidFill>
              <a:latin typeface="Times New Roman" panose="02020603050405020304" pitchFamily="18" charset="0"/>
              <a:cs typeface="Times New Roman" pitchFamily="18" charset="0"/>
            </a:endParaRPr>
          </a:p>
        </p:txBody>
      </p:sp>
      <p:sp>
        <p:nvSpPr>
          <p:cNvPr id="5" name="Rectangle 3"/>
          <p:cNvSpPr txBox="1">
            <a:spLocks noChangeArrowheads="1"/>
          </p:cNvSpPr>
          <p:nvPr/>
        </p:nvSpPr>
        <p:spPr>
          <a:xfrm>
            <a:off x="1706562" y="4039834"/>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GB"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2C03512-0EDA-634D-B66F-C3531E7360B8}"/>
              </a:ext>
            </a:extLst>
          </p:cNvPr>
          <p:cNvSpPr txBox="1"/>
          <p:nvPr/>
        </p:nvSpPr>
        <p:spPr>
          <a:xfrm>
            <a:off x="14068" y="2336713"/>
            <a:ext cx="9495057" cy="830997"/>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To design and implement Arduino based weather monitoring and </a:t>
            </a:r>
          </a:p>
          <a:p>
            <a:pPr algn="ctr"/>
            <a:r>
              <a:rPr lang="en-GB" sz="2400" b="1" dirty="0">
                <a:latin typeface="Times New Roman" panose="02020603050405020304" pitchFamily="18" charset="0"/>
                <a:cs typeface="Times New Roman" panose="02020603050405020304" pitchFamily="18" charset="0"/>
              </a:rPr>
              <a:t>flood detection system</a:t>
            </a: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5381489-08B0-1445-8A37-84AD37897618}"/>
              </a:ext>
            </a:extLst>
          </p:cNvPr>
          <p:cNvSpPr/>
          <p:nvPr/>
        </p:nvSpPr>
        <p:spPr>
          <a:xfrm>
            <a:off x="1" y="1133531"/>
            <a:ext cx="9509124" cy="1200329"/>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Final Presentation</a:t>
            </a:r>
          </a:p>
          <a:p>
            <a:pPr algn="ctr"/>
            <a:r>
              <a:rPr lang="en-US" sz="2400" b="1" dirty="0">
                <a:latin typeface="Times New Roman" panose="02020603050405020304" pitchFamily="18" charset="0"/>
                <a:cs typeface="Times New Roman" panose="02020603050405020304" pitchFamily="18" charset="0"/>
              </a:rPr>
              <a:t>on</a:t>
            </a:r>
          </a:p>
          <a:p>
            <a:pPr algn="ctr"/>
            <a:r>
              <a:rPr lang="en-US" sz="2400" b="1" dirty="0">
                <a:latin typeface="Times New Roman" panose="02020603050405020304" pitchFamily="18" charset="0"/>
                <a:cs typeface="Times New Roman" panose="02020603050405020304" pitchFamily="18" charset="0"/>
              </a:rPr>
              <a:t>Project</a:t>
            </a:r>
          </a:p>
        </p:txBody>
      </p:sp>
      <p:sp>
        <p:nvSpPr>
          <p:cNvPr id="9" name="Rectangle 8">
            <a:extLst>
              <a:ext uri="{FF2B5EF4-FFF2-40B4-BE49-F238E27FC236}">
                <a16:creationId xmlns:a16="http://schemas.microsoft.com/office/drawing/2014/main" id="{69CECE6B-3FD4-474B-A00C-4C63ABA017BB}"/>
              </a:ext>
            </a:extLst>
          </p:cNvPr>
          <p:cNvSpPr/>
          <p:nvPr/>
        </p:nvSpPr>
        <p:spPr>
          <a:xfrm>
            <a:off x="2920753" y="3273296"/>
            <a:ext cx="3462717" cy="960328"/>
          </a:xfrm>
          <a:prstGeom prst="rect">
            <a:avLst/>
          </a:prstGeom>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SUBJECT CODE – MTR-401</a:t>
            </a:r>
          </a:p>
          <a:p>
            <a:pPr algn="ctr">
              <a:lnSpc>
                <a:spcPct val="150000"/>
              </a:lnSpc>
            </a:pPr>
            <a:r>
              <a:rPr lang="en-US" sz="2000" b="1" dirty="0">
                <a:latin typeface="Times New Roman" panose="02020603050405020304" pitchFamily="18" charset="0"/>
                <a:cs typeface="Times New Roman" panose="02020603050405020304" pitchFamily="18" charset="0"/>
              </a:rPr>
              <a:t>Session: AUG-DEC 2021</a:t>
            </a:r>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UIE-Department of Mechatronics Engineering</a:t>
            </a:r>
          </a:p>
        </p:txBody>
      </p:sp>
      <p:sp>
        <p:nvSpPr>
          <p:cNvPr id="8" name="TextBox 7">
            <a:extLst>
              <a:ext uri="{FF2B5EF4-FFF2-40B4-BE49-F238E27FC236}">
                <a16:creationId xmlns:a16="http://schemas.microsoft.com/office/drawing/2014/main" id="{C51AE1B1-A489-455C-846F-241CE8EBEBFE}"/>
              </a:ext>
            </a:extLst>
          </p:cNvPr>
          <p:cNvSpPr txBox="1"/>
          <p:nvPr/>
        </p:nvSpPr>
        <p:spPr>
          <a:xfrm>
            <a:off x="0" y="4893816"/>
            <a:ext cx="3631569" cy="21236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Presented</a:t>
            </a:r>
            <a:r>
              <a:rPr lang="en-US" dirty="0"/>
              <a:t> by :-</a:t>
            </a:r>
          </a:p>
          <a:p>
            <a:endParaRPr lang="en-US" sz="400" dirty="0"/>
          </a:p>
          <a:p>
            <a:r>
              <a:rPr lang="en-US" dirty="0"/>
              <a:t>Vishal (18BEM1057)</a:t>
            </a:r>
          </a:p>
          <a:p>
            <a:r>
              <a:rPr lang="en-US" dirty="0"/>
              <a:t>Shiva Thakur (18BEM1060)</a:t>
            </a:r>
          </a:p>
          <a:p>
            <a:r>
              <a:rPr lang="en-US" dirty="0"/>
              <a:t>Gauri Sankar Nayak (18BEM1053)</a:t>
            </a:r>
          </a:p>
          <a:p>
            <a:r>
              <a:rPr lang="en-US" dirty="0" err="1"/>
              <a:t>Bimelandu</a:t>
            </a:r>
            <a:r>
              <a:rPr lang="en-US" dirty="0"/>
              <a:t> Bhaskar </a:t>
            </a:r>
            <a:r>
              <a:rPr lang="en-US" dirty="0" err="1"/>
              <a:t>Pui</a:t>
            </a:r>
            <a:r>
              <a:rPr lang="en-US" dirty="0"/>
              <a:t> (18BEM1052)</a:t>
            </a:r>
          </a:p>
          <a:p>
            <a:endParaRPr lang="en-US" dirty="0"/>
          </a:p>
          <a:p>
            <a:endParaRPr lang="en-IN" dirty="0"/>
          </a:p>
        </p:txBody>
      </p:sp>
      <p:sp>
        <p:nvSpPr>
          <p:cNvPr id="11" name="TextBox 10">
            <a:extLst>
              <a:ext uri="{FF2B5EF4-FFF2-40B4-BE49-F238E27FC236}">
                <a16:creationId xmlns:a16="http://schemas.microsoft.com/office/drawing/2014/main" id="{D28DC81A-E52A-403D-8917-8A8C7F9C084A}"/>
              </a:ext>
            </a:extLst>
          </p:cNvPr>
          <p:cNvSpPr txBox="1"/>
          <p:nvPr/>
        </p:nvSpPr>
        <p:spPr>
          <a:xfrm>
            <a:off x="0" y="6532288"/>
            <a:ext cx="1216241" cy="276999"/>
          </a:xfrm>
          <a:prstGeom prst="rect">
            <a:avLst/>
          </a:prstGeom>
          <a:noFill/>
        </p:spPr>
        <p:txBody>
          <a:bodyPr wrap="square" rtlCol="0">
            <a:spAutoFit/>
          </a:bodyPr>
          <a:lstStyle/>
          <a:p>
            <a:r>
              <a:rPr lang="en-US" sz="1200" dirty="0">
                <a:solidFill>
                  <a:schemeClr val="bg1"/>
                </a:solidFill>
              </a:rPr>
              <a:t>18-11-2021</a:t>
            </a:r>
            <a:endParaRPr lang="en-IN" sz="1200" dirty="0">
              <a:solidFill>
                <a:schemeClr val="bg1"/>
              </a:solidFill>
            </a:endParaRPr>
          </a:p>
        </p:txBody>
      </p:sp>
      <p:sp>
        <p:nvSpPr>
          <p:cNvPr id="12" name="TextBox 11">
            <a:extLst>
              <a:ext uri="{FF2B5EF4-FFF2-40B4-BE49-F238E27FC236}">
                <a16:creationId xmlns:a16="http://schemas.microsoft.com/office/drawing/2014/main" id="{4AD7398C-7018-472D-96A0-1A4BC0FD4B06}"/>
              </a:ext>
            </a:extLst>
          </p:cNvPr>
          <p:cNvSpPr txBox="1"/>
          <p:nvPr/>
        </p:nvSpPr>
        <p:spPr>
          <a:xfrm>
            <a:off x="9204734" y="6532289"/>
            <a:ext cx="304392" cy="276999"/>
          </a:xfrm>
          <a:prstGeom prst="rect">
            <a:avLst/>
          </a:prstGeom>
          <a:noFill/>
        </p:spPr>
        <p:txBody>
          <a:bodyPr wrap="square" rtlCol="0">
            <a:spAutoFit/>
          </a:bodyPr>
          <a:lstStyle/>
          <a:p>
            <a:r>
              <a:rPr lang="en-US" sz="1200" dirty="0">
                <a:solidFill>
                  <a:schemeClr val="bg1"/>
                </a:solidFill>
              </a:rPr>
              <a:t>1</a:t>
            </a:r>
            <a:endParaRPr lang="en-IN" sz="1200" dirty="0">
              <a:solidFill>
                <a:schemeClr val="bg1"/>
              </a:solidFill>
            </a:endParaRPr>
          </a:p>
        </p:txBody>
      </p:sp>
      <p:sp>
        <p:nvSpPr>
          <p:cNvPr id="13" name="TextBox 12">
            <a:extLst>
              <a:ext uri="{FF2B5EF4-FFF2-40B4-BE49-F238E27FC236}">
                <a16:creationId xmlns:a16="http://schemas.microsoft.com/office/drawing/2014/main" id="{A6691198-8190-439E-818D-9949B237A812}"/>
              </a:ext>
            </a:extLst>
          </p:cNvPr>
          <p:cNvSpPr txBox="1"/>
          <p:nvPr/>
        </p:nvSpPr>
        <p:spPr>
          <a:xfrm>
            <a:off x="4754562" y="5792434"/>
            <a:ext cx="4921625"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Project Supervisor </a:t>
            </a:r>
            <a:r>
              <a:rPr lang="en-US" b="1" dirty="0"/>
              <a:t>:- </a:t>
            </a:r>
            <a:r>
              <a:rPr lang="en-US" sz="2000" b="1" dirty="0"/>
              <a:t>Prof. </a:t>
            </a:r>
            <a:r>
              <a:rPr lang="en-US" sz="2000" b="1" dirty="0" err="1"/>
              <a:t>Inderpreet</a:t>
            </a:r>
            <a:r>
              <a:rPr lang="en-US" sz="2000" b="1" dirty="0"/>
              <a:t> Singh</a:t>
            </a:r>
          </a:p>
          <a:p>
            <a:r>
              <a:rPr lang="en-US" sz="2000" b="1" dirty="0"/>
              <a:t>Designation :- Assistant  Professor</a:t>
            </a:r>
            <a:endParaRPr lang="en-IN" sz="2000" b="1" dirty="0"/>
          </a:p>
        </p:txBody>
      </p:sp>
      <p:sp>
        <p:nvSpPr>
          <p:cNvPr id="14" name="TextBox 6">
            <a:extLst>
              <a:ext uri="{FF2B5EF4-FFF2-40B4-BE49-F238E27FC236}">
                <a16:creationId xmlns:a16="http://schemas.microsoft.com/office/drawing/2014/main" id="{E195F930-E199-4F18-AA39-A82C62901A16}"/>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363947076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4E10-B6BF-48D8-A87F-23D4C4A560DD}"/>
              </a:ext>
            </a:extLst>
          </p:cNvPr>
          <p:cNvSpPr>
            <a:spLocks noGrp="1"/>
          </p:cNvSpPr>
          <p:nvPr>
            <p:ph type="title"/>
          </p:nvPr>
        </p:nvSpPr>
        <p:spPr>
          <a:xfrm>
            <a:off x="2636668" y="1038687"/>
            <a:ext cx="3417904" cy="301841"/>
          </a:xfrm>
        </p:spPr>
        <p:txBody>
          <a:bodyPr>
            <a:noAutofit/>
          </a:bodyPr>
          <a:lstStyle/>
          <a:p>
            <a:b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Components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9002DDA-3CCE-4846-956E-CD85B532BF30}"/>
              </a:ext>
            </a:extLst>
          </p:cNvPr>
          <p:cNvSpPr>
            <a:spLocks noGrp="1"/>
          </p:cNvSpPr>
          <p:nvPr>
            <p:ph type="sldNum" sz="quarter" idx="12"/>
          </p:nvPr>
        </p:nvSpPr>
        <p:spPr>
          <a:xfrm>
            <a:off x="7369572" y="6480743"/>
            <a:ext cx="2139553"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10</a:t>
            </a:r>
          </a:p>
        </p:txBody>
      </p:sp>
      <p:sp>
        <p:nvSpPr>
          <p:cNvPr id="13" name="TextBox 12">
            <a:extLst>
              <a:ext uri="{FF2B5EF4-FFF2-40B4-BE49-F238E27FC236}">
                <a16:creationId xmlns:a16="http://schemas.microsoft.com/office/drawing/2014/main" id="{4EE918D8-D854-4738-957C-CC84A9F58D02}"/>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6" name="Content Placeholder 5">
            <a:extLst>
              <a:ext uri="{FF2B5EF4-FFF2-40B4-BE49-F238E27FC236}">
                <a16:creationId xmlns:a16="http://schemas.microsoft.com/office/drawing/2014/main" id="{DEA4703A-57A1-4D7C-B451-DC5C1D9033E3}"/>
              </a:ext>
            </a:extLst>
          </p:cNvPr>
          <p:cNvSpPr>
            <a:spLocks noGrp="1"/>
          </p:cNvSpPr>
          <p:nvPr>
            <p:ph idx="1"/>
          </p:nvPr>
        </p:nvSpPr>
        <p:spPr>
          <a:xfrm>
            <a:off x="719092" y="1999747"/>
            <a:ext cx="8201620" cy="4480996"/>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ARDUINO UNO (Development board) </a:t>
            </a:r>
          </a:p>
          <a:p>
            <a:r>
              <a:rPr lang="en-US" sz="2400" dirty="0">
                <a:latin typeface="Times New Roman" panose="02020603050405020304" pitchFamily="18" charset="0"/>
                <a:cs typeface="Times New Roman" panose="02020603050405020304" pitchFamily="18" charset="0"/>
              </a:rPr>
              <a:t>ESP8266-01(wi-fi module)</a:t>
            </a:r>
          </a:p>
          <a:p>
            <a:r>
              <a:rPr lang="en-US" sz="2400" dirty="0">
                <a:latin typeface="Times New Roman" panose="02020603050405020304" pitchFamily="18" charset="0"/>
                <a:cs typeface="Times New Roman" panose="02020603050405020304" pitchFamily="18" charset="0"/>
              </a:rPr>
              <a:t>DTH-11 (</a:t>
            </a:r>
            <a:r>
              <a:rPr lang="en-US" sz="2400" dirty="0"/>
              <a:t>Temperature &amp; Humidity sensor)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BMP-180 (</a:t>
            </a:r>
            <a:r>
              <a:rPr lang="en-US" sz="2400" dirty="0"/>
              <a:t>Pressure, Temperature and Altitude sensor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MQ 135 (Air quality monitoring sensor)</a:t>
            </a:r>
          </a:p>
          <a:p>
            <a:r>
              <a:rPr lang="en-US" sz="2400" dirty="0">
                <a:latin typeface="Times New Roman" panose="02020603050405020304" pitchFamily="18" charset="0"/>
                <a:cs typeface="Times New Roman" panose="02020603050405020304" pitchFamily="18" charset="0"/>
              </a:rPr>
              <a:t>LM-393 module (Light intensity sensor)</a:t>
            </a:r>
          </a:p>
          <a:p>
            <a:r>
              <a:rPr lang="en-US" sz="2400" dirty="0">
                <a:latin typeface="Times New Roman" panose="02020603050405020304" pitchFamily="18" charset="0"/>
                <a:cs typeface="Times New Roman" panose="02020603050405020304" pitchFamily="18" charset="0"/>
              </a:rPr>
              <a:t>HC-SR04 (Ultrasonic sensor)</a:t>
            </a:r>
          </a:p>
          <a:p>
            <a:r>
              <a:rPr lang="en-US" sz="2400" dirty="0">
                <a:latin typeface="Times New Roman" panose="02020603050405020304" pitchFamily="18" charset="0"/>
                <a:cs typeface="Times New Roman" panose="02020603050405020304" pitchFamily="18" charset="0"/>
              </a:rPr>
              <a:t>Bread board</a:t>
            </a:r>
          </a:p>
          <a:p>
            <a:r>
              <a:rPr lang="en-US" sz="2400" dirty="0">
                <a:latin typeface="Times New Roman" panose="02020603050405020304" pitchFamily="18" charset="0"/>
                <a:cs typeface="Times New Roman" panose="02020603050405020304" pitchFamily="18" charset="0"/>
              </a:rPr>
              <a:t>Jumper wires</a:t>
            </a:r>
          </a:p>
          <a:p>
            <a:r>
              <a:rPr lang="en-US" sz="2400" dirty="0">
                <a:latin typeface="Times New Roman" panose="02020603050405020304" pitchFamily="18" charset="0"/>
                <a:cs typeface="Times New Roman" panose="02020603050405020304" pitchFamily="18" charset="0"/>
              </a:rPr>
              <a:t>Empty PCB flex</a:t>
            </a:r>
          </a:p>
          <a:p>
            <a:r>
              <a:rPr lang="en-US" sz="2400" dirty="0">
                <a:latin typeface="Times New Roman" panose="02020603050405020304" pitchFamily="18" charset="0"/>
                <a:cs typeface="Times New Roman" panose="02020603050405020304" pitchFamily="18" charset="0"/>
              </a:rPr>
              <a:t>Soldering iron, wire and flux</a:t>
            </a:r>
          </a:p>
          <a:p>
            <a:r>
              <a:rPr lang="en-US" sz="2400" dirty="0">
                <a:latin typeface="Times New Roman" panose="02020603050405020304" pitchFamily="18" charset="0"/>
                <a:cs typeface="Times New Roman" panose="02020603050405020304" pitchFamily="18" charset="0"/>
              </a:rPr>
              <a:t>Power regulators, capacitors, resistors, led,  piezo electric buzzer etc.</a:t>
            </a: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0037EF-9AC2-4F48-9D6F-B7A53AE247AF}"/>
              </a:ext>
            </a:extLst>
          </p:cNvPr>
          <p:cNvSpPr txBox="1"/>
          <p:nvPr/>
        </p:nvSpPr>
        <p:spPr>
          <a:xfrm>
            <a:off x="0" y="6524805"/>
            <a:ext cx="1254734" cy="261610"/>
          </a:xfrm>
          <a:prstGeom prst="rect">
            <a:avLst/>
          </a:prstGeom>
          <a:noFill/>
        </p:spPr>
        <p:txBody>
          <a:bodyPr wrap="square" rtlCol="0">
            <a:spAutoFit/>
          </a:bodyPr>
          <a:lstStyle/>
          <a:p>
            <a:fld id="{73255034-C83C-B04C-81AB-B851DB18F7ED}" type="datetime1">
              <a:rPr lang="en-IN" sz="1100" smtClean="0">
                <a:solidFill>
                  <a:schemeClr val="bg1"/>
                </a:solidFill>
              </a:rPr>
              <a:pPr/>
              <a:t>09-12-2021</a:t>
            </a:fld>
            <a:endParaRPr lang="en-US" dirty="0">
              <a:solidFill>
                <a:schemeClr val="bg1"/>
              </a:solidFill>
            </a:endParaRPr>
          </a:p>
        </p:txBody>
      </p:sp>
    </p:spTree>
    <p:extLst>
      <p:ext uri="{BB962C8B-B14F-4D97-AF65-F5344CB8AC3E}">
        <p14:creationId xmlns:p14="http://schemas.microsoft.com/office/powerpoint/2010/main" val="411038677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1CC1A0-A9DE-4AB5-8D9E-6E112D3546E3}"/>
              </a:ext>
            </a:extLst>
          </p:cNvPr>
          <p:cNvSpPr>
            <a:spLocks noGrp="1"/>
          </p:cNvSpPr>
          <p:nvPr>
            <p:ph type="dt" sz="half" idx="10"/>
          </p:nvPr>
        </p:nvSpPr>
        <p:spPr>
          <a:xfrm>
            <a:off x="0" y="6480743"/>
            <a:ext cx="2139553" cy="369332"/>
          </a:xfrm>
        </p:spPr>
        <p:txBody>
          <a:bodyPr/>
          <a:lstStyle/>
          <a:p>
            <a:fld id="{73255034-C83C-B04C-81AB-B851DB18F7ED}" type="datetime1">
              <a:rPr lang="en-IN" smtClean="0">
                <a:solidFill>
                  <a:schemeClr val="bg1"/>
                </a:solidFill>
              </a:rPr>
              <a:pPr/>
              <a:t>09-12-2021</a:t>
            </a:fld>
            <a:endParaRPr lang="en-US" dirty="0">
              <a:solidFill>
                <a:schemeClr val="bg1"/>
              </a:solidFill>
            </a:endParaRPr>
          </a:p>
        </p:txBody>
      </p:sp>
      <p:sp>
        <p:nvSpPr>
          <p:cNvPr id="6" name="TextBox 5">
            <a:extLst>
              <a:ext uri="{FF2B5EF4-FFF2-40B4-BE49-F238E27FC236}">
                <a16:creationId xmlns:a16="http://schemas.microsoft.com/office/drawing/2014/main" id="{4EAA3BEF-E778-44D9-8B1D-C40BB5ADC142}"/>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10" name="Rectangle 9">
            <a:extLst>
              <a:ext uri="{FF2B5EF4-FFF2-40B4-BE49-F238E27FC236}">
                <a16:creationId xmlns:a16="http://schemas.microsoft.com/office/drawing/2014/main" id="{10410325-92A8-4396-A4AB-D2FBED3E6765}"/>
              </a:ext>
            </a:extLst>
          </p:cNvPr>
          <p:cNvSpPr/>
          <p:nvPr/>
        </p:nvSpPr>
        <p:spPr>
          <a:xfrm>
            <a:off x="304800" y="1128840"/>
            <a:ext cx="8853268" cy="738664"/>
          </a:xfrm>
          <a:prstGeom prst="rect">
            <a:avLst/>
          </a:prstGeom>
        </p:spPr>
        <p:txBody>
          <a:bodyPr wrap="square">
            <a:spAutoFit/>
          </a:bodyPr>
          <a:lstStyle/>
          <a:p>
            <a:pPr algn="ctr"/>
            <a:r>
              <a:rPr lang="it-IT"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Aurduino UNO and </a:t>
            </a:r>
            <a:r>
              <a:rPr lang="en-US" sz="4200" dirty="0">
                <a:ln w="0"/>
                <a:effectLst>
                  <a:outerShdw blurRad="38100" dist="38100" dir="2700000" algn="tl" rotWithShape="0">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Specifications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462" y="3239390"/>
            <a:ext cx="2304676" cy="269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862509896"/>
              </p:ext>
            </p:extLst>
          </p:nvPr>
        </p:nvGraphicFramePr>
        <p:xfrm>
          <a:off x="653752" y="2141233"/>
          <a:ext cx="5165542" cy="4065780"/>
        </p:xfrm>
        <a:graphic>
          <a:graphicData uri="http://schemas.openxmlformats.org/drawingml/2006/table">
            <a:tbl>
              <a:tblPr/>
              <a:tblGrid>
                <a:gridCol w="2582771">
                  <a:extLst>
                    <a:ext uri="{9D8B030D-6E8A-4147-A177-3AD203B41FA5}">
                      <a16:colId xmlns:a16="http://schemas.microsoft.com/office/drawing/2014/main" val="20000"/>
                    </a:ext>
                  </a:extLst>
                </a:gridCol>
                <a:gridCol w="2582771">
                  <a:extLst>
                    <a:ext uri="{9D8B030D-6E8A-4147-A177-3AD203B41FA5}">
                      <a16:colId xmlns:a16="http://schemas.microsoft.com/office/drawing/2014/main" val="20001"/>
                    </a:ext>
                  </a:extLst>
                </a:gridCol>
              </a:tblGrid>
              <a:tr h="223897">
                <a:tc>
                  <a:txBody>
                    <a:bodyPr/>
                    <a:lstStyle/>
                    <a:p>
                      <a:r>
                        <a:rPr lang="en-IN" sz="1300" dirty="0">
                          <a:effectLst/>
                        </a:rPr>
                        <a:t>Microcontroller</a:t>
                      </a:r>
                    </a:p>
                  </a:txBody>
                  <a:tcPr marL="63990" marR="63990" marT="31995" marB="31995" anchor="ctr">
                    <a:lnL>
                      <a:noFill/>
                    </a:lnL>
                    <a:lnR>
                      <a:noFill/>
                    </a:lnR>
                    <a:lnT>
                      <a:noFill/>
                    </a:lnT>
                    <a:lnB>
                      <a:noFill/>
                    </a:lnB>
                    <a:solidFill>
                      <a:srgbClr val="FFFFFF"/>
                    </a:solidFill>
                  </a:tcPr>
                </a:tc>
                <a:tc>
                  <a:txBody>
                    <a:bodyPr/>
                    <a:lstStyle/>
                    <a:p>
                      <a:r>
                        <a:rPr lang="en-IN" sz="1300" b="1" u="none" strike="noStrike" dirty="0">
                          <a:solidFill>
                            <a:schemeClr val="tx1"/>
                          </a:solidFill>
                          <a:effectLst/>
                          <a:latin typeface="typonine sans pro"/>
                          <a:hlinkClick r:id="rId3"/>
                        </a:rPr>
                        <a:t>ATmega328P</a:t>
                      </a:r>
                      <a:endParaRPr lang="en-IN" sz="1300" b="1" u="none" dirty="0">
                        <a:solidFill>
                          <a:schemeClr val="tx1"/>
                        </a:solidFill>
                        <a:effectLst/>
                      </a:endParaRP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0"/>
                  </a:ext>
                </a:extLst>
              </a:tr>
              <a:tr h="223897">
                <a:tc>
                  <a:txBody>
                    <a:bodyPr/>
                    <a:lstStyle/>
                    <a:p>
                      <a:r>
                        <a:rPr lang="en-IN" sz="1300">
                          <a:effectLst/>
                        </a:rPr>
                        <a:t>Operating Voltage</a:t>
                      </a:r>
                    </a:p>
                  </a:txBody>
                  <a:tcPr marL="63990" marR="63990" marT="31995" marB="31995" anchor="ctr">
                    <a:lnL>
                      <a:noFill/>
                    </a:lnL>
                    <a:lnR>
                      <a:noFill/>
                    </a:lnR>
                    <a:lnT>
                      <a:noFill/>
                    </a:lnT>
                    <a:lnB>
                      <a:noFill/>
                    </a:lnB>
                    <a:solidFill>
                      <a:srgbClr val="F1F1F1"/>
                    </a:solidFill>
                  </a:tcPr>
                </a:tc>
                <a:tc>
                  <a:txBody>
                    <a:bodyPr/>
                    <a:lstStyle/>
                    <a:p>
                      <a:r>
                        <a:rPr lang="en-IN" sz="1300" dirty="0">
                          <a:effectLst/>
                        </a:rPr>
                        <a:t>5V</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1"/>
                  </a:ext>
                </a:extLst>
              </a:tr>
              <a:tr h="223897">
                <a:tc>
                  <a:txBody>
                    <a:bodyPr/>
                    <a:lstStyle/>
                    <a:p>
                      <a:r>
                        <a:rPr lang="en-IN" sz="1300">
                          <a:effectLst/>
                        </a:rPr>
                        <a:t>Input Voltage (recommended)</a:t>
                      </a:r>
                    </a:p>
                  </a:txBody>
                  <a:tcPr marL="63990" marR="63990" marT="31995" marB="31995" anchor="ctr">
                    <a:lnL>
                      <a:noFill/>
                    </a:lnL>
                    <a:lnR>
                      <a:noFill/>
                    </a:lnR>
                    <a:lnT>
                      <a:noFill/>
                    </a:lnT>
                    <a:lnB>
                      <a:noFill/>
                    </a:lnB>
                    <a:solidFill>
                      <a:srgbClr val="FFFFFF"/>
                    </a:solidFill>
                  </a:tcPr>
                </a:tc>
                <a:tc>
                  <a:txBody>
                    <a:bodyPr/>
                    <a:lstStyle/>
                    <a:p>
                      <a:r>
                        <a:rPr lang="en-IN" sz="1300">
                          <a:effectLst/>
                        </a:rPr>
                        <a:t>7-12V</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2"/>
                  </a:ext>
                </a:extLst>
              </a:tr>
              <a:tr h="223897">
                <a:tc>
                  <a:txBody>
                    <a:bodyPr/>
                    <a:lstStyle/>
                    <a:p>
                      <a:r>
                        <a:rPr lang="en-IN" sz="1300">
                          <a:effectLst/>
                        </a:rPr>
                        <a:t>Input Voltage (limit)</a:t>
                      </a:r>
                    </a:p>
                  </a:txBody>
                  <a:tcPr marL="63990" marR="63990" marT="31995" marB="31995" anchor="ctr">
                    <a:lnL>
                      <a:noFill/>
                    </a:lnL>
                    <a:lnR>
                      <a:noFill/>
                    </a:lnR>
                    <a:lnT>
                      <a:noFill/>
                    </a:lnT>
                    <a:lnB>
                      <a:noFill/>
                    </a:lnB>
                    <a:solidFill>
                      <a:srgbClr val="F1F1F1"/>
                    </a:solidFill>
                  </a:tcPr>
                </a:tc>
                <a:tc>
                  <a:txBody>
                    <a:bodyPr/>
                    <a:lstStyle/>
                    <a:p>
                      <a:r>
                        <a:rPr lang="en-IN" sz="1300">
                          <a:effectLst/>
                        </a:rPr>
                        <a:t>6-20V</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3"/>
                  </a:ext>
                </a:extLst>
              </a:tr>
              <a:tr h="393134">
                <a:tc>
                  <a:txBody>
                    <a:bodyPr/>
                    <a:lstStyle/>
                    <a:p>
                      <a:r>
                        <a:rPr lang="en-IN" sz="1300" dirty="0">
                          <a:effectLst/>
                        </a:rPr>
                        <a:t>Digital I/O Pins</a:t>
                      </a:r>
                    </a:p>
                  </a:txBody>
                  <a:tcPr marL="63990" marR="63990" marT="31995" marB="31995" anchor="ctr">
                    <a:lnL>
                      <a:noFill/>
                    </a:lnL>
                    <a:lnR>
                      <a:noFill/>
                    </a:lnR>
                    <a:lnT>
                      <a:noFill/>
                    </a:lnT>
                    <a:lnB>
                      <a:noFill/>
                    </a:lnB>
                    <a:solidFill>
                      <a:srgbClr val="FFFFFF"/>
                    </a:solidFill>
                  </a:tcPr>
                </a:tc>
                <a:tc>
                  <a:txBody>
                    <a:bodyPr/>
                    <a:lstStyle/>
                    <a:p>
                      <a:r>
                        <a:rPr lang="en-US" sz="1300" dirty="0">
                          <a:effectLst/>
                        </a:rPr>
                        <a:t>14 (of which 6 provide PWM output)</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4"/>
                  </a:ext>
                </a:extLst>
              </a:tr>
              <a:tr h="223897">
                <a:tc>
                  <a:txBody>
                    <a:bodyPr/>
                    <a:lstStyle/>
                    <a:p>
                      <a:r>
                        <a:rPr lang="en-IN" sz="1300">
                          <a:effectLst/>
                        </a:rPr>
                        <a:t>PWM Digital I/O Pins</a:t>
                      </a:r>
                    </a:p>
                  </a:txBody>
                  <a:tcPr marL="63990" marR="63990" marT="31995" marB="31995" anchor="ctr">
                    <a:lnL>
                      <a:noFill/>
                    </a:lnL>
                    <a:lnR>
                      <a:noFill/>
                    </a:lnR>
                    <a:lnT>
                      <a:noFill/>
                    </a:lnT>
                    <a:lnB>
                      <a:noFill/>
                    </a:lnB>
                    <a:solidFill>
                      <a:srgbClr val="F1F1F1"/>
                    </a:solidFill>
                  </a:tcPr>
                </a:tc>
                <a:tc>
                  <a:txBody>
                    <a:bodyPr/>
                    <a:lstStyle/>
                    <a:p>
                      <a:r>
                        <a:rPr lang="en-IN" sz="1300">
                          <a:effectLst/>
                        </a:rPr>
                        <a:t>6</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5"/>
                  </a:ext>
                </a:extLst>
              </a:tr>
              <a:tr h="223897">
                <a:tc>
                  <a:txBody>
                    <a:bodyPr/>
                    <a:lstStyle/>
                    <a:p>
                      <a:r>
                        <a:rPr lang="en-IN" sz="1300">
                          <a:effectLst/>
                        </a:rPr>
                        <a:t>Analog Input Pins</a:t>
                      </a:r>
                    </a:p>
                  </a:txBody>
                  <a:tcPr marL="63990" marR="63990" marT="31995" marB="31995" anchor="ctr">
                    <a:lnL>
                      <a:noFill/>
                    </a:lnL>
                    <a:lnR>
                      <a:noFill/>
                    </a:lnR>
                    <a:lnT>
                      <a:noFill/>
                    </a:lnT>
                    <a:lnB>
                      <a:noFill/>
                    </a:lnB>
                    <a:solidFill>
                      <a:srgbClr val="FFFFFF"/>
                    </a:solidFill>
                  </a:tcPr>
                </a:tc>
                <a:tc>
                  <a:txBody>
                    <a:bodyPr/>
                    <a:lstStyle/>
                    <a:p>
                      <a:r>
                        <a:rPr lang="en-IN" sz="1300">
                          <a:effectLst/>
                        </a:rPr>
                        <a:t>6</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6"/>
                  </a:ext>
                </a:extLst>
              </a:tr>
              <a:tr h="223897">
                <a:tc>
                  <a:txBody>
                    <a:bodyPr/>
                    <a:lstStyle/>
                    <a:p>
                      <a:r>
                        <a:rPr lang="it-IT" sz="1300">
                          <a:effectLst/>
                        </a:rPr>
                        <a:t>DC Current per I/O Pin</a:t>
                      </a:r>
                    </a:p>
                  </a:txBody>
                  <a:tcPr marL="63990" marR="63990" marT="31995" marB="31995" anchor="ctr">
                    <a:lnL>
                      <a:noFill/>
                    </a:lnL>
                    <a:lnR>
                      <a:noFill/>
                    </a:lnR>
                    <a:lnT>
                      <a:noFill/>
                    </a:lnT>
                    <a:lnB>
                      <a:noFill/>
                    </a:lnB>
                    <a:solidFill>
                      <a:srgbClr val="F1F1F1"/>
                    </a:solidFill>
                  </a:tcPr>
                </a:tc>
                <a:tc>
                  <a:txBody>
                    <a:bodyPr/>
                    <a:lstStyle/>
                    <a:p>
                      <a:r>
                        <a:rPr lang="en-IN" sz="1300">
                          <a:effectLst/>
                        </a:rPr>
                        <a:t>20 mA</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7"/>
                  </a:ext>
                </a:extLst>
              </a:tr>
              <a:tr h="223897">
                <a:tc>
                  <a:txBody>
                    <a:bodyPr/>
                    <a:lstStyle/>
                    <a:p>
                      <a:r>
                        <a:rPr lang="en-IN" sz="1300">
                          <a:effectLst/>
                        </a:rPr>
                        <a:t>DC Current for 3.3V Pin</a:t>
                      </a:r>
                    </a:p>
                  </a:txBody>
                  <a:tcPr marL="63990" marR="63990" marT="31995" marB="31995" anchor="ctr">
                    <a:lnL>
                      <a:noFill/>
                    </a:lnL>
                    <a:lnR>
                      <a:noFill/>
                    </a:lnR>
                    <a:lnT>
                      <a:noFill/>
                    </a:lnT>
                    <a:lnB>
                      <a:noFill/>
                    </a:lnB>
                    <a:solidFill>
                      <a:srgbClr val="FFFFFF"/>
                    </a:solidFill>
                  </a:tcPr>
                </a:tc>
                <a:tc>
                  <a:txBody>
                    <a:bodyPr/>
                    <a:lstStyle/>
                    <a:p>
                      <a:r>
                        <a:rPr lang="en-IN" sz="1300">
                          <a:effectLst/>
                        </a:rPr>
                        <a:t>50 mA</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8"/>
                  </a:ext>
                </a:extLst>
              </a:tr>
              <a:tr h="393134">
                <a:tc>
                  <a:txBody>
                    <a:bodyPr/>
                    <a:lstStyle/>
                    <a:p>
                      <a:r>
                        <a:rPr lang="en-IN" sz="1300">
                          <a:effectLst/>
                        </a:rPr>
                        <a:t>Flash Memory</a:t>
                      </a:r>
                    </a:p>
                  </a:txBody>
                  <a:tcPr marL="63990" marR="63990" marT="31995" marB="31995" anchor="ctr">
                    <a:lnL>
                      <a:noFill/>
                    </a:lnL>
                    <a:lnR>
                      <a:noFill/>
                    </a:lnR>
                    <a:lnT>
                      <a:noFill/>
                    </a:lnT>
                    <a:lnB>
                      <a:noFill/>
                    </a:lnB>
                    <a:solidFill>
                      <a:srgbClr val="F1F1F1"/>
                    </a:solidFill>
                  </a:tcPr>
                </a:tc>
                <a:tc>
                  <a:txBody>
                    <a:bodyPr/>
                    <a:lstStyle/>
                    <a:p>
                      <a:r>
                        <a:rPr lang="en-US" sz="1300">
                          <a:effectLst/>
                        </a:rPr>
                        <a:t>32 KB (ATmega328P) of which 0.5 KB used by bootloader</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9"/>
                  </a:ext>
                </a:extLst>
              </a:tr>
              <a:tr h="223897">
                <a:tc>
                  <a:txBody>
                    <a:bodyPr/>
                    <a:lstStyle/>
                    <a:p>
                      <a:r>
                        <a:rPr lang="en-IN" sz="1300">
                          <a:effectLst/>
                        </a:rPr>
                        <a:t>SRAM</a:t>
                      </a:r>
                    </a:p>
                  </a:txBody>
                  <a:tcPr marL="63990" marR="63990" marT="31995" marB="31995" anchor="ctr">
                    <a:lnL>
                      <a:noFill/>
                    </a:lnL>
                    <a:lnR>
                      <a:noFill/>
                    </a:lnR>
                    <a:lnT>
                      <a:noFill/>
                    </a:lnT>
                    <a:lnB>
                      <a:noFill/>
                    </a:lnB>
                    <a:solidFill>
                      <a:srgbClr val="FFFFFF"/>
                    </a:solidFill>
                  </a:tcPr>
                </a:tc>
                <a:tc>
                  <a:txBody>
                    <a:bodyPr/>
                    <a:lstStyle/>
                    <a:p>
                      <a:r>
                        <a:rPr lang="en-IN" sz="1300">
                          <a:effectLst/>
                        </a:rPr>
                        <a:t>2 KB (ATmega328P)</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10"/>
                  </a:ext>
                </a:extLst>
              </a:tr>
              <a:tr h="223897">
                <a:tc>
                  <a:txBody>
                    <a:bodyPr/>
                    <a:lstStyle/>
                    <a:p>
                      <a:r>
                        <a:rPr lang="en-IN" sz="1300">
                          <a:effectLst/>
                        </a:rPr>
                        <a:t>EEPROM</a:t>
                      </a:r>
                    </a:p>
                  </a:txBody>
                  <a:tcPr marL="63990" marR="63990" marT="31995" marB="31995" anchor="ctr">
                    <a:lnL>
                      <a:noFill/>
                    </a:lnL>
                    <a:lnR>
                      <a:noFill/>
                    </a:lnR>
                    <a:lnT>
                      <a:noFill/>
                    </a:lnT>
                    <a:lnB>
                      <a:noFill/>
                    </a:lnB>
                    <a:solidFill>
                      <a:srgbClr val="F1F1F1"/>
                    </a:solidFill>
                  </a:tcPr>
                </a:tc>
                <a:tc>
                  <a:txBody>
                    <a:bodyPr/>
                    <a:lstStyle/>
                    <a:p>
                      <a:r>
                        <a:rPr lang="en-IN" sz="1300">
                          <a:effectLst/>
                        </a:rPr>
                        <a:t>1 KB (ATmega328P)</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11"/>
                  </a:ext>
                </a:extLst>
              </a:tr>
              <a:tr h="223897">
                <a:tc>
                  <a:txBody>
                    <a:bodyPr/>
                    <a:lstStyle/>
                    <a:p>
                      <a:r>
                        <a:rPr lang="en-IN" sz="1300">
                          <a:effectLst/>
                        </a:rPr>
                        <a:t>Clock Speed</a:t>
                      </a:r>
                    </a:p>
                  </a:txBody>
                  <a:tcPr marL="63990" marR="63990" marT="31995" marB="31995" anchor="ctr">
                    <a:lnL>
                      <a:noFill/>
                    </a:lnL>
                    <a:lnR>
                      <a:noFill/>
                    </a:lnR>
                    <a:lnT>
                      <a:noFill/>
                    </a:lnT>
                    <a:lnB>
                      <a:noFill/>
                    </a:lnB>
                    <a:solidFill>
                      <a:srgbClr val="FFFFFF"/>
                    </a:solidFill>
                  </a:tcPr>
                </a:tc>
                <a:tc>
                  <a:txBody>
                    <a:bodyPr/>
                    <a:lstStyle/>
                    <a:p>
                      <a:r>
                        <a:rPr lang="en-IN" sz="1300">
                          <a:effectLst/>
                        </a:rPr>
                        <a:t>16 MHz</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12"/>
                  </a:ext>
                </a:extLst>
              </a:tr>
              <a:tr h="223897">
                <a:tc>
                  <a:txBody>
                    <a:bodyPr/>
                    <a:lstStyle/>
                    <a:p>
                      <a:r>
                        <a:rPr lang="en-IN" sz="1300">
                          <a:effectLst/>
                        </a:rPr>
                        <a:t>LED_BUILTIN</a:t>
                      </a:r>
                    </a:p>
                  </a:txBody>
                  <a:tcPr marL="63990" marR="63990" marT="31995" marB="31995" anchor="ctr">
                    <a:lnL>
                      <a:noFill/>
                    </a:lnL>
                    <a:lnR>
                      <a:noFill/>
                    </a:lnR>
                    <a:lnT>
                      <a:noFill/>
                    </a:lnT>
                    <a:lnB>
                      <a:noFill/>
                    </a:lnB>
                    <a:solidFill>
                      <a:srgbClr val="F1F1F1"/>
                    </a:solidFill>
                  </a:tcPr>
                </a:tc>
                <a:tc>
                  <a:txBody>
                    <a:bodyPr/>
                    <a:lstStyle/>
                    <a:p>
                      <a:r>
                        <a:rPr lang="en-IN" sz="1300" dirty="0">
                          <a:effectLst/>
                        </a:rPr>
                        <a:t>13</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13"/>
                  </a:ext>
                </a:extLst>
              </a:tr>
            </a:tbl>
          </a:graphicData>
        </a:graphic>
      </p:graphicFrame>
      <p:sp>
        <p:nvSpPr>
          <p:cNvPr id="2" name="TextBox 1">
            <a:extLst>
              <a:ext uri="{FF2B5EF4-FFF2-40B4-BE49-F238E27FC236}">
                <a16:creationId xmlns:a16="http://schemas.microsoft.com/office/drawing/2014/main" id="{80373E22-4A87-4854-9B4F-6254A748F45F}"/>
              </a:ext>
            </a:extLst>
          </p:cNvPr>
          <p:cNvSpPr txBox="1"/>
          <p:nvPr/>
        </p:nvSpPr>
        <p:spPr>
          <a:xfrm>
            <a:off x="9158068" y="6534604"/>
            <a:ext cx="488272" cy="261610"/>
          </a:xfrm>
          <a:prstGeom prst="rect">
            <a:avLst/>
          </a:prstGeom>
          <a:noFill/>
        </p:spPr>
        <p:txBody>
          <a:bodyPr wrap="square" rtlCol="0">
            <a:spAutoFit/>
          </a:bodyPr>
          <a:lstStyle/>
          <a:p>
            <a:r>
              <a:rPr lang="en-US" sz="1100" dirty="0">
                <a:solidFill>
                  <a:schemeClr val="bg1"/>
                </a:solidFill>
              </a:rPr>
              <a:t>11</a:t>
            </a:r>
            <a:endParaRPr lang="en-IN" dirty="0">
              <a:solidFill>
                <a:schemeClr val="bg1"/>
              </a:solidFill>
            </a:endParaRPr>
          </a:p>
        </p:txBody>
      </p:sp>
    </p:spTree>
    <p:extLst>
      <p:ext uri="{BB962C8B-B14F-4D97-AF65-F5344CB8AC3E}">
        <p14:creationId xmlns:p14="http://schemas.microsoft.com/office/powerpoint/2010/main" val="289831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38A9-F976-44B8-943C-66D0CBC7AA1B}"/>
              </a:ext>
            </a:extLst>
          </p:cNvPr>
          <p:cNvSpPr>
            <a:spLocks noGrp="1"/>
          </p:cNvSpPr>
          <p:nvPr>
            <p:ph type="title"/>
          </p:nvPr>
        </p:nvSpPr>
        <p:spPr>
          <a:xfrm>
            <a:off x="653751" y="1681570"/>
            <a:ext cx="8201621" cy="155401"/>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ESP8266-01 (wi-fi module)</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78EF113-D4DA-4D12-A087-B28E39648EB5}"/>
              </a:ext>
            </a:extLst>
          </p:cNvPr>
          <p:cNvSpPr>
            <a:spLocks noGrp="1"/>
          </p:cNvSpPr>
          <p:nvPr>
            <p:ph idx="1"/>
          </p:nvPr>
        </p:nvSpPr>
        <p:spPr>
          <a:xfrm>
            <a:off x="653752" y="2239448"/>
            <a:ext cx="5175547" cy="4091427"/>
          </a:xfrm>
        </p:spPr>
        <p:txBody>
          <a:bodyPr>
            <a:noAutofit/>
          </a:bodyPr>
          <a:lstStyle/>
          <a:p>
            <a:r>
              <a:rPr lang="en-US" sz="2400" i="0" dirty="0">
                <a:effectLst/>
              </a:rPr>
              <a:t>The  ESP8266-01  Wi-Fi  Module  </a:t>
            </a:r>
            <a:r>
              <a:rPr lang="en-US" sz="2400" dirty="0"/>
              <a:t>i</a:t>
            </a:r>
            <a:r>
              <a:rPr lang="en-US" sz="2400" i="0" dirty="0">
                <a:effectLst/>
              </a:rPr>
              <a:t>s  a networking  device  This small module of capable of connecting the development boards to internet it work as personal wi-fi station/hotspot. </a:t>
            </a:r>
          </a:p>
          <a:p>
            <a:r>
              <a:rPr lang="en-US" sz="2400" i="0" dirty="0">
                <a:effectLst/>
              </a:rPr>
              <a:t>However it’s main use is for  function  in  any  system  is  to  be able  to connecting  to  any nearby  Wi-Fi network for uploading or downloading data hence enabling IOT. </a:t>
            </a:r>
            <a:endParaRPr lang="en-IN" sz="2400" dirty="0"/>
          </a:p>
        </p:txBody>
      </p:sp>
      <p:sp>
        <p:nvSpPr>
          <p:cNvPr id="4" name="Date Placeholder 3">
            <a:extLst>
              <a:ext uri="{FF2B5EF4-FFF2-40B4-BE49-F238E27FC236}">
                <a16:creationId xmlns:a16="http://schemas.microsoft.com/office/drawing/2014/main" id="{587F55A5-D14D-4D58-8B71-7B42CDBC6C93}"/>
              </a:ext>
            </a:extLst>
          </p:cNvPr>
          <p:cNvSpPr>
            <a:spLocks noGrp="1"/>
          </p:cNvSpPr>
          <p:nvPr>
            <p:ph type="dt" sz="half" idx="10"/>
          </p:nvPr>
        </p:nvSpPr>
        <p:spPr>
          <a:xfrm>
            <a:off x="0"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F65DE461-07E7-4CDE-8736-848ECF757567}"/>
              </a:ext>
            </a:extLst>
          </p:cNvPr>
          <p:cNvSpPr>
            <a:spLocks noGrp="1"/>
          </p:cNvSpPr>
          <p:nvPr>
            <p:ph type="sldNum" sz="quarter" idx="12"/>
          </p:nvPr>
        </p:nvSpPr>
        <p:spPr>
          <a:xfrm>
            <a:off x="7358148" y="6492874"/>
            <a:ext cx="2139553" cy="365125"/>
          </a:xfrm>
        </p:spPr>
        <p:txBody>
          <a:bodyPr/>
          <a:lstStyle/>
          <a:p>
            <a:r>
              <a:rPr lang="en-US" dirty="0">
                <a:solidFill>
                  <a:schemeClr val="bg1"/>
                </a:solidFill>
              </a:rPr>
              <a:t>12</a:t>
            </a:r>
          </a:p>
        </p:txBody>
      </p:sp>
      <p:pic>
        <p:nvPicPr>
          <p:cNvPr id="1026" name="Picture 2" descr="WiFi Module - ESP8266 (4MB Flash) - WRL-17146 - SparkFun Electronics">
            <a:extLst>
              <a:ext uri="{FF2B5EF4-FFF2-40B4-BE49-F238E27FC236}">
                <a16:creationId xmlns:a16="http://schemas.microsoft.com/office/drawing/2014/main" id="{98061CB4-4D22-46FE-B5EB-77FA1831F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299" y="2310469"/>
            <a:ext cx="3668402" cy="37845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6">
            <a:extLst>
              <a:ext uri="{FF2B5EF4-FFF2-40B4-BE49-F238E27FC236}">
                <a16:creationId xmlns:a16="http://schemas.microsoft.com/office/drawing/2014/main" id="{DF4556D9-3EFA-490C-8F1B-0B8214C228DB}"/>
              </a:ext>
            </a:extLst>
          </p:cNvPr>
          <p:cNvSpPr txBox="1"/>
          <p:nvPr/>
        </p:nvSpPr>
        <p:spPr>
          <a:xfrm>
            <a:off x="2139553" y="6497545"/>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215195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0B8C-23C0-40FB-A806-7FEDAE26A18D}"/>
              </a:ext>
            </a:extLst>
          </p:cNvPr>
          <p:cNvSpPr>
            <a:spLocks noGrp="1"/>
          </p:cNvSpPr>
          <p:nvPr>
            <p:ph type="title"/>
          </p:nvPr>
        </p:nvSpPr>
        <p:spPr>
          <a:xfrm>
            <a:off x="0" y="1117600"/>
            <a:ext cx="9509125" cy="573090"/>
          </a:xfrm>
        </p:spPr>
        <p:txBody>
          <a:bodyPr>
            <a:noAutofit/>
          </a:bodyPr>
          <a:lstStyle/>
          <a:p>
            <a:pPr algn="ctr"/>
            <a:r>
              <a:rPr lang="en-IN" b="1" dirty="0">
                <a:effectLst/>
                <a:latin typeface="Times New Roman" panose="02020603050405020304" pitchFamily="18" charset="0"/>
                <a:ea typeface="Calibri" panose="020F0502020204030204" pitchFamily="34" charset="0"/>
                <a:cs typeface="Times New Roman" panose="02020603050405020304" pitchFamily="18" charset="0"/>
              </a:rPr>
              <a:t>DTH-11 Sensor module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9F5B12-0898-4CC9-B09D-B2ABA9764453}"/>
              </a:ext>
            </a:extLst>
          </p:cNvPr>
          <p:cNvSpPr>
            <a:spLocks noGrp="1"/>
          </p:cNvSpPr>
          <p:nvPr>
            <p:ph idx="1"/>
          </p:nvPr>
        </p:nvSpPr>
        <p:spPr>
          <a:xfrm>
            <a:off x="653753" y="2044699"/>
            <a:ext cx="3794261" cy="3332163"/>
          </a:xfrm>
        </p:spPr>
        <p:txBody>
          <a:bodyPr>
            <a:noAutofit/>
          </a:bodyPr>
          <a:lstStyle/>
          <a:p>
            <a:r>
              <a:rPr lang="en-IN" sz="2400" dirty="0">
                <a:solidFill>
                  <a:srgbClr val="202124"/>
                </a:solidFill>
                <a:effectLst/>
                <a:ea typeface="Calibri" panose="020F0502020204030204" pitchFamily="34" charset="0"/>
              </a:rPr>
              <a:t>The DHT11 is a basic, ultra low-cost digital temperature and humidity sensor.</a:t>
            </a:r>
          </a:p>
          <a:p>
            <a:r>
              <a:rPr lang="en-IN" sz="2400" dirty="0">
                <a:solidFill>
                  <a:srgbClr val="202124"/>
                </a:solidFill>
                <a:effectLst/>
                <a:ea typeface="Calibri" panose="020F0502020204030204" pitchFamily="34" charset="0"/>
              </a:rPr>
              <a:t>operating Voltage: 3.5V to 5.5V.</a:t>
            </a:r>
            <a:endParaRPr lang="en-IN" sz="2400" dirty="0">
              <a:solidFill>
                <a:srgbClr val="202124"/>
              </a:solidFill>
              <a:ea typeface="Calibri" panose="020F0502020204030204" pitchFamily="34" charset="0"/>
            </a:endParaRPr>
          </a:p>
          <a:p>
            <a:r>
              <a:rPr lang="en-IN" sz="2400" dirty="0">
                <a:solidFill>
                  <a:srgbClr val="202124"/>
                </a:solidFill>
                <a:effectLst/>
                <a:ea typeface="Calibri" panose="020F0502020204030204" pitchFamily="34" charset="0"/>
              </a:rPr>
              <a:t> Operating current: 0.3mA (measuring) 60uA (standby) </a:t>
            </a:r>
            <a:endParaRPr lang="en-IN" sz="2400" dirty="0">
              <a:solidFill>
                <a:srgbClr val="202124"/>
              </a:solidFill>
              <a:ea typeface="Calibri" panose="020F0502020204030204" pitchFamily="34" charset="0"/>
            </a:endParaRPr>
          </a:p>
          <a:p>
            <a:r>
              <a:rPr lang="en-IN" sz="2400" dirty="0">
                <a:solidFill>
                  <a:srgbClr val="202124"/>
                </a:solidFill>
                <a:effectLst/>
                <a:ea typeface="Calibri" panose="020F0502020204030204" pitchFamily="34" charset="0"/>
                <a:cs typeface="Times New Roman" panose="02020603050405020304" pitchFamily="18" charset="0"/>
              </a:rPr>
              <a:t>Output: Serial data. Temperature Range: 0°C to 50°C.</a:t>
            </a:r>
            <a:endParaRPr lang="en-IN" sz="2400" dirty="0">
              <a:effectLst/>
              <a:ea typeface="Calibri" panose="020F0502020204030204" pitchFamily="34" charset="0"/>
              <a:cs typeface="Times New Roman" panose="02020603050405020304" pitchFamily="18" charset="0"/>
            </a:endParaRPr>
          </a:p>
          <a:p>
            <a:endParaRPr lang="en-IN" sz="2400" dirty="0"/>
          </a:p>
        </p:txBody>
      </p:sp>
      <p:sp>
        <p:nvSpPr>
          <p:cNvPr id="4" name="Date Placeholder 3">
            <a:extLst>
              <a:ext uri="{FF2B5EF4-FFF2-40B4-BE49-F238E27FC236}">
                <a16:creationId xmlns:a16="http://schemas.microsoft.com/office/drawing/2014/main" id="{0A77FB74-9D5D-4044-8904-CEC61A2D1C00}"/>
              </a:ext>
            </a:extLst>
          </p:cNvPr>
          <p:cNvSpPr>
            <a:spLocks noGrp="1"/>
          </p:cNvSpPr>
          <p:nvPr>
            <p:ph type="dt" sz="half" idx="10"/>
          </p:nvPr>
        </p:nvSpPr>
        <p:spPr>
          <a:xfrm>
            <a:off x="0"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11E90272-9562-4465-AC13-ABB008A81DDC}"/>
              </a:ext>
            </a:extLst>
          </p:cNvPr>
          <p:cNvSpPr>
            <a:spLocks noGrp="1"/>
          </p:cNvSpPr>
          <p:nvPr>
            <p:ph type="sldNum" sz="quarter" idx="12"/>
          </p:nvPr>
        </p:nvSpPr>
        <p:spPr>
          <a:xfrm>
            <a:off x="7369572" y="6492874"/>
            <a:ext cx="2139553" cy="365125"/>
          </a:xfrm>
        </p:spPr>
        <p:txBody>
          <a:bodyPr/>
          <a:lstStyle/>
          <a:p>
            <a:r>
              <a:rPr lang="en-US" dirty="0">
                <a:solidFill>
                  <a:schemeClr val="bg1"/>
                </a:solidFill>
              </a:rPr>
              <a:t>13</a:t>
            </a:r>
          </a:p>
        </p:txBody>
      </p:sp>
      <p:pic>
        <p:nvPicPr>
          <p:cNvPr id="2050" name="Picture 2" descr="DHT11 - Temprature and Humidity Sensor Module buy online at Low Price in  India - ElectronicsComp.com">
            <a:extLst>
              <a:ext uri="{FF2B5EF4-FFF2-40B4-BE49-F238E27FC236}">
                <a16:creationId xmlns:a16="http://schemas.microsoft.com/office/drawing/2014/main" id="{DD36592D-035E-43C7-9761-5B5EEA66E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850" y="2044699"/>
            <a:ext cx="4216400" cy="421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20D881-D909-46D8-BC9C-6D885B2EDE21}"/>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56530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92C9-EEC9-4978-B195-B5FD0572F3A3}"/>
              </a:ext>
            </a:extLst>
          </p:cNvPr>
          <p:cNvSpPr>
            <a:spLocks noGrp="1"/>
          </p:cNvSpPr>
          <p:nvPr>
            <p:ph type="title"/>
          </p:nvPr>
        </p:nvSpPr>
        <p:spPr>
          <a:xfrm>
            <a:off x="0" y="1253328"/>
            <a:ext cx="9509125" cy="611190"/>
          </a:xfrm>
        </p:spPr>
        <p:txBody>
          <a:bodyPr>
            <a:noAutofit/>
          </a:bodyPr>
          <a:lstStyle/>
          <a:p>
            <a:pPr algn="ctr"/>
            <a:r>
              <a:rPr lang="en-IN" b="1" dirty="0">
                <a:latin typeface="Times New Roman" panose="02020603050405020304" pitchFamily="18" charset="0"/>
                <a:cs typeface="Times New Roman" panose="02020603050405020304" pitchFamily="18" charset="0"/>
              </a:rPr>
              <a:t>Rain Sensor</a:t>
            </a:r>
          </a:p>
        </p:txBody>
      </p:sp>
      <p:sp>
        <p:nvSpPr>
          <p:cNvPr id="3" name="Content Placeholder 2">
            <a:extLst>
              <a:ext uri="{FF2B5EF4-FFF2-40B4-BE49-F238E27FC236}">
                <a16:creationId xmlns:a16="http://schemas.microsoft.com/office/drawing/2014/main" id="{D99F160B-D659-4703-A229-A4984E37D095}"/>
              </a:ext>
            </a:extLst>
          </p:cNvPr>
          <p:cNvSpPr>
            <a:spLocks noGrp="1"/>
          </p:cNvSpPr>
          <p:nvPr>
            <p:ph idx="1"/>
          </p:nvPr>
        </p:nvSpPr>
        <p:spPr>
          <a:xfrm>
            <a:off x="320541" y="2231755"/>
            <a:ext cx="5584314" cy="3797973"/>
          </a:xfrm>
        </p:spPr>
        <p:txBody>
          <a:bodyPr/>
          <a:lstStyle/>
          <a:p>
            <a:pPr marL="0" indent="0" algn="jus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A rain sensor is one kind of switching device which is used to detect the rainfall. It works like a switch and the working principle of this sensor is, whenever there is rain, the switch will be normally closed.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The area of this sensor includes 5cm x 4cm and can be built with a nickel plate on the side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The sensitivity can be adjusted by a potentiometer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The required voltage is 5V</a:t>
            </a:r>
          </a:p>
          <a:p>
            <a:pPr marL="342900" indent="-342900" algn="just" fontAlgn="base">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The size of the small PCB is 3.2cm x 1.4cm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4" name="Date Placeholder 3">
            <a:extLst>
              <a:ext uri="{FF2B5EF4-FFF2-40B4-BE49-F238E27FC236}">
                <a16:creationId xmlns:a16="http://schemas.microsoft.com/office/drawing/2014/main" id="{79427864-427D-4918-80B1-6DDD52F9A9EC}"/>
              </a:ext>
            </a:extLst>
          </p:cNvPr>
          <p:cNvSpPr>
            <a:spLocks noGrp="1"/>
          </p:cNvSpPr>
          <p:nvPr>
            <p:ph type="dt" sz="half" idx="10"/>
          </p:nvPr>
        </p:nvSpPr>
        <p:spPr>
          <a:xfrm>
            <a:off x="0" y="6492874"/>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84899AC5-4201-40F4-A33B-470AF0CB11DA}"/>
              </a:ext>
            </a:extLst>
          </p:cNvPr>
          <p:cNvSpPr>
            <a:spLocks noGrp="1"/>
          </p:cNvSpPr>
          <p:nvPr>
            <p:ph type="sldNum" sz="quarter" idx="12"/>
          </p:nvPr>
        </p:nvSpPr>
        <p:spPr>
          <a:xfrm>
            <a:off x="7369572" y="6492875"/>
            <a:ext cx="2139553" cy="365125"/>
          </a:xfrm>
        </p:spPr>
        <p:txBody>
          <a:bodyPr/>
          <a:lstStyle/>
          <a:p>
            <a:r>
              <a:rPr lang="en-US" dirty="0">
                <a:solidFill>
                  <a:schemeClr val="bg1"/>
                </a:solidFill>
              </a:rPr>
              <a:t>14</a:t>
            </a:r>
          </a:p>
        </p:txBody>
      </p:sp>
      <p:sp>
        <p:nvSpPr>
          <p:cNvPr id="6" name="AutoShape 2" descr="Buy Raindrop Detection Sensor Module Online In India at Best Price">
            <a:extLst>
              <a:ext uri="{FF2B5EF4-FFF2-40B4-BE49-F238E27FC236}">
                <a16:creationId xmlns:a16="http://schemas.microsoft.com/office/drawing/2014/main" id="{28C03332-625E-4C24-A68D-E31B42F25125}"/>
              </a:ext>
            </a:extLst>
          </p:cNvPr>
          <p:cNvSpPr>
            <a:spLocks noChangeAspect="1" noChangeArrowheads="1"/>
          </p:cNvSpPr>
          <p:nvPr/>
        </p:nvSpPr>
        <p:spPr bwMode="auto">
          <a:xfrm>
            <a:off x="1473200" y="147637"/>
            <a:ext cx="3433763" cy="34337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Buy Raindrop Detection Sensor Module Online In India at Best Price">
            <a:extLst>
              <a:ext uri="{FF2B5EF4-FFF2-40B4-BE49-F238E27FC236}">
                <a16:creationId xmlns:a16="http://schemas.microsoft.com/office/drawing/2014/main" id="{2CA699CF-445B-4A0B-AE98-7E2FF9437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816" y="2149629"/>
            <a:ext cx="3686309" cy="36863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6">
            <a:extLst>
              <a:ext uri="{FF2B5EF4-FFF2-40B4-BE49-F238E27FC236}">
                <a16:creationId xmlns:a16="http://schemas.microsoft.com/office/drawing/2014/main" id="{5A9CFE9A-B013-42B1-A5FC-2306C28E6B79}"/>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3645466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73A5-EB9B-4CE2-8ADE-4E97438EE6B8}"/>
              </a:ext>
            </a:extLst>
          </p:cNvPr>
          <p:cNvSpPr>
            <a:spLocks noGrp="1"/>
          </p:cNvSpPr>
          <p:nvPr>
            <p:ph type="title"/>
          </p:nvPr>
        </p:nvSpPr>
        <p:spPr>
          <a:xfrm>
            <a:off x="653752" y="1312718"/>
            <a:ext cx="8080673" cy="674690"/>
          </a:xfrm>
        </p:spPr>
        <p:txBody>
          <a:bodyPr>
            <a:noAutofit/>
          </a:bodyPr>
          <a:lstStyle/>
          <a:p>
            <a:r>
              <a:rPr lang="en-IN"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Ultrasonic Sensor - HC-SR04</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C5FDF9-3D8E-4FFA-B7A0-4AEF78720CBB}"/>
              </a:ext>
            </a:extLst>
          </p:cNvPr>
          <p:cNvSpPr>
            <a:spLocks noGrp="1"/>
          </p:cNvSpPr>
          <p:nvPr>
            <p:ph idx="1"/>
          </p:nvPr>
        </p:nvSpPr>
        <p:spPr>
          <a:xfrm>
            <a:off x="653752" y="2510361"/>
            <a:ext cx="4599281" cy="3108298"/>
          </a:xfrm>
        </p:spPr>
        <p:txBody>
          <a:bodyPr>
            <a:normAutofit fontScale="92500"/>
          </a:bodyPr>
          <a:lstStyle/>
          <a:p>
            <a:r>
              <a:rPr lang="en-IN" sz="2400" dirty="0">
                <a:solidFill>
                  <a:srgbClr val="202124"/>
                </a:solidFill>
                <a:effectLst/>
                <a:ea typeface="Calibri" panose="020F0502020204030204" pitchFamily="34" charset="0"/>
              </a:rPr>
              <a:t>This is the HC-SR04 ultrasonic  sensor module. This economical sensor provides 2cm to 400cm of non-contact measurement functionality with a ranging accuracy that can reach up to 3mm. </a:t>
            </a:r>
          </a:p>
          <a:p>
            <a:r>
              <a:rPr lang="en-IN" sz="2400" dirty="0">
                <a:solidFill>
                  <a:srgbClr val="202124"/>
                </a:solidFill>
                <a:effectLst/>
                <a:ea typeface="Calibri" panose="020F0502020204030204" pitchFamily="34" charset="0"/>
              </a:rPr>
              <a:t>Each HC-SR04 module includes an ultrasonic transmitter, a receiver and a control circuit.</a:t>
            </a:r>
            <a:endParaRPr lang="en-IN" sz="2400" dirty="0"/>
          </a:p>
        </p:txBody>
      </p:sp>
      <p:sp>
        <p:nvSpPr>
          <p:cNvPr id="4" name="Date Placeholder 3">
            <a:extLst>
              <a:ext uri="{FF2B5EF4-FFF2-40B4-BE49-F238E27FC236}">
                <a16:creationId xmlns:a16="http://schemas.microsoft.com/office/drawing/2014/main" id="{D164A956-F092-483F-87D5-D9E57DAEBD68}"/>
              </a:ext>
            </a:extLst>
          </p:cNvPr>
          <p:cNvSpPr>
            <a:spLocks noGrp="1"/>
          </p:cNvSpPr>
          <p:nvPr>
            <p:ph type="dt" sz="half" idx="10"/>
          </p:nvPr>
        </p:nvSpPr>
        <p:spPr>
          <a:xfrm>
            <a:off x="0" y="6503344"/>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34CBE765-8EC6-4D21-8E8E-97A800667B36}"/>
              </a:ext>
            </a:extLst>
          </p:cNvPr>
          <p:cNvSpPr>
            <a:spLocks noGrp="1"/>
          </p:cNvSpPr>
          <p:nvPr>
            <p:ph type="sldNum" sz="quarter" idx="12"/>
          </p:nvPr>
        </p:nvSpPr>
        <p:spPr>
          <a:xfrm>
            <a:off x="7369572" y="6503344"/>
            <a:ext cx="2139553" cy="365125"/>
          </a:xfrm>
        </p:spPr>
        <p:txBody>
          <a:bodyPr/>
          <a:lstStyle/>
          <a:p>
            <a:r>
              <a:rPr lang="en-US" dirty="0">
                <a:solidFill>
                  <a:schemeClr val="bg1"/>
                </a:solidFill>
              </a:rPr>
              <a:t>15</a:t>
            </a:r>
          </a:p>
        </p:txBody>
      </p:sp>
      <p:pic>
        <p:nvPicPr>
          <p:cNvPr id="4098" name="Picture 2" descr="HC-SR04 Ultrasonic Distance Sensor — Maker Portal">
            <a:extLst>
              <a:ext uri="{FF2B5EF4-FFF2-40B4-BE49-F238E27FC236}">
                <a16:creationId xmlns:a16="http://schemas.microsoft.com/office/drawing/2014/main" id="{8164437B-AEA8-4BAB-B6E1-6A30D05672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3033" y="2475860"/>
            <a:ext cx="4256092" cy="28371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E1EE5C-EB52-4ADD-979C-F153AA4BF253}"/>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47895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6B1F-14DC-44F2-A505-42EDC7EBCC3C}"/>
              </a:ext>
            </a:extLst>
          </p:cNvPr>
          <p:cNvSpPr>
            <a:spLocks noGrp="1"/>
          </p:cNvSpPr>
          <p:nvPr>
            <p:ph type="title"/>
          </p:nvPr>
        </p:nvSpPr>
        <p:spPr>
          <a:xfrm>
            <a:off x="1529447" y="1163575"/>
            <a:ext cx="7721085" cy="674690"/>
          </a:xfrm>
        </p:spPr>
        <p:txBody>
          <a:bodyPr>
            <a:noAutofit/>
          </a:bodyPr>
          <a:lstStyle/>
          <a:p>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BMP</a:t>
            </a:r>
            <a:r>
              <a:rPr lang="en-IN"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-180 Sensor Module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E0B5BD-E946-43B7-88A7-895586BB60E0}"/>
              </a:ext>
            </a:extLst>
          </p:cNvPr>
          <p:cNvSpPr>
            <a:spLocks noGrp="1"/>
          </p:cNvSpPr>
          <p:nvPr>
            <p:ph idx="1"/>
          </p:nvPr>
        </p:nvSpPr>
        <p:spPr>
          <a:xfrm>
            <a:off x="377066" y="2075449"/>
            <a:ext cx="4687410" cy="4545367"/>
          </a:xfrm>
        </p:spPr>
        <p:txBody>
          <a:bodyPr>
            <a:normAutofit fontScale="85000" lnSpcReduction="20000"/>
          </a:bodyPr>
          <a:lstStyle/>
          <a:p>
            <a:pPr algn="l"/>
            <a:r>
              <a:rPr lang="en-US" i="0" dirty="0">
                <a:effectLst/>
              </a:rPr>
              <a:t>It’s a basic sensor that is designed specifically for measuring </a:t>
            </a:r>
            <a:r>
              <a:rPr lang="en-US" b="1" i="0" dirty="0">
                <a:effectLst/>
              </a:rPr>
              <a:t>atmospheric pressure</a:t>
            </a:r>
            <a:r>
              <a:rPr lang="en-US" i="0" dirty="0">
                <a:effectLst/>
              </a:rPr>
              <a:t>, which is really useful for two things.</a:t>
            </a:r>
          </a:p>
          <a:p>
            <a:pPr algn="l">
              <a:buFont typeface="Arial" panose="020B0604020202020204" pitchFamily="34" charset="0"/>
              <a:buChar char="•"/>
            </a:pPr>
            <a:r>
              <a:rPr lang="en-US" i="0" dirty="0">
                <a:solidFill>
                  <a:srgbClr val="333333"/>
                </a:solidFill>
                <a:effectLst/>
              </a:rPr>
              <a:t>As we travel from sea level to a mountain peak, the air pressure gets lower. That means by measuring the pressure we can determine the altitude. Hence we can use this sensor as  an </a:t>
            </a:r>
            <a:r>
              <a:rPr lang="en-US" b="1" i="0" dirty="0">
                <a:solidFill>
                  <a:srgbClr val="333333"/>
                </a:solidFill>
                <a:effectLst/>
              </a:rPr>
              <a:t>Altimeter.</a:t>
            </a:r>
          </a:p>
          <a:p>
            <a:pPr algn="l">
              <a:buFont typeface="Arial" panose="020B0604020202020204" pitchFamily="34" charset="0"/>
              <a:buChar char="•"/>
            </a:pPr>
            <a:r>
              <a:rPr lang="en-US" i="0" dirty="0">
                <a:solidFill>
                  <a:srgbClr val="333333"/>
                </a:solidFill>
                <a:effectLst/>
              </a:rPr>
              <a:t>Because the atmospheric pressure changes with the weather, we can use it to monitor changes in the weather.</a:t>
            </a:r>
          </a:p>
          <a:p>
            <a:pPr marL="0" indent="0">
              <a:buNone/>
            </a:pPr>
            <a:endParaRPr lang="en-IN" dirty="0"/>
          </a:p>
        </p:txBody>
      </p:sp>
      <p:sp>
        <p:nvSpPr>
          <p:cNvPr id="4" name="Date Placeholder 3">
            <a:extLst>
              <a:ext uri="{FF2B5EF4-FFF2-40B4-BE49-F238E27FC236}">
                <a16:creationId xmlns:a16="http://schemas.microsoft.com/office/drawing/2014/main" id="{F809E149-1262-426B-A370-D95D95268E36}"/>
              </a:ext>
            </a:extLst>
          </p:cNvPr>
          <p:cNvSpPr>
            <a:spLocks noGrp="1"/>
          </p:cNvSpPr>
          <p:nvPr>
            <p:ph type="dt" sz="half" idx="10"/>
          </p:nvPr>
        </p:nvSpPr>
        <p:spPr>
          <a:xfrm>
            <a:off x="0"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775C0499-06E5-4057-87DE-1511F7523EE5}"/>
              </a:ext>
            </a:extLst>
          </p:cNvPr>
          <p:cNvSpPr>
            <a:spLocks noGrp="1"/>
          </p:cNvSpPr>
          <p:nvPr>
            <p:ph type="sldNum" sz="quarter" idx="12"/>
          </p:nvPr>
        </p:nvSpPr>
        <p:spPr>
          <a:xfrm>
            <a:off x="7369572" y="6492875"/>
            <a:ext cx="2139553" cy="365125"/>
          </a:xfrm>
        </p:spPr>
        <p:txBody>
          <a:bodyPr/>
          <a:lstStyle/>
          <a:p>
            <a:r>
              <a:rPr lang="en-US" dirty="0">
                <a:solidFill>
                  <a:schemeClr val="bg1"/>
                </a:solidFill>
              </a:rPr>
              <a:t>16</a:t>
            </a:r>
          </a:p>
        </p:txBody>
      </p:sp>
      <p:pic>
        <p:nvPicPr>
          <p:cNvPr id="5122" name="Picture 2" descr="BMP180 Barometer Pressure/Temperature/Altitude Sensor Environment Sensors  :Elecrow bazaar, Make your making Electronic modules projects easy">
            <a:extLst>
              <a:ext uri="{FF2B5EF4-FFF2-40B4-BE49-F238E27FC236}">
                <a16:creationId xmlns:a16="http://schemas.microsoft.com/office/drawing/2014/main" id="{0C90840D-0BE0-445A-8E07-BC5432241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375" y="2338772"/>
            <a:ext cx="4178319" cy="33169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5622DC-4D48-4A97-B16E-82732F9B76CB}"/>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9756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73FF-0AF2-4C28-92E7-51182CA746F8}"/>
              </a:ext>
            </a:extLst>
          </p:cNvPr>
          <p:cNvSpPr>
            <a:spLocks noGrp="1"/>
          </p:cNvSpPr>
          <p:nvPr>
            <p:ph type="title"/>
          </p:nvPr>
        </p:nvSpPr>
        <p:spPr>
          <a:xfrm>
            <a:off x="0" y="1263648"/>
            <a:ext cx="9509125" cy="623890"/>
          </a:xfrm>
        </p:spPr>
        <p:txBody>
          <a:bodyPr>
            <a:noAutofit/>
          </a:bodyPr>
          <a:lstStyle/>
          <a:p>
            <a:pPr algn="ctr"/>
            <a:r>
              <a:rPr lang="en-IN" sz="44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LM-393 </a:t>
            </a:r>
            <a:r>
              <a:rPr lang="en-IN"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light sensor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6D868A-654C-4C3C-A8EE-CE02D4E96D92}"/>
              </a:ext>
            </a:extLst>
          </p:cNvPr>
          <p:cNvSpPr>
            <a:spLocks noGrp="1"/>
          </p:cNvSpPr>
          <p:nvPr>
            <p:ph idx="1"/>
          </p:nvPr>
        </p:nvSpPr>
        <p:spPr>
          <a:xfrm>
            <a:off x="653751" y="2361830"/>
            <a:ext cx="4925637" cy="3851681"/>
          </a:xfrm>
        </p:spPr>
        <p:txBody>
          <a:bodyPr>
            <a:normAutofit/>
          </a:bodyPr>
          <a:lstStyle/>
          <a:p>
            <a:r>
              <a:rPr lang="en-IN" sz="2400" dirty="0">
                <a:solidFill>
                  <a:srgbClr val="202124"/>
                </a:solidFill>
                <a:effectLst/>
                <a:ea typeface="Calibri" panose="020F0502020204030204" pitchFamily="34" charset="0"/>
                <a:cs typeface="Times New Roman" panose="02020603050405020304" pitchFamily="18" charset="0"/>
              </a:rPr>
              <a:t>The </a:t>
            </a:r>
            <a:r>
              <a:rPr lang="en-IN" sz="2400" b="1" dirty="0">
                <a:solidFill>
                  <a:srgbClr val="202124"/>
                </a:solidFill>
                <a:effectLst/>
                <a:ea typeface="Calibri" panose="020F0502020204030204" pitchFamily="34" charset="0"/>
                <a:cs typeface="Times New Roman" panose="02020603050405020304" pitchFamily="18" charset="0"/>
              </a:rPr>
              <a:t>LM-393</a:t>
            </a:r>
            <a:r>
              <a:rPr lang="en-IN" sz="2400" dirty="0">
                <a:solidFill>
                  <a:srgbClr val="202124"/>
                </a:solidFill>
                <a:effectLst/>
                <a:ea typeface="Calibri" panose="020F0502020204030204" pitchFamily="34" charset="0"/>
                <a:cs typeface="Times New Roman" panose="02020603050405020304" pitchFamily="18" charset="0"/>
              </a:rPr>
              <a:t> is LDR based Sensor Module that detect the presence of light / measuring the intensity of light. </a:t>
            </a:r>
          </a:p>
          <a:p>
            <a:r>
              <a:rPr lang="en-IN" sz="2400" dirty="0">
                <a:solidFill>
                  <a:srgbClr val="202124"/>
                </a:solidFill>
                <a:effectLst/>
                <a:ea typeface="Calibri" panose="020F0502020204030204" pitchFamily="34" charset="0"/>
                <a:cs typeface="Times New Roman" panose="02020603050405020304" pitchFamily="18" charset="0"/>
              </a:rPr>
              <a:t>The output of the module goes high in the presence of light and it becomes low in the absence of light. </a:t>
            </a:r>
          </a:p>
          <a:p>
            <a:r>
              <a:rPr lang="en-IN" sz="2400" dirty="0">
                <a:solidFill>
                  <a:srgbClr val="202124"/>
                </a:solidFill>
                <a:effectLst/>
                <a:ea typeface="Calibri" panose="020F0502020204030204" pitchFamily="34" charset="0"/>
                <a:cs typeface="Times New Roman" panose="02020603050405020304" pitchFamily="18" charset="0"/>
              </a:rPr>
              <a:t>The sensitivity of the signal detection can be adjusted using potentiometer.</a:t>
            </a:r>
            <a:endParaRPr lang="en-IN" sz="2400" dirty="0">
              <a:effectLs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A03E593-A232-4D0D-90C2-87BBC55FE428}"/>
              </a:ext>
            </a:extLst>
          </p:cNvPr>
          <p:cNvSpPr>
            <a:spLocks noGrp="1"/>
          </p:cNvSpPr>
          <p:nvPr>
            <p:ph type="dt" sz="half" idx="10"/>
          </p:nvPr>
        </p:nvSpPr>
        <p:spPr>
          <a:xfrm>
            <a:off x="0" y="6488607"/>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CB45545F-71B3-4047-94A2-89C9517F26F7}"/>
              </a:ext>
            </a:extLst>
          </p:cNvPr>
          <p:cNvSpPr>
            <a:spLocks noGrp="1"/>
          </p:cNvSpPr>
          <p:nvPr>
            <p:ph type="sldNum" sz="quarter" idx="12"/>
          </p:nvPr>
        </p:nvSpPr>
        <p:spPr>
          <a:xfrm>
            <a:off x="7369572" y="6492875"/>
            <a:ext cx="2139553" cy="365125"/>
          </a:xfrm>
        </p:spPr>
        <p:txBody>
          <a:bodyPr/>
          <a:lstStyle/>
          <a:p>
            <a:r>
              <a:rPr lang="en-US" dirty="0">
                <a:solidFill>
                  <a:schemeClr val="bg1"/>
                </a:solidFill>
              </a:rPr>
              <a:t>17</a:t>
            </a:r>
          </a:p>
        </p:txBody>
      </p:sp>
      <p:pic>
        <p:nvPicPr>
          <p:cNvPr id="6146" name="Picture 2" descr="LDR Sensor Module buy online at Low Price in India - ElectronicsComp.com">
            <a:extLst>
              <a:ext uri="{FF2B5EF4-FFF2-40B4-BE49-F238E27FC236}">
                <a16:creationId xmlns:a16="http://schemas.microsoft.com/office/drawing/2014/main" id="{7365A959-22CC-4E8A-9968-B9CA901E6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163" y="2095500"/>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BC852A5-4D49-4F29-91F9-6B69AFF1B65B}"/>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4055348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A804-EB97-4737-9B99-D33AF59C2099}"/>
              </a:ext>
            </a:extLst>
          </p:cNvPr>
          <p:cNvSpPr>
            <a:spLocks noGrp="1"/>
          </p:cNvSpPr>
          <p:nvPr>
            <p:ph type="title"/>
          </p:nvPr>
        </p:nvSpPr>
        <p:spPr>
          <a:xfrm>
            <a:off x="-1" y="1065320"/>
            <a:ext cx="9509125" cy="1007110"/>
          </a:xfrm>
        </p:spPr>
        <p:txBody>
          <a:bodyPr/>
          <a:lstStyle/>
          <a:p>
            <a:pPr algn="ctr"/>
            <a:r>
              <a:rPr lang="en-US" b="1" dirty="0">
                <a:latin typeface="Times New Roman" panose="02020603050405020304" pitchFamily="18" charset="0"/>
                <a:cs typeface="Times New Roman" panose="02020603050405020304" pitchFamily="18" charset="0"/>
              </a:rPr>
              <a:t>MQ-135 Sensor Module</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9C791F5-3E6D-4E91-BE72-5D2DBF2E260E}"/>
              </a:ext>
            </a:extLst>
          </p:cNvPr>
          <p:cNvSpPr>
            <a:spLocks noGrp="1"/>
          </p:cNvSpPr>
          <p:nvPr>
            <p:ph type="dt" sz="half" idx="10"/>
          </p:nvPr>
        </p:nvSpPr>
        <p:spPr>
          <a:xfrm>
            <a:off x="0"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B682497B-1657-49D6-A24A-0109684AC406}"/>
              </a:ext>
            </a:extLst>
          </p:cNvPr>
          <p:cNvSpPr>
            <a:spLocks noGrp="1"/>
          </p:cNvSpPr>
          <p:nvPr>
            <p:ph type="sldNum" sz="quarter" idx="12"/>
          </p:nvPr>
        </p:nvSpPr>
        <p:spPr>
          <a:xfrm>
            <a:off x="7373908" y="6492874"/>
            <a:ext cx="2139552" cy="365125"/>
          </a:xfrm>
        </p:spPr>
        <p:txBody>
          <a:bodyPr/>
          <a:lstStyle/>
          <a:p>
            <a:r>
              <a:rPr lang="en-US" dirty="0">
                <a:solidFill>
                  <a:schemeClr val="bg1"/>
                </a:solidFill>
              </a:rPr>
              <a:t>18</a:t>
            </a:r>
          </a:p>
        </p:txBody>
      </p:sp>
      <p:sp>
        <p:nvSpPr>
          <p:cNvPr id="8" name="TextBox 7">
            <a:extLst>
              <a:ext uri="{FF2B5EF4-FFF2-40B4-BE49-F238E27FC236}">
                <a16:creationId xmlns:a16="http://schemas.microsoft.com/office/drawing/2014/main" id="{9A9E58A2-0F0D-48C8-BC14-3D8493733206}"/>
              </a:ext>
            </a:extLst>
          </p:cNvPr>
          <p:cNvSpPr txBox="1"/>
          <p:nvPr/>
        </p:nvSpPr>
        <p:spPr>
          <a:xfrm>
            <a:off x="653752" y="2072430"/>
            <a:ext cx="4708361" cy="3785652"/>
          </a:xfrm>
          <a:prstGeom prst="rect">
            <a:avLst/>
          </a:prstGeom>
          <a:noFill/>
        </p:spPr>
        <p:txBody>
          <a:bodyPr wrap="square" rtlCol="0">
            <a:spAutoFit/>
          </a:bodyPr>
          <a:lstStyle/>
          <a:p>
            <a:pPr algn="just"/>
            <a:r>
              <a:rPr lang="en-US" sz="2400" b="0" i="0" dirty="0">
                <a:solidFill>
                  <a:srgbClr val="303030"/>
                </a:solidFill>
                <a:effectLst/>
              </a:rPr>
              <a:t>The </a:t>
            </a:r>
            <a:r>
              <a:rPr lang="en-US" sz="2400" i="0" dirty="0">
                <a:solidFill>
                  <a:srgbClr val="303030"/>
                </a:solidFill>
                <a:effectLst/>
              </a:rPr>
              <a:t>MQ-135 Gas sensors </a:t>
            </a:r>
            <a:r>
              <a:rPr lang="en-US" sz="2400" b="0" i="0" dirty="0">
                <a:solidFill>
                  <a:srgbClr val="303030"/>
                </a:solidFill>
                <a:effectLst/>
              </a:rPr>
              <a:t>is basically used in air quality control equipment's and are suitable for detecting or measuring of NH3, NOx, Alcohol, Benzene, Smoke, CO2 .The gases in PPM the analog pin need to be used. The analog pin is TTL driven and works on 5V and so can be used with most common microcontrollers.</a:t>
            </a:r>
          </a:p>
        </p:txBody>
      </p:sp>
      <p:pic>
        <p:nvPicPr>
          <p:cNvPr id="6" name="Picture 5">
            <a:extLst>
              <a:ext uri="{FF2B5EF4-FFF2-40B4-BE49-F238E27FC236}">
                <a16:creationId xmlns:a16="http://schemas.microsoft.com/office/drawing/2014/main" id="{673A086F-1046-4FD9-8EA5-BE372EAA3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803778" y="2514603"/>
            <a:ext cx="2624967" cy="2105617"/>
          </a:xfrm>
          <a:prstGeom prst="rect">
            <a:avLst/>
          </a:prstGeom>
        </p:spPr>
      </p:pic>
      <p:sp>
        <p:nvSpPr>
          <p:cNvPr id="7" name="TextBox 6">
            <a:extLst>
              <a:ext uri="{FF2B5EF4-FFF2-40B4-BE49-F238E27FC236}">
                <a16:creationId xmlns:a16="http://schemas.microsoft.com/office/drawing/2014/main" id="{937B008E-3FB6-4914-B9FB-2DC2033B59EE}"/>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2591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E16A-E668-4531-A723-33C59500E0C4}"/>
              </a:ext>
            </a:extLst>
          </p:cNvPr>
          <p:cNvSpPr>
            <a:spLocks noGrp="1"/>
          </p:cNvSpPr>
          <p:nvPr>
            <p:ph type="title"/>
          </p:nvPr>
        </p:nvSpPr>
        <p:spPr>
          <a:xfrm>
            <a:off x="-1" y="1065321"/>
            <a:ext cx="9509125" cy="66582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CIRCUIT DIAGRAM</a:t>
            </a:r>
            <a:r>
              <a:rPr lang="en-US" dirty="0"/>
              <a:t> </a:t>
            </a:r>
            <a:endParaRPr lang="en-IN" dirty="0"/>
          </a:p>
        </p:txBody>
      </p:sp>
      <p:sp>
        <p:nvSpPr>
          <p:cNvPr id="4" name="Date Placeholder 3">
            <a:extLst>
              <a:ext uri="{FF2B5EF4-FFF2-40B4-BE49-F238E27FC236}">
                <a16:creationId xmlns:a16="http://schemas.microsoft.com/office/drawing/2014/main" id="{415B36D4-0166-4932-9B0C-2B9880C55305}"/>
              </a:ext>
            </a:extLst>
          </p:cNvPr>
          <p:cNvSpPr>
            <a:spLocks noGrp="1"/>
          </p:cNvSpPr>
          <p:nvPr>
            <p:ph type="dt" sz="half" idx="10"/>
          </p:nvPr>
        </p:nvSpPr>
        <p:spPr>
          <a:xfrm>
            <a:off x="0"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6DB7E962-0BD4-4334-9DB6-0FDB9A47BCBC}"/>
              </a:ext>
            </a:extLst>
          </p:cNvPr>
          <p:cNvSpPr>
            <a:spLocks noGrp="1"/>
          </p:cNvSpPr>
          <p:nvPr>
            <p:ph type="sldNum" sz="quarter" idx="12"/>
          </p:nvPr>
        </p:nvSpPr>
        <p:spPr>
          <a:xfrm>
            <a:off x="7369571" y="6488666"/>
            <a:ext cx="2139553" cy="365125"/>
          </a:xfrm>
        </p:spPr>
        <p:txBody>
          <a:bodyPr/>
          <a:lstStyle/>
          <a:p>
            <a:r>
              <a:rPr lang="en-US" dirty="0">
                <a:solidFill>
                  <a:schemeClr val="bg1"/>
                </a:solidFill>
              </a:rPr>
              <a:t>19</a:t>
            </a:r>
          </a:p>
        </p:txBody>
      </p:sp>
      <p:pic>
        <p:nvPicPr>
          <p:cNvPr id="18" name="Picture 17">
            <a:extLst>
              <a:ext uri="{FF2B5EF4-FFF2-40B4-BE49-F238E27FC236}">
                <a16:creationId xmlns:a16="http://schemas.microsoft.com/office/drawing/2014/main" id="{FD35858A-4177-4751-A8AF-4A0C9A5314F1}"/>
              </a:ext>
            </a:extLst>
          </p:cNvPr>
          <p:cNvPicPr>
            <a:picLocks noChangeAspect="1"/>
          </p:cNvPicPr>
          <p:nvPr/>
        </p:nvPicPr>
        <p:blipFill>
          <a:blip r:embed="rId2"/>
          <a:stretch>
            <a:fillRect/>
          </a:stretch>
        </p:blipFill>
        <p:spPr>
          <a:xfrm>
            <a:off x="559293" y="1589104"/>
            <a:ext cx="8451542" cy="4829451"/>
          </a:xfrm>
          <a:prstGeom prst="rect">
            <a:avLst/>
          </a:prstGeom>
        </p:spPr>
      </p:pic>
      <p:sp>
        <p:nvSpPr>
          <p:cNvPr id="6" name="TextBox 6">
            <a:extLst>
              <a:ext uri="{FF2B5EF4-FFF2-40B4-BE49-F238E27FC236}">
                <a16:creationId xmlns:a16="http://schemas.microsoft.com/office/drawing/2014/main" id="{65FA2106-07C0-43B5-AE36-3D2C133B9172}"/>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21050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6" name="Rectangle 5">
            <a:extLst>
              <a:ext uri="{FF2B5EF4-FFF2-40B4-BE49-F238E27FC236}">
                <a16:creationId xmlns:a16="http://schemas.microsoft.com/office/drawing/2014/main" id="{F8EE3EE2-AE1F-4243-A9DE-95428836A17B}"/>
              </a:ext>
            </a:extLst>
          </p:cNvPr>
          <p:cNvSpPr/>
          <p:nvPr/>
        </p:nvSpPr>
        <p:spPr>
          <a:xfrm>
            <a:off x="653752" y="984738"/>
            <a:ext cx="5058651" cy="738664"/>
          </a:xfrm>
          <a:prstGeom prst="rect">
            <a:avLst/>
          </a:prstGeom>
        </p:spPr>
        <p:txBody>
          <a:bodyPr wrap="square">
            <a:spAutoFit/>
          </a:bodyPr>
          <a:lstStyle/>
          <a:p>
            <a:r>
              <a:rPr lang="en-IN" sz="4200" dirty="0">
                <a:effectLst>
                  <a:outerShdw blurRad="38100" dist="38100" dir="2700000" algn="tl">
                    <a:srgbClr val="000000">
                      <a:alpha val="43137"/>
                    </a:srgbClr>
                  </a:outerShdw>
                </a:effectLst>
                <a:latin typeface="Times New Roman" pitchFamily="18" charset="0"/>
                <a:cs typeface="Times New Roman" pitchFamily="18" charset="0"/>
              </a:rPr>
              <a:t>Contents</a:t>
            </a:r>
            <a:endParaRPr lang="en-US" sz="4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Date Placeholder 10">
            <a:extLst>
              <a:ext uri="{FF2B5EF4-FFF2-40B4-BE49-F238E27FC236}">
                <a16:creationId xmlns:a16="http://schemas.microsoft.com/office/drawing/2014/main" id="{8C9880A0-2CFD-5B4F-9EFB-1F6B1729FF7F}"/>
              </a:ext>
            </a:extLst>
          </p:cNvPr>
          <p:cNvSpPr>
            <a:spLocks noGrp="1"/>
          </p:cNvSpPr>
          <p:nvPr>
            <p:ph type="dt" sz="half" idx="10"/>
          </p:nvPr>
        </p:nvSpPr>
        <p:spPr>
          <a:xfrm>
            <a:off x="0" y="6492872"/>
            <a:ext cx="2139553" cy="365125"/>
          </a:xfrm>
        </p:spPr>
        <p:txBody>
          <a:bodyPr/>
          <a:lstStyle/>
          <a:p>
            <a:fld id="{823D96F2-52FF-4FED-A132-4F3364DF9861}" type="datetime1">
              <a:rPr lang="en-IN" smtClean="0">
                <a:solidFill>
                  <a:schemeClr val="bg1"/>
                </a:solidFill>
              </a:rPr>
              <a:t>09-12-2021</a:t>
            </a:fld>
            <a:endParaRPr lang="en-US" dirty="0">
              <a:solidFill>
                <a:schemeClr val="bg1"/>
              </a:solidFill>
            </a:endParaRPr>
          </a:p>
        </p:txBody>
      </p:sp>
      <p:sp>
        <p:nvSpPr>
          <p:cNvPr id="12" name="Slide Number Placeholder 11">
            <a:extLst>
              <a:ext uri="{FF2B5EF4-FFF2-40B4-BE49-F238E27FC236}">
                <a16:creationId xmlns:a16="http://schemas.microsoft.com/office/drawing/2014/main" id="{BAB88BBA-89F7-AF40-8657-E33EE0800A4B}"/>
              </a:ext>
            </a:extLst>
          </p:cNvPr>
          <p:cNvSpPr>
            <a:spLocks noGrp="1"/>
          </p:cNvSpPr>
          <p:nvPr>
            <p:ph type="sldNum" sz="quarter" idx="12"/>
          </p:nvPr>
        </p:nvSpPr>
        <p:spPr>
          <a:xfrm>
            <a:off x="7415101" y="6480743"/>
            <a:ext cx="2094024" cy="365125"/>
          </a:xfrm>
        </p:spPr>
        <p:txBody>
          <a:bodyPr/>
          <a:lstStyle/>
          <a:p>
            <a:r>
              <a:rPr lang="en-US" dirty="0">
                <a:solidFill>
                  <a:schemeClr val="bg1"/>
                </a:solidFill>
              </a:rPr>
              <a:t>2</a:t>
            </a:r>
          </a:p>
        </p:txBody>
      </p:sp>
      <p:sp>
        <p:nvSpPr>
          <p:cNvPr id="13" name="TextBox 12">
            <a:extLst>
              <a:ext uri="{FF2B5EF4-FFF2-40B4-BE49-F238E27FC236}">
                <a16:creationId xmlns:a16="http://schemas.microsoft.com/office/drawing/2014/main" id="{BD7C000C-CF06-644E-9F86-6E0C91A2B15E}"/>
              </a:ext>
            </a:extLst>
          </p:cNvPr>
          <p:cNvSpPr txBox="1"/>
          <p:nvPr/>
        </p:nvSpPr>
        <p:spPr>
          <a:xfrm>
            <a:off x="653752" y="1782774"/>
            <a:ext cx="8201620" cy="4191981"/>
          </a:xfrm>
          <a:prstGeom prst="rect">
            <a:avLst/>
          </a:prstGeom>
          <a:noFill/>
        </p:spPr>
        <p:txBody>
          <a:bodyPr wrap="square" rtlCol="0">
            <a:spAutoFit/>
          </a:bodyPr>
          <a:lstStyle/>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Literature Review</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Review Analysis and Research Gap</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Project Objectives </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Experimental Setup/Procedure (H/W AND S/W </a:t>
            </a:r>
            <a:r>
              <a:rPr lang="en-US" sz="2000" spc="50" dirty="0">
                <a:ln w="11430"/>
                <a:latin typeface="Times New Roman" panose="02020603050405020304" pitchFamily="18" charset="0"/>
                <a:cs typeface="Times New Roman" panose="02020603050405020304" pitchFamily="18" charset="0"/>
                <a:sym typeface="Wingdings" pitchFamily="2" charset="2"/>
              </a:rPr>
              <a:t> Block Diagram,</a:t>
            </a:r>
            <a:r>
              <a:rPr lang="en-US" sz="2000" spc="50" dirty="0">
                <a:ln w="11430"/>
                <a:latin typeface="Times New Roman" panose="02020603050405020304" pitchFamily="18" charset="0"/>
                <a:cs typeface="Times New Roman" panose="02020603050405020304" pitchFamily="18" charset="0"/>
              </a:rPr>
              <a:t> Components, Design and Circuit or Prototype Snapshots)</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Work plan or Division/ Timeline</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Work done (Work by each Team Member)</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References</a:t>
            </a: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UIE-Department of Mechatronics Engineering</a:t>
            </a:r>
          </a:p>
        </p:txBody>
      </p:sp>
      <p:sp>
        <p:nvSpPr>
          <p:cNvPr id="8" name="TextBox 6">
            <a:extLst>
              <a:ext uri="{FF2B5EF4-FFF2-40B4-BE49-F238E27FC236}">
                <a16:creationId xmlns:a16="http://schemas.microsoft.com/office/drawing/2014/main" id="{2815F5CE-8487-4524-8AFA-9964234D92E5}"/>
              </a:ext>
            </a:extLst>
          </p:cNvPr>
          <p:cNvSpPr txBox="1"/>
          <p:nvPr/>
        </p:nvSpPr>
        <p:spPr>
          <a:xfrm>
            <a:off x="2139553" y="6497545"/>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
        <p:nvSpPr>
          <p:cNvPr id="9" name="TextBox 6">
            <a:extLst>
              <a:ext uri="{FF2B5EF4-FFF2-40B4-BE49-F238E27FC236}">
                <a16:creationId xmlns:a16="http://schemas.microsoft.com/office/drawing/2014/main" id="{E5711D97-3968-4102-8087-744C9CF5043F}"/>
              </a:ext>
            </a:extLst>
          </p:cNvPr>
          <p:cNvSpPr txBox="1"/>
          <p:nvPr/>
        </p:nvSpPr>
        <p:spPr>
          <a:xfrm>
            <a:off x="2139553" y="6497545"/>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325648903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4671-30DE-43E1-B050-DBAE8FE1EDDF}"/>
              </a:ext>
            </a:extLst>
          </p:cNvPr>
          <p:cNvSpPr>
            <a:spLocks noGrp="1"/>
          </p:cNvSpPr>
          <p:nvPr>
            <p:ph type="title"/>
          </p:nvPr>
        </p:nvSpPr>
        <p:spPr>
          <a:xfrm>
            <a:off x="0" y="1128317"/>
            <a:ext cx="9509125" cy="607614"/>
          </a:xfrm>
        </p:spPr>
        <p:txBody>
          <a:bodyPr>
            <a:noAutofit/>
          </a:bodyPr>
          <a:lstStyle/>
          <a:p>
            <a:pPr algn="ctr"/>
            <a:r>
              <a:rPr lang="en-US" sz="3200" b="1" dirty="0">
                <a:latin typeface="Times New Roman" panose="02020603050405020304" pitchFamily="18" charset="0"/>
                <a:cs typeface="Times New Roman" panose="02020603050405020304" pitchFamily="18" charset="0"/>
              </a:rPr>
              <a:t>SREEEN SHOT OF THINKSPEAK WEB PAGE</a:t>
            </a:r>
            <a:endParaRPr lang="en-IN" sz="32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770FC2-4783-40B9-B373-BC8DE4884017}"/>
              </a:ext>
            </a:extLst>
          </p:cNvPr>
          <p:cNvSpPr>
            <a:spLocks noGrp="1"/>
          </p:cNvSpPr>
          <p:nvPr>
            <p:ph type="dt" sz="half" idx="10"/>
          </p:nvPr>
        </p:nvSpPr>
        <p:spPr>
          <a:xfrm>
            <a:off x="0" y="6501693"/>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247BA958-9BF6-49DA-93B0-642E08863EEB}"/>
              </a:ext>
            </a:extLst>
          </p:cNvPr>
          <p:cNvSpPr>
            <a:spLocks noGrp="1"/>
          </p:cNvSpPr>
          <p:nvPr>
            <p:ph type="sldNum" sz="quarter" idx="12"/>
          </p:nvPr>
        </p:nvSpPr>
        <p:spPr>
          <a:xfrm>
            <a:off x="7369572" y="6483938"/>
            <a:ext cx="2139553" cy="365125"/>
          </a:xfrm>
        </p:spPr>
        <p:txBody>
          <a:bodyPr/>
          <a:lstStyle/>
          <a:p>
            <a:r>
              <a:rPr lang="en-US" dirty="0">
                <a:solidFill>
                  <a:schemeClr val="bg1"/>
                </a:solidFill>
              </a:rPr>
              <a:t>20</a:t>
            </a:r>
          </a:p>
        </p:txBody>
      </p:sp>
      <p:pic>
        <p:nvPicPr>
          <p:cNvPr id="11" name="Content Placeholder 10">
            <a:extLst>
              <a:ext uri="{FF2B5EF4-FFF2-40B4-BE49-F238E27FC236}">
                <a16:creationId xmlns:a16="http://schemas.microsoft.com/office/drawing/2014/main" id="{ACD5620B-5EB1-4214-8BD8-02EF26F4791F}"/>
              </a:ext>
            </a:extLst>
          </p:cNvPr>
          <p:cNvPicPr>
            <a:picLocks noGrp="1" noChangeAspect="1"/>
          </p:cNvPicPr>
          <p:nvPr>
            <p:ph idx="1"/>
          </p:nvPr>
        </p:nvPicPr>
        <p:blipFill>
          <a:blip r:embed="rId2"/>
          <a:stretch>
            <a:fillRect/>
          </a:stretch>
        </p:blipFill>
        <p:spPr>
          <a:xfrm>
            <a:off x="107103" y="1890516"/>
            <a:ext cx="4482652" cy="4279036"/>
          </a:xfrm>
        </p:spPr>
      </p:pic>
      <p:pic>
        <p:nvPicPr>
          <p:cNvPr id="15" name="Picture 14">
            <a:extLst>
              <a:ext uri="{FF2B5EF4-FFF2-40B4-BE49-F238E27FC236}">
                <a16:creationId xmlns:a16="http://schemas.microsoft.com/office/drawing/2014/main" id="{2F1808E6-0C37-4110-BE3B-048A3CF66E8F}"/>
              </a:ext>
            </a:extLst>
          </p:cNvPr>
          <p:cNvPicPr>
            <a:picLocks noChangeAspect="1"/>
          </p:cNvPicPr>
          <p:nvPr/>
        </p:nvPicPr>
        <p:blipFill>
          <a:blip r:embed="rId3"/>
          <a:stretch>
            <a:fillRect/>
          </a:stretch>
        </p:blipFill>
        <p:spPr>
          <a:xfrm>
            <a:off x="4447713" y="1890516"/>
            <a:ext cx="5061412" cy="4260880"/>
          </a:xfrm>
          <a:prstGeom prst="rect">
            <a:avLst/>
          </a:prstGeom>
        </p:spPr>
      </p:pic>
      <p:sp>
        <p:nvSpPr>
          <p:cNvPr id="7" name="TextBox 6">
            <a:extLst>
              <a:ext uri="{FF2B5EF4-FFF2-40B4-BE49-F238E27FC236}">
                <a16:creationId xmlns:a16="http://schemas.microsoft.com/office/drawing/2014/main" id="{76040B08-6157-43AA-9D37-53A10E48C554}"/>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885184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B59-6E98-4D32-9D96-4FAC998AF462}"/>
              </a:ext>
            </a:extLst>
          </p:cNvPr>
          <p:cNvSpPr>
            <a:spLocks noGrp="1"/>
          </p:cNvSpPr>
          <p:nvPr>
            <p:ph type="title"/>
          </p:nvPr>
        </p:nvSpPr>
        <p:spPr>
          <a:xfrm>
            <a:off x="2793306" y="1008548"/>
            <a:ext cx="3722904" cy="829044"/>
          </a:xfrm>
        </p:spPr>
        <p:txBody>
          <a:bodyPr>
            <a:normAutofit fontScale="90000"/>
          </a:bodyPr>
          <a:lstStyle/>
          <a:p>
            <a:r>
              <a:rPr lang="en-US" b="1" dirty="0">
                <a:latin typeface="Times New Roman" panose="02020603050405020304" pitchFamily="18" charset="0"/>
                <a:cs typeface="Times New Roman" panose="02020603050405020304" pitchFamily="18" charset="0"/>
              </a:rPr>
              <a:t>WORK  PLAN</a:t>
            </a:r>
            <a:endParaRPr lang="en-IN" dirty="0"/>
          </a:p>
        </p:txBody>
      </p:sp>
      <p:graphicFrame>
        <p:nvGraphicFramePr>
          <p:cNvPr id="6" name="Table 6">
            <a:extLst>
              <a:ext uri="{FF2B5EF4-FFF2-40B4-BE49-F238E27FC236}">
                <a16:creationId xmlns:a16="http://schemas.microsoft.com/office/drawing/2014/main" id="{CCA685AB-B13C-4731-861B-BC023989DE07}"/>
              </a:ext>
            </a:extLst>
          </p:cNvPr>
          <p:cNvGraphicFramePr>
            <a:graphicFrameLocks noGrp="1"/>
          </p:cNvGraphicFramePr>
          <p:nvPr>
            <p:ph idx="1"/>
            <p:extLst>
              <p:ext uri="{D42A27DB-BD31-4B8C-83A1-F6EECF244321}">
                <p14:modId xmlns:p14="http://schemas.microsoft.com/office/powerpoint/2010/main" val="1856994584"/>
              </p:ext>
            </p:extLst>
          </p:nvPr>
        </p:nvGraphicFramePr>
        <p:xfrm>
          <a:off x="369783" y="1810873"/>
          <a:ext cx="8769558" cy="4480894"/>
        </p:xfrm>
        <a:graphic>
          <a:graphicData uri="http://schemas.openxmlformats.org/drawingml/2006/table">
            <a:tbl>
              <a:tblPr firstRow="1" bandRow="1">
                <a:tableStyleId>{00A15C55-8517-42AA-B614-E9B94910E393}</a:tableStyleId>
              </a:tblPr>
              <a:tblGrid>
                <a:gridCol w="5128696">
                  <a:extLst>
                    <a:ext uri="{9D8B030D-6E8A-4147-A177-3AD203B41FA5}">
                      <a16:colId xmlns:a16="http://schemas.microsoft.com/office/drawing/2014/main" val="2835872706"/>
                    </a:ext>
                  </a:extLst>
                </a:gridCol>
                <a:gridCol w="3640862">
                  <a:extLst>
                    <a:ext uri="{9D8B030D-6E8A-4147-A177-3AD203B41FA5}">
                      <a16:colId xmlns:a16="http://schemas.microsoft.com/office/drawing/2014/main" val="4194881611"/>
                    </a:ext>
                  </a:extLst>
                </a:gridCol>
              </a:tblGrid>
              <a:tr h="812145">
                <a:tc>
                  <a:txBody>
                    <a:bodyPr/>
                    <a:lstStyle/>
                    <a:p>
                      <a:r>
                        <a:rPr lang="en-US" dirty="0"/>
                        <a:t>WORK PLAN</a:t>
                      </a:r>
                      <a:endParaRPr lang="en-IN" dirty="0"/>
                    </a:p>
                  </a:txBody>
                  <a:tcPr/>
                </a:tc>
                <a:tc>
                  <a:txBody>
                    <a:bodyPr/>
                    <a:lstStyle/>
                    <a:p>
                      <a:r>
                        <a:rPr lang="en-US" dirty="0"/>
                        <a:t>TIME SPAN</a:t>
                      </a:r>
                      <a:endParaRPr lang="en-IN" dirty="0"/>
                    </a:p>
                  </a:txBody>
                  <a:tcPr/>
                </a:tc>
                <a:extLst>
                  <a:ext uri="{0D108BD9-81ED-4DB2-BD59-A6C34878D82A}">
                    <a16:rowId xmlns:a16="http://schemas.microsoft.com/office/drawing/2014/main" val="3885439878"/>
                  </a:ext>
                </a:extLst>
              </a:tr>
              <a:tr h="505506">
                <a:tc>
                  <a:txBody>
                    <a:bodyPr/>
                    <a:lstStyle/>
                    <a:p>
                      <a:r>
                        <a:rPr lang="en-US" dirty="0"/>
                        <a:t>Selection of project based </a:t>
                      </a:r>
                      <a:endParaRPr lang="en-IN" dirty="0"/>
                    </a:p>
                  </a:txBody>
                  <a:tcPr/>
                </a:tc>
                <a:tc>
                  <a:txBody>
                    <a:bodyPr/>
                    <a:lstStyle/>
                    <a:p>
                      <a:r>
                        <a:rPr lang="en-US" dirty="0"/>
                        <a:t>15-08-2021 to 01-09-2021</a:t>
                      </a:r>
                      <a:endParaRPr lang="en-IN" dirty="0"/>
                    </a:p>
                  </a:txBody>
                  <a:tcPr/>
                </a:tc>
                <a:extLst>
                  <a:ext uri="{0D108BD9-81ED-4DB2-BD59-A6C34878D82A}">
                    <a16:rowId xmlns:a16="http://schemas.microsoft.com/office/drawing/2014/main" val="4025878663"/>
                  </a:ext>
                </a:extLst>
              </a:tr>
              <a:tr h="772873">
                <a:tc>
                  <a:txBody>
                    <a:bodyPr/>
                    <a:lstStyle/>
                    <a:p>
                      <a:r>
                        <a:rPr lang="en-US" dirty="0"/>
                        <a:t>Selection of components and purchasing</a:t>
                      </a:r>
                      <a:endParaRPr lang="en-IN" dirty="0"/>
                    </a:p>
                  </a:txBody>
                  <a:tcPr/>
                </a:tc>
                <a:tc>
                  <a:txBody>
                    <a:bodyPr/>
                    <a:lstStyle/>
                    <a:p>
                      <a:r>
                        <a:rPr lang="en-US" dirty="0"/>
                        <a:t>02-09-2021 to 08-09-2021</a:t>
                      </a:r>
                      <a:endParaRPr lang="en-IN" dirty="0"/>
                    </a:p>
                  </a:txBody>
                  <a:tcPr/>
                </a:tc>
                <a:extLst>
                  <a:ext uri="{0D108BD9-81ED-4DB2-BD59-A6C34878D82A}">
                    <a16:rowId xmlns:a16="http://schemas.microsoft.com/office/drawing/2014/main" val="2426743210"/>
                  </a:ext>
                </a:extLst>
              </a:tr>
              <a:tr h="837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Deploying of code on system and testing working of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p>
                  </a:txBody>
                  <a:tcPr/>
                </a:tc>
                <a:tc>
                  <a:txBody>
                    <a:bodyPr/>
                    <a:lstStyle/>
                    <a:p>
                      <a:r>
                        <a:rPr lang="en-US" dirty="0"/>
                        <a:t>09-09-2021 to 25-09-2021</a:t>
                      </a:r>
                      <a:endParaRPr lang="en-IN" dirty="0"/>
                    </a:p>
                  </a:txBody>
                  <a:tcPr/>
                </a:tc>
                <a:extLst>
                  <a:ext uri="{0D108BD9-81ED-4DB2-BD59-A6C34878D82A}">
                    <a16:rowId xmlns:a16="http://schemas.microsoft.com/office/drawing/2014/main" val="1836109463"/>
                  </a:ext>
                </a:extLst>
              </a:tr>
              <a:tr h="582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Debugging and Troubleshooting and report writing</a:t>
                      </a:r>
                      <a:endParaRPr lang="en-IN" dirty="0"/>
                    </a:p>
                    <a:p>
                      <a:endParaRPr lang="en-IN" dirty="0"/>
                    </a:p>
                  </a:txBody>
                  <a:tcPr/>
                </a:tc>
                <a:tc>
                  <a:txBody>
                    <a:bodyPr/>
                    <a:lstStyle/>
                    <a:p>
                      <a:r>
                        <a:rPr lang="en-US" dirty="0"/>
                        <a:t>25-09-2021 to 15-10-2021</a:t>
                      </a:r>
                      <a:endParaRPr lang="en-IN" dirty="0"/>
                    </a:p>
                  </a:txBody>
                  <a:tcPr/>
                </a:tc>
                <a:extLst>
                  <a:ext uri="{0D108BD9-81ED-4DB2-BD59-A6C34878D82A}">
                    <a16:rowId xmlns:a16="http://schemas.microsoft.com/office/drawing/2014/main" val="2227533665"/>
                  </a:ext>
                </a:extLst>
              </a:tr>
              <a:tr h="433185">
                <a:tc>
                  <a:txBody>
                    <a:bodyPr/>
                    <a:lstStyle/>
                    <a:p>
                      <a:r>
                        <a:rPr lang="en-US" dirty="0"/>
                        <a:t>Final assembling and Report writing</a:t>
                      </a:r>
                      <a:endParaRPr lang="en-IN" dirty="0"/>
                    </a:p>
                  </a:txBody>
                  <a:tcPr/>
                </a:tc>
                <a:tc>
                  <a:txBody>
                    <a:bodyPr/>
                    <a:lstStyle/>
                    <a:p>
                      <a:r>
                        <a:rPr lang="en-US" dirty="0"/>
                        <a:t>16-10-2021 to 10-06-2021</a:t>
                      </a:r>
                      <a:endParaRPr lang="en-IN" dirty="0"/>
                    </a:p>
                  </a:txBody>
                  <a:tcPr/>
                </a:tc>
                <a:extLst>
                  <a:ext uri="{0D108BD9-81ED-4DB2-BD59-A6C34878D82A}">
                    <a16:rowId xmlns:a16="http://schemas.microsoft.com/office/drawing/2014/main" val="1168718129"/>
                  </a:ext>
                </a:extLst>
              </a:tr>
              <a:tr h="43318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69747586"/>
                  </a:ext>
                </a:extLst>
              </a:tr>
            </a:tbl>
          </a:graphicData>
        </a:graphic>
      </p:graphicFrame>
      <p:sp>
        <p:nvSpPr>
          <p:cNvPr id="4" name="Date Placeholder 3">
            <a:extLst>
              <a:ext uri="{FF2B5EF4-FFF2-40B4-BE49-F238E27FC236}">
                <a16:creationId xmlns:a16="http://schemas.microsoft.com/office/drawing/2014/main" id="{E5B2C1E2-151E-485F-A925-8680AC02D412}"/>
              </a:ext>
            </a:extLst>
          </p:cNvPr>
          <p:cNvSpPr>
            <a:spLocks noGrp="1"/>
          </p:cNvSpPr>
          <p:nvPr>
            <p:ph type="dt" sz="half" idx="10"/>
          </p:nvPr>
        </p:nvSpPr>
        <p:spPr>
          <a:xfrm>
            <a:off x="0"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FFD7B3FC-6B15-47FB-BD89-A547208C1CF4}"/>
              </a:ext>
            </a:extLst>
          </p:cNvPr>
          <p:cNvSpPr>
            <a:spLocks noGrp="1"/>
          </p:cNvSpPr>
          <p:nvPr>
            <p:ph type="sldNum" sz="quarter" idx="12"/>
          </p:nvPr>
        </p:nvSpPr>
        <p:spPr>
          <a:xfrm>
            <a:off x="7369572" y="6492875"/>
            <a:ext cx="2139553" cy="365125"/>
          </a:xfrm>
        </p:spPr>
        <p:txBody>
          <a:bodyPr/>
          <a:lstStyle/>
          <a:p>
            <a:r>
              <a:rPr lang="en-US" dirty="0">
                <a:solidFill>
                  <a:schemeClr val="bg1"/>
                </a:solidFill>
              </a:rPr>
              <a:t>21</a:t>
            </a:r>
          </a:p>
        </p:txBody>
      </p:sp>
      <p:sp>
        <p:nvSpPr>
          <p:cNvPr id="7" name="TextBox 6">
            <a:extLst>
              <a:ext uri="{FF2B5EF4-FFF2-40B4-BE49-F238E27FC236}">
                <a16:creationId xmlns:a16="http://schemas.microsoft.com/office/drawing/2014/main" id="{7D2C4F8A-4DAA-4B09-8A35-7C48A2B6D97C}"/>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279998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6F12-427C-4E76-A110-3612896F15BB}"/>
              </a:ext>
            </a:extLst>
          </p:cNvPr>
          <p:cNvSpPr>
            <a:spLocks noGrp="1"/>
          </p:cNvSpPr>
          <p:nvPr>
            <p:ph type="title"/>
          </p:nvPr>
        </p:nvSpPr>
        <p:spPr>
          <a:xfrm>
            <a:off x="0" y="1038090"/>
            <a:ext cx="9509125" cy="714744"/>
          </a:xfrm>
        </p:spPr>
        <p:txBody>
          <a:bodyPr/>
          <a:lstStyle/>
          <a:p>
            <a:pPr algn="ctr"/>
            <a:r>
              <a:rPr lang="en-GB"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Division</a:t>
            </a:r>
            <a:endParaRPr lang="en-IN" dirty="0"/>
          </a:p>
        </p:txBody>
      </p:sp>
      <p:graphicFrame>
        <p:nvGraphicFramePr>
          <p:cNvPr id="6" name="Table 6">
            <a:extLst>
              <a:ext uri="{FF2B5EF4-FFF2-40B4-BE49-F238E27FC236}">
                <a16:creationId xmlns:a16="http://schemas.microsoft.com/office/drawing/2014/main" id="{DBE0055F-3FF6-4905-BC41-97E72C9AB977}"/>
              </a:ext>
            </a:extLst>
          </p:cNvPr>
          <p:cNvGraphicFramePr>
            <a:graphicFrameLocks noGrp="1"/>
          </p:cNvGraphicFramePr>
          <p:nvPr>
            <p:ph idx="1"/>
            <p:extLst>
              <p:ext uri="{D42A27DB-BD31-4B8C-83A1-F6EECF244321}">
                <p14:modId xmlns:p14="http://schemas.microsoft.com/office/powerpoint/2010/main" val="2212362607"/>
              </p:ext>
            </p:extLst>
          </p:nvPr>
        </p:nvGraphicFramePr>
        <p:xfrm>
          <a:off x="612560" y="1825624"/>
          <a:ext cx="8242517" cy="4353235"/>
        </p:xfrm>
        <a:graphic>
          <a:graphicData uri="http://schemas.openxmlformats.org/drawingml/2006/table">
            <a:tbl>
              <a:tblPr firstRow="1" bandRow="1">
                <a:tableStyleId>{00A15C55-8517-42AA-B614-E9B94910E393}</a:tableStyleId>
              </a:tblPr>
              <a:tblGrid>
                <a:gridCol w="1039305">
                  <a:extLst>
                    <a:ext uri="{9D8B030D-6E8A-4147-A177-3AD203B41FA5}">
                      <a16:colId xmlns:a16="http://schemas.microsoft.com/office/drawing/2014/main" val="173965578"/>
                    </a:ext>
                  </a:extLst>
                </a:gridCol>
                <a:gridCol w="3157222">
                  <a:extLst>
                    <a:ext uri="{9D8B030D-6E8A-4147-A177-3AD203B41FA5}">
                      <a16:colId xmlns:a16="http://schemas.microsoft.com/office/drawing/2014/main" val="3913436119"/>
                    </a:ext>
                  </a:extLst>
                </a:gridCol>
                <a:gridCol w="4045990">
                  <a:extLst>
                    <a:ext uri="{9D8B030D-6E8A-4147-A177-3AD203B41FA5}">
                      <a16:colId xmlns:a16="http://schemas.microsoft.com/office/drawing/2014/main" val="224224045"/>
                    </a:ext>
                  </a:extLst>
                </a:gridCol>
              </a:tblGrid>
              <a:tr h="870647">
                <a:tc>
                  <a:txBody>
                    <a:bodyPr/>
                    <a:lstStyle/>
                    <a:p>
                      <a:r>
                        <a:rPr lang="en-US" dirty="0"/>
                        <a:t>S.NO</a:t>
                      </a:r>
                      <a:endParaRPr lang="en-IN" dirty="0"/>
                    </a:p>
                  </a:txBody>
                  <a:tcPr/>
                </a:tc>
                <a:tc>
                  <a:txBody>
                    <a:bodyPr/>
                    <a:lstStyle/>
                    <a:p>
                      <a:r>
                        <a:rPr lang="en-US" dirty="0"/>
                        <a:t>NAME OF TEAM MEMEBER</a:t>
                      </a:r>
                      <a:endParaRPr lang="en-IN" dirty="0"/>
                    </a:p>
                  </a:txBody>
                  <a:tcPr/>
                </a:tc>
                <a:tc>
                  <a:txBody>
                    <a:bodyPr/>
                    <a:lstStyle/>
                    <a:p>
                      <a:r>
                        <a:rPr lang="en-US" dirty="0"/>
                        <a:t>WORK ALLOCATED TO EACH TEAM MEMBER</a:t>
                      </a:r>
                      <a:endParaRPr lang="en-IN" dirty="0"/>
                    </a:p>
                  </a:txBody>
                  <a:tcPr/>
                </a:tc>
                <a:extLst>
                  <a:ext uri="{0D108BD9-81ED-4DB2-BD59-A6C34878D82A}">
                    <a16:rowId xmlns:a16="http://schemas.microsoft.com/office/drawing/2014/main" val="1416967428"/>
                  </a:ext>
                </a:extLst>
              </a:tr>
              <a:tr h="870647">
                <a:tc>
                  <a:txBody>
                    <a:bodyPr/>
                    <a:lstStyle/>
                    <a:p>
                      <a:r>
                        <a:rPr lang="en-US" dirty="0"/>
                        <a:t>1.</a:t>
                      </a:r>
                      <a:endParaRPr lang="en-IN" dirty="0"/>
                    </a:p>
                  </a:txBody>
                  <a:tcPr/>
                </a:tc>
                <a:tc>
                  <a:txBody>
                    <a:bodyPr/>
                    <a:lstStyle/>
                    <a:p>
                      <a:r>
                        <a:rPr lang="en-US" dirty="0"/>
                        <a:t>BIMALENDU BHASKAR PUI</a:t>
                      </a:r>
                      <a:endParaRPr lang="en-IN" dirty="0"/>
                    </a:p>
                  </a:txBody>
                  <a:tcPr/>
                </a:tc>
                <a:tc>
                  <a:txBody>
                    <a:bodyPr/>
                    <a:lstStyle/>
                    <a:p>
                      <a:r>
                        <a:rPr lang="en-US" dirty="0"/>
                        <a:t>Presentation and coding of HC-SR04 and  MQ-135 sensor module </a:t>
                      </a:r>
                      <a:endParaRPr lang="en-IN" dirty="0"/>
                    </a:p>
                  </a:txBody>
                  <a:tcPr/>
                </a:tc>
                <a:extLst>
                  <a:ext uri="{0D108BD9-81ED-4DB2-BD59-A6C34878D82A}">
                    <a16:rowId xmlns:a16="http://schemas.microsoft.com/office/drawing/2014/main" val="2665887810"/>
                  </a:ext>
                </a:extLst>
              </a:tr>
              <a:tr h="870647">
                <a:tc>
                  <a:txBody>
                    <a:bodyPr/>
                    <a:lstStyle/>
                    <a:p>
                      <a:r>
                        <a:rPr lang="en-US" dirty="0"/>
                        <a:t>2.</a:t>
                      </a:r>
                      <a:endParaRPr lang="en-IN" dirty="0"/>
                    </a:p>
                  </a:txBody>
                  <a:tcPr/>
                </a:tc>
                <a:tc>
                  <a:txBody>
                    <a:bodyPr/>
                    <a:lstStyle/>
                    <a:p>
                      <a:r>
                        <a:rPr lang="en-US" dirty="0"/>
                        <a:t>GOURI SANKAR NAYAK</a:t>
                      </a:r>
                      <a:endParaRPr lang="en-IN" dirty="0"/>
                    </a:p>
                  </a:txBody>
                  <a:tcPr/>
                </a:tc>
                <a:tc>
                  <a:txBody>
                    <a:bodyPr/>
                    <a:lstStyle/>
                    <a:p>
                      <a:r>
                        <a:rPr lang="en-US" dirty="0"/>
                        <a:t>Literature review, and report writing and all paper related work</a:t>
                      </a:r>
                      <a:endParaRPr lang="en-IN" dirty="0"/>
                    </a:p>
                  </a:txBody>
                  <a:tcPr/>
                </a:tc>
                <a:extLst>
                  <a:ext uri="{0D108BD9-81ED-4DB2-BD59-A6C34878D82A}">
                    <a16:rowId xmlns:a16="http://schemas.microsoft.com/office/drawing/2014/main" val="989261615"/>
                  </a:ext>
                </a:extLst>
              </a:tr>
              <a:tr h="870647">
                <a:tc>
                  <a:txBody>
                    <a:bodyPr/>
                    <a:lstStyle/>
                    <a:p>
                      <a:r>
                        <a:rPr lang="en-US" dirty="0"/>
                        <a:t>3.</a:t>
                      </a:r>
                      <a:endParaRPr lang="en-IN" dirty="0"/>
                    </a:p>
                  </a:txBody>
                  <a:tcPr/>
                </a:tc>
                <a:tc>
                  <a:txBody>
                    <a:bodyPr/>
                    <a:lstStyle/>
                    <a:p>
                      <a:r>
                        <a:rPr lang="en-US" dirty="0"/>
                        <a:t>VISHAL</a:t>
                      </a:r>
                      <a:endParaRPr lang="en-IN" dirty="0"/>
                    </a:p>
                  </a:txBody>
                  <a:tcPr/>
                </a:tc>
                <a:tc>
                  <a:txBody>
                    <a:bodyPr/>
                    <a:lstStyle/>
                    <a:p>
                      <a:r>
                        <a:rPr lang="en-US" dirty="0"/>
                        <a:t>Prototyping and final assembling of components. </a:t>
                      </a:r>
                      <a:endParaRPr lang="en-IN" dirty="0"/>
                    </a:p>
                  </a:txBody>
                  <a:tcPr/>
                </a:tc>
                <a:extLst>
                  <a:ext uri="{0D108BD9-81ED-4DB2-BD59-A6C34878D82A}">
                    <a16:rowId xmlns:a16="http://schemas.microsoft.com/office/drawing/2014/main" val="2445703514"/>
                  </a:ext>
                </a:extLst>
              </a:tr>
              <a:tr h="870647">
                <a:tc>
                  <a:txBody>
                    <a:bodyPr/>
                    <a:lstStyle/>
                    <a:p>
                      <a:r>
                        <a:rPr lang="en-US" dirty="0"/>
                        <a:t>4.</a:t>
                      </a:r>
                      <a:endParaRPr lang="en-IN" dirty="0"/>
                    </a:p>
                  </a:txBody>
                  <a:tcPr/>
                </a:tc>
                <a:tc>
                  <a:txBody>
                    <a:bodyPr/>
                    <a:lstStyle/>
                    <a:p>
                      <a:r>
                        <a:rPr lang="en-US" dirty="0"/>
                        <a:t>SHIVA THAKUR</a:t>
                      </a:r>
                      <a:endParaRPr lang="en-IN" dirty="0"/>
                    </a:p>
                  </a:txBody>
                  <a:tcPr/>
                </a:tc>
                <a:tc>
                  <a:txBody>
                    <a:bodyPr/>
                    <a:lstStyle/>
                    <a:p>
                      <a:r>
                        <a:rPr lang="en-US" dirty="0"/>
                        <a:t>Purchasing and specification of project hardware and detailing of sensors</a:t>
                      </a:r>
                      <a:endParaRPr lang="en-IN" dirty="0"/>
                    </a:p>
                  </a:txBody>
                  <a:tcPr/>
                </a:tc>
                <a:extLst>
                  <a:ext uri="{0D108BD9-81ED-4DB2-BD59-A6C34878D82A}">
                    <a16:rowId xmlns:a16="http://schemas.microsoft.com/office/drawing/2014/main" val="1612101889"/>
                  </a:ext>
                </a:extLst>
              </a:tr>
            </a:tbl>
          </a:graphicData>
        </a:graphic>
      </p:graphicFrame>
      <p:sp>
        <p:nvSpPr>
          <p:cNvPr id="4" name="Date Placeholder 3">
            <a:extLst>
              <a:ext uri="{FF2B5EF4-FFF2-40B4-BE49-F238E27FC236}">
                <a16:creationId xmlns:a16="http://schemas.microsoft.com/office/drawing/2014/main" id="{A5123511-4FEF-4289-B40B-FBE8CBD8B393}"/>
              </a:ext>
            </a:extLst>
          </p:cNvPr>
          <p:cNvSpPr>
            <a:spLocks noGrp="1"/>
          </p:cNvSpPr>
          <p:nvPr>
            <p:ph type="dt" sz="half" idx="10"/>
          </p:nvPr>
        </p:nvSpPr>
        <p:spPr>
          <a:xfrm>
            <a:off x="0"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3278D7F9-63E4-451A-8619-A790571A8028}"/>
              </a:ext>
            </a:extLst>
          </p:cNvPr>
          <p:cNvSpPr>
            <a:spLocks noGrp="1"/>
          </p:cNvSpPr>
          <p:nvPr>
            <p:ph type="sldNum" sz="quarter" idx="12"/>
          </p:nvPr>
        </p:nvSpPr>
        <p:spPr>
          <a:xfrm>
            <a:off x="7369572" y="6492874"/>
            <a:ext cx="2139553" cy="365125"/>
          </a:xfrm>
        </p:spPr>
        <p:txBody>
          <a:bodyPr/>
          <a:lstStyle/>
          <a:p>
            <a:r>
              <a:rPr lang="en-US" dirty="0">
                <a:solidFill>
                  <a:schemeClr val="bg1"/>
                </a:solidFill>
              </a:rPr>
              <a:t>22</a:t>
            </a:r>
          </a:p>
        </p:txBody>
      </p:sp>
      <p:sp>
        <p:nvSpPr>
          <p:cNvPr id="7" name="TextBox 6">
            <a:extLst>
              <a:ext uri="{FF2B5EF4-FFF2-40B4-BE49-F238E27FC236}">
                <a16:creationId xmlns:a16="http://schemas.microsoft.com/office/drawing/2014/main" id="{97A05404-2BBA-4693-B5E4-0BF064722284}"/>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290542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F379-A5F6-4E91-B564-7674C577F226}"/>
              </a:ext>
            </a:extLst>
          </p:cNvPr>
          <p:cNvSpPr>
            <a:spLocks noGrp="1"/>
          </p:cNvSpPr>
          <p:nvPr>
            <p:ph type="title"/>
          </p:nvPr>
        </p:nvSpPr>
        <p:spPr>
          <a:xfrm>
            <a:off x="1568153" y="1104439"/>
            <a:ext cx="7096454" cy="635613"/>
          </a:xfrm>
        </p:spPr>
        <p:txBody>
          <a:bodyPr>
            <a:normAutofit fontScale="90000"/>
          </a:bodyPr>
          <a:lstStyle/>
          <a:p>
            <a:r>
              <a:rPr lang="en-US" b="1" dirty="0">
                <a:latin typeface="Times New Roman" panose="02020603050405020304" pitchFamily="18" charset="0"/>
                <a:cs typeface="Times New Roman" panose="02020603050405020304" pitchFamily="18" charset="0"/>
              </a:rPr>
              <a:t>APPROXIMATION COST</a:t>
            </a:r>
            <a:endParaRPr lang="en-IN" b="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3CDA57A6-E6D9-4F99-BA2A-15E9D2C9DA94}"/>
              </a:ext>
            </a:extLst>
          </p:cNvPr>
          <p:cNvGraphicFramePr>
            <a:graphicFrameLocks noGrp="1"/>
          </p:cNvGraphicFramePr>
          <p:nvPr>
            <p:ph idx="1"/>
            <p:extLst>
              <p:ext uri="{D42A27DB-BD31-4B8C-83A1-F6EECF244321}">
                <p14:modId xmlns:p14="http://schemas.microsoft.com/office/powerpoint/2010/main" val="2691609227"/>
              </p:ext>
            </p:extLst>
          </p:nvPr>
        </p:nvGraphicFramePr>
        <p:xfrm>
          <a:off x="653752" y="1740053"/>
          <a:ext cx="8223918" cy="4597024"/>
        </p:xfrm>
        <a:graphic>
          <a:graphicData uri="http://schemas.openxmlformats.org/drawingml/2006/table">
            <a:tbl>
              <a:tblPr firstRow="1" bandRow="1">
                <a:tableStyleId>{00A15C55-8517-42AA-B614-E9B94910E393}</a:tableStyleId>
              </a:tblPr>
              <a:tblGrid>
                <a:gridCol w="741510">
                  <a:extLst>
                    <a:ext uri="{9D8B030D-6E8A-4147-A177-3AD203B41FA5}">
                      <a16:colId xmlns:a16="http://schemas.microsoft.com/office/drawing/2014/main" val="3111285325"/>
                    </a:ext>
                  </a:extLst>
                </a:gridCol>
                <a:gridCol w="5341471">
                  <a:extLst>
                    <a:ext uri="{9D8B030D-6E8A-4147-A177-3AD203B41FA5}">
                      <a16:colId xmlns:a16="http://schemas.microsoft.com/office/drawing/2014/main" val="2731083010"/>
                    </a:ext>
                  </a:extLst>
                </a:gridCol>
                <a:gridCol w="2140937">
                  <a:extLst>
                    <a:ext uri="{9D8B030D-6E8A-4147-A177-3AD203B41FA5}">
                      <a16:colId xmlns:a16="http://schemas.microsoft.com/office/drawing/2014/main" val="388775086"/>
                    </a:ext>
                  </a:extLst>
                </a:gridCol>
              </a:tblGrid>
              <a:tr h="616703">
                <a:tc>
                  <a:txBody>
                    <a:bodyPr/>
                    <a:lstStyle/>
                    <a:p>
                      <a:r>
                        <a:rPr lang="en-US" dirty="0"/>
                        <a:t>S.NO</a:t>
                      </a:r>
                      <a:endParaRPr lang="en-IN" dirty="0"/>
                    </a:p>
                  </a:txBody>
                  <a:tcPr/>
                </a:tc>
                <a:tc>
                  <a:txBody>
                    <a:bodyPr/>
                    <a:lstStyle/>
                    <a:p>
                      <a:r>
                        <a:rPr lang="en-US" dirty="0"/>
                        <a:t>COMPONENTS USED</a:t>
                      </a:r>
                      <a:endParaRPr lang="en-IN" dirty="0"/>
                    </a:p>
                  </a:txBody>
                  <a:tcPr/>
                </a:tc>
                <a:tc>
                  <a:txBody>
                    <a:bodyPr/>
                    <a:lstStyle/>
                    <a:p>
                      <a:r>
                        <a:rPr lang="en-US" dirty="0"/>
                        <a:t>PRICE</a:t>
                      </a:r>
                      <a:endParaRPr lang="en-IN" dirty="0"/>
                    </a:p>
                  </a:txBody>
                  <a:tcPr/>
                </a:tc>
                <a:extLst>
                  <a:ext uri="{0D108BD9-81ED-4DB2-BD59-A6C34878D82A}">
                    <a16:rowId xmlns:a16="http://schemas.microsoft.com/office/drawing/2014/main" val="1671356985"/>
                  </a:ext>
                </a:extLst>
              </a:tr>
              <a:tr h="410837">
                <a:tc>
                  <a:txBody>
                    <a:bodyPr/>
                    <a:lstStyle/>
                    <a:p>
                      <a:r>
                        <a:rPr lang="en-US" dirty="0"/>
                        <a:t>1</a:t>
                      </a:r>
                      <a:endParaRPr lang="en-IN" dirty="0"/>
                    </a:p>
                  </a:txBody>
                  <a:tcPr/>
                </a:tc>
                <a:tc>
                  <a:txBody>
                    <a:bodyPr/>
                    <a:lstStyle/>
                    <a:p>
                      <a:r>
                        <a:rPr lang="en-US" dirty="0"/>
                        <a:t>ARDUINO UNO + Cable</a:t>
                      </a:r>
                      <a:endParaRPr lang="en-IN" dirty="0"/>
                    </a:p>
                  </a:txBody>
                  <a:tcPr/>
                </a:tc>
                <a:tc>
                  <a:txBody>
                    <a:bodyPr/>
                    <a:lstStyle/>
                    <a:p>
                      <a:r>
                        <a:rPr lang="en-US" dirty="0"/>
                        <a:t>500</a:t>
                      </a:r>
                      <a:endParaRPr lang="en-IN" dirty="0"/>
                    </a:p>
                  </a:txBody>
                  <a:tcPr/>
                </a:tc>
                <a:extLst>
                  <a:ext uri="{0D108BD9-81ED-4DB2-BD59-A6C34878D82A}">
                    <a16:rowId xmlns:a16="http://schemas.microsoft.com/office/drawing/2014/main" val="3829278374"/>
                  </a:ext>
                </a:extLst>
              </a:tr>
              <a:tr h="410837">
                <a:tc>
                  <a:txBody>
                    <a:bodyPr/>
                    <a:lstStyle/>
                    <a:p>
                      <a:r>
                        <a:rPr lang="en-US" dirty="0"/>
                        <a:t>2</a:t>
                      </a:r>
                      <a:endParaRPr lang="en-IN" dirty="0"/>
                    </a:p>
                  </a:txBody>
                  <a:tcPr/>
                </a:tc>
                <a:tc>
                  <a:txBody>
                    <a:bodyPr/>
                    <a:lstStyle/>
                    <a:p>
                      <a:r>
                        <a:rPr lang="en-US" dirty="0"/>
                        <a:t>ESP-8266 Wi-fi module</a:t>
                      </a:r>
                      <a:endParaRPr lang="en-IN" dirty="0"/>
                    </a:p>
                  </a:txBody>
                  <a:tcPr/>
                </a:tc>
                <a:tc>
                  <a:txBody>
                    <a:bodyPr/>
                    <a:lstStyle/>
                    <a:p>
                      <a:r>
                        <a:rPr lang="en-US" dirty="0"/>
                        <a:t>230</a:t>
                      </a:r>
                      <a:endParaRPr lang="en-IN" dirty="0"/>
                    </a:p>
                  </a:txBody>
                  <a:tcPr/>
                </a:tc>
                <a:extLst>
                  <a:ext uri="{0D108BD9-81ED-4DB2-BD59-A6C34878D82A}">
                    <a16:rowId xmlns:a16="http://schemas.microsoft.com/office/drawing/2014/main" val="1390215030"/>
                  </a:ext>
                </a:extLst>
              </a:tr>
              <a:tr h="410837">
                <a:tc>
                  <a:txBody>
                    <a:bodyPr/>
                    <a:lstStyle/>
                    <a:p>
                      <a:r>
                        <a:rPr lang="en-US" dirty="0"/>
                        <a:t>3</a:t>
                      </a:r>
                      <a:endParaRPr lang="en-IN" dirty="0"/>
                    </a:p>
                  </a:txBody>
                  <a:tcPr/>
                </a:tc>
                <a:tc>
                  <a:txBody>
                    <a:bodyPr/>
                    <a:lstStyle/>
                    <a:p>
                      <a:r>
                        <a:rPr lang="en-US" dirty="0"/>
                        <a:t>DHT-11 (Temperature &amp; Humidity sensor)</a:t>
                      </a:r>
                      <a:endParaRPr lang="en-IN" dirty="0"/>
                    </a:p>
                  </a:txBody>
                  <a:tcPr/>
                </a:tc>
                <a:tc>
                  <a:txBody>
                    <a:bodyPr/>
                    <a:lstStyle/>
                    <a:p>
                      <a:r>
                        <a:rPr lang="en-US" dirty="0"/>
                        <a:t>180</a:t>
                      </a:r>
                      <a:endParaRPr lang="en-IN" dirty="0"/>
                    </a:p>
                  </a:txBody>
                  <a:tcPr/>
                </a:tc>
                <a:extLst>
                  <a:ext uri="{0D108BD9-81ED-4DB2-BD59-A6C34878D82A}">
                    <a16:rowId xmlns:a16="http://schemas.microsoft.com/office/drawing/2014/main" val="3011686121"/>
                  </a:ext>
                </a:extLst>
              </a:tr>
              <a:tr h="410837">
                <a:tc>
                  <a:txBody>
                    <a:bodyPr/>
                    <a:lstStyle/>
                    <a:p>
                      <a:r>
                        <a:rPr lang="en-US" dirty="0"/>
                        <a:t>4</a:t>
                      </a:r>
                      <a:endParaRPr lang="en-IN" dirty="0"/>
                    </a:p>
                  </a:txBody>
                  <a:tcPr/>
                </a:tc>
                <a:tc>
                  <a:txBody>
                    <a:bodyPr/>
                    <a:lstStyle/>
                    <a:p>
                      <a:r>
                        <a:rPr lang="en-US" dirty="0"/>
                        <a:t>BMP 180 (Pressure and altitude sensor)</a:t>
                      </a:r>
                    </a:p>
                  </a:txBody>
                  <a:tcPr/>
                </a:tc>
                <a:tc>
                  <a:txBody>
                    <a:bodyPr/>
                    <a:lstStyle/>
                    <a:p>
                      <a:r>
                        <a:rPr lang="en-US" dirty="0"/>
                        <a:t>250</a:t>
                      </a:r>
                      <a:endParaRPr lang="en-IN" dirty="0"/>
                    </a:p>
                  </a:txBody>
                  <a:tcPr/>
                </a:tc>
                <a:extLst>
                  <a:ext uri="{0D108BD9-81ED-4DB2-BD59-A6C34878D82A}">
                    <a16:rowId xmlns:a16="http://schemas.microsoft.com/office/drawing/2014/main" val="332738344"/>
                  </a:ext>
                </a:extLst>
              </a:tr>
              <a:tr h="410837">
                <a:tc>
                  <a:txBody>
                    <a:bodyPr/>
                    <a:lstStyle/>
                    <a:p>
                      <a:r>
                        <a:rPr lang="en-US" dirty="0"/>
                        <a:t>5</a:t>
                      </a:r>
                      <a:endParaRPr lang="en-IN" dirty="0"/>
                    </a:p>
                  </a:txBody>
                  <a:tcPr/>
                </a:tc>
                <a:tc>
                  <a:txBody>
                    <a:bodyPr/>
                    <a:lstStyle/>
                    <a:p>
                      <a:r>
                        <a:rPr lang="en-US" dirty="0"/>
                        <a:t>MQ 135 (Air Quality monitoring sensor)</a:t>
                      </a:r>
                      <a:endParaRPr lang="en-IN" dirty="0"/>
                    </a:p>
                  </a:txBody>
                  <a:tcPr/>
                </a:tc>
                <a:tc>
                  <a:txBody>
                    <a:bodyPr/>
                    <a:lstStyle/>
                    <a:p>
                      <a:r>
                        <a:rPr lang="en-US" dirty="0"/>
                        <a:t>280</a:t>
                      </a:r>
                      <a:endParaRPr lang="en-IN" dirty="0"/>
                    </a:p>
                  </a:txBody>
                  <a:tcPr/>
                </a:tc>
                <a:extLst>
                  <a:ext uri="{0D108BD9-81ED-4DB2-BD59-A6C34878D82A}">
                    <a16:rowId xmlns:a16="http://schemas.microsoft.com/office/drawing/2014/main" val="2177981786"/>
                  </a:ext>
                </a:extLst>
              </a:tr>
              <a:tr h="410837">
                <a:tc>
                  <a:txBody>
                    <a:bodyPr/>
                    <a:lstStyle/>
                    <a:p>
                      <a:r>
                        <a:rPr lang="en-US" dirty="0"/>
                        <a:t>6</a:t>
                      </a:r>
                      <a:endParaRPr lang="en-IN" dirty="0"/>
                    </a:p>
                  </a:txBody>
                  <a:tcPr/>
                </a:tc>
                <a:tc>
                  <a:txBody>
                    <a:bodyPr/>
                    <a:lstStyle/>
                    <a:p>
                      <a:r>
                        <a:rPr lang="en-US" dirty="0"/>
                        <a:t>HC-SR04 (Ultrasonic sensor)</a:t>
                      </a:r>
                    </a:p>
                  </a:txBody>
                  <a:tcPr/>
                </a:tc>
                <a:tc>
                  <a:txBody>
                    <a:bodyPr/>
                    <a:lstStyle/>
                    <a:p>
                      <a:r>
                        <a:rPr lang="en-US" dirty="0"/>
                        <a:t>180</a:t>
                      </a:r>
                      <a:endParaRPr lang="en-IN" dirty="0"/>
                    </a:p>
                  </a:txBody>
                  <a:tcPr/>
                </a:tc>
                <a:extLst>
                  <a:ext uri="{0D108BD9-81ED-4DB2-BD59-A6C34878D82A}">
                    <a16:rowId xmlns:a16="http://schemas.microsoft.com/office/drawing/2014/main" val="2773081646"/>
                  </a:ext>
                </a:extLst>
              </a:tr>
              <a:tr h="410837">
                <a:tc>
                  <a:txBody>
                    <a:bodyPr/>
                    <a:lstStyle/>
                    <a:p>
                      <a:r>
                        <a:rPr lang="en-US" dirty="0"/>
                        <a:t>7</a:t>
                      </a:r>
                      <a:endParaRPr lang="en-IN" dirty="0"/>
                    </a:p>
                  </a:txBody>
                  <a:tcPr/>
                </a:tc>
                <a:tc>
                  <a:txBody>
                    <a:bodyPr/>
                    <a:lstStyle/>
                    <a:p>
                      <a:r>
                        <a:rPr lang="en-US" dirty="0"/>
                        <a:t>Rain sensor</a:t>
                      </a:r>
                      <a:endParaRPr lang="en-IN" dirty="0"/>
                    </a:p>
                  </a:txBody>
                  <a:tcPr/>
                </a:tc>
                <a:tc>
                  <a:txBody>
                    <a:bodyPr/>
                    <a:lstStyle/>
                    <a:p>
                      <a:r>
                        <a:rPr lang="en-US" dirty="0"/>
                        <a:t>240</a:t>
                      </a:r>
                      <a:endParaRPr lang="en-IN" dirty="0"/>
                    </a:p>
                  </a:txBody>
                  <a:tcPr/>
                </a:tc>
                <a:extLst>
                  <a:ext uri="{0D108BD9-81ED-4DB2-BD59-A6C34878D82A}">
                    <a16:rowId xmlns:a16="http://schemas.microsoft.com/office/drawing/2014/main" val="1141795716"/>
                  </a:ext>
                </a:extLst>
              </a:tr>
              <a:tr h="464382">
                <a:tc>
                  <a:txBody>
                    <a:bodyPr/>
                    <a:lstStyle/>
                    <a:p>
                      <a:r>
                        <a:rPr lang="en-US" dirty="0"/>
                        <a:t>8</a:t>
                      </a:r>
                      <a:endParaRPr lang="en-IN" dirty="0"/>
                    </a:p>
                  </a:txBody>
                  <a:tcPr/>
                </a:tc>
                <a:tc>
                  <a:txBody>
                    <a:bodyPr/>
                    <a:lstStyle/>
                    <a:p>
                      <a:r>
                        <a:rPr lang="en-US" dirty="0"/>
                        <a:t>LM-393 Module (light sensor Module)</a:t>
                      </a:r>
                      <a:endParaRPr lang="en-IN" dirty="0"/>
                    </a:p>
                  </a:txBody>
                  <a:tcPr/>
                </a:tc>
                <a:tc>
                  <a:txBody>
                    <a:bodyPr/>
                    <a:lstStyle/>
                    <a:p>
                      <a:r>
                        <a:rPr lang="en-US" dirty="0"/>
                        <a:t>150</a:t>
                      </a:r>
                      <a:endParaRPr lang="en-IN" dirty="0"/>
                    </a:p>
                  </a:txBody>
                  <a:tcPr/>
                </a:tc>
                <a:extLst>
                  <a:ext uri="{0D108BD9-81ED-4DB2-BD59-A6C34878D82A}">
                    <a16:rowId xmlns:a16="http://schemas.microsoft.com/office/drawing/2014/main" val="854176487"/>
                  </a:ext>
                </a:extLst>
              </a:tr>
              <a:tr h="410837">
                <a:tc>
                  <a:txBody>
                    <a:bodyPr/>
                    <a:lstStyle/>
                    <a:p>
                      <a:r>
                        <a:rPr lang="en-US" dirty="0"/>
                        <a:t>9</a:t>
                      </a:r>
                    </a:p>
                    <a:p>
                      <a:endParaRPr lang="en-IN" dirty="0"/>
                    </a:p>
                  </a:txBody>
                  <a:tcPr/>
                </a:tc>
                <a:tc>
                  <a:txBody>
                    <a:bodyPr/>
                    <a:lstStyle/>
                    <a:p>
                      <a:r>
                        <a:rPr lang="en-US" dirty="0"/>
                        <a:t>Bread Board, jumper wires, buzzer, led etc.</a:t>
                      </a:r>
                    </a:p>
                    <a:p>
                      <a:r>
                        <a:rPr lang="en-US" dirty="0"/>
                        <a:t>TOTAL COST</a:t>
                      </a:r>
                      <a:endParaRPr lang="en-IN" dirty="0"/>
                    </a:p>
                  </a:txBody>
                  <a:tcPr/>
                </a:tc>
                <a:tc>
                  <a:txBody>
                    <a:bodyPr/>
                    <a:lstStyle/>
                    <a:p>
                      <a:r>
                        <a:rPr lang="en-US" dirty="0"/>
                        <a:t>500</a:t>
                      </a:r>
                    </a:p>
                    <a:p>
                      <a:r>
                        <a:rPr lang="en-US" dirty="0"/>
                        <a:t>2500</a:t>
                      </a:r>
                      <a:endParaRPr lang="en-IN" dirty="0"/>
                    </a:p>
                  </a:txBody>
                  <a:tcPr/>
                </a:tc>
                <a:extLst>
                  <a:ext uri="{0D108BD9-81ED-4DB2-BD59-A6C34878D82A}">
                    <a16:rowId xmlns:a16="http://schemas.microsoft.com/office/drawing/2014/main" val="3657707034"/>
                  </a:ext>
                </a:extLst>
              </a:tr>
            </a:tbl>
          </a:graphicData>
        </a:graphic>
      </p:graphicFrame>
      <p:sp>
        <p:nvSpPr>
          <p:cNvPr id="4" name="Date Placeholder 3">
            <a:extLst>
              <a:ext uri="{FF2B5EF4-FFF2-40B4-BE49-F238E27FC236}">
                <a16:creationId xmlns:a16="http://schemas.microsoft.com/office/drawing/2014/main" id="{027BA4F4-656F-4C25-AD9A-D2C8719AF4DB}"/>
              </a:ext>
            </a:extLst>
          </p:cNvPr>
          <p:cNvSpPr>
            <a:spLocks noGrp="1"/>
          </p:cNvSpPr>
          <p:nvPr>
            <p:ph type="dt" sz="half" idx="10"/>
          </p:nvPr>
        </p:nvSpPr>
        <p:spPr>
          <a:xfrm>
            <a:off x="0" y="6483938"/>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2ED18CEE-A2EB-4D17-BA46-6A261A2361CD}"/>
              </a:ext>
            </a:extLst>
          </p:cNvPr>
          <p:cNvSpPr>
            <a:spLocks noGrp="1"/>
          </p:cNvSpPr>
          <p:nvPr>
            <p:ph type="sldNum" sz="quarter" idx="12"/>
          </p:nvPr>
        </p:nvSpPr>
        <p:spPr>
          <a:xfrm>
            <a:off x="7369572" y="6483937"/>
            <a:ext cx="2139553" cy="365125"/>
          </a:xfrm>
        </p:spPr>
        <p:txBody>
          <a:bodyPr/>
          <a:lstStyle/>
          <a:p>
            <a:r>
              <a:rPr lang="en-US" dirty="0">
                <a:solidFill>
                  <a:schemeClr val="bg1"/>
                </a:solidFill>
              </a:rPr>
              <a:t>23</a:t>
            </a:r>
          </a:p>
        </p:txBody>
      </p:sp>
      <p:sp>
        <p:nvSpPr>
          <p:cNvPr id="7" name="TextBox 6">
            <a:extLst>
              <a:ext uri="{FF2B5EF4-FFF2-40B4-BE49-F238E27FC236}">
                <a16:creationId xmlns:a16="http://schemas.microsoft.com/office/drawing/2014/main" id="{777E42A6-B792-41EC-97E3-7ADC50F5B29B}"/>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228100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DA87-7474-4E1E-A6B8-65102DD35077}"/>
              </a:ext>
            </a:extLst>
          </p:cNvPr>
          <p:cNvSpPr>
            <a:spLocks noGrp="1"/>
          </p:cNvSpPr>
          <p:nvPr>
            <p:ph type="title"/>
          </p:nvPr>
        </p:nvSpPr>
        <p:spPr>
          <a:xfrm>
            <a:off x="527538" y="1266062"/>
            <a:ext cx="8327835" cy="521313"/>
          </a:xfrm>
        </p:spPr>
        <p:txBody>
          <a:bodyPr>
            <a:noAutofit/>
          </a:bodyPr>
          <a:lstStyle/>
          <a:p>
            <a:r>
              <a:rPr lang="en-US" sz="3600" b="1" dirty="0">
                <a:latin typeface="Times New Roman" panose="02020603050405020304" pitchFamily="18" charset="0"/>
                <a:cs typeface="Times New Roman" panose="02020603050405020304" pitchFamily="18" charset="0"/>
              </a:rPr>
              <a:t>  WORK DONE BY BIMALENDU PUI</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B198D7E-09C0-4486-BBED-F1E8ED2F1B13}"/>
              </a:ext>
            </a:extLst>
          </p:cNvPr>
          <p:cNvSpPr>
            <a:spLocks noGrp="1"/>
          </p:cNvSpPr>
          <p:nvPr>
            <p:ph type="dt" sz="half" idx="10"/>
          </p:nvPr>
        </p:nvSpPr>
        <p:spPr>
          <a:xfrm>
            <a:off x="5682"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10850F77-547F-41B9-96F0-01E0169CFCD5}"/>
              </a:ext>
            </a:extLst>
          </p:cNvPr>
          <p:cNvSpPr>
            <a:spLocks noGrp="1"/>
          </p:cNvSpPr>
          <p:nvPr>
            <p:ph type="sldNum" sz="quarter" idx="12"/>
          </p:nvPr>
        </p:nvSpPr>
        <p:spPr>
          <a:xfrm>
            <a:off x="7363890" y="6492874"/>
            <a:ext cx="2139553" cy="365125"/>
          </a:xfrm>
        </p:spPr>
        <p:txBody>
          <a:bodyPr/>
          <a:lstStyle/>
          <a:p>
            <a:r>
              <a:rPr lang="en-US" dirty="0">
                <a:solidFill>
                  <a:schemeClr val="bg1"/>
                </a:solidFill>
              </a:rPr>
              <a:t>24</a:t>
            </a:r>
          </a:p>
        </p:txBody>
      </p:sp>
      <p:sp>
        <p:nvSpPr>
          <p:cNvPr id="3" name="TextBox 2">
            <a:extLst>
              <a:ext uri="{FF2B5EF4-FFF2-40B4-BE49-F238E27FC236}">
                <a16:creationId xmlns:a16="http://schemas.microsoft.com/office/drawing/2014/main" id="{0A8398E1-E9F1-4EE8-B930-7DFA1FA4A15F}"/>
              </a:ext>
            </a:extLst>
          </p:cNvPr>
          <p:cNvSpPr txBox="1"/>
          <p:nvPr/>
        </p:nvSpPr>
        <p:spPr>
          <a:xfrm>
            <a:off x="745723" y="2343706"/>
            <a:ext cx="7261935" cy="33547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Coding of MQ-135 gas sensor module and HC-SR04 Ultrasonic sensor module.</a:t>
            </a:r>
          </a:p>
          <a:p>
            <a:pPr marL="285750" indent="-285750">
              <a:buFont typeface="Wingdings" panose="05000000000000000000" pitchFamily="2" charset="2"/>
              <a:buChar char="Ø"/>
            </a:pPr>
            <a:endParaRPr lang="en-US" sz="1000" dirty="0"/>
          </a:p>
          <a:p>
            <a:pPr marL="285750" indent="-285750">
              <a:buFont typeface="Wingdings" panose="05000000000000000000" pitchFamily="2" charset="2"/>
              <a:buChar char="Ø"/>
            </a:pPr>
            <a:r>
              <a:rPr lang="en-US" sz="2400" dirty="0"/>
              <a:t>Making of circuit diagram using </a:t>
            </a:r>
            <a:r>
              <a:rPr lang="en-US" sz="2400" dirty="0" err="1"/>
              <a:t>circuitio</a:t>
            </a:r>
            <a:r>
              <a:rPr lang="en-US" sz="2400" dirty="0"/>
              <a:t> online software</a:t>
            </a:r>
            <a:endParaRPr lang="en-US" sz="2000" dirty="0"/>
          </a:p>
          <a:p>
            <a:pPr marL="285750" indent="-285750">
              <a:buFont typeface="Wingdings" panose="05000000000000000000" pitchFamily="2" charset="2"/>
              <a:buChar char="Ø"/>
            </a:pPr>
            <a:endParaRPr lang="en-US" sz="1000" dirty="0"/>
          </a:p>
          <a:p>
            <a:pPr marL="285750" indent="-285750">
              <a:buFont typeface="Wingdings" panose="05000000000000000000" pitchFamily="2" charset="2"/>
              <a:buChar char="Ø"/>
            </a:pPr>
            <a:r>
              <a:rPr lang="en-US" sz="2400" dirty="0"/>
              <a:t>Assisting Gauri </a:t>
            </a:r>
            <a:r>
              <a:rPr lang="en-US" sz="2400" dirty="0" err="1"/>
              <a:t>sankar</a:t>
            </a:r>
            <a:r>
              <a:rPr lang="en-US" sz="2400" dirty="0"/>
              <a:t> in making of Power point presentation, Review papers .</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endParaRPr lang="en-IN" sz="2400" dirty="0"/>
          </a:p>
        </p:txBody>
      </p:sp>
      <p:sp>
        <p:nvSpPr>
          <p:cNvPr id="6" name="TextBox 6">
            <a:extLst>
              <a:ext uri="{FF2B5EF4-FFF2-40B4-BE49-F238E27FC236}">
                <a16:creationId xmlns:a16="http://schemas.microsoft.com/office/drawing/2014/main" id="{4C327BF5-B782-40A2-8F6D-8F83DFCC2263}"/>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177562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108C-BCC3-4566-BF7E-F5B5220DB8F0}"/>
              </a:ext>
            </a:extLst>
          </p:cNvPr>
          <p:cNvSpPr>
            <a:spLocks noGrp="1"/>
          </p:cNvSpPr>
          <p:nvPr>
            <p:ph type="title"/>
          </p:nvPr>
        </p:nvSpPr>
        <p:spPr>
          <a:xfrm>
            <a:off x="653752" y="1179364"/>
            <a:ext cx="8201621" cy="635613"/>
          </a:xfrm>
        </p:spPr>
        <p:txBody>
          <a:bodyPr>
            <a:normAutofit/>
          </a:bodyPr>
          <a:lstStyle/>
          <a:p>
            <a:r>
              <a:rPr lang="en-US" sz="3600" b="1" dirty="0">
                <a:latin typeface="Times New Roman" panose="02020603050405020304" pitchFamily="18" charset="0"/>
                <a:cs typeface="Times New Roman" panose="02020603050405020304" pitchFamily="18" charset="0"/>
              </a:rPr>
              <a:t>  WORK DONE BY GOURI SANKAR </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C73A32A-1B9C-4325-96E0-7E880AFA172E}"/>
              </a:ext>
            </a:extLst>
          </p:cNvPr>
          <p:cNvSpPr>
            <a:spLocks noGrp="1"/>
          </p:cNvSpPr>
          <p:nvPr>
            <p:ph type="dt" sz="half" idx="10"/>
          </p:nvPr>
        </p:nvSpPr>
        <p:spPr>
          <a:xfrm>
            <a:off x="0"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D9E739D4-33BD-4D7C-8F00-EEB308B14915}"/>
              </a:ext>
            </a:extLst>
          </p:cNvPr>
          <p:cNvSpPr>
            <a:spLocks noGrp="1"/>
          </p:cNvSpPr>
          <p:nvPr>
            <p:ph type="sldNum" sz="quarter" idx="12"/>
          </p:nvPr>
        </p:nvSpPr>
        <p:spPr>
          <a:xfrm>
            <a:off x="7369572" y="6492874"/>
            <a:ext cx="2139553" cy="365125"/>
          </a:xfrm>
        </p:spPr>
        <p:txBody>
          <a:bodyPr/>
          <a:lstStyle/>
          <a:p>
            <a:r>
              <a:rPr lang="en-US" dirty="0">
                <a:solidFill>
                  <a:schemeClr val="bg1"/>
                </a:solidFill>
              </a:rPr>
              <a:t>25</a:t>
            </a:r>
          </a:p>
        </p:txBody>
      </p:sp>
      <p:sp>
        <p:nvSpPr>
          <p:cNvPr id="6" name="TextBox 5">
            <a:extLst>
              <a:ext uri="{FF2B5EF4-FFF2-40B4-BE49-F238E27FC236}">
                <a16:creationId xmlns:a16="http://schemas.microsoft.com/office/drawing/2014/main" id="{84769A22-1B30-48E2-A4EF-05203FCF89D7}"/>
              </a:ext>
            </a:extLst>
          </p:cNvPr>
          <p:cNvSpPr txBox="1"/>
          <p:nvPr/>
        </p:nvSpPr>
        <p:spPr>
          <a:xfrm>
            <a:off x="653752" y="2426923"/>
            <a:ext cx="7865615" cy="261610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Reviewing various research papers and literature review papers available in this field.</a:t>
            </a:r>
          </a:p>
          <a:p>
            <a:pPr marL="285750" indent="-285750">
              <a:buFont typeface="Wingdings" panose="05000000000000000000" pitchFamily="2" charset="2"/>
              <a:buChar char="Ø"/>
            </a:pPr>
            <a:endParaRPr lang="en-US" sz="1000" dirty="0"/>
          </a:p>
          <a:p>
            <a:pPr marL="285750" indent="-285750">
              <a:buFont typeface="Wingdings" panose="05000000000000000000" pitchFamily="2" charset="2"/>
              <a:buChar char="Ø"/>
            </a:pPr>
            <a:r>
              <a:rPr lang="en-US" sz="2400" dirty="0"/>
              <a:t>Find various solution for the problems occurred till now by review papers and internet.</a:t>
            </a:r>
          </a:p>
          <a:p>
            <a:pPr marL="285750" indent="-285750">
              <a:buFont typeface="Wingdings" panose="05000000000000000000" pitchFamily="2" charset="2"/>
              <a:buChar char="Ø"/>
            </a:pPr>
            <a:endParaRPr lang="en-US" sz="1000" dirty="0"/>
          </a:p>
          <a:p>
            <a:pPr marL="285750" indent="-285750">
              <a:buFont typeface="Wingdings" panose="05000000000000000000" pitchFamily="2" charset="2"/>
              <a:buChar char="Ø"/>
            </a:pPr>
            <a:r>
              <a:rPr lang="en-US" sz="2400" dirty="0"/>
              <a:t>Preparing review paper and presentation.</a:t>
            </a:r>
          </a:p>
          <a:p>
            <a:endParaRPr lang="en-IN" sz="2400" dirty="0"/>
          </a:p>
        </p:txBody>
      </p:sp>
      <p:sp>
        <p:nvSpPr>
          <p:cNvPr id="7" name="TextBox 6">
            <a:extLst>
              <a:ext uri="{FF2B5EF4-FFF2-40B4-BE49-F238E27FC236}">
                <a16:creationId xmlns:a16="http://schemas.microsoft.com/office/drawing/2014/main" id="{369CBA1A-B96F-4C2D-8BEA-24F6E52E25F0}"/>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3115921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CE6D-65A0-4E8A-9437-ABFECB4AD861}"/>
              </a:ext>
            </a:extLst>
          </p:cNvPr>
          <p:cNvSpPr>
            <a:spLocks noGrp="1"/>
          </p:cNvSpPr>
          <p:nvPr>
            <p:ph type="title"/>
          </p:nvPr>
        </p:nvSpPr>
        <p:spPr>
          <a:xfrm>
            <a:off x="266330" y="1110881"/>
            <a:ext cx="8542245" cy="714744"/>
          </a:xfrm>
        </p:spPr>
        <p:txBody>
          <a:bodyPr>
            <a:normAutofit/>
          </a:bodyPr>
          <a:lstStyle/>
          <a:p>
            <a:r>
              <a:rPr lang="en-US" b="1" dirty="0">
                <a:latin typeface="Times New Roman" panose="02020603050405020304" pitchFamily="18" charset="0"/>
                <a:cs typeface="Times New Roman" panose="02020603050405020304" pitchFamily="18" charset="0"/>
              </a:rPr>
              <a:t>  WORK DONE BY SHIVA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EA7BF4-51A6-4829-A54D-0EAF9E89738E}"/>
              </a:ext>
            </a:extLst>
          </p:cNvPr>
          <p:cNvSpPr>
            <a:spLocks noGrp="1"/>
          </p:cNvSpPr>
          <p:nvPr>
            <p:ph idx="1"/>
          </p:nvPr>
        </p:nvSpPr>
        <p:spPr>
          <a:xfrm>
            <a:off x="653753" y="2299317"/>
            <a:ext cx="7549214" cy="3447802"/>
          </a:xfrm>
        </p:spPr>
        <p:txBody>
          <a:bodyPr>
            <a:normAutofit/>
          </a:bodyPr>
          <a:lstStyle/>
          <a:p>
            <a:pPr>
              <a:buFont typeface="Wingdings" panose="05000000000000000000" pitchFamily="2" charset="2"/>
              <a:buChar char="Ø"/>
            </a:pPr>
            <a:r>
              <a:rPr lang="en-IN" sz="2400" dirty="0"/>
              <a:t>Selection of suitable sensors/components for project</a:t>
            </a:r>
          </a:p>
          <a:p>
            <a:pPr>
              <a:buFont typeface="Wingdings" panose="05000000000000000000" pitchFamily="2" charset="2"/>
              <a:buChar char="Ø"/>
            </a:pPr>
            <a:r>
              <a:rPr lang="en-US" sz="2400" dirty="0"/>
              <a:t>Purchasing of all the sensors and other hardware   components required after analyzing and review  the projects that has similar to your.</a:t>
            </a:r>
          </a:p>
          <a:p>
            <a:pPr>
              <a:buFont typeface="Wingdings" panose="05000000000000000000" pitchFamily="2" charset="2"/>
              <a:buChar char="Ø"/>
            </a:pPr>
            <a:r>
              <a:rPr lang="en-US" sz="2400" dirty="0"/>
              <a:t>Gathering a deep knowledge of how each sensor operates with its specification</a:t>
            </a:r>
          </a:p>
          <a:p>
            <a:pPr>
              <a:buFont typeface="Wingdings" panose="05000000000000000000" pitchFamily="2" charset="2"/>
              <a:buChar char="Ø"/>
            </a:pPr>
            <a:r>
              <a:rPr lang="en-US" sz="2400" dirty="0"/>
              <a:t>Making of power point presentation</a:t>
            </a:r>
          </a:p>
          <a:p>
            <a:pPr>
              <a:buFont typeface="Wingdings" panose="05000000000000000000" pitchFamily="2" charset="2"/>
              <a:buChar char="Ø"/>
            </a:pPr>
            <a:r>
              <a:rPr lang="en-US" sz="2400" dirty="0"/>
              <a:t>Assisting Vishal in debugging </a:t>
            </a:r>
          </a:p>
          <a:p>
            <a:pPr>
              <a:buFont typeface="Wingdings" panose="05000000000000000000" pitchFamily="2" charset="2"/>
              <a:buChar char="Ø"/>
            </a:pPr>
            <a:endParaRPr lang="en-IN" sz="2400" dirty="0"/>
          </a:p>
        </p:txBody>
      </p:sp>
      <p:sp>
        <p:nvSpPr>
          <p:cNvPr id="4" name="Date Placeholder 3">
            <a:extLst>
              <a:ext uri="{FF2B5EF4-FFF2-40B4-BE49-F238E27FC236}">
                <a16:creationId xmlns:a16="http://schemas.microsoft.com/office/drawing/2014/main" id="{92C47163-EB72-482C-97E9-FA7699DE6544}"/>
              </a:ext>
            </a:extLst>
          </p:cNvPr>
          <p:cNvSpPr>
            <a:spLocks noGrp="1"/>
          </p:cNvSpPr>
          <p:nvPr>
            <p:ph type="dt" sz="half" idx="10"/>
          </p:nvPr>
        </p:nvSpPr>
        <p:spPr>
          <a:xfrm>
            <a:off x="0" y="6488667"/>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F0C9A498-1A09-4F1A-B971-191FB052D9F0}"/>
              </a:ext>
            </a:extLst>
          </p:cNvPr>
          <p:cNvSpPr>
            <a:spLocks noGrp="1"/>
          </p:cNvSpPr>
          <p:nvPr>
            <p:ph type="sldNum" sz="quarter" idx="12"/>
          </p:nvPr>
        </p:nvSpPr>
        <p:spPr>
          <a:xfrm>
            <a:off x="7369572" y="6488666"/>
            <a:ext cx="2139553" cy="365125"/>
          </a:xfrm>
        </p:spPr>
        <p:txBody>
          <a:bodyPr/>
          <a:lstStyle/>
          <a:p>
            <a:r>
              <a:rPr lang="en-US" dirty="0">
                <a:solidFill>
                  <a:schemeClr val="bg1"/>
                </a:solidFill>
              </a:rPr>
              <a:t>26</a:t>
            </a:r>
          </a:p>
        </p:txBody>
      </p:sp>
      <p:sp>
        <p:nvSpPr>
          <p:cNvPr id="6" name="TextBox 6">
            <a:extLst>
              <a:ext uri="{FF2B5EF4-FFF2-40B4-BE49-F238E27FC236}">
                <a16:creationId xmlns:a16="http://schemas.microsoft.com/office/drawing/2014/main" id="{4DC4A0C2-BD6D-43FB-8A2D-3A38D49A0995}"/>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236102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15CC-A271-441F-A754-3EE974329062}"/>
              </a:ext>
            </a:extLst>
          </p:cNvPr>
          <p:cNvSpPr>
            <a:spLocks noGrp="1"/>
          </p:cNvSpPr>
          <p:nvPr>
            <p:ph type="title"/>
          </p:nvPr>
        </p:nvSpPr>
        <p:spPr>
          <a:xfrm>
            <a:off x="764931" y="1055077"/>
            <a:ext cx="8090442" cy="635613"/>
          </a:xfrm>
        </p:spPr>
        <p:txBody>
          <a:bodyPr>
            <a:normAutofit fontScale="90000"/>
          </a:bodyPr>
          <a:lstStyle/>
          <a:p>
            <a:r>
              <a:rPr lang="en-US" b="1" dirty="0">
                <a:latin typeface="Times New Roman" panose="02020603050405020304" pitchFamily="18" charset="0"/>
                <a:cs typeface="Times New Roman" panose="02020603050405020304" pitchFamily="18" charset="0"/>
              </a:rPr>
              <a:t>WORK DONE BY VISHAL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8F0653-BA76-4BB8-8C6A-D344B3B8E170}"/>
              </a:ext>
            </a:extLst>
          </p:cNvPr>
          <p:cNvSpPr>
            <a:spLocks noGrp="1"/>
          </p:cNvSpPr>
          <p:nvPr>
            <p:ph idx="1"/>
          </p:nvPr>
        </p:nvSpPr>
        <p:spPr>
          <a:xfrm>
            <a:off x="502832" y="1770589"/>
            <a:ext cx="8201620" cy="4351338"/>
          </a:xfrm>
        </p:spPr>
        <p:txBody>
          <a:bodyPr/>
          <a:lstStyle/>
          <a:p>
            <a:pPr algn="just"/>
            <a:endParaRPr lang="en-US" dirty="0"/>
          </a:p>
          <a:p>
            <a:pPr algn="just">
              <a:buFont typeface="Wingdings" panose="05000000000000000000" pitchFamily="2" charset="2"/>
              <a:buChar char="Ø"/>
            </a:pPr>
            <a:r>
              <a:rPr lang="en-IN" dirty="0"/>
              <a:t>Testing of each sensor via code and gathering data from them </a:t>
            </a:r>
          </a:p>
          <a:p>
            <a:pPr algn="just">
              <a:buFont typeface="Wingdings" panose="05000000000000000000" pitchFamily="2" charset="2"/>
              <a:buChar char="Ø"/>
            </a:pPr>
            <a:r>
              <a:rPr lang="en-IN" dirty="0"/>
              <a:t>Creating Channel on </a:t>
            </a:r>
            <a:r>
              <a:rPr lang="en-IN" dirty="0" err="1"/>
              <a:t>Thinkspeak</a:t>
            </a:r>
            <a:r>
              <a:rPr lang="en-IN" dirty="0"/>
              <a:t> webpage to upload the data gathered by different sensors for analysis </a:t>
            </a:r>
          </a:p>
          <a:p>
            <a:pPr algn="just">
              <a:buFont typeface="Wingdings" panose="05000000000000000000" pitchFamily="2" charset="2"/>
              <a:buChar char="Ø"/>
            </a:pPr>
            <a:r>
              <a:rPr lang="en-IN" dirty="0"/>
              <a:t>Trouble shooting and debugging</a:t>
            </a:r>
          </a:p>
          <a:p>
            <a:pPr algn="just">
              <a:buFont typeface="Wingdings" panose="05000000000000000000" pitchFamily="2" charset="2"/>
              <a:buChar char="Ø"/>
            </a:pPr>
            <a:r>
              <a:rPr lang="en-IN" dirty="0"/>
              <a:t>Preparing Power point </a:t>
            </a:r>
            <a:r>
              <a:rPr lang="en-IN" dirty="0" err="1"/>
              <a:t>presesntation</a:t>
            </a:r>
            <a:endParaRPr lang="en-IN" dirty="0"/>
          </a:p>
          <a:p>
            <a:pPr algn="just">
              <a:buFont typeface="Wingdings" panose="05000000000000000000" pitchFamily="2" charset="2"/>
              <a:buChar char="Ø"/>
            </a:pPr>
            <a:r>
              <a:rPr lang="en-IN" dirty="0"/>
              <a:t>Final assembling.</a:t>
            </a:r>
          </a:p>
          <a:p>
            <a:pPr algn="just">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E732D135-7324-4719-9317-0413F680F61D}"/>
              </a:ext>
            </a:extLst>
          </p:cNvPr>
          <p:cNvSpPr>
            <a:spLocks noGrp="1"/>
          </p:cNvSpPr>
          <p:nvPr>
            <p:ph type="dt" sz="half" idx="10"/>
          </p:nvPr>
        </p:nvSpPr>
        <p:spPr>
          <a:xfrm>
            <a:off x="0" y="6488667"/>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4724C50C-1D1A-4621-B08B-A470645A0A84}"/>
              </a:ext>
            </a:extLst>
          </p:cNvPr>
          <p:cNvSpPr>
            <a:spLocks noGrp="1"/>
          </p:cNvSpPr>
          <p:nvPr>
            <p:ph type="sldNum" sz="quarter" idx="12"/>
          </p:nvPr>
        </p:nvSpPr>
        <p:spPr>
          <a:xfrm>
            <a:off x="7432856" y="6488666"/>
            <a:ext cx="2076269" cy="365125"/>
          </a:xfrm>
        </p:spPr>
        <p:txBody>
          <a:bodyPr/>
          <a:lstStyle/>
          <a:p>
            <a:r>
              <a:rPr lang="en-US" dirty="0">
                <a:solidFill>
                  <a:schemeClr val="bg1"/>
                </a:solidFill>
              </a:rPr>
              <a:t>27</a:t>
            </a:r>
          </a:p>
        </p:txBody>
      </p:sp>
      <p:sp>
        <p:nvSpPr>
          <p:cNvPr id="6" name="TextBox 6">
            <a:extLst>
              <a:ext uri="{FF2B5EF4-FFF2-40B4-BE49-F238E27FC236}">
                <a16:creationId xmlns:a16="http://schemas.microsoft.com/office/drawing/2014/main" id="{6C845DF9-9F08-4465-9282-43AE79762910}"/>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3309260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10E9-3AEB-4558-B4ED-581E156F8D3C}"/>
              </a:ext>
            </a:extLst>
          </p:cNvPr>
          <p:cNvSpPr>
            <a:spLocks noGrp="1"/>
          </p:cNvSpPr>
          <p:nvPr>
            <p:ph type="title"/>
          </p:nvPr>
        </p:nvSpPr>
        <p:spPr>
          <a:xfrm>
            <a:off x="0" y="1439544"/>
            <a:ext cx="9478842" cy="480867"/>
          </a:xfrm>
        </p:spPr>
        <p:txBody>
          <a:bodyPr>
            <a:noAutofit/>
          </a:bodyPr>
          <a:lstStyle/>
          <a:p>
            <a:pPr algn="ctr"/>
            <a:r>
              <a:rPr lang="en-GB"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Achieved  </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DF4CB2-23FF-4EB6-BD14-0A427CE3ABA6}"/>
              </a:ext>
            </a:extLst>
          </p:cNvPr>
          <p:cNvSpPr>
            <a:spLocks noGrp="1"/>
          </p:cNvSpPr>
          <p:nvPr>
            <p:ph idx="1"/>
          </p:nvPr>
        </p:nvSpPr>
        <p:spPr>
          <a:xfrm>
            <a:off x="758382" y="1828933"/>
            <a:ext cx="8064859" cy="4366030"/>
          </a:xfrm>
        </p:spPr>
        <p:txBody>
          <a:bodyPr>
            <a:normAutofit lnSpcReduction="10000"/>
          </a:bodyPr>
          <a:lstStyle/>
          <a:p>
            <a:pPr marL="0" indent="0" algn="just">
              <a:buNone/>
            </a:pPr>
            <a:endParaRPr lang="en-GB" sz="1000" dirty="0">
              <a:latin typeface="Times New Roman" panose="02020603050405020304" pitchFamily="18" charset="0"/>
              <a:cs typeface="Times New Roman" panose="02020603050405020304" pitchFamily="18" charset="0"/>
            </a:endParaRPr>
          </a:p>
          <a:p>
            <a:pPr algn="just"/>
            <a:endParaRPr lang="en-GB" sz="11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Purchasing of all necessary components like sensors,        power sources, wires etc is achieved. </a:t>
            </a:r>
          </a:p>
          <a:p>
            <a:pPr algn="just"/>
            <a:r>
              <a:rPr lang="en-IN" sz="2400" dirty="0">
                <a:latin typeface="Times New Roman" panose="02020603050405020304" pitchFamily="18" charset="0"/>
                <a:cs typeface="Times New Roman" panose="02020603050405020304" pitchFamily="18" charset="0"/>
              </a:rPr>
              <a:t>After reading multiple research/review papers we have   analyse the actual research gap and literature Review is        also done</a:t>
            </a:r>
          </a:p>
          <a:p>
            <a:pPr algn="just"/>
            <a:r>
              <a:rPr lang="en-GB" sz="2400" dirty="0">
                <a:latin typeface="Times New Roman" panose="02020603050405020304" pitchFamily="18" charset="0"/>
                <a:cs typeface="Times New Roman" panose="02020603050405020304" pitchFamily="18" charset="0"/>
              </a:rPr>
              <a:t>We have performed testing of each sensor individually          and we were successful in obtaining environmental               data from them</a:t>
            </a:r>
          </a:p>
          <a:p>
            <a:pPr algn="just"/>
            <a:r>
              <a:rPr lang="en-GB" sz="2400" dirty="0">
                <a:latin typeface="Times New Roman" panose="02020603050405020304" pitchFamily="18" charset="0"/>
                <a:cs typeface="Times New Roman" panose="02020603050405020304" pitchFamily="18" charset="0"/>
              </a:rPr>
              <a:t>Designing of circuitry is achieved on </a:t>
            </a:r>
            <a:r>
              <a:rPr lang="en-GB" sz="2400" dirty="0" err="1">
                <a:latin typeface="Times New Roman" panose="02020603050405020304" pitchFamily="18" charset="0"/>
                <a:cs typeface="Times New Roman" panose="02020603050405020304" pitchFamily="18" charset="0"/>
              </a:rPr>
              <a:t>fritizing</a:t>
            </a:r>
            <a:r>
              <a:rPr lang="en-GB" sz="2400" dirty="0">
                <a:latin typeface="Times New Roman" panose="02020603050405020304" pitchFamily="18" charset="0"/>
                <a:cs typeface="Times New Roman" panose="02020603050405020304" pitchFamily="18" charset="0"/>
              </a:rPr>
              <a:t> software.</a:t>
            </a:r>
          </a:p>
          <a:p>
            <a:pPr algn="just"/>
            <a:r>
              <a:rPr lang="en-GB" sz="2400" dirty="0">
                <a:latin typeface="Times New Roman" panose="02020603050405020304" pitchFamily="18" charset="0"/>
                <a:cs typeface="Times New Roman" panose="02020603050405020304" pitchFamily="18" charset="0"/>
              </a:rPr>
              <a:t>Final Assembling is also done. </a:t>
            </a:r>
          </a:p>
        </p:txBody>
      </p:sp>
      <p:sp>
        <p:nvSpPr>
          <p:cNvPr id="4" name="Date Placeholder 3">
            <a:extLst>
              <a:ext uri="{FF2B5EF4-FFF2-40B4-BE49-F238E27FC236}">
                <a16:creationId xmlns:a16="http://schemas.microsoft.com/office/drawing/2014/main" id="{E1220139-A402-4727-B731-1F3AFCB067A9}"/>
              </a:ext>
            </a:extLst>
          </p:cNvPr>
          <p:cNvSpPr>
            <a:spLocks noGrp="1"/>
          </p:cNvSpPr>
          <p:nvPr>
            <p:ph type="dt" sz="half" idx="10"/>
          </p:nvPr>
        </p:nvSpPr>
        <p:spPr>
          <a:xfrm>
            <a:off x="0" y="6480743"/>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C38A9445-7279-4FC7-A66C-6138A4135E59}"/>
              </a:ext>
            </a:extLst>
          </p:cNvPr>
          <p:cNvSpPr>
            <a:spLocks noGrp="1"/>
          </p:cNvSpPr>
          <p:nvPr>
            <p:ph type="sldNum" sz="quarter" idx="12"/>
          </p:nvPr>
        </p:nvSpPr>
        <p:spPr>
          <a:xfrm>
            <a:off x="7339289" y="6492875"/>
            <a:ext cx="2139553" cy="365125"/>
          </a:xfrm>
        </p:spPr>
        <p:txBody>
          <a:bodyPr/>
          <a:lstStyle/>
          <a:p>
            <a:r>
              <a:rPr lang="en-US" dirty="0">
                <a:solidFill>
                  <a:schemeClr val="bg1"/>
                </a:solidFill>
              </a:rPr>
              <a:t>28</a:t>
            </a:r>
          </a:p>
        </p:txBody>
      </p:sp>
      <p:sp>
        <p:nvSpPr>
          <p:cNvPr id="6" name="TextBox 5">
            <a:extLst>
              <a:ext uri="{FF2B5EF4-FFF2-40B4-BE49-F238E27FC236}">
                <a16:creationId xmlns:a16="http://schemas.microsoft.com/office/drawing/2014/main" id="{BF82935E-25FD-4BC2-B3DE-D2E2664DDFDE}"/>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9" name="Content Placeholder 2">
            <a:extLst>
              <a:ext uri="{FF2B5EF4-FFF2-40B4-BE49-F238E27FC236}">
                <a16:creationId xmlns:a16="http://schemas.microsoft.com/office/drawing/2014/main" id="{01DF4CB2-23FF-4EB6-BD14-0A427CE3ABA6}"/>
              </a:ext>
            </a:extLst>
          </p:cNvPr>
          <p:cNvSpPr txBox="1">
            <a:spLocks/>
          </p:cNvSpPr>
          <p:nvPr/>
        </p:nvSpPr>
        <p:spPr>
          <a:xfrm>
            <a:off x="597928" y="5365734"/>
            <a:ext cx="8201620" cy="1778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95776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5187-8DC5-460A-B0F7-42D770EB83AF}"/>
              </a:ext>
            </a:extLst>
          </p:cNvPr>
          <p:cNvSpPr>
            <a:spLocks noGrp="1"/>
          </p:cNvSpPr>
          <p:nvPr>
            <p:ph type="title"/>
          </p:nvPr>
        </p:nvSpPr>
        <p:spPr>
          <a:xfrm>
            <a:off x="0" y="1140666"/>
            <a:ext cx="9509125" cy="653198"/>
          </a:xfrm>
        </p:spPr>
        <p:txBody>
          <a:bodyPr>
            <a:noAutofit/>
          </a:bodyPr>
          <a:lstStyle/>
          <a:p>
            <a:pPr algn="ctr"/>
            <a:r>
              <a:rPr lang="en-US" sz="3600" b="1" dirty="0">
                <a:latin typeface="Times New Roman" panose="02020603050405020304" pitchFamily="18" charset="0"/>
                <a:cs typeface="Times New Roman" panose="02020603050405020304" pitchFamily="18" charset="0"/>
              </a:rPr>
              <a:t>SNAP SHOTS OF WORKING CODE (C++)</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053AE02-03D8-4EDD-AA51-06A470ED67A3}"/>
              </a:ext>
            </a:extLst>
          </p:cNvPr>
          <p:cNvSpPr>
            <a:spLocks noGrp="1"/>
          </p:cNvSpPr>
          <p:nvPr>
            <p:ph type="dt" sz="half" idx="10"/>
          </p:nvPr>
        </p:nvSpPr>
        <p:spPr>
          <a:xfrm>
            <a:off x="0" y="6538914"/>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23EB83EC-B8BF-444D-8988-0B1F98A3948E}"/>
              </a:ext>
            </a:extLst>
          </p:cNvPr>
          <p:cNvSpPr>
            <a:spLocks noGrp="1"/>
          </p:cNvSpPr>
          <p:nvPr>
            <p:ph type="sldNum" sz="quarter" idx="12"/>
          </p:nvPr>
        </p:nvSpPr>
        <p:spPr>
          <a:xfrm>
            <a:off x="7369572" y="6492875"/>
            <a:ext cx="2139553" cy="365125"/>
          </a:xfrm>
        </p:spPr>
        <p:txBody>
          <a:bodyPr/>
          <a:lstStyle/>
          <a:p>
            <a:r>
              <a:rPr lang="en-US" dirty="0">
                <a:solidFill>
                  <a:schemeClr val="bg1"/>
                </a:solidFill>
              </a:rPr>
              <a:t>29</a:t>
            </a:r>
          </a:p>
        </p:txBody>
      </p:sp>
      <p:pic>
        <p:nvPicPr>
          <p:cNvPr id="6" name="Picture 5">
            <a:extLst>
              <a:ext uri="{FF2B5EF4-FFF2-40B4-BE49-F238E27FC236}">
                <a16:creationId xmlns:a16="http://schemas.microsoft.com/office/drawing/2014/main" id="{CF23E0E5-A6F3-4668-8FB0-DAF8ADFBB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95" y="1885682"/>
            <a:ext cx="9090734" cy="4515375"/>
          </a:xfrm>
          <a:prstGeom prst="rect">
            <a:avLst/>
          </a:prstGeom>
        </p:spPr>
      </p:pic>
      <p:sp>
        <p:nvSpPr>
          <p:cNvPr id="7" name="TextBox 6">
            <a:extLst>
              <a:ext uri="{FF2B5EF4-FFF2-40B4-BE49-F238E27FC236}">
                <a16:creationId xmlns:a16="http://schemas.microsoft.com/office/drawing/2014/main" id="{4E0BC659-E358-45CA-94DB-B84F78E01730}"/>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5184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2117-9270-4DAF-996A-7A84F82704EC}"/>
              </a:ext>
            </a:extLst>
          </p:cNvPr>
          <p:cNvSpPr>
            <a:spLocks noGrp="1"/>
          </p:cNvSpPr>
          <p:nvPr>
            <p:ph type="title"/>
          </p:nvPr>
        </p:nvSpPr>
        <p:spPr>
          <a:xfrm>
            <a:off x="-296" y="1066923"/>
            <a:ext cx="9504299" cy="1082351"/>
          </a:xfrm>
        </p:spPr>
        <p:txBody>
          <a:bodyPr>
            <a:normAutofit/>
          </a:bodyPr>
          <a:lstStyle/>
          <a:p>
            <a:pPr algn="ctr"/>
            <a:r>
              <a:rPr lang="en-GB"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3C8EE7-36CD-42EA-9BFC-0BFAB66CA91B}"/>
              </a:ext>
            </a:extLst>
          </p:cNvPr>
          <p:cNvSpPr>
            <a:spLocks noGrp="1"/>
          </p:cNvSpPr>
          <p:nvPr>
            <p:ph idx="1"/>
          </p:nvPr>
        </p:nvSpPr>
        <p:spPr>
          <a:xfrm>
            <a:off x="912084" y="2225459"/>
            <a:ext cx="7477314" cy="3837990"/>
          </a:xfrm>
        </p:spPr>
        <p:txBody>
          <a:bodyPr>
            <a:normAutofit/>
          </a:bodyPr>
          <a:lstStyle/>
          <a:p>
            <a:pPr marL="0" indent="0" algn="just">
              <a:buNone/>
            </a:pPr>
            <a:r>
              <a:rPr lang="en-GB" sz="2600" dirty="0">
                <a:cs typeface="Times New Roman" panose="02020603050405020304" pitchFamily="18" charset="0"/>
              </a:rPr>
              <a:t>In  this  project  we  have  aimed  to  enhance  weather  monitoring  system  at  lowest  cost  possible.  Our  system  is  cable  of   capturing   real  time   environmental   data  via   different   sensors  we  have  installed. Our  system can  sense </a:t>
            </a:r>
            <a:r>
              <a:rPr lang="en-US" sz="2600" dirty="0">
                <a:cs typeface="Times New Roman" panose="02020603050405020304" pitchFamily="18" charset="0"/>
              </a:rPr>
              <a:t>temperature, humidity, pressure, altitude, light  intensity,  rain,  flood  and  air  quality.  Moreover   data  collected   by    these   sensors   can  be  accessed  or  observed  on  Think  speak  webpage  across   the  globe</a:t>
            </a:r>
            <a:r>
              <a:rPr lang="en-US" sz="2400" dirty="0">
                <a:cs typeface="Times New Roman" panose="02020603050405020304" pitchFamily="18" charset="0"/>
              </a:rPr>
              <a:t>. </a:t>
            </a:r>
          </a:p>
        </p:txBody>
      </p:sp>
      <p:sp>
        <p:nvSpPr>
          <p:cNvPr id="4" name="Date Placeholder 3">
            <a:extLst>
              <a:ext uri="{FF2B5EF4-FFF2-40B4-BE49-F238E27FC236}">
                <a16:creationId xmlns:a16="http://schemas.microsoft.com/office/drawing/2014/main" id="{E95A2D49-A3D8-4BA0-8DC7-D2AE93CFAC13}"/>
              </a:ext>
            </a:extLst>
          </p:cNvPr>
          <p:cNvSpPr>
            <a:spLocks noGrp="1"/>
          </p:cNvSpPr>
          <p:nvPr>
            <p:ph type="dt" sz="half" idx="10"/>
          </p:nvPr>
        </p:nvSpPr>
        <p:spPr>
          <a:xfrm>
            <a:off x="-295" y="6549004"/>
            <a:ext cx="2139553" cy="232810"/>
          </a:xfrm>
        </p:spPr>
        <p:txBody>
          <a:bodyPr/>
          <a:lstStyle/>
          <a:p>
            <a:fld id="{CD41A826-FDC3-4097-9D38-FC8A1612888F}"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8EE4B963-63C8-44C8-8C30-F45CF6A97CF9}"/>
              </a:ext>
            </a:extLst>
          </p:cNvPr>
          <p:cNvSpPr>
            <a:spLocks noGrp="1"/>
          </p:cNvSpPr>
          <p:nvPr>
            <p:ph type="sldNum" sz="quarter" idx="12"/>
          </p:nvPr>
        </p:nvSpPr>
        <p:spPr>
          <a:xfrm>
            <a:off x="7364451" y="6472819"/>
            <a:ext cx="2139553" cy="365125"/>
          </a:xfrm>
        </p:spPr>
        <p:txBody>
          <a:bodyPr/>
          <a:lstStyle/>
          <a:p>
            <a:r>
              <a:rPr lang="en-US" dirty="0">
                <a:solidFill>
                  <a:schemeClr val="bg1"/>
                </a:solidFill>
              </a:rPr>
              <a:t>3</a:t>
            </a:r>
          </a:p>
        </p:txBody>
      </p:sp>
      <p:sp>
        <p:nvSpPr>
          <p:cNvPr id="8" name="Rectangle 7">
            <a:extLst>
              <a:ext uri="{FF2B5EF4-FFF2-40B4-BE49-F238E27FC236}">
                <a16:creationId xmlns:a16="http://schemas.microsoft.com/office/drawing/2014/main" id="{F6A3BD94-0B87-4F6B-83F4-386715933FA0}"/>
              </a:ext>
            </a:extLst>
          </p:cNvPr>
          <p:cNvSpPr/>
          <p:nvPr/>
        </p:nvSpPr>
        <p:spPr>
          <a:xfrm>
            <a:off x="1931436" y="6492874"/>
            <a:ext cx="5626359" cy="3651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1A3F907-5328-431F-AA4F-7A7109EF2549}"/>
              </a:ext>
            </a:extLst>
          </p:cNvPr>
          <p:cNvSpPr txBox="1"/>
          <p:nvPr/>
        </p:nvSpPr>
        <p:spPr>
          <a:xfrm>
            <a:off x="2347081" y="6488667"/>
            <a:ext cx="5438515" cy="369332"/>
          </a:xfrm>
          <a:prstGeom prst="rect">
            <a:avLst/>
          </a:prstGeom>
          <a:noFill/>
        </p:spPr>
        <p:txBody>
          <a:bodyPr wrap="square" rtlCol="0">
            <a:spAutoFit/>
          </a:bodyPr>
          <a:lstStyle/>
          <a:p>
            <a:r>
              <a:rPr lang="en-GB" dirty="0">
                <a:solidFill>
                  <a:schemeClr val="bg1"/>
                </a:solidFill>
              </a:rPr>
              <a:t>Department of Mechatronics Engineering</a:t>
            </a:r>
            <a:endParaRPr lang="en-IN" dirty="0">
              <a:solidFill>
                <a:schemeClr val="bg1"/>
              </a:solidFill>
            </a:endParaRPr>
          </a:p>
        </p:txBody>
      </p:sp>
      <p:sp>
        <p:nvSpPr>
          <p:cNvPr id="10" name="TextBox 9">
            <a:extLst>
              <a:ext uri="{FF2B5EF4-FFF2-40B4-BE49-F238E27FC236}">
                <a16:creationId xmlns:a16="http://schemas.microsoft.com/office/drawing/2014/main" id="{93B38AE2-A9A6-4AA1-83E3-F0972CA2D69F}"/>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UIE-Department of Mechatronics Engineering</a:t>
            </a:r>
          </a:p>
        </p:txBody>
      </p:sp>
      <p:sp>
        <p:nvSpPr>
          <p:cNvPr id="11" name="TextBox 6">
            <a:extLst>
              <a:ext uri="{FF2B5EF4-FFF2-40B4-BE49-F238E27FC236}">
                <a16:creationId xmlns:a16="http://schemas.microsoft.com/office/drawing/2014/main" id="{73F68C65-7ECD-4284-B440-2330CFCE9E9B}"/>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41359306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3531-6B40-44D5-AF1C-0BEF7D50339A}"/>
              </a:ext>
            </a:extLst>
          </p:cNvPr>
          <p:cNvSpPr>
            <a:spLocks noGrp="1"/>
          </p:cNvSpPr>
          <p:nvPr>
            <p:ph type="title"/>
          </p:nvPr>
        </p:nvSpPr>
        <p:spPr>
          <a:xfrm>
            <a:off x="-1" y="1121077"/>
            <a:ext cx="9509125" cy="65319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Snap shots of final output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630ACF-41E1-41EC-8E12-3FA29D8D0B21}"/>
              </a:ext>
            </a:extLst>
          </p:cNvPr>
          <p:cNvSpPr>
            <a:spLocks noGrp="1"/>
          </p:cNvSpPr>
          <p:nvPr>
            <p:ph idx="1"/>
          </p:nvPr>
        </p:nvSpPr>
        <p:spPr>
          <a:xfrm>
            <a:off x="461596" y="1863969"/>
            <a:ext cx="8292665" cy="4312994"/>
          </a:xfrm>
        </p:spPr>
        <p:txBody>
          <a:bodyPr/>
          <a:lstStyle/>
          <a:p>
            <a:pPr marL="0" indent="0">
              <a:buNone/>
            </a:pPr>
            <a:r>
              <a:rPr lang="en-US" b="1" dirty="0"/>
              <a:t>                                                                              </a:t>
            </a:r>
            <a:endParaRPr lang="en-IN" b="1" dirty="0"/>
          </a:p>
        </p:txBody>
      </p:sp>
      <p:sp>
        <p:nvSpPr>
          <p:cNvPr id="4" name="Date Placeholder 3">
            <a:extLst>
              <a:ext uri="{FF2B5EF4-FFF2-40B4-BE49-F238E27FC236}">
                <a16:creationId xmlns:a16="http://schemas.microsoft.com/office/drawing/2014/main" id="{71CA4CE5-C342-46C8-BB29-3C8E9818CB55}"/>
              </a:ext>
            </a:extLst>
          </p:cNvPr>
          <p:cNvSpPr>
            <a:spLocks noGrp="1"/>
          </p:cNvSpPr>
          <p:nvPr>
            <p:ph type="dt" sz="half" idx="10"/>
          </p:nvPr>
        </p:nvSpPr>
        <p:spPr>
          <a:xfrm>
            <a:off x="-1" y="6492874"/>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A042A92E-C524-456E-8833-BCB234441EA6}"/>
              </a:ext>
            </a:extLst>
          </p:cNvPr>
          <p:cNvSpPr>
            <a:spLocks noGrp="1"/>
          </p:cNvSpPr>
          <p:nvPr>
            <p:ph type="sldNum" sz="quarter" idx="12"/>
          </p:nvPr>
        </p:nvSpPr>
        <p:spPr>
          <a:xfrm>
            <a:off x="7373908" y="6492875"/>
            <a:ext cx="2139553" cy="365125"/>
          </a:xfrm>
        </p:spPr>
        <p:txBody>
          <a:bodyPr/>
          <a:lstStyle/>
          <a:p>
            <a:r>
              <a:rPr lang="en-US" dirty="0">
                <a:solidFill>
                  <a:schemeClr val="bg1"/>
                </a:solidFill>
              </a:rPr>
              <a:t>30</a:t>
            </a:r>
          </a:p>
        </p:txBody>
      </p:sp>
      <p:sp>
        <p:nvSpPr>
          <p:cNvPr id="6" name="TextBox 6">
            <a:extLst>
              <a:ext uri="{FF2B5EF4-FFF2-40B4-BE49-F238E27FC236}">
                <a16:creationId xmlns:a16="http://schemas.microsoft.com/office/drawing/2014/main" id="{7E5CEDA1-0BFF-4777-8263-D6EC287CB841}"/>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pic>
        <p:nvPicPr>
          <p:cNvPr id="8" name="Picture 7">
            <a:extLst>
              <a:ext uri="{FF2B5EF4-FFF2-40B4-BE49-F238E27FC236}">
                <a16:creationId xmlns:a16="http://schemas.microsoft.com/office/drawing/2014/main" id="{29EDB156-A4DE-41E7-A627-D72D209E77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7698" y="1908815"/>
            <a:ext cx="4360076" cy="4312995"/>
          </a:xfrm>
          <a:prstGeom prst="rect">
            <a:avLst/>
          </a:prstGeom>
        </p:spPr>
      </p:pic>
      <p:pic>
        <p:nvPicPr>
          <p:cNvPr id="10" name="Picture 9">
            <a:extLst>
              <a:ext uri="{FF2B5EF4-FFF2-40B4-BE49-F238E27FC236}">
                <a16:creationId xmlns:a16="http://schemas.microsoft.com/office/drawing/2014/main" id="{943EC9C3-F2E7-4AE5-B49D-122C9E85C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51" y="1908816"/>
            <a:ext cx="5127698" cy="4312994"/>
          </a:xfrm>
          <a:prstGeom prst="rect">
            <a:avLst/>
          </a:prstGeom>
        </p:spPr>
      </p:pic>
    </p:spTree>
    <p:extLst>
      <p:ext uri="{BB962C8B-B14F-4D97-AF65-F5344CB8AC3E}">
        <p14:creationId xmlns:p14="http://schemas.microsoft.com/office/powerpoint/2010/main" val="84598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31723"/>
            <a:ext cx="9509125" cy="412940"/>
          </a:xfrm>
        </p:spPr>
        <p:txBody>
          <a:bodyPr>
            <a:normAutofit fontScale="90000"/>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1035" y="1901214"/>
            <a:ext cx="8487052" cy="4761137"/>
          </a:xfrm>
        </p:spPr>
        <p:txBody>
          <a:bodyPr>
            <a:noAutofit/>
          </a:bodyPr>
          <a:lstStyle/>
          <a:p>
            <a:pPr marL="0"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[1] </a:t>
            </a:r>
            <a:r>
              <a:rPr lang="en-US" sz="2200" b="0" i="0" dirty="0">
                <a:solidFill>
                  <a:srgbClr val="000000"/>
                </a:solidFill>
                <a:effectLst/>
                <a:latin typeface="ff12"/>
              </a:rPr>
              <a:t>D-Robotics (2010). DHT11 Humidity &amp; Temperature Sensor, D-Robotics </a:t>
            </a:r>
            <a:r>
              <a:rPr lang="en-US" sz="2200" b="0" i="0" dirty="0" err="1">
                <a:solidFill>
                  <a:srgbClr val="000000"/>
                </a:solidFill>
                <a:effectLst/>
                <a:latin typeface="ff12"/>
              </a:rPr>
              <a:t>UK.Retrieved</a:t>
            </a:r>
            <a:r>
              <a:rPr lang="en-US" sz="2200" b="0" i="0" dirty="0">
                <a:solidFill>
                  <a:srgbClr val="000000"/>
                </a:solidFill>
                <a:effectLst/>
                <a:latin typeface="ff12"/>
              </a:rPr>
              <a:t> on 18 February 2018 from</a:t>
            </a:r>
            <a:r>
              <a:rPr lang="en-US" sz="2200" b="0" i="0" u="none" strike="noStrike" dirty="0">
                <a:solidFill>
                  <a:srgbClr val="000000"/>
                </a:solidFill>
                <a:effectLst/>
                <a:latin typeface="ff12"/>
                <a:hlinkClick r:id="rId2"/>
              </a:rPr>
              <a:t> </a:t>
            </a:r>
            <a:r>
              <a:rPr lang="en-US" sz="2200" b="0" i="0" u="none" strike="noStrike" dirty="0">
                <a:solidFill>
                  <a:srgbClr val="0000FF"/>
                </a:solidFill>
                <a:effectLst/>
                <a:latin typeface="ff12"/>
                <a:hlinkClick r:id="rId2"/>
              </a:rPr>
              <a:t> www.droboticsonline.com</a:t>
            </a:r>
            <a:r>
              <a:rPr lang="en-US" sz="2200" b="0" i="0" u="none" strike="noStrike" dirty="0">
                <a:solidFill>
                  <a:srgbClr val="000000"/>
                </a:solidFill>
                <a:effectLst/>
                <a:latin typeface="ff12"/>
                <a:hlinkClick r:id="rId2"/>
              </a:rPr>
              <a:t>.</a:t>
            </a:r>
            <a:endParaRPr lang="en-US" sz="2200" dirty="0">
              <a:solidFill>
                <a:srgbClr val="000000"/>
              </a:solidFill>
              <a:latin typeface="ff12"/>
            </a:endParaRPr>
          </a:p>
          <a:p>
            <a:pPr marL="0"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[2] </a:t>
            </a:r>
            <a:r>
              <a:rPr lang="en-IN" sz="1400" b="0" i="0" dirty="0">
                <a:solidFill>
                  <a:srgbClr val="000000"/>
                </a:solidFill>
                <a:effectLst/>
                <a:latin typeface="Roboto" panose="02000000000000000000" pitchFamily="2" charset="0"/>
              </a:rPr>
              <a:t> </a:t>
            </a:r>
            <a:r>
              <a:rPr lang="en-IN" sz="2200" b="0" i="0" dirty="0">
                <a:solidFill>
                  <a:srgbClr val="000000"/>
                </a:solidFill>
                <a:effectLst/>
              </a:rPr>
              <a:t>SMART- SMART-</a:t>
            </a:r>
            <a:r>
              <a:rPr lang="en-IN" sz="2200" b="0" i="0" dirty="0" err="1">
                <a:solidFill>
                  <a:srgbClr val="000000"/>
                </a:solidFill>
                <a:effectLst/>
              </a:rPr>
              <a:t>iSTEAMS</a:t>
            </a:r>
            <a:r>
              <a:rPr lang="en-IN" sz="2200" b="0" i="0" dirty="0">
                <a:solidFill>
                  <a:srgbClr val="000000"/>
                </a:solidFill>
                <a:effectLst/>
              </a:rPr>
              <a:t> Multidisciplinary </a:t>
            </a:r>
            <a:r>
              <a:rPr lang="en-IN" sz="2200" b="0" i="0" dirty="0" err="1">
                <a:solidFill>
                  <a:srgbClr val="000000"/>
                </a:solidFill>
                <a:effectLst/>
              </a:rPr>
              <a:t>ConferenceOgwuashi</a:t>
            </a:r>
            <a:r>
              <a:rPr lang="en-IN" sz="2200" b="0" i="0" dirty="0">
                <a:solidFill>
                  <a:srgbClr val="000000"/>
                </a:solidFill>
                <a:effectLst/>
              </a:rPr>
              <a:t>-uku, Delta State, </a:t>
            </a:r>
            <a:r>
              <a:rPr lang="en-IN" sz="2200" b="0" i="0" dirty="0" err="1">
                <a:solidFill>
                  <a:srgbClr val="000000"/>
                </a:solidFill>
                <a:effectLst/>
              </a:rPr>
              <a:t>NigeriaFebruary</a:t>
            </a:r>
            <a:r>
              <a:rPr lang="en-IN" sz="2200" b="0" i="0" dirty="0">
                <a:solidFill>
                  <a:srgbClr val="000000"/>
                </a:solidFill>
                <a:effectLst/>
              </a:rPr>
              <a:t> 20.  Arduino (2018). Arduino Uno Rev3. Available </a:t>
            </a:r>
            <a:r>
              <a:rPr lang="en-IN" sz="2200" b="0" i="0" dirty="0" err="1">
                <a:solidFill>
                  <a:srgbClr val="000000"/>
                </a:solidFill>
                <a:effectLst/>
              </a:rPr>
              <a:t>at:http</a:t>
            </a:r>
            <a:r>
              <a:rPr lang="en-IN" sz="2200" b="0" i="0" dirty="0">
                <a:solidFill>
                  <a:srgbClr val="000000"/>
                </a:solidFill>
                <a:effectLst/>
              </a:rPr>
              <a:t>://arduino.cc/</a:t>
            </a:r>
            <a:r>
              <a:rPr lang="en-IN" sz="2200" b="0" i="0" dirty="0" err="1">
                <a:solidFill>
                  <a:srgbClr val="000000"/>
                </a:solidFill>
                <a:effectLst/>
              </a:rPr>
              <a:t>en</a:t>
            </a:r>
            <a:r>
              <a:rPr lang="en-IN" sz="2200" b="0" i="0" dirty="0">
                <a:solidFill>
                  <a:srgbClr val="000000"/>
                </a:solidFill>
                <a:effectLst/>
              </a:rPr>
              <a:t>/Main</a:t>
            </a:r>
            <a:r>
              <a:rPr lang="en-IN" sz="2200" b="0" i="0" u="none" strike="noStrike" dirty="0">
                <a:solidFill>
                  <a:srgbClr val="000000"/>
                </a:solidFill>
                <a:effectLst/>
                <a:hlinkClick r:id="rId3"/>
              </a:rPr>
              <a:t> /</a:t>
            </a:r>
            <a:r>
              <a:rPr lang="en-IN" sz="2200" b="0" i="0" u="none" strike="noStrike" dirty="0" err="1">
                <a:solidFill>
                  <a:srgbClr val="000000"/>
                </a:solidFill>
                <a:effectLst/>
                <a:hlinkClick r:id="rId3"/>
              </a:rPr>
              <a:t>ArduinoBoardUno</a:t>
            </a:r>
            <a:r>
              <a:rPr lang="en-IN" sz="2200" b="0" i="0" u="none" strike="noStrike" dirty="0">
                <a:solidFill>
                  <a:srgbClr val="000000"/>
                </a:solidFill>
                <a:effectLst/>
                <a:hlinkClick r:id="rId3"/>
              </a:rPr>
              <a:t>&gt;</a:t>
            </a:r>
            <a:r>
              <a:rPr lang="en-IN" sz="2200" b="0" i="0" dirty="0">
                <a:solidFill>
                  <a:srgbClr val="000000"/>
                </a:solidFill>
                <a:effectLst/>
              </a:rPr>
              <a:t>2. </a:t>
            </a:r>
          </a:p>
          <a:p>
            <a:pPr marL="0" indent="0" algn="just">
              <a:buNone/>
            </a:pPr>
            <a:r>
              <a:rPr lang="en-IN" sz="2200" b="0" i="0" dirty="0">
                <a:solidFill>
                  <a:srgbClr val="000000"/>
                </a:solidFill>
                <a:effectLst/>
              </a:rPr>
              <a:t>[3] Danladi A., Stephen M., Aliyu B. M., Gaya G. K., </a:t>
            </a:r>
            <a:r>
              <a:rPr lang="en-IN" sz="2200" b="0" i="0" dirty="0" err="1">
                <a:solidFill>
                  <a:srgbClr val="000000"/>
                </a:solidFill>
                <a:effectLst/>
              </a:rPr>
              <a:t>Silikwa</a:t>
            </a:r>
            <a:r>
              <a:rPr lang="en-IN" sz="2200" b="0" i="0" dirty="0">
                <a:solidFill>
                  <a:srgbClr val="000000"/>
                </a:solidFill>
                <a:effectLst/>
              </a:rPr>
              <a:t> N. W., </a:t>
            </a:r>
            <a:r>
              <a:rPr lang="en-IN" sz="2200" b="0" i="0" dirty="0" err="1">
                <a:solidFill>
                  <a:srgbClr val="000000"/>
                </a:solidFill>
                <a:effectLst/>
              </a:rPr>
              <a:t>Machael</a:t>
            </a:r>
            <a:r>
              <a:rPr lang="en-IN" sz="2200" b="0" i="0" dirty="0">
                <a:solidFill>
                  <a:srgbClr val="000000"/>
                </a:solidFill>
                <a:effectLst/>
              </a:rPr>
              <a:t> Y.(2017). Assessing the influence of weather parameters on rainfall to forecast </a:t>
            </a:r>
            <a:r>
              <a:rPr lang="en-IN" sz="2200" b="0" i="0" dirty="0" err="1">
                <a:solidFill>
                  <a:srgbClr val="000000"/>
                </a:solidFill>
                <a:effectLst/>
              </a:rPr>
              <a:t>riverdischarge</a:t>
            </a:r>
            <a:r>
              <a:rPr lang="en-IN" sz="2200" b="0" i="0" dirty="0">
                <a:solidFill>
                  <a:srgbClr val="000000"/>
                </a:solidFill>
                <a:effectLst/>
              </a:rPr>
              <a:t> based on short-term, Alexandria Eng. J. (2017)</a:t>
            </a:r>
          </a:p>
          <a:p>
            <a:pPr marL="0"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[4]</a:t>
            </a:r>
            <a:r>
              <a:rPr lang="en-US" sz="1400" dirty="0"/>
              <a:t> </a:t>
            </a:r>
            <a:r>
              <a:rPr lang="en-US" sz="2200" dirty="0"/>
              <a:t>Vergel, J. (2012) Real-time hourly forecasting with </a:t>
            </a:r>
            <a:r>
              <a:rPr lang="en-US" sz="2200" dirty="0" err="1"/>
              <a:t>Armax</a:t>
            </a:r>
            <a:r>
              <a:rPr lang="en-US" sz="2200" dirty="0"/>
              <a:t> models with application for real-time flood operation at </a:t>
            </a:r>
            <a:r>
              <a:rPr lang="en-US" sz="2200" dirty="0" err="1"/>
              <a:t>Angat</a:t>
            </a:r>
            <a:r>
              <a:rPr lang="en-US" sz="2200" dirty="0"/>
              <a:t> reservoir</a:t>
            </a:r>
            <a:r>
              <a:rPr lang="en-US" sz="1600" dirty="0"/>
              <a:t>.</a:t>
            </a: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a:xfrm>
            <a:off x="-19285" y="6488667"/>
            <a:ext cx="2139553" cy="361407"/>
          </a:xfrm>
        </p:spPr>
        <p:txBody>
          <a:bodyPr/>
          <a:lstStyle/>
          <a:p>
            <a:fld id="{73255034-C83C-B04C-81AB-B851DB18F7ED}" type="datetime1">
              <a:rPr lang="en-IN" smtClean="0">
                <a:solidFill>
                  <a:schemeClr val="bg1"/>
                </a:solidFill>
              </a:rPr>
              <a:pPr/>
              <a:t>09-12-2021</a:t>
            </a:fld>
            <a:endParaRPr lang="en-US" dirty="0">
              <a:solidFill>
                <a:schemeClr val="bg1"/>
              </a:solidFill>
            </a:endParaRPr>
          </a:p>
        </p:txBody>
      </p:sp>
      <p:sp>
        <p:nvSpPr>
          <p:cNvPr id="5" name="Slide Number Placeholder 4"/>
          <p:cNvSpPr>
            <a:spLocks noGrp="1"/>
          </p:cNvSpPr>
          <p:nvPr>
            <p:ph type="sldNum" sz="quarter" idx="12"/>
          </p:nvPr>
        </p:nvSpPr>
        <p:spPr>
          <a:xfrm>
            <a:off x="7369572" y="6470911"/>
            <a:ext cx="2139553" cy="365125"/>
          </a:xfrm>
        </p:spPr>
        <p:txBody>
          <a:bodyPr/>
          <a:lstStyle/>
          <a:p>
            <a:r>
              <a:rPr lang="en-US" dirty="0">
                <a:solidFill>
                  <a:schemeClr val="bg1"/>
                </a:solidFill>
              </a:rPr>
              <a:t>31</a:t>
            </a:r>
          </a:p>
        </p:txBody>
      </p:sp>
      <p:sp>
        <p:nvSpPr>
          <p:cNvPr id="6" name="TextBox 5"/>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7" name="TextBox 6">
            <a:extLst>
              <a:ext uri="{FF2B5EF4-FFF2-40B4-BE49-F238E27FC236}">
                <a16:creationId xmlns:a16="http://schemas.microsoft.com/office/drawing/2014/main" id="{C70EA6F7-3BE3-4AAC-A464-A471BDDC205C}"/>
              </a:ext>
            </a:extLst>
          </p:cNvPr>
          <p:cNvSpPr txBox="1"/>
          <p:nvPr/>
        </p:nvSpPr>
        <p:spPr>
          <a:xfrm>
            <a:off x="2003775" y="6488668"/>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E865-E495-7347-ADC0-CAA1682FE307}"/>
              </a:ext>
            </a:extLst>
          </p:cNvPr>
          <p:cNvSpPr>
            <a:spLocks noGrp="1"/>
          </p:cNvSpPr>
          <p:nvPr>
            <p:ph type="title"/>
          </p:nvPr>
        </p:nvSpPr>
        <p:spPr>
          <a:xfrm>
            <a:off x="0" y="1065319"/>
            <a:ext cx="9493803" cy="608351"/>
          </a:xfrm>
        </p:spPr>
        <p:txBody>
          <a:bodyPr>
            <a:normAutofit fontScale="90000"/>
          </a:bodyPr>
          <a:lstStyle/>
          <a:p>
            <a:pPr algn="ctr"/>
            <a:r>
              <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p>
        </p:txBody>
      </p:sp>
      <p:sp>
        <p:nvSpPr>
          <p:cNvPr id="4" name="Date Placeholder 3">
            <a:extLst>
              <a:ext uri="{FF2B5EF4-FFF2-40B4-BE49-F238E27FC236}">
                <a16:creationId xmlns:a16="http://schemas.microsoft.com/office/drawing/2014/main" id="{0CDDD232-706D-EA4C-8A20-A1440BB35C30}"/>
              </a:ext>
            </a:extLst>
          </p:cNvPr>
          <p:cNvSpPr>
            <a:spLocks noGrp="1"/>
          </p:cNvSpPr>
          <p:nvPr>
            <p:ph type="dt" sz="half" idx="10"/>
          </p:nvPr>
        </p:nvSpPr>
        <p:spPr>
          <a:xfrm>
            <a:off x="15322" y="6492873"/>
            <a:ext cx="2139553" cy="365125"/>
          </a:xfrm>
        </p:spPr>
        <p:txBody>
          <a:bodyPr/>
          <a:lstStyle/>
          <a:p>
            <a:fld id="{CC2E47D1-5B96-44DE-A1C5-0165B78801C9}"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00A9D3AF-9F4F-B64F-85C7-6F4EF22F859F}"/>
              </a:ext>
            </a:extLst>
          </p:cNvPr>
          <p:cNvSpPr>
            <a:spLocks noGrp="1"/>
          </p:cNvSpPr>
          <p:nvPr>
            <p:ph type="sldNum" sz="quarter" idx="12"/>
          </p:nvPr>
        </p:nvSpPr>
        <p:spPr>
          <a:xfrm>
            <a:off x="7354250" y="6492872"/>
            <a:ext cx="2139553" cy="365125"/>
          </a:xfrm>
        </p:spPr>
        <p:txBody>
          <a:bodyPr/>
          <a:lstStyle/>
          <a:p>
            <a:r>
              <a:rPr lang="en-US" dirty="0">
                <a:solidFill>
                  <a:schemeClr val="bg1"/>
                </a:solidFill>
              </a:rPr>
              <a:t>4</a:t>
            </a:r>
          </a:p>
        </p:txBody>
      </p:sp>
      <p:sp>
        <p:nvSpPr>
          <p:cNvPr id="7" name="TextBox 6"/>
          <p:cNvSpPr txBox="1"/>
          <p:nvPr/>
        </p:nvSpPr>
        <p:spPr>
          <a:xfrm>
            <a:off x="2154875" y="6492873"/>
            <a:ext cx="5781821" cy="369332"/>
          </a:xfrm>
          <a:prstGeom prst="rect">
            <a:avLst/>
          </a:prstGeom>
          <a:solidFill>
            <a:srgbClr val="C00000"/>
          </a:solid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UIE-Department of Mechatronics Engineering</a:t>
            </a:r>
          </a:p>
        </p:txBody>
      </p:sp>
      <p:pic>
        <p:nvPicPr>
          <p:cNvPr id="8" name="table">
            <a:extLst>
              <a:ext uri="{FF2B5EF4-FFF2-40B4-BE49-F238E27FC236}">
                <a16:creationId xmlns:a16="http://schemas.microsoft.com/office/drawing/2014/main" id="{85DE8200-683F-47F0-B9D3-BF765812F4BF}"/>
              </a:ext>
            </a:extLst>
          </p:cNvPr>
          <p:cNvPicPr>
            <a:picLocks noChangeAspect="1"/>
          </p:cNvPicPr>
          <p:nvPr/>
        </p:nvPicPr>
        <p:blipFill>
          <a:blip r:embed="rId2"/>
          <a:stretch>
            <a:fillRect/>
          </a:stretch>
        </p:blipFill>
        <p:spPr>
          <a:xfrm>
            <a:off x="404503" y="1779516"/>
            <a:ext cx="8700117" cy="4607510"/>
          </a:xfrm>
          <a:prstGeom prst="rect">
            <a:avLst/>
          </a:prstGeom>
        </p:spPr>
      </p:pic>
      <p:sp>
        <p:nvSpPr>
          <p:cNvPr id="9" name="TextBox 6">
            <a:extLst>
              <a:ext uri="{FF2B5EF4-FFF2-40B4-BE49-F238E27FC236}">
                <a16:creationId xmlns:a16="http://schemas.microsoft.com/office/drawing/2014/main" id="{9DB28BAD-FD98-4547-9A85-0ABBC76D267D}"/>
              </a:ext>
            </a:extLst>
          </p:cNvPr>
          <p:cNvSpPr txBox="1"/>
          <p:nvPr/>
        </p:nvSpPr>
        <p:spPr>
          <a:xfrm>
            <a:off x="2139553" y="6488667"/>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47585327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7BD8-779E-469F-8FB8-4F1214A327C4}"/>
              </a:ext>
            </a:extLst>
          </p:cNvPr>
          <p:cNvSpPr>
            <a:spLocks noGrp="1"/>
          </p:cNvSpPr>
          <p:nvPr>
            <p:ph type="title"/>
          </p:nvPr>
        </p:nvSpPr>
        <p:spPr>
          <a:xfrm>
            <a:off x="0" y="1207066"/>
            <a:ext cx="9509125" cy="452733"/>
          </a:xfrm>
        </p:spPr>
        <p:txBody>
          <a:bodyPr>
            <a:noAutofit/>
          </a:bodyPr>
          <a:lstStyle/>
          <a:p>
            <a:pPr algn="ctr"/>
            <a:r>
              <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Analysis</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879E8B-C006-4659-B105-57CB73520189}"/>
              </a:ext>
            </a:extLst>
          </p:cNvPr>
          <p:cNvSpPr>
            <a:spLocks noGrp="1"/>
          </p:cNvSpPr>
          <p:nvPr>
            <p:ph idx="1"/>
          </p:nvPr>
        </p:nvSpPr>
        <p:spPr>
          <a:xfrm>
            <a:off x="600878" y="2194560"/>
            <a:ext cx="8307367" cy="3613070"/>
          </a:xfrm>
        </p:spPr>
        <p:txBody>
          <a:bodyPr>
            <a:normAutofit/>
          </a:bodyPr>
          <a:lstStyle/>
          <a:p>
            <a:pPr marL="0" indent="0" algn="just">
              <a:buNone/>
            </a:pPr>
            <a:endParaRPr lang="en-US" dirty="0"/>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DB7502-B8A4-4049-BC3B-43D2052F987E}"/>
              </a:ext>
            </a:extLst>
          </p:cNvPr>
          <p:cNvSpPr>
            <a:spLocks noGrp="1"/>
          </p:cNvSpPr>
          <p:nvPr>
            <p:ph type="dt" sz="half" idx="10"/>
          </p:nvPr>
        </p:nvSpPr>
        <p:spPr>
          <a:xfrm>
            <a:off x="0" y="6545042"/>
            <a:ext cx="2139553" cy="240734"/>
          </a:xfrm>
        </p:spPr>
        <p:txBody>
          <a:bodyPr/>
          <a:lstStyle/>
          <a:p>
            <a:fld id="{3CD97F19-C40E-43C1-AC81-7308DF9F5768}"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A6DF5C4D-63A8-4607-B2A6-221F9007EFCF}"/>
              </a:ext>
            </a:extLst>
          </p:cNvPr>
          <p:cNvSpPr>
            <a:spLocks noGrp="1"/>
          </p:cNvSpPr>
          <p:nvPr>
            <p:ph type="sldNum" sz="quarter" idx="12"/>
          </p:nvPr>
        </p:nvSpPr>
        <p:spPr>
          <a:xfrm>
            <a:off x="7369572" y="6492875"/>
            <a:ext cx="2139553" cy="365125"/>
          </a:xfrm>
        </p:spPr>
        <p:txBody>
          <a:bodyPr/>
          <a:lstStyle/>
          <a:p>
            <a:r>
              <a:rPr lang="en-US" dirty="0">
                <a:solidFill>
                  <a:schemeClr val="bg1"/>
                </a:solidFill>
              </a:rPr>
              <a:t>5</a:t>
            </a:r>
          </a:p>
        </p:txBody>
      </p:sp>
      <p:sp>
        <p:nvSpPr>
          <p:cNvPr id="6" name="TextBox 5">
            <a:extLst>
              <a:ext uri="{FF2B5EF4-FFF2-40B4-BE49-F238E27FC236}">
                <a16:creationId xmlns:a16="http://schemas.microsoft.com/office/drawing/2014/main" id="{54897406-C34E-4A37-8A6B-76F34FF4FBE7}"/>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8" name="TextBox 7">
            <a:extLst>
              <a:ext uri="{FF2B5EF4-FFF2-40B4-BE49-F238E27FC236}">
                <a16:creationId xmlns:a16="http://schemas.microsoft.com/office/drawing/2014/main" id="{6DD55456-9D34-4A08-BC7A-D3BA7C32429E}"/>
              </a:ext>
            </a:extLst>
          </p:cNvPr>
          <p:cNvSpPr txBox="1"/>
          <p:nvPr/>
        </p:nvSpPr>
        <p:spPr>
          <a:xfrm>
            <a:off x="653751" y="1929019"/>
            <a:ext cx="7851057" cy="4478149"/>
          </a:xfrm>
          <a:prstGeom prst="rect">
            <a:avLst/>
          </a:prstGeom>
          <a:noFill/>
        </p:spPr>
        <p:txBody>
          <a:bodyPr wrap="square">
            <a:spAutoFit/>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paper demonstrates a simple and low cost system design to measure climate components in perfect competence .</a:t>
            </a:r>
          </a:p>
          <a:p>
            <a:pPr algn="just"/>
            <a:endParaRPr lang="en-IN" sz="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the above mentioned papers they haven’t used such type of components that would help us to know about the fluctuation that occurs in weather .</a:t>
            </a:r>
          </a:p>
          <a:p>
            <a:pPr algn="just"/>
            <a:r>
              <a:rPr lang="en-IN" sz="5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N.Sabharwal</a:t>
            </a:r>
            <a:r>
              <a:rPr lang="en-IN" sz="2400" dirty="0">
                <a:latin typeface="Times New Roman" panose="02020603050405020304" pitchFamily="18" charset="0"/>
                <a:cs typeface="Times New Roman" panose="02020603050405020304" pitchFamily="18" charset="0"/>
              </a:rPr>
              <a:t> paper dealt with low cost zig-bee based automatic wireless weather station where the technology is developed as an open global standard to address the unique needs of low cost, low power wireless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networks. They haven’t use any type of Arduino and sensors that can detect and observe the fluctuation that happens in weather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7260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03E9-3782-4660-BB42-27235F583A0C}"/>
              </a:ext>
            </a:extLst>
          </p:cNvPr>
          <p:cNvSpPr>
            <a:spLocks noGrp="1"/>
          </p:cNvSpPr>
          <p:nvPr>
            <p:ph type="title"/>
          </p:nvPr>
        </p:nvSpPr>
        <p:spPr>
          <a:xfrm>
            <a:off x="0" y="1218087"/>
            <a:ext cx="9509125" cy="749947"/>
          </a:xfrm>
        </p:spPr>
        <p:txBody>
          <a:bodyPr>
            <a:noAutofit/>
          </a:bodyPr>
          <a:lstStyle/>
          <a:p>
            <a:pPr algn="ctr"/>
            <a:r>
              <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Gap</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31BF0E-87DE-497D-902C-7C3CDD4BC8FE}"/>
              </a:ext>
            </a:extLst>
          </p:cNvPr>
          <p:cNvSpPr>
            <a:spLocks noGrp="1"/>
          </p:cNvSpPr>
          <p:nvPr>
            <p:ph idx="1"/>
          </p:nvPr>
        </p:nvSpPr>
        <p:spPr>
          <a:xfrm>
            <a:off x="653752" y="2160625"/>
            <a:ext cx="8046365" cy="4504784"/>
          </a:xfrm>
        </p:spPr>
        <p:txBody>
          <a:bodyPr>
            <a:normAutofit/>
          </a:bodyPr>
          <a:lstStyle/>
          <a:p>
            <a:pPr marL="0" indent="0" algn="just">
              <a:buNone/>
            </a:pPr>
            <a:r>
              <a:rPr lang="en-US" sz="2300" dirty="0">
                <a:highlight>
                  <a:srgbClr val="FFFFFF"/>
                </a:highlight>
                <a:latin typeface="Times New Roman" panose="02020603050405020304" pitchFamily="18" charset="0"/>
                <a:cs typeface="Times New Roman" panose="02020603050405020304" pitchFamily="18" charset="0"/>
              </a:rPr>
              <a:t>In majority of the mentioned papers and the other data sources we have gone through we founded that</a:t>
            </a:r>
          </a:p>
          <a:p>
            <a:pPr marL="0" indent="0" algn="just">
              <a:buNone/>
            </a:pPr>
            <a:endParaRPr lang="en-US" sz="100" dirty="0">
              <a:highlight>
                <a:srgbClr val="FFFFFF"/>
              </a:highlight>
              <a:latin typeface="Times New Roman" panose="02020603050405020304" pitchFamily="18" charset="0"/>
              <a:cs typeface="Times New Roman" panose="02020603050405020304" pitchFamily="18" charset="0"/>
            </a:endParaRPr>
          </a:p>
          <a:p>
            <a:pPr algn="just"/>
            <a:r>
              <a:rPr lang="en-US" sz="2300" dirty="0">
                <a:highlight>
                  <a:srgbClr val="FFFFFF"/>
                </a:highlight>
                <a:latin typeface="Times New Roman" panose="02020603050405020304" pitchFamily="18" charset="0"/>
                <a:cs typeface="Times New Roman" panose="02020603050405020304" pitchFamily="18" charset="0"/>
              </a:rPr>
              <a:t>Majority  of  them  have used  NODE  MCU  which  has  in built wi-fi  facility  to  connect with IOT but that is expensive and only has a single analog pin which is main issue but in our project we have used a combination of Arduino Uno development  board  with  ESP-8266 wi-fi  module  which makes our  project  the  cheapest  and  issue  of  analog  pin  is also  resolved  as  Arduino  uno  has  A0-A6  analog pins.</a:t>
            </a:r>
          </a:p>
          <a:p>
            <a:pPr algn="just"/>
            <a:r>
              <a:rPr lang="en-US" sz="2300" dirty="0">
                <a:highlight>
                  <a:srgbClr val="FFFFFF"/>
                </a:highlight>
                <a:latin typeface="Times New Roman" panose="02020603050405020304" pitchFamily="18" charset="0"/>
                <a:cs typeface="Times New Roman" panose="02020603050405020304" pitchFamily="18" charset="0"/>
              </a:rPr>
              <a:t>None of the weather monitoring system was able to detect      flood  in  advance</a:t>
            </a:r>
            <a:r>
              <a:rPr lang="en-US" sz="2400" dirty="0">
                <a:highlight>
                  <a:srgbClr val="FFFFFF"/>
                </a:highlight>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811CC1A0-A9DE-4AB5-8D9E-6E112D3546E3}"/>
              </a:ext>
            </a:extLst>
          </p:cNvPr>
          <p:cNvSpPr>
            <a:spLocks noGrp="1"/>
          </p:cNvSpPr>
          <p:nvPr>
            <p:ph type="dt" sz="half" idx="10"/>
          </p:nvPr>
        </p:nvSpPr>
        <p:spPr>
          <a:xfrm>
            <a:off x="0" y="6555070"/>
            <a:ext cx="2139553" cy="240734"/>
          </a:xfrm>
        </p:spPr>
        <p:txBody>
          <a:bodyPr/>
          <a:lstStyle/>
          <a:p>
            <a:fld id="{476159B1-A82E-4C70-BD7F-7CABBAA146D9}"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B6E1455A-155F-4149-9925-9FAB720BE860}"/>
              </a:ext>
            </a:extLst>
          </p:cNvPr>
          <p:cNvSpPr>
            <a:spLocks noGrp="1"/>
          </p:cNvSpPr>
          <p:nvPr>
            <p:ph type="sldNum" sz="quarter" idx="12"/>
          </p:nvPr>
        </p:nvSpPr>
        <p:spPr>
          <a:xfrm>
            <a:off x="7369572" y="6492875"/>
            <a:ext cx="2139553" cy="365125"/>
          </a:xfrm>
        </p:spPr>
        <p:txBody>
          <a:bodyPr/>
          <a:lstStyle/>
          <a:p>
            <a:r>
              <a:rPr lang="en-US" dirty="0">
                <a:solidFill>
                  <a:schemeClr val="bg1"/>
                </a:solidFill>
              </a:rPr>
              <a:t>6</a:t>
            </a:r>
          </a:p>
        </p:txBody>
      </p:sp>
      <p:sp>
        <p:nvSpPr>
          <p:cNvPr id="6" name="TextBox 5">
            <a:extLst>
              <a:ext uri="{FF2B5EF4-FFF2-40B4-BE49-F238E27FC236}">
                <a16:creationId xmlns:a16="http://schemas.microsoft.com/office/drawing/2014/main" id="{4EAA3BEF-E778-44D9-8B1D-C40BB5ADC142}"/>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0346668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725B-46F8-4605-88EF-56D74FEFA04E}"/>
              </a:ext>
            </a:extLst>
          </p:cNvPr>
          <p:cNvSpPr>
            <a:spLocks noGrp="1"/>
          </p:cNvSpPr>
          <p:nvPr>
            <p:ph type="title"/>
          </p:nvPr>
        </p:nvSpPr>
        <p:spPr>
          <a:xfrm>
            <a:off x="0" y="1272162"/>
            <a:ext cx="9509125" cy="711092"/>
          </a:xfrm>
        </p:spPr>
        <p:txBody>
          <a:bodyPr>
            <a:noAutofit/>
          </a:bodyPr>
          <a:lstStyle/>
          <a:p>
            <a:pPr algn="ctr"/>
            <a:r>
              <a:rPr lang="en-GB"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Objectives </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94C234-A64F-4FA2-A67D-2AB4DA5E4D66}"/>
              </a:ext>
            </a:extLst>
          </p:cNvPr>
          <p:cNvSpPr>
            <a:spLocks noGrp="1"/>
          </p:cNvSpPr>
          <p:nvPr>
            <p:ph idx="1"/>
          </p:nvPr>
        </p:nvSpPr>
        <p:spPr>
          <a:xfrm>
            <a:off x="653752" y="2066192"/>
            <a:ext cx="8201621" cy="4426682"/>
          </a:xfrm>
        </p:spPr>
        <p:txBody>
          <a:bodyPr>
            <a:normAutofit/>
          </a:bodyPr>
          <a:lstStyle/>
          <a:p>
            <a:pPr algn="just"/>
            <a:endParaRPr lang="en-GB" sz="1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The main objective of our project is to collect environmental data via variety of sensors </a:t>
            </a:r>
            <a:r>
              <a:rPr lang="en-IN" sz="2200" dirty="0">
                <a:latin typeface="Times New Roman" panose="02020603050405020304" pitchFamily="18" charset="0"/>
                <a:cs typeface="Times New Roman" panose="02020603050405020304" pitchFamily="18" charset="0"/>
              </a:rPr>
              <a:t>and to display it graphically on </a:t>
            </a:r>
            <a:r>
              <a:rPr lang="en-IN" sz="2200" dirty="0" err="1">
                <a:latin typeface="Times New Roman" panose="02020603050405020304" pitchFamily="18" charset="0"/>
                <a:cs typeface="Times New Roman" panose="02020603050405020304" pitchFamily="18" charset="0"/>
              </a:rPr>
              <a:t>Thinkspeak</a:t>
            </a:r>
            <a:r>
              <a:rPr lang="en-IN" sz="2200" dirty="0">
                <a:latin typeface="Times New Roman" panose="02020603050405020304" pitchFamily="18" charset="0"/>
                <a:cs typeface="Times New Roman" panose="02020603050405020304" pitchFamily="18" charset="0"/>
              </a:rPr>
              <a:t> webpage .</a:t>
            </a:r>
          </a:p>
          <a:p>
            <a:pPr algn="just"/>
            <a:r>
              <a:rPr lang="en-IN" sz="2200" dirty="0">
                <a:latin typeface="Times New Roman" panose="02020603050405020304" pitchFamily="18" charset="0"/>
                <a:cs typeface="Times New Roman" panose="02020603050405020304" pitchFamily="18" charset="0"/>
              </a:rPr>
              <a:t>To save life of Human/animals and to Minimize destruction/damage that a sudden flood can cause and lowering the risk by alerting in advance about flood or abrupt incr. in water level .</a:t>
            </a:r>
          </a:p>
          <a:p>
            <a:pPr algn="just"/>
            <a:r>
              <a:rPr lang="en-IN" sz="2200" dirty="0">
                <a:latin typeface="Times New Roman" panose="02020603050405020304" pitchFamily="18" charset="0"/>
                <a:cs typeface="Times New Roman" panose="02020603050405020304" pitchFamily="18" charset="0"/>
              </a:rPr>
              <a:t>To gather environmental data for research purpose or to make weather prediction .</a:t>
            </a:r>
          </a:p>
          <a:p>
            <a:pPr algn="just"/>
            <a:r>
              <a:rPr lang="en-IN" sz="2200" dirty="0">
                <a:latin typeface="Times New Roman" panose="02020603050405020304" pitchFamily="18" charset="0"/>
                <a:cs typeface="Times New Roman" panose="02020603050405020304" pitchFamily="18" charset="0"/>
              </a:rPr>
              <a:t>To acquire data from sensors and transmit weather data remotely around globe </a:t>
            </a:r>
          </a:p>
          <a:p>
            <a:pPr algn="just"/>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C6473B-F3A4-4D67-8DF7-6636E444D59A}"/>
              </a:ext>
            </a:extLst>
          </p:cNvPr>
          <p:cNvSpPr>
            <a:spLocks noGrp="1"/>
          </p:cNvSpPr>
          <p:nvPr>
            <p:ph type="dt" sz="half" idx="10"/>
          </p:nvPr>
        </p:nvSpPr>
        <p:spPr>
          <a:xfrm>
            <a:off x="0" y="6561135"/>
            <a:ext cx="2139553" cy="228603"/>
          </a:xfrm>
        </p:spPr>
        <p:txBody>
          <a:bodyPr/>
          <a:lstStyle/>
          <a:p>
            <a:fld id="{4956D7DA-83CE-4A93-AAB0-D2883A2733E4}"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AFFFB32D-411A-42F6-B8D1-22D58EBDF07C}"/>
              </a:ext>
            </a:extLst>
          </p:cNvPr>
          <p:cNvSpPr>
            <a:spLocks noGrp="1"/>
          </p:cNvSpPr>
          <p:nvPr>
            <p:ph type="sldNum" sz="quarter" idx="12"/>
          </p:nvPr>
        </p:nvSpPr>
        <p:spPr>
          <a:xfrm>
            <a:off x="7349678" y="6516175"/>
            <a:ext cx="2139553" cy="365125"/>
          </a:xfrm>
        </p:spPr>
        <p:txBody>
          <a:bodyPr/>
          <a:lstStyle/>
          <a:p>
            <a:r>
              <a:rPr lang="en-US" dirty="0">
                <a:solidFill>
                  <a:schemeClr val="bg1"/>
                </a:solidFill>
              </a:rPr>
              <a:t>7</a:t>
            </a:r>
          </a:p>
        </p:txBody>
      </p:sp>
      <p:sp>
        <p:nvSpPr>
          <p:cNvPr id="8" name="Rectangle 7">
            <a:extLst>
              <a:ext uri="{FF2B5EF4-FFF2-40B4-BE49-F238E27FC236}">
                <a16:creationId xmlns:a16="http://schemas.microsoft.com/office/drawing/2014/main" id="{FA7D3BEA-0A77-43E3-BC8C-F42D314E1512}"/>
              </a:ext>
            </a:extLst>
          </p:cNvPr>
          <p:cNvSpPr/>
          <p:nvPr/>
        </p:nvSpPr>
        <p:spPr>
          <a:xfrm>
            <a:off x="2233276" y="6475657"/>
            <a:ext cx="5626359" cy="3651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4565846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0C17-88F2-4CEB-ABC8-933BA9C4486A}"/>
              </a:ext>
            </a:extLst>
          </p:cNvPr>
          <p:cNvSpPr>
            <a:spLocks noGrp="1"/>
          </p:cNvSpPr>
          <p:nvPr>
            <p:ph type="title"/>
          </p:nvPr>
        </p:nvSpPr>
        <p:spPr>
          <a:xfrm>
            <a:off x="0" y="1083212"/>
            <a:ext cx="9509125" cy="607478"/>
          </a:xfrm>
        </p:spPr>
        <p:txBody>
          <a:bodyPr>
            <a:normAutofit fontScale="90000"/>
          </a:bodyPr>
          <a:lstStyle/>
          <a:p>
            <a:pPr algn="ctr"/>
            <a:r>
              <a:rPr lang="en-US" sz="4200" spc="50" dirty="0">
                <a:ln w="1143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Experimental Setup </a:t>
            </a:r>
            <a:endParaRPr lang="en-IN" sz="4200" dirty="0">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3F545873-1755-4B72-B3E7-4F7F50F6491C}"/>
              </a:ext>
            </a:extLst>
          </p:cNvPr>
          <p:cNvSpPr>
            <a:spLocks noGrp="1"/>
          </p:cNvSpPr>
          <p:nvPr>
            <p:ph type="dt" sz="half" idx="10"/>
          </p:nvPr>
        </p:nvSpPr>
        <p:spPr>
          <a:xfrm>
            <a:off x="-8878" y="6506364"/>
            <a:ext cx="2139553" cy="365125"/>
          </a:xfrm>
        </p:spPr>
        <p:txBody>
          <a:bodyPr/>
          <a:lstStyle/>
          <a:p>
            <a:fld id="{DB149FDF-22AB-414F-A1AC-C8A01B833D2D}"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89C8F5DA-9746-4C54-89F0-73531532F944}"/>
              </a:ext>
            </a:extLst>
          </p:cNvPr>
          <p:cNvSpPr>
            <a:spLocks noGrp="1"/>
          </p:cNvSpPr>
          <p:nvPr>
            <p:ph type="sldNum" sz="quarter" idx="12"/>
          </p:nvPr>
        </p:nvSpPr>
        <p:spPr>
          <a:xfrm>
            <a:off x="7329520" y="6480743"/>
            <a:ext cx="2179605" cy="365125"/>
          </a:xfrm>
        </p:spPr>
        <p:txBody>
          <a:bodyPr/>
          <a:lstStyle/>
          <a:p>
            <a:r>
              <a:rPr lang="en-US" dirty="0">
                <a:solidFill>
                  <a:schemeClr val="bg1"/>
                </a:solidFill>
              </a:rPr>
              <a:t>8</a:t>
            </a:r>
          </a:p>
        </p:txBody>
      </p:sp>
      <p:sp>
        <p:nvSpPr>
          <p:cNvPr id="10" name="TextBox 9">
            <a:extLst>
              <a:ext uri="{FF2B5EF4-FFF2-40B4-BE49-F238E27FC236}">
                <a16:creationId xmlns:a16="http://schemas.microsoft.com/office/drawing/2014/main" id="{0A97FD13-E47A-49E7-AACE-E26D9255D395}"/>
              </a:ext>
            </a:extLst>
          </p:cNvPr>
          <p:cNvSpPr txBox="1"/>
          <p:nvPr/>
        </p:nvSpPr>
        <p:spPr>
          <a:xfrm>
            <a:off x="2139554" y="6480743"/>
            <a:ext cx="5879030"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pic>
        <p:nvPicPr>
          <p:cNvPr id="6" name="Picture 2" descr="WiFi Module - ESP8266 (4MB Flash) - WRL-17146 - SparkFun Electronics">
            <a:extLst>
              <a:ext uri="{FF2B5EF4-FFF2-40B4-BE49-F238E27FC236}">
                <a16:creationId xmlns:a16="http://schemas.microsoft.com/office/drawing/2014/main" id="{E92039A1-32E5-4D07-9405-589CE171B0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4444" y="2861576"/>
            <a:ext cx="921872" cy="9387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B5FD833-D096-45B9-9BE2-EA1CED7D7FF5}"/>
              </a:ext>
            </a:extLst>
          </p:cNvPr>
          <p:cNvPicPr>
            <a:picLocks noChangeAspect="1"/>
          </p:cNvPicPr>
          <p:nvPr/>
        </p:nvPicPr>
        <p:blipFill>
          <a:blip r:embed="rId3"/>
          <a:stretch>
            <a:fillRect/>
          </a:stretch>
        </p:blipFill>
        <p:spPr>
          <a:xfrm>
            <a:off x="3801785" y="3564957"/>
            <a:ext cx="1422443" cy="1347333"/>
          </a:xfrm>
          <a:prstGeom prst="rect">
            <a:avLst/>
          </a:prstGeom>
        </p:spPr>
      </p:pic>
      <p:pic>
        <p:nvPicPr>
          <p:cNvPr id="7" name="Picture 6">
            <a:extLst>
              <a:ext uri="{FF2B5EF4-FFF2-40B4-BE49-F238E27FC236}">
                <a16:creationId xmlns:a16="http://schemas.microsoft.com/office/drawing/2014/main" id="{38323279-B32E-4357-8EB3-1F8DD9929B0A}"/>
              </a:ext>
            </a:extLst>
          </p:cNvPr>
          <p:cNvPicPr>
            <a:picLocks noChangeAspect="1"/>
          </p:cNvPicPr>
          <p:nvPr/>
        </p:nvPicPr>
        <p:blipFill>
          <a:blip r:embed="rId4"/>
          <a:stretch>
            <a:fillRect/>
          </a:stretch>
        </p:blipFill>
        <p:spPr>
          <a:xfrm>
            <a:off x="186334" y="4264001"/>
            <a:ext cx="1189991" cy="1185167"/>
          </a:xfrm>
          <a:prstGeom prst="rect">
            <a:avLst/>
          </a:prstGeom>
        </p:spPr>
      </p:pic>
      <p:pic>
        <p:nvPicPr>
          <p:cNvPr id="8" name="Picture 7">
            <a:extLst>
              <a:ext uri="{FF2B5EF4-FFF2-40B4-BE49-F238E27FC236}">
                <a16:creationId xmlns:a16="http://schemas.microsoft.com/office/drawing/2014/main" id="{6218F26A-D8A6-4079-8FAB-21F84F966ABA}"/>
              </a:ext>
            </a:extLst>
          </p:cNvPr>
          <p:cNvPicPr>
            <a:picLocks noChangeAspect="1"/>
          </p:cNvPicPr>
          <p:nvPr/>
        </p:nvPicPr>
        <p:blipFill>
          <a:blip r:embed="rId5"/>
          <a:stretch>
            <a:fillRect/>
          </a:stretch>
        </p:blipFill>
        <p:spPr>
          <a:xfrm rot="16200000">
            <a:off x="3235866" y="5123829"/>
            <a:ext cx="994300" cy="1575216"/>
          </a:xfrm>
          <a:prstGeom prst="rect">
            <a:avLst/>
          </a:prstGeom>
        </p:spPr>
      </p:pic>
      <p:pic>
        <p:nvPicPr>
          <p:cNvPr id="11" name="Picture 2" descr="LDR Sensor Module buy online at Low Price in India - ElectronicsComp.com">
            <a:extLst>
              <a:ext uri="{FF2B5EF4-FFF2-40B4-BE49-F238E27FC236}">
                <a16:creationId xmlns:a16="http://schemas.microsoft.com/office/drawing/2014/main" id="{AA8E0936-F8F0-4A06-810F-A64EF7B524B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4013" y="2808148"/>
            <a:ext cx="1224002" cy="13426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BMP180 Barometer Pressure/Temperature/Altitude Sensor Environment Sensors  :Elecrow bazaar, Make your making Electronic modules projects easy">
            <a:extLst>
              <a:ext uri="{FF2B5EF4-FFF2-40B4-BE49-F238E27FC236}">
                <a16:creationId xmlns:a16="http://schemas.microsoft.com/office/drawing/2014/main" id="{DEA4E5AE-697F-4B12-943B-42644A3796A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47786" y="1773363"/>
            <a:ext cx="1486897" cy="1075928"/>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Internet">
            <a:extLst>
              <a:ext uri="{FF2B5EF4-FFF2-40B4-BE49-F238E27FC236}">
                <a16:creationId xmlns:a16="http://schemas.microsoft.com/office/drawing/2014/main" id="{E7F5D413-1FFC-4518-ABC5-787D529B83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01785" y="1639297"/>
            <a:ext cx="1422442" cy="1185167"/>
          </a:xfrm>
          <a:prstGeom prst="rect">
            <a:avLst/>
          </a:prstGeom>
        </p:spPr>
      </p:pic>
      <p:cxnSp>
        <p:nvCxnSpPr>
          <p:cNvPr id="23" name="Straight Arrow Connector 22">
            <a:extLst>
              <a:ext uri="{FF2B5EF4-FFF2-40B4-BE49-F238E27FC236}">
                <a16:creationId xmlns:a16="http://schemas.microsoft.com/office/drawing/2014/main" id="{CEE78175-000A-4663-A186-2B749A674677}"/>
              </a:ext>
            </a:extLst>
          </p:cNvPr>
          <p:cNvCxnSpPr>
            <a:cxnSpLocks/>
          </p:cNvCxnSpPr>
          <p:nvPr/>
        </p:nvCxnSpPr>
        <p:spPr>
          <a:xfrm>
            <a:off x="2139554" y="4049638"/>
            <a:ext cx="1495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05C952-7087-450B-8CB4-3251D23748CC}"/>
              </a:ext>
            </a:extLst>
          </p:cNvPr>
          <p:cNvCxnSpPr/>
          <p:nvPr/>
        </p:nvCxnSpPr>
        <p:spPr>
          <a:xfrm>
            <a:off x="2139554" y="2179426"/>
            <a:ext cx="8879" cy="376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671EBB-9D97-426F-84E3-09C200D874B6}"/>
              </a:ext>
            </a:extLst>
          </p:cNvPr>
          <p:cNvCxnSpPr>
            <a:cxnSpLocks/>
          </p:cNvCxnSpPr>
          <p:nvPr/>
        </p:nvCxnSpPr>
        <p:spPr>
          <a:xfrm flipH="1">
            <a:off x="1566627" y="4717657"/>
            <a:ext cx="572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DCC45BE-E6D0-4B40-ADF8-33E31197D940}"/>
              </a:ext>
            </a:extLst>
          </p:cNvPr>
          <p:cNvCxnSpPr>
            <a:cxnSpLocks/>
          </p:cNvCxnSpPr>
          <p:nvPr/>
        </p:nvCxnSpPr>
        <p:spPr>
          <a:xfrm flipH="1">
            <a:off x="1566627" y="3429000"/>
            <a:ext cx="572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E9350A9-3456-4271-B9B4-29E0A5AB028C}"/>
              </a:ext>
            </a:extLst>
          </p:cNvPr>
          <p:cNvCxnSpPr>
            <a:cxnSpLocks/>
          </p:cNvCxnSpPr>
          <p:nvPr/>
        </p:nvCxnSpPr>
        <p:spPr>
          <a:xfrm>
            <a:off x="4505388" y="2705672"/>
            <a:ext cx="15236" cy="7737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21CC52-51FE-4F88-87EB-5F176A9CDEF4}"/>
              </a:ext>
            </a:extLst>
          </p:cNvPr>
          <p:cNvCxnSpPr>
            <a:cxnSpLocks/>
            <a:stCxn id="49" idx="1"/>
            <a:endCxn id="13" idx="3"/>
          </p:cNvCxnSpPr>
          <p:nvPr/>
        </p:nvCxnSpPr>
        <p:spPr>
          <a:xfrm flipH="1">
            <a:off x="5224227" y="2205026"/>
            <a:ext cx="2203464" cy="268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9" name="Graphic 48" descr="Wireless router">
            <a:extLst>
              <a:ext uri="{FF2B5EF4-FFF2-40B4-BE49-F238E27FC236}">
                <a16:creationId xmlns:a16="http://schemas.microsoft.com/office/drawing/2014/main" id="{380DC37D-CAB0-4D43-AA1D-B944B7633B9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27691" y="1747826"/>
            <a:ext cx="1073525" cy="914400"/>
          </a:xfrm>
          <a:prstGeom prst="rect">
            <a:avLst/>
          </a:prstGeom>
        </p:spPr>
      </p:pic>
      <p:pic>
        <p:nvPicPr>
          <p:cNvPr id="51" name="Graphic 50" descr="World">
            <a:extLst>
              <a:ext uri="{FF2B5EF4-FFF2-40B4-BE49-F238E27FC236}">
                <a16:creationId xmlns:a16="http://schemas.microsoft.com/office/drawing/2014/main" id="{E26469E3-08C5-4BEA-B57F-472D064D0B9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586816" y="3800334"/>
            <a:ext cx="914400" cy="914400"/>
          </a:xfrm>
          <a:prstGeom prst="rect">
            <a:avLst/>
          </a:prstGeom>
        </p:spPr>
      </p:pic>
      <p:cxnSp>
        <p:nvCxnSpPr>
          <p:cNvPr id="56" name="Straight Arrow Connector 55">
            <a:extLst>
              <a:ext uri="{FF2B5EF4-FFF2-40B4-BE49-F238E27FC236}">
                <a16:creationId xmlns:a16="http://schemas.microsoft.com/office/drawing/2014/main" id="{A8845F62-7D5D-4EFB-A7AC-B816DC93772F}"/>
              </a:ext>
            </a:extLst>
          </p:cNvPr>
          <p:cNvCxnSpPr>
            <a:cxnSpLocks/>
            <a:stCxn id="49" idx="2"/>
          </p:cNvCxnSpPr>
          <p:nvPr/>
        </p:nvCxnSpPr>
        <p:spPr>
          <a:xfrm>
            <a:off x="7964454" y="2662226"/>
            <a:ext cx="12827" cy="9940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D85780D-6C3D-4C4B-9340-5DFB669DB505}"/>
              </a:ext>
            </a:extLst>
          </p:cNvPr>
          <p:cNvCxnSpPr>
            <a:cxnSpLocks/>
          </p:cNvCxnSpPr>
          <p:nvPr/>
        </p:nvCxnSpPr>
        <p:spPr>
          <a:xfrm flipV="1">
            <a:off x="6196614" y="3863021"/>
            <a:ext cx="0" cy="46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26670E-B50D-44CF-9A0E-132898918607}"/>
              </a:ext>
            </a:extLst>
          </p:cNvPr>
          <p:cNvCxnSpPr>
            <a:cxnSpLocks/>
          </p:cNvCxnSpPr>
          <p:nvPr/>
        </p:nvCxnSpPr>
        <p:spPr>
          <a:xfrm flipH="1">
            <a:off x="5390683" y="4324061"/>
            <a:ext cx="805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5" name="Picture 4" descr="Buy Raindrop Detection Sensor Module Online In India at Best Price">
            <a:extLst>
              <a:ext uri="{FF2B5EF4-FFF2-40B4-BE49-F238E27FC236}">
                <a16:creationId xmlns:a16="http://schemas.microsoft.com/office/drawing/2014/main" id="{0A046241-00D1-4EF5-ADF6-52D788C06E5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403" y="5161092"/>
            <a:ext cx="1511430" cy="1297288"/>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3DC4AD71-51BD-4ED6-A7ED-0BD780457C81}"/>
              </a:ext>
            </a:extLst>
          </p:cNvPr>
          <p:cNvCxnSpPr>
            <a:cxnSpLocks/>
          </p:cNvCxnSpPr>
          <p:nvPr/>
        </p:nvCxnSpPr>
        <p:spPr>
          <a:xfrm flipH="1">
            <a:off x="1598015" y="5944893"/>
            <a:ext cx="14196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5" name="Graphic 74" descr="Volume">
            <a:extLst>
              <a:ext uri="{FF2B5EF4-FFF2-40B4-BE49-F238E27FC236}">
                <a16:creationId xmlns:a16="http://schemas.microsoft.com/office/drawing/2014/main" id="{CBE7ED0D-C053-4D1F-BB93-75A50A0E4AA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4227" y="5494187"/>
            <a:ext cx="914400" cy="914400"/>
          </a:xfrm>
          <a:prstGeom prst="rect">
            <a:avLst/>
          </a:prstGeom>
        </p:spPr>
      </p:pic>
      <p:cxnSp>
        <p:nvCxnSpPr>
          <p:cNvPr id="77" name="Straight Arrow Connector 76">
            <a:extLst>
              <a:ext uri="{FF2B5EF4-FFF2-40B4-BE49-F238E27FC236}">
                <a16:creationId xmlns:a16="http://schemas.microsoft.com/office/drawing/2014/main" id="{AFC5053A-89D8-4197-9435-6958D6EDE216}"/>
              </a:ext>
            </a:extLst>
          </p:cNvPr>
          <p:cNvCxnSpPr>
            <a:cxnSpLocks/>
            <a:stCxn id="8" idx="2"/>
          </p:cNvCxnSpPr>
          <p:nvPr/>
        </p:nvCxnSpPr>
        <p:spPr>
          <a:xfrm flipV="1">
            <a:off x="4520624" y="5911436"/>
            <a:ext cx="4678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FB9D400-B3AC-48D0-959A-BCEF11AA5BBC}"/>
              </a:ext>
            </a:extLst>
          </p:cNvPr>
          <p:cNvCxnSpPr>
            <a:stCxn id="6" idx="0"/>
          </p:cNvCxnSpPr>
          <p:nvPr/>
        </p:nvCxnSpPr>
        <p:spPr>
          <a:xfrm flipV="1">
            <a:off x="6305380" y="2231880"/>
            <a:ext cx="0" cy="62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CA0C3CC-C59E-48E2-AF2B-4767C7F86F8B}"/>
              </a:ext>
            </a:extLst>
          </p:cNvPr>
          <p:cNvCxnSpPr/>
          <p:nvPr/>
        </p:nvCxnSpPr>
        <p:spPr>
          <a:xfrm>
            <a:off x="6196614" y="4324061"/>
            <a:ext cx="1308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5C8CBB81-A287-488D-9E96-7439BAC21B5F}"/>
              </a:ext>
            </a:extLst>
          </p:cNvPr>
          <p:cNvPicPr>
            <a:picLocks noChangeAspect="1"/>
          </p:cNvPicPr>
          <p:nvPr/>
        </p:nvPicPr>
        <p:blipFill>
          <a:blip r:embed="rId17"/>
          <a:stretch>
            <a:fillRect/>
          </a:stretch>
        </p:blipFill>
        <p:spPr>
          <a:xfrm>
            <a:off x="6796241" y="5557567"/>
            <a:ext cx="2495550" cy="590550"/>
          </a:xfrm>
          <a:prstGeom prst="rect">
            <a:avLst/>
          </a:prstGeom>
        </p:spPr>
      </p:pic>
      <p:cxnSp>
        <p:nvCxnSpPr>
          <p:cNvPr id="88" name="Straight Arrow Connector 87">
            <a:extLst>
              <a:ext uri="{FF2B5EF4-FFF2-40B4-BE49-F238E27FC236}">
                <a16:creationId xmlns:a16="http://schemas.microsoft.com/office/drawing/2014/main" id="{7B84B11C-E7DB-4862-BB1A-2ABBC61A3C23}"/>
              </a:ext>
            </a:extLst>
          </p:cNvPr>
          <p:cNvCxnSpPr>
            <a:endCxn id="86" idx="0"/>
          </p:cNvCxnSpPr>
          <p:nvPr/>
        </p:nvCxnSpPr>
        <p:spPr>
          <a:xfrm>
            <a:off x="8044016" y="4820575"/>
            <a:ext cx="0" cy="736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ECC69B6-00FF-42CF-A24E-A7340255BEA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5400000">
            <a:off x="140307" y="1881980"/>
            <a:ext cx="1380788" cy="866296"/>
          </a:xfrm>
          <a:prstGeom prst="rect">
            <a:avLst/>
          </a:prstGeom>
        </p:spPr>
      </p:pic>
      <p:cxnSp>
        <p:nvCxnSpPr>
          <p:cNvPr id="35" name="Straight Arrow Connector 34">
            <a:extLst>
              <a:ext uri="{FF2B5EF4-FFF2-40B4-BE49-F238E27FC236}">
                <a16:creationId xmlns:a16="http://schemas.microsoft.com/office/drawing/2014/main" id="{18398E57-2990-4D9B-87EE-C104DF739F23}"/>
              </a:ext>
            </a:extLst>
          </p:cNvPr>
          <p:cNvCxnSpPr>
            <a:cxnSpLocks/>
          </p:cNvCxnSpPr>
          <p:nvPr/>
        </p:nvCxnSpPr>
        <p:spPr>
          <a:xfrm flipH="1">
            <a:off x="1566627" y="2179426"/>
            <a:ext cx="10636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62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05C9-FE8E-40D0-8A9C-92821515364E}"/>
              </a:ext>
            </a:extLst>
          </p:cNvPr>
          <p:cNvSpPr>
            <a:spLocks noGrp="1"/>
          </p:cNvSpPr>
          <p:nvPr>
            <p:ph type="title"/>
          </p:nvPr>
        </p:nvSpPr>
        <p:spPr>
          <a:xfrm>
            <a:off x="3094437" y="1073837"/>
            <a:ext cx="3320249" cy="53266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661751-9D7E-4217-A4AF-460A162CDC93}"/>
              </a:ext>
            </a:extLst>
          </p:cNvPr>
          <p:cNvSpPr>
            <a:spLocks noGrp="1"/>
          </p:cNvSpPr>
          <p:nvPr>
            <p:ph type="dt" sz="half" idx="10"/>
          </p:nvPr>
        </p:nvSpPr>
        <p:spPr>
          <a:xfrm>
            <a:off x="0" y="6492875"/>
            <a:ext cx="2139553" cy="365125"/>
          </a:xfrm>
        </p:spPr>
        <p:txBody>
          <a:bodyPr/>
          <a:lstStyle/>
          <a:p>
            <a:fld id="{5FA9E490-F44D-4468-A6A5-135540DA17C7}" type="datetime1">
              <a:rPr lang="en-IN" smtClean="0">
                <a:solidFill>
                  <a:schemeClr val="bg1"/>
                </a:solidFill>
              </a:rPr>
              <a:t>09-12-2021</a:t>
            </a:fld>
            <a:endParaRPr lang="en-US" dirty="0">
              <a:solidFill>
                <a:schemeClr val="bg1"/>
              </a:solidFill>
            </a:endParaRPr>
          </a:p>
        </p:txBody>
      </p:sp>
      <p:sp>
        <p:nvSpPr>
          <p:cNvPr id="5" name="Slide Number Placeholder 4">
            <a:extLst>
              <a:ext uri="{FF2B5EF4-FFF2-40B4-BE49-F238E27FC236}">
                <a16:creationId xmlns:a16="http://schemas.microsoft.com/office/drawing/2014/main" id="{12BFA0A1-0CF8-48A6-8FC8-C8FA9EC8AB9A}"/>
              </a:ext>
            </a:extLst>
          </p:cNvPr>
          <p:cNvSpPr>
            <a:spLocks noGrp="1"/>
          </p:cNvSpPr>
          <p:nvPr>
            <p:ph type="sldNum" sz="quarter" idx="12"/>
          </p:nvPr>
        </p:nvSpPr>
        <p:spPr>
          <a:xfrm>
            <a:off x="7369572" y="6492875"/>
            <a:ext cx="2139553" cy="365125"/>
          </a:xfrm>
        </p:spPr>
        <p:txBody>
          <a:bodyPr/>
          <a:lstStyle/>
          <a:p>
            <a:r>
              <a:rPr lang="en-US" dirty="0">
                <a:solidFill>
                  <a:schemeClr val="bg1"/>
                </a:solidFill>
              </a:rPr>
              <a:t>9</a:t>
            </a:r>
          </a:p>
        </p:txBody>
      </p:sp>
      <p:sp>
        <p:nvSpPr>
          <p:cNvPr id="17" name="Oval 16">
            <a:extLst>
              <a:ext uri="{FF2B5EF4-FFF2-40B4-BE49-F238E27FC236}">
                <a16:creationId xmlns:a16="http://schemas.microsoft.com/office/drawing/2014/main" id="{4190C814-8CD3-4898-9505-C7D6F25F4515}"/>
              </a:ext>
            </a:extLst>
          </p:cNvPr>
          <p:cNvSpPr/>
          <p:nvPr/>
        </p:nvSpPr>
        <p:spPr>
          <a:xfrm>
            <a:off x="514905" y="1278385"/>
            <a:ext cx="1358284" cy="834500"/>
          </a:xfrm>
          <a:prstGeom prst="ellipse">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Air quality (Mq-135)</a:t>
            </a:r>
            <a:endParaRPr lang="en-IN" sz="1400" dirty="0"/>
          </a:p>
        </p:txBody>
      </p:sp>
      <p:sp>
        <p:nvSpPr>
          <p:cNvPr id="18" name="Oval 17">
            <a:extLst>
              <a:ext uri="{FF2B5EF4-FFF2-40B4-BE49-F238E27FC236}">
                <a16:creationId xmlns:a16="http://schemas.microsoft.com/office/drawing/2014/main" id="{9170EC43-1C71-43DB-A6F1-26CBB819FBB5}"/>
              </a:ext>
            </a:extLst>
          </p:cNvPr>
          <p:cNvSpPr/>
          <p:nvPr/>
        </p:nvSpPr>
        <p:spPr>
          <a:xfrm>
            <a:off x="514905" y="2672178"/>
            <a:ext cx="1358284" cy="976543"/>
          </a:xfrm>
          <a:prstGeom prst="ellipse">
            <a:avLst/>
          </a:prstGeom>
          <a:solidFill>
            <a:schemeClr val="bg1"/>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Humid. &amp; Temp. DTH-11</a:t>
            </a:r>
            <a:endParaRPr lang="en-IN" sz="1400" dirty="0"/>
          </a:p>
        </p:txBody>
      </p:sp>
      <p:sp>
        <p:nvSpPr>
          <p:cNvPr id="19" name="Oval 18">
            <a:extLst>
              <a:ext uri="{FF2B5EF4-FFF2-40B4-BE49-F238E27FC236}">
                <a16:creationId xmlns:a16="http://schemas.microsoft.com/office/drawing/2014/main" id="{2AE6C23E-9461-4680-B3D3-9E8E98DA7ACB}"/>
              </a:ext>
            </a:extLst>
          </p:cNvPr>
          <p:cNvSpPr/>
          <p:nvPr/>
        </p:nvSpPr>
        <p:spPr>
          <a:xfrm>
            <a:off x="510483" y="4086687"/>
            <a:ext cx="1358284" cy="834500"/>
          </a:xfrm>
          <a:prstGeom prst="ellipse">
            <a:avLst/>
          </a:prstGeom>
          <a:solidFill>
            <a:schemeClr val="bg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Pressure &amp; altitude </a:t>
            </a:r>
          </a:p>
          <a:p>
            <a:pPr algn="ctr"/>
            <a:r>
              <a:rPr lang="en-US" sz="1400" dirty="0">
                <a:solidFill>
                  <a:schemeClr val="tx1"/>
                </a:solidFill>
              </a:rPr>
              <a:t>BMP-180</a:t>
            </a:r>
            <a:endParaRPr lang="en-IN" sz="1400" dirty="0"/>
          </a:p>
        </p:txBody>
      </p:sp>
      <p:sp>
        <p:nvSpPr>
          <p:cNvPr id="20" name="Oval 19">
            <a:extLst>
              <a:ext uri="{FF2B5EF4-FFF2-40B4-BE49-F238E27FC236}">
                <a16:creationId xmlns:a16="http://schemas.microsoft.com/office/drawing/2014/main" id="{31085FE3-64B6-4203-9B01-77B0F27FF697}"/>
              </a:ext>
            </a:extLst>
          </p:cNvPr>
          <p:cNvSpPr/>
          <p:nvPr/>
        </p:nvSpPr>
        <p:spPr>
          <a:xfrm>
            <a:off x="517545" y="5499716"/>
            <a:ext cx="1358284" cy="834500"/>
          </a:xfrm>
          <a:prstGeom prst="ellipse">
            <a:avLst/>
          </a:prstGeom>
          <a:solidFill>
            <a:schemeClr val="bg1"/>
          </a:solid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Light Intensity </a:t>
            </a:r>
          </a:p>
          <a:p>
            <a:pPr algn="ctr"/>
            <a:r>
              <a:rPr lang="en-US" sz="1400" dirty="0">
                <a:solidFill>
                  <a:schemeClr val="tx1"/>
                </a:solidFill>
              </a:rPr>
              <a:t>LM-393</a:t>
            </a:r>
            <a:endParaRPr lang="en-IN" sz="1400" dirty="0"/>
          </a:p>
        </p:txBody>
      </p:sp>
      <p:cxnSp>
        <p:nvCxnSpPr>
          <p:cNvPr id="25" name="Straight Connector 24">
            <a:extLst>
              <a:ext uri="{FF2B5EF4-FFF2-40B4-BE49-F238E27FC236}">
                <a16:creationId xmlns:a16="http://schemas.microsoft.com/office/drawing/2014/main" id="{0DDD2978-D995-4C91-AD4E-67EB2A826F35}"/>
              </a:ext>
            </a:extLst>
          </p:cNvPr>
          <p:cNvCxnSpPr>
            <a:cxnSpLocks/>
          </p:cNvCxnSpPr>
          <p:nvPr/>
        </p:nvCxnSpPr>
        <p:spPr>
          <a:xfrm>
            <a:off x="2352583" y="1695635"/>
            <a:ext cx="0" cy="4221331"/>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160B7CFA-EA2B-45A9-A100-2011D0EC41F0}"/>
              </a:ext>
            </a:extLst>
          </p:cNvPr>
          <p:cNvSpPr/>
          <p:nvPr/>
        </p:nvSpPr>
        <p:spPr>
          <a:xfrm>
            <a:off x="3893139" y="1990092"/>
            <a:ext cx="1575503" cy="532660"/>
          </a:xfrm>
          <a:prstGeom prst="roundRect">
            <a:avLst/>
          </a:prstGeom>
          <a:solidFill>
            <a:schemeClr val="bg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PC</a:t>
            </a:r>
            <a:endParaRPr lang="en-IN" sz="1600" dirty="0"/>
          </a:p>
        </p:txBody>
      </p:sp>
      <p:sp>
        <p:nvSpPr>
          <p:cNvPr id="34" name="Diamond 33">
            <a:extLst>
              <a:ext uri="{FF2B5EF4-FFF2-40B4-BE49-F238E27FC236}">
                <a16:creationId xmlns:a16="http://schemas.microsoft.com/office/drawing/2014/main" id="{4DDA4E96-47D3-4512-A190-B9C8331AFB48}"/>
              </a:ext>
            </a:extLst>
          </p:cNvPr>
          <p:cNvSpPr/>
          <p:nvPr/>
        </p:nvSpPr>
        <p:spPr>
          <a:xfrm>
            <a:off x="3710937" y="3214772"/>
            <a:ext cx="1941565" cy="1134120"/>
          </a:xfrm>
          <a:prstGeom prst="diamond">
            <a:avLst/>
          </a:prstGeom>
          <a:solidFill>
            <a:schemeClr val="bg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Arduino </a:t>
            </a:r>
            <a:r>
              <a:rPr lang="en-US" u="sng" dirty="0">
                <a:solidFill>
                  <a:schemeClr val="tx1"/>
                </a:solidFill>
              </a:rPr>
              <a:t>Uno</a:t>
            </a:r>
          </a:p>
        </p:txBody>
      </p:sp>
      <p:sp>
        <p:nvSpPr>
          <p:cNvPr id="48" name="Rectangle: Rounded Corners 47">
            <a:extLst>
              <a:ext uri="{FF2B5EF4-FFF2-40B4-BE49-F238E27FC236}">
                <a16:creationId xmlns:a16="http://schemas.microsoft.com/office/drawing/2014/main" id="{D9C1046C-18B1-4EA7-99BB-581FAE2D295D}"/>
              </a:ext>
            </a:extLst>
          </p:cNvPr>
          <p:cNvSpPr/>
          <p:nvPr/>
        </p:nvSpPr>
        <p:spPr>
          <a:xfrm>
            <a:off x="7009197" y="1952029"/>
            <a:ext cx="1575503" cy="594805"/>
          </a:xfrm>
          <a:prstGeom prst="roundRect">
            <a:avLst/>
          </a:prstGeom>
          <a:solidFill>
            <a:schemeClr val="bg1"/>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Wi-Fi Router/Hotspot</a:t>
            </a:r>
            <a:endParaRPr lang="en-IN" sz="1400" dirty="0"/>
          </a:p>
        </p:txBody>
      </p:sp>
      <p:sp>
        <p:nvSpPr>
          <p:cNvPr id="49" name="Oval 48">
            <a:extLst>
              <a:ext uri="{FF2B5EF4-FFF2-40B4-BE49-F238E27FC236}">
                <a16:creationId xmlns:a16="http://schemas.microsoft.com/office/drawing/2014/main" id="{3E3B8362-0A2D-4071-8F58-210453820D03}"/>
              </a:ext>
            </a:extLst>
          </p:cNvPr>
          <p:cNvSpPr/>
          <p:nvPr/>
        </p:nvSpPr>
        <p:spPr>
          <a:xfrm>
            <a:off x="7009197" y="3337401"/>
            <a:ext cx="1586046" cy="887766"/>
          </a:xfrm>
          <a:prstGeom prst="ellipse">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ESP8266-01 wi-fi module</a:t>
            </a:r>
            <a:endParaRPr lang="en-IN" sz="1400" dirty="0"/>
          </a:p>
        </p:txBody>
      </p:sp>
      <p:cxnSp>
        <p:nvCxnSpPr>
          <p:cNvPr id="53" name="Straight Arrow Connector 52">
            <a:extLst>
              <a:ext uri="{FF2B5EF4-FFF2-40B4-BE49-F238E27FC236}">
                <a16:creationId xmlns:a16="http://schemas.microsoft.com/office/drawing/2014/main" id="{4314D7D4-0F40-4A32-9656-15F299E98A45}"/>
              </a:ext>
            </a:extLst>
          </p:cNvPr>
          <p:cNvCxnSpPr>
            <a:cxnSpLocks/>
            <a:stCxn id="34" idx="1"/>
          </p:cNvCxnSpPr>
          <p:nvPr/>
        </p:nvCxnSpPr>
        <p:spPr>
          <a:xfrm flipH="1" flipV="1">
            <a:off x="2353377" y="3781284"/>
            <a:ext cx="1357560" cy="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AAF26EE-BB43-49C1-B501-780423B7C182}"/>
              </a:ext>
            </a:extLst>
          </p:cNvPr>
          <p:cNvCxnSpPr>
            <a:cxnSpLocks/>
            <a:endCxn id="17" idx="6"/>
          </p:cNvCxnSpPr>
          <p:nvPr/>
        </p:nvCxnSpPr>
        <p:spPr>
          <a:xfrm flipH="1">
            <a:off x="1873189" y="1695635"/>
            <a:ext cx="4793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DBB3FAD-8085-4C2B-B899-8356063C79C8}"/>
              </a:ext>
            </a:extLst>
          </p:cNvPr>
          <p:cNvCxnSpPr>
            <a:cxnSpLocks/>
          </p:cNvCxnSpPr>
          <p:nvPr/>
        </p:nvCxnSpPr>
        <p:spPr>
          <a:xfrm flipH="1">
            <a:off x="1873189" y="3160449"/>
            <a:ext cx="4793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D2137C6-66A4-40AC-8DA7-463966AF2327}"/>
              </a:ext>
            </a:extLst>
          </p:cNvPr>
          <p:cNvCxnSpPr>
            <a:cxnSpLocks/>
            <a:endCxn id="20" idx="6"/>
          </p:cNvCxnSpPr>
          <p:nvPr/>
        </p:nvCxnSpPr>
        <p:spPr>
          <a:xfrm flipH="1">
            <a:off x="1875829" y="5916966"/>
            <a:ext cx="4767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8DD369F-B73F-4242-8BB7-66210519D342}"/>
              </a:ext>
            </a:extLst>
          </p:cNvPr>
          <p:cNvCxnSpPr>
            <a:cxnSpLocks/>
          </p:cNvCxnSpPr>
          <p:nvPr/>
        </p:nvCxnSpPr>
        <p:spPr>
          <a:xfrm flipH="1">
            <a:off x="1873189" y="4503937"/>
            <a:ext cx="4793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B3304E3-B7A9-4AF0-B037-F9110F0FE251}"/>
              </a:ext>
            </a:extLst>
          </p:cNvPr>
          <p:cNvCxnSpPr>
            <a:cxnSpLocks/>
            <a:stCxn id="33" idx="3"/>
            <a:endCxn id="48" idx="1"/>
          </p:cNvCxnSpPr>
          <p:nvPr/>
        </p:nvCxnSpPr>
        <p:spPr>
          <a:xfrm flipV="1">
            <a:off x="5468642" y="2249432"/>
            <a:ext cx="1540555" cy="69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82239A0-3E0F-4D01-B503-8EA3E008988C}"/>
              </a:ext>
            </a:extLst>
          </p:cNvPr>
          <p:cNvCxnSpPr>
            <a:cxnSpLocks/>
          </p:cNvCxnSpPr>
          <p:nvPr/>
        </p:nvCxnSpPr>
        <p:spPr>
          <a:xfrm flipV="1">
            <a:off x="6295333" y="2249432"/>
            <a:ext cx="0" cy="153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4DE5C56-3021-47BD-9C99-769821F73AC1}"/>
              </a:ext>
            </a:extLst>
          </p:cNvPr>
          <p:cNvCxnSpPr>
            <a:stCxn id="34" idx="0"/>
            <a:endCxn id="33" idx="2"/>
          </p:cNvCxnSpPr>
          <p:nvPr/>
        </p:nvCxnSpPr>
        <p:spPr>
          <a:xfrm flipH="1" flipV="1">
            <a:off x="4680891" y="2522752"/>
            <a:ext cx="829" cy="6920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C64DCE8-4D8F-4D9E-8BFB-F31DD15CE8A9}"/>
              </a:ext>
            </a:extLst>
          </p:cNvPr>
          <p:cNvCxnSpPr>
            <a:cxnSpLocks/>
            <a:stCxn id="34" idx="3"/>
            <a:endCxn id="49" idx="2"/>
          </p:cNvCxnSpPr>
          <p:nvPr/>
        </p:nvCxnSpPr>
        <p:spPr>
          <a:xfrm flipV="1">
            <a:off x="5652502" y="3781284"/>
            <a:ext cx="1356695" cy="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Rectangle: Rounded Corners 111">
            <a:extLst>
              <a:ext uri="{FF2B5EF4-FFF2-40B4-BE49-F238E27FC236}">
                <a16:creationId xmlns:a16="http://schemas.microsoft.com/office/drawing/2014/main" id="{96C3C61F-C02F-4212-B537-4A1A7972B252}"/>
              </a:ext>
            </a:extLst>
          </p:cNvPr>
          <p:cNvSpPr/>
          <p:nvPr/>
        </p:nvSpPr>
        <p:spPr>
          <a:xfrm>
            <a:off x="6948441" y="5108508"/>
            <a:ext cx="1697013" cy="941032"/>
          </a:xfrm>
          <a:prstGeom prst="roundRect">
            <a:avLst/>
          </a:prstGeom>
          <a:solidFill>
            <a:schemeClr val="bg1"/>
          </a:solid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Internet/Think speak  webpage</a:t>
            </a:r>
            <a:endParaRPr lang="en-IN" sz="1400" dirty="0"/>
          </a:p>
        </p:txBody>
      </p:sp>
      <p:cxnSp>
        <p:nvCxnSpPr>
          <p:cNvPr id="116" name="Straight Arrow Connector 115">
            <a:extLst>
              <a:ext uri="{FF2B5EF4-FFF2-40B4-BE49-F238E27FC236}">
                <a16:creationId xmlns:a16="http://schemas.microsoft.com/office/drawing/2014/main" id="{FB92F8AE-D07D-43E6-A5F1-88638EE08C21}"/>
              </a:ext>
            </a:extLst>
          </p:cNvPr>
          <p:cNvCxnSpPr>
            <a:cxnSpLocks/>
            <a:stCxn id="49" idx="4"/>
            <a:endCxn id="112" idx="0"/>
          </p:cNvCxnSpPr>
          <p:nvPr/>
        </p:nvCxnSpPr>
        <p:spPr>
          <a:xfrm flipH="1">
            <a:off x="7796948" y="4225167"/>
            <a:ext cx="5272" cy="8833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4CDDB084-D8E4-498A-896F-BBDADF154C69}"/>
              </a:ext>
            </a:extLst>
          </p:cNvPr>
          <p:cNvSpPr/>
          <p:nvPr/>
        </p:nvSpPr>
        <p:spPr>
          <a:xfrm>
            <a:off x="3820693" y="5662178"/>
            <a:ext cx="1435823" cy="834500"/>
          </a:xfrm>
          <a:prstGeom prst="ellipse">
            <a:avLst/>
          </a:prstGeom>
          <a:solidFill>
            <a:schemeClr val="bg1"/>
          </a:solidFill>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Buzzer/ Led</a:t>
            </a:r>
            <a:endParaRPr lang="en-IN" sz="1400" dirty="0"/>
          </a:p>
        </p:txBody>
      </p:sp>
      <p:sp>
        <p:nvSpPr>
          <p:cNvPr id="120" name="Oval 119">
            <a:extLst>
              <a:ext uri="{FF2B5EF4-FFF2-40B4-BE49-F238E27FC236}">
                <a16:creationId xmlns:a16="http://schemas.microsoft.com/office/drawing/2014/main" id="{8B46181F-21CC-4CBB-BCE4-1401E5A656EB}"/>
              </a:ext>
            </a:extLst>
          </p:cNvPr>
          <p:cNvSpPr/>
          <p:nvPr/>
        </p:nvSpPr>
        <p:spPr>
          <a:xfrm>
            <a:off x="4978862" y="4792775"/>
            <a:ext cx="1435824" cy="807362"/>
          </a:xfrm>
          <a:prstGeom prst="ellipse">
            <a:avLst/>
          </a:prstGeom>
          <a:solidFill>
            <a:schemeClr val="bg1"/>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Flood detection</a:t>
            </a:r>
          </a:p>
          <a:p>
            <a:pPr algn="ctr"/>
            <a:r>
              <a:rPr lang="en-US" sz="1400" dirty="0">
                <a:solidFill>
                  <a:schemeClr val="tx1"/>
                </a:solidFill>
              </a:rPr>
              <a:t>HC-SR04</a:t>
            </a:r>
            <a:endParaRPr lang="en-IN" sz="1400" dirty="0"/>
          </a:p>
        </p:txBody>
      </p:sp>
      <p:cxnSp>
        <p:nvCxnSpPr>
          <p:cNvPr id="131" name="Straight Arrow Connector 130">
            <a:extLst>
              <a:ext uri="{FF2B5EF4-FFF2-40B4-BE49-F238E27FC236}">
                <a16:creationId xmlns:a16="http://schemas.microsoft.com/office/drawing/2014/main" id="{FECF2F0F-79C2-4560-83C8-17FA9F3DE989}"/>
              </a:ext>
            </a:extLst>
          </p:cNvPr>
          <p:cNvCxnSpPr>
            <a:cxnSpLocks/>
            <a:endCxn id="119" idx="6"/>
          </p:cNvCxnSpPr>
          <p:nvPr/>
        </p:nvCxnSpPr>
        <p:spPr>
          <a:xfrm flipH="1">
            <a:off x="5256516" y="6079428"/>
            <a:ext cx="440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94FCEC05-02BD-4A3F-A7FB-666C75652E64}"/>
              </a:ext>
            </a:extLst>
          </p:cNvPr>
          <p:cNvSpPr/>
          <p:nvPr/>
        </p:nvSpPr>
        <p:spPr>
          <a:xfrm>
            <a:off x="2582662" y="4743942"/>
            <a:ext cx="1435823" cy="834500"/>
          </a:xfrm>
          <a:prstGeom prst="ellipse">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Rain Sensor</a:t>
            </a:r>
            <a:endParaRPr lang="en-IN" sz="1400" dirty="0">
              <a:solidFill>
                <a:schemeClr val="tx1"/>
              </a:solidFill>
            </a:endParaRPr>
          </a:p>
        </p:txBody>
      </p:sp>
      <p:cxnSp>
        <p:nvCxnSpPr>
          <p:cNvPr id="214" name="Straight Arrow Connector 213">
            <a:extLst>
              <a:ext uri="{FF2B5EF4-FFF2-40B4-BE49-F238E27FC236}">
                <a16:creationId xmlns:a16="http://schemas.microsoft.com/office/drawing/2014/main" id="{C1D648E8-401B-47AE-B44E-179B730A2543}"/>
              </a:ext>
            </a:extLst>
          </p:cNvPr>
          <p:cNvCxnSpPr>
            <a:cxnSpLocks/>
          </p:cNvCxnSpPr>
          <p:nvPr/>
        </p:nvCxnSpPr>
        <p:spPr>
          <a:xfrm>
            <a:off x="4723821" y="4423141"/>
            <a:ext cx="287956" cy="3307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9C4E8CF-9ADE-4FAF-B23C-D09806894786}"/>
              </a:ext>
            </a:extLst>
          </p:cNvPr>
          <p:cNvCxnSpPr>
            <a:stCxn id="120" idx="4"/>
          </p:cNvCxnSpPr>
          <p:nvPr/>
        </p:nvCxnSpPr>
        <p:spPr>
          <a:xfrm>
            <a:off x="5696774" y="5600137"/>
            <a:ext cx="0" cy="47929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6">
            <a:extLst>
              <a:ext uri="{FF2B5EF4-FFF2-40B4-BE49-F238E27FC236}">
                <a16:creationId xmlns:a16="http://schemas.microsoft.com/office/drawing/2014/main" id="{08C09611-F691-4717-AF1D-75F552F615D0}"/>
              </a:ext>
            </a:extLst>
          </p:cNvPr>
          <p:cNvSpPr txBox="1"/>
          <p:nvPr/>
        </p:nvSpPr>
        <p:spPr>
          <a:xfrm>
            <a:off x="1873189" y="6483478"/>
            <a:ext cx="5781821" cy="369332"/>
          </a:xfrm>
          <a:prstGeom prst="rect">
            <a:avLst/>
          </a:prstGeom>
          <a:solidFill>
            <a:srgbClr val="C000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35779389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11361</TotalTime>
  <Words>2008</Words>
  <Application>Microsoft Office PowerPoint</Application>
  <PresentationFormat>Custom</PresentationFormat>
  <Paragraphs>340</Paragraphs>
  <Slides>31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ff12</vt:lpstr>
      <vt:lpstr>Roboto</vt:lpstr>
      <vt:lpstr>Symbol</vt:lpstr>
      <vt:lpstr>Times New Roman</vt:lpstr>
      <vt:lpstr>typonine sans pro</vt:lpstr>
      <vt:lpstr>Wingdings</vt:lpstr>
      <vt:lpstr>Office Theme</vt:lpstr>
      <vt:lpstr>PowerPoint Presentation</vt:lpstr>
      <vt:lpstr>    </vt:lpstr>
      <vt:lpstr>Introduction</vt:lpstr>
      <vt:lpstr>Literature review</vt:lpstr>
      <vt:lpstr>Review Analysis</vt:lpstr>
      <vt:lpstr>Research Gap</vt:lpstr>
      <vt:lpstr>Project Objectives </vt:lpstr>
      <vt:lpstr>Experimental Setup </vt:lpstr>
      <vt:lpstr>Block diagram</vt:lpstr>
      <vt:lpstr>   Components </vt:lpstr>
      <vt:lpstr>PowerPoint Presentation</vt:lpstr>
      <vt:lpstr>ESP8266-01 (wi-fi module) </vt:lpstr>
      <vt:lpstr>DTH-11 Sensor module</vt:lpstr>
      <vt:lpstr>Rain Sensor</vt:lpstr>
      <vt:lpstr>Ultrasonic Sensor - HC-SR04</vt:lpstr>
      <vt:lpstr>BMP-180 Sensor Module</vt:lpstr>
      <vt:lpstr>LM-393 light sensor </vt:lpstr>
      <vt:lpstr>MQ-135 Sensor Module</vt:lpstr>
      <vt:lpstr>CIRCUIT DIAGRAM </vt:lpstr>
      <vt:lpstr>SREEEN SHOT OF THINKSPEAK WEB PAGE</vt:lpstr>
      <vt:lpstr>WORK  PLAN</vt:lpstr>
      <vt:lpstr>Work Division</vt:lpstr>
      <vt:lpstr>APPROXIMATION COST</vt:lpstr>
      <vt:lpstr>  WORK DONE BY BIMALENDU PUI</vt:lpstr>
      <vt:lpstr>  WORK DONE BY GOURI SANKAR </vt:lpstr>
      <vt:lpstr>  WORK DONE BY SHIVA </vt:lpstr>
      <vt:lpstr>WORK DONE BY VISHAL</vt:lpstr>
      <vt:lpstr>Work Achieved  </vt:lpstr>
      <vt:lpstr>SNAP SHOTS OF WORKING CODE (C++)</vt:lpstr>
      <vt:lpstr>Snap shots of final output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Shiva Thakur</cp:lastModifiedBy>
  <cp:revision>283</cp:revision>
  <cp:lastPrinted>2019-12-21T07:30:24Z</cp:lastPrinted>
  <dcterms:created xsi:type="dcterms:W3CDTF">2016-12-20T10:07:13Z</dcterms:created>
  <dcterms:modified xsi:type="dcterms:W3CDTF">2021-12-09T06:12:07Z</dcterms:modified>
</cp:coreProperties>
</file>